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6"/>
  </p:notesMasterIdLst>
  <p:sldIdLst>
    <p:sldId id="256" r:id="rId2"/>
    <p:sldId id="270" r:id="rId3"/>
    <p:sldId id="269" r:id="rId4"/>
    <p:sldId id="258" r:id="rId5"/>
    <p:sldId id="259" r:id="rId6"/>
    <p:sldId id="265" r:id="rId7"/>
    <p:sldId id="260" r:id="rId8"/>
    <p:sldId id="261" r:id="rId9"/>
    <p:sldId id="262" r:id="rId10"/>
    <p:sldId id="266" r:id="rId11"/>
    <p:sldId id="267" r:id="rId12"/>
    <p:sldId id="268" r:id="rId13"/>
    <p:sldId id="263" r:id="rId14"/>
    <p:sldId id="264" r:id="rId15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4E084"/>
    <a:srgbClr val="56AC00"/>
    <a:srgbClr val="336600"/>
    <a:srgbClr val="004C00"/>
    <a:srgbClr val="2C5800"/>
    <a:srgbClr val="A1E7A1"/>
    <a:srgbClr val="008000"/>
    <a:srgbClr val="8AE2A5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7647" autoAdjust="0"/>
  </p:normalViewPr>
  <p:slideViewPr>
    <p:cSldViewPr>
      <p:cViewPr>
        <p:scale>
          <a:sx n="60" d="100"/>
          <a:sy n="60" d="100"/>
        </p:scale>
        <p:origin x="4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Click to edit Master text styles</a:t>
            </a:r>
          </a:p>
          <a:p>
            <a:pPr lvl="1"/>
            <a:r>
              <a:rPr lang="hr-HR" noProof="0"/>
              <a:t>Second level</a:t>
            </a:r>
          </a:p>
          <a:p>
            <a:pPr lvl="2"/>
            <a:r>
              <a:rPr lang="hr-HR" noProof="0"/>
              <a:t>Third level</a:t>
            </a:r>
          </a:p>
          <a:p>
            <a:pPr lvl="3"/>
            <a:r>
              <a:rPr lang="hr-HR" noProof="0"/>
              <a:t>Fourth level</a:t>
            </a:r>
          </a:p>
          <a:p>
            <a:pPr lvl="4"/>
            <a:r>
              <a:rPr lang="hr-HR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09B730-BCAF-4F80-8988-B29EC490CB6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73400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M:\SysPrint\Udzbenici\INFO\_šprance PPT\pozadina.png"/>
          <p:cNvPicPr>
            <a:picLocks noChangeAspect="1" noChangeArrowheads="1"/>
          </p:cNvPicPr>
          <p:nvPr/>
        </p:nvPicPr>
        <p:blipFill>
          <a:blip r:embed="rId2" cstate="print">
            <a:lum bright="-10000"/>
          </a:blip>
          <a:srcRect/>
          <a:stretch>
            <a:fillRect/>
          </a:stretch>
        </p:blipFill>
        <p:spPr bwMode="auto">
          <a:xfrm>
            <a:off x="250825" y="0"/>
            <a:ext cx="8893175" cy="357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0"/>
            <a:ext cx="250825" cy="6858000"/>
          </a:xfrm>
          <a:prstGeom prst="rect">
            <a:avLst/>
          </a:prstGeom>
          <a:solidFill>
            <a:srgbClr val="384E2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 rot="16200000">
            <a:off x="-1722438" y="3402013"/>
            <a:ext cx="3679825" cy="276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200" dirty="0">
                <a:solidFill>
                  <a:schemeClr val="bg1"/>
                </a:solidFill>
              </a:rPr>
              <a:t>Informatika i računalstvo – srednje škole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16832"/>
            <a:ext cx="7988300" cy="1470025"/>
          </a:xfrm>
        </p:spPr>
        <p:txBody>
          <a:bodyPr/>
          <a:lstStyle>
            <a:lvl1pPr>
              <a:defRPr sz="360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hr-HR"/>
              <a:t>Uredite stil naslova matrice</a:t>
            </a:r>
            <a:endParaRPr lang="hr-HR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221088"/>
            <a:ext cx="7991475" cy="1366962"/>
          </a:xfrm>
        </p:spPr>
        <p:txBody>
          <a:bodyPr/>
          <a:lstStyle>
            <a:lvl1pPr marL="0" indent="0" algn="ctr">
              <a:buFontTx/>
              <a:buNone/>
              <a:defRPr sz="4000" b="1">
                <a:solidFill>
                  <a:srgbClr val="004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hr-HR"/>
              <a:t>Uredite stil podnaslova matrice</a:t>
            </a:r>
            <a:endParaRPr lang="hr-HR" dirty="0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E44A9-44C0-4B7C-AE93-C360CEAA12B6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0B472-B60E-412A-B828-06896C50E90D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01837-305A-40B9-ACEE-811135A18528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0872" y="188640"/>
            <a:ext cx="8229600" cy="114300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90872" y="1484784"/>
            <a:ext cx="8229600" cy="475252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6BBCC-33B2-45B4-AA51-520BECB3AAF1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54E7F-6F64-4CA3-8BD6-141FE39AE07B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Pravokutnik 6"/>
          <p:cNvSpPr/>
          <p:nvPr userDrawn="1"/>
        </p:nvSpPr>
        <p:spPr>
          <a:xfrm>
            <a:off x="0" y="0"/>
            <a:ext cx="251520" cy="548680"/>
          </a:xfrm>
          <a:prstGeom prst="rect">
            <a:avLst/>
          </a:prstGeom>
          <a:solidFill>
            <a:srgbClr val="A1E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1A9D9-4D24-4526-B26C-E60142ED1F32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8" name="Pravokutnik 7"/>
          <p:cNvSpPr/>
          <p:nvPr userDrawn="1"/>
        </p:nvSpPr>
        <p:spPr>
          <a:xfrm>
            <a:off x="0" y="0"/>
            <a:ext cx="251520" cy="548680"/>
          </a:xfrm>
          <a:prstGeom prst="rect">
            <a:avLst/>
          </a:prstGeom>
          <a:solidFill>
            <a:srgbClr val="A1E7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B8D41-6BB0-4C00-BFC7-FF0064CF790F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4C4E0-39AD-4FEA-9384-44E6E4BC7FEA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3CB6A-21A0-4B56-AA80-8E7E4948AA07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E996B-8A83-4CBC-B579-4CDC293BE1BD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07AE0-EA5F-46B5-B3DC-2A71EE54953F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250825" cy="6858000"/>
          </a:xfrm>
          <a:prstGeom prst="rect">
            <a:avLst/>
          </a:prstGeom>
          <a:gradFill rotWithShape="1">
            <a:gsLst>
              <a:gs pos="0">
                <a:srgbClr val="BDDEB0"/>
              </a:gs>
              <a:gs pos="43000">
                <a:srgbClr val="004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r-HR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0550" y="444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0550" y="1514475"/>
            <a:ext cx="8229600" cy="472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20FEDE6-E605-439A-920A-8C59D7ADADF8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 rot="16200000">
            <a:off x="-1722438" y="3402013"/>
            <a:ext cx="3679825" cy="276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sz="1200" dirty="0">
                <a:solidFill>
                  <a:schemeClr val="bg1"/>
                </a:solidFill>
              </a:rPr>
              <a:t>Informatika i računalstvo – srednje škole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604000"/>
            <a:ext cx="250825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ctr">
              <a:defRPr/>
            </a:pPr>
            <a:fld id="{267B2FDD-0C22-42DF-9B30-115BB4A2B833}" type="slidenum">
              <a:rPr lang="hr-HR" sz="1000">
                <a:solidFill>
                  <a:schemeClr val="bg1"/>
                </a:solidFill>
              </a:rPr>
              <a:pPr algn="ctr">
                <a:defRPr/>
              </a:pPr>
              <a:t>‹#›</a:t>
            </a:fld>
            <a:endParaRPr lang="hr-HR" sz="1000">
              <a:solidFill>
                <a:srgbClr val="969696"/>
              </a:solidFill>
            </a:endParaRPr>
          </a:p>
        </p:txBody>
      </p:sp>
      <p:pic>
        <p:nvPicPr>
          <p:cNvPr id="1034" name="Picture 10" descr="sysprint logo ravni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0800" y="31750"/>
            <a:ext cx="13176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6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6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6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6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6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8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8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8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C80000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241300" y="3409950"/>
            <a:ext cx="8931275" cy="34528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11188" y="1916113"/>
            <a:ext cx="7988300" cy="1470025"/>
          </a:xfrm>
        </p:spPr>
        <p:txBody>
          <a:bodyPr/>
          <a:lstStyle/>
          <a:p>
            <a:pPr>
              <a:defRPr/>
            </a:pPr>
            <a:r>
              <a:rPr lang="hr-HR" dirty="0"/>
              <a:t> Osnove rada s računalom</a:t>
            </a:r>
          </a:p>
        </p:txBody>
      </p:sp>
      <p:sp>
        <p:nvSpPr>
          <p:cNvPr id="6" name="TekstniOkvir 5"/>
          <p:cNvSpPr txBox="1">
            <a:spLocks noChangeArrowheads="1"/>
          </p:cNvSpPr>
          <p:nvPr/>
        </p:nvSpPr>
        <p:spPr bwMode="auto">
          <a:xfrm>
            <a:off x="684213" y="4221163"/>
            <a:ext cx="81359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4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Organizacija podataka</a:t>
            </a:r>
          </a:p>
        </p:txBody>
      </p:sp>
      <p:sp>
        <p:nvSpPr>
          <p:cNvPr id="2" name="Pravokutnik 1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solidFill>
            <a:srgbClr val="2C5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1. zadatak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 čemu se razlikuju ikone:</a:t>
            </a:r>
          </a:p>
          <a:p>
            <a:endParaRPr lang="hr-HR" dirty="0"/>
          </a:p>
        </p:txBody>
      </p:sp>
      <p:pic>
        <p:nvPicPr>
          <p:cNvPr id="3074" name="Picture 2" descr="Image result for icon and shortcu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879"/>
          <a:stretch/>
        </p:blipFill>
        <p:spPr bwMode="auto">
          <a:xfrm>
            <a:off x="2483768" y="2636912"/>
            <a:ext cx="3552089" cy="1152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avokutnik 4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22031276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2. zadatak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Mogu li u istoj mapi biti dvije datoteke pod nazivom</a:t>
            </a:r>
          </a:p>
          <a:p>
            <a:r>
              <a:rPr lang="hr-HR" i="1" dirty="0"/>
              <a:t>Tekst.docx</a:t>
            </a:r>
            <a:r>
              <a:rPr lang="hr-HR" dirty="0"/>
              <a:t>?</a:t>
            </a:r>
          </a:p>
          <a:p>
            <a:r>
              <a:rPr lang="hr-HR" dirty="0"/>
              <a:t>Objasni zašto?</a:t>
            </a:r>
          </a:p>
          <a:p>
            <a:endParaRPr lang="hr-HR" dirty="0"/>
          </a:p>
        </p:txBody>
      </p:sp>
      <p:sp>
        <p:nvSpPr>
          <p:cNvPr id="5" name="Pravokutnik 4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52582862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3. zadatak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Naredbom SAVE AS kreirali smo novu ______________.</a:t>
            </a:r>
          </a:p>
          <a:p>
            <a:endParaRPr lang="hr-HR" dirty="0"/>
          </a:p>
        </p:txBody>
      </p:sp>
      <p:sp>
        <p:nvSpPr>
          <p:cNvPr id="5" name="Pravokutnik 4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4886880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115888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hr-HR" dirty="0"/>
              <a:t>4. zadatak</a:t>
            </a:r>
            <a:endParaRPr lang="hr-HR" b="0" baseline="30000" dirty="0"/>
          </a:p>
        </p:txBody>
      </p:sp>
      <p:sp>
        <p:nvSpPr>
          <p:cNvPr id="7" name="Pravokutnik 6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811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graphicFrame>
        <p:nvGraphicFramePr>
          <p:cNvPr id="9" name="Tablic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082251"/>
              </p:ext>
            </p:extLst>
          </p:nvPr>
        </p:nvGraphicFramePr>
        <p:xfrm>
          <a:off x="1407295" y="2348880"/>
          <a:ext cx="6786610" cy="354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4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1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Nastavak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Značenje 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izvršni programi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datoteke sustava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datoteke MS Officea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datoteke crteža, slika i grafika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glazbene datoteke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multimedijalne </a:t>
                      </a:r>
                      <a:r>
                        <a:rPr lang="hr-HR" sz="2000" dirty="0" err="1"/>
                        <a:t>videodatoteke</a:t>
                      </a:r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datoteke </a:t>
                      </a:r>
                      <a:r>
                        <a:rPr lang="hr-HR" sz="2000" i="1" dirty="0"/>
                        <a:t>web-</a:t>
                      </a:r>
                      <a:r>
                        <a:rPr lang="hr-HR" sz="2000" dirty="0"/>
                        <a:t>stranica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datoteke sažetih podataka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" name="Rezervirano mjesto sadržaja 2"/>
          <p:cNvSpPr>
            <a:spLocks noGrp="1"/>
          </p:cNvSpPr>
          <p:nvPr>
            <p:ph idx="1"/>
          </p:nvPr>
        </p:nvSpPr>
        <p:spPr>
          <a:xfrm>
            <a:off x="1407295" y="1401887"/>
            <a:ext cx="5901009" cy="575394"/>
          </a:xfrm>
        </p:spPr>
        <p:txBody>
          <a:bodyPr/>
          <a:lstStyle/>
          <a:p>
            <a:pPr marL="0" indent="0"/>
            <a:r>
              <a:rPr lang="hr-HR" dirty="0"/>
              <a:t>Popuni lijevi stupac u tablici:</a:t>
            </a:r>
          </a:p>
        </p:txBody>
      </p:sp>
    </p:spTree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115888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hr-HR" dirty="0"/>
              <a:t>Rješenje</a:t>
            </a:r>
            <a:endParaRPr lang="hr-HR" b="0" baseline="30000" dirty="0"/>
          </a:p>
        </p:txBody>
      </p:sp>
      <p:sp>
        <p:nvSpPr>
          <p:cNvPr id="7" name="Pravokutnik 6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graphicFrame>
        <p:nvGraphicFramePr>
          <p:cNvPr id="11" name="Tablic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081933"/>
              </p:ext>
            </p:extLst>
          </p:nvPr>
        </p:nvGraphicFramePr>
        <p:xfrm>
          <a:off x="1547664" y="1658620"/>
          <a:ext cx="6786610" cy="354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6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Nastavak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Značenje 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 err="1"/>
                        <a:t>.EXE</a:t>
                      </a:r>
                      <a:r>
                        <a:rPr lang="hr-HR" sz="2000" dirty="0"/>
                        <a:t>,</a:t>
                      </a:r>
                      <a:r>
                        <a:rPr lang="hr-HR" sz="2000" baseline="0" dirty="0"/>
                        <a:t>   </a:t>
                      </a:r>
                      <a:r>
                        <a:rPr lang="hr-HR" sz="2000" baseline="0" dirty="0" err="1"/>
                        <a:t>.COM</a:t>
                      </a:r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izvršni programi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 err="1"/>
                        <a:t>.SYS</a:t>
                      </a:r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datoteke sustava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/>
                        <a:t>.</a:t>
                      </a:r>
                      <a:r>
                        <a:rPr lang="hr-HR" sz="2000" dirty="0" err="1"/>
                        <a:t>DOCX</a:t>
                      </a:r>
                      <a:r>
                        <a:rPr lang="hr-HR" sz="2000" dirty="0"/>
                        <a:t>,  .</a:t>
                      </a:r>
                      <a:r>
                        <a:rPr lang="hr-HR" sz="2000" dirty="0" err="1"/>
                        <a:t>XLSX</a:t>
                      </a:r>
                      <a:r>
                        <a:rPr lang="hr-HR" sz="2000" dirty="0"/>
                        <a:t>, </a:t>
                      </a:r>
                      <a:r>
                        <a:rPr lang="hr-HR" sz="2000" baseline="0" dirty="0"/>
                        <a:t> .</a:t>
                      </a:r>
                      <a:r>
                        <a:rPr lang="hr-HR" sz="2000" baseline="0" dirty="0" err="1"/>
                        <a:t>PPTX</a:t>
                      </a:r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datoteke MS Officea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 err="1"/>
                        <a:t>.BMP</a:t>
                      </a:r>
                      <a:r>
                        <a:rPr lang="hr-HR" sz="2000" dirty="0"/>
                        <a:t>,  </a:t>
                      </a:r>
                      <a:r>
                        <a:rPr lang="hr-HR" sz="2000" dirty="0" err="1"/>
                        <a:t>.JPG</a:t>
                      </a:r>
                      <a:r>
                        <a:rPr lang="hr-HR" sz="2000" dirty="0"/>
                        <a:t>,  </a:t>
                      </a:r>
                      <a:r>
                        <a:rPr lang="hr-HR" sz="2000" dirty="0" err="1"/>
                        <a:t>.GIF</a:t>
                      </a:r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datoteke crteža, slika i grafika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 err="1"/>
                        <a:t>.WAV</a:t>
                      </a:r>
                      <a:r>
                        <a:rPr lang="hr-HR" sz="2000" dirty="0"/>
                        <a:t>,  .MP3,  </a:t>
                      </a:r>
                      <a:r>
                        <a:rPr lang="hr-HR" sz="2000" dirty="0" err="1"/>
                        <a:t>.WMA</a:t>
                      </a:r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glazbene datoteke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 err="1"/>
                        <a:t>.MPG</a:t>
                      </a:r>
                      <a:r>
                        <a:rPr lang="hr-HR" sz="2000" dirty="0"/>
                        <a:t>,  </a:t>
                      </a:r>
                      <a:r>
                        <a:rPr lang="hr-HR" sz="2000" dirty="0" err="1"/>
                        <a:t>.AVI</a:t>
                      </a:r>
                      <a:r>
                        <a:rPr lang="hr-HR" sz="2000" dirty="0"/>
                        <a:t>, </a:t>
                      </a:r>
                      <a:r>
                        <a:rPr lang="hr-HR" sz="2000" baseline="0" dirty="0"/>
                        <a:t> </a:t>
                      </a:r>
                      <a:r>
                        <a:rPr lang="hr-HR" sz="2000" baseline="0" dirty="0" err="1"/>
                        <a:t>.WMV</a:t>
                      </a:r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multimedijalne </a:t>
                      </a:r>
                      <a:r>
                        <a:rPr lang="hr-HR" sz="2000" dirty="0" err="1"/>
                        <a:t>videodatoteke</a:t>
                      </a:r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 err="1"/>
                        <a:t>.HTM</a:t>
                      </a:r>
                      <a:r>
                        <a:rPr lang="hr-HR" sz="2000" dirty="0"/>
                        <a:t>,  </a:t>
                      </a:r>
                      <a:r>
                        <a:rPr lang="hr-HR" sz="2000" dirty="0" err="1"/>
                        <a:t>.HTML</a:t>
                      </a:r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datoteke </a:t>
                      </a:r>
                      <a:r>
                        <a:rPr lang="hr-HR" sz="2000" i="1" dirty="0"/>
                        <a:t>web-</a:t>
                      </a:r>
                      <a:r>
                        <a:rPr lang="hr-HR" sz="2000" dirty="0"/>
                        <a:t>stranica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 err="1"/>
                        <a:t>.ZIP</a:t>
                      </a:r>
                      <a:r>
                        <a:rPr lang="hr-HR" sz="2000" dirty="0"/>
                        <a:t>,  </a:t>
                      </a:r>
                      <a:r>
                        <a:rPr lang="hr-HR" sz="2000" dirty="0" err="1"/>
                        <a:t>.RAR</a:t>
                      </a:r>
                      <a:endParaRPr lang="hr-HR" sz="2000" dirty="0"/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/>
                        <a:t>datoteke sažetih podataka</a:t>
                      </a:r>
                    </a:p>
                  </a:txBody>
                  <a:tcPr>
                    <a:lnL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6AC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 descr="Image result for neuredna sob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75"/>
          <a:stretch/>
        </p:blipFill>
        <p:spPr bwMode="auto">
          <a:xfrm>
            <a:off x="-36512" y="0"/>
            <a:ext cx="91805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068603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Zadatak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200" dirty="0"/>
              <a:t>Odgovori na pitanja:</a:t>
            </a:r>
          </a:p>
          <a:p>
            <a:endParaRPr lang="hr-HR" sz="2200" dirty="0"/>
          </a:p>
          <a:p>
            <a:pPr marL="457200" indent="-457200">
              <a:buFont typeface="+mj-lt"/>
              <a:buAutoNum type="arabicPeriod"/>
            </a:pPr>
            <a:r>
              <a:rPr lang="hr-HR" sz="2200" dirty="0"/>
              <a:t>Kako su organizirani svi podaci u računalu?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200" dirty="0"/>
              <a:t>Što smo kreirali ako smo napravili i pohranili novu prezentaciju?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200" dirty="0"/>
              <a:t>Kako razlikujemo prezentaciju i tekstualni dokument?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200" dirty="0"/>
              <a:t>Što je mapa?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2200" dirty="0"/>
              <a:t>Što je datoteka?</a:t>
            </a:r>
          </a:p>
          <a:p>
            <a:endParaRPr lang="hr-HR" sz="2200" dirty="0"/>
          </a:p>
        </p:txBody>
      </p:sp>
      <p:sp>
        <p:nvSpPr>
          <p:cNvPr id="5" name="Pravokutnik 4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4233799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0550" y="444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hr-HR" dirty="0"/>
              <a:t>Podaci u računalu</a:t>
            </a:r>
          </a:p>
        </p:txBody>
      </p:sp>
      <p:sp>
        <p:nvSpPr>
          <p:cNvPr id="4099" name="Rezervirano mjesto sadržaja 2"/>
          <p:cNvSpPr>
            <a:spLocks noGrp="1"/>
          </p:cNvSpPr>
          <p:nvPr>
            <p:ph idx="1"/>
          </p:nvPr>
        </p:nvSpPr>
        <p:spPr>
          <a:xfrm>
            <a:off x="590550" y="1341438"/>
            <a:ext cx="8229600" cy="2735262"/>
          </a:xfrm>
        </p:spPr>
        <p:txBody>
          <a:bodyPr/>
          <a:lstStyle/>
          <a:p>
            <a:pPr marL="0" indent="0"/>
            <a:r>
              <a:rPr lang="hr-HR" sz="2000" dirty="0"/>
              <a:t>Da bi neki podatak ostao upamćen u računalu, moramo ga pohraniti u obliku odgovarajućeg zapisa. Tako nastaju tekstualne, slikovne, glazbene, programske itd. datoteke.</a:t>
            </a:r>
          </a:p>
        </p:txBody>
      </p:sp>
      <p:sp>
        <p:nvSpPr>
          <p:cNvPr id="6" name="Pravokutnik 5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TekstniOkvir 7"/>
          <p:cNvSpPr txBox="1"/>
          <p:nvPr/>
        </p:nvSpPr>
        <p:spPr>
          <a:xfrm>
            <a:off x="637694" y="2682642"/>
            <a:ext cx="7966754" cy="8771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rgbClr val="FF0000"/>
                </a:solidFill>
              </a:rPr>
              <a:t>Datoteka</a:t>
            </a:r>
            <a:r>
              <a:rPr lang="hr-HR" sz="2000" dirty="0"/>
              <a:t> –skup podataka različitog sadržaja koje računalo obrađuje, sprema i čuva pod zajedničkim imenom. </a:t>
            </a:r>
          </a:p>
          <a:p>
            <a:r>
              <a:rPr lang="hr-HR" sz="1100" dirty="0"/>
              <a:t> </a:t>
            </a:r>
            <a:endParaRPr lang="hr-HR" sz="2000" dirty="0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A31C9986-CB39-4F08-A5CE-5D94D456A7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472" t="13250" r="3066" b="39500"/>
          <a:stretch/>
        </p:blipFill>
        <p:spPr>
          <a:xfrm>
            <a:off x="2267744" y="3717032"/>
            <a:ext cx="4694922" cy="285502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0550" y="444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hr-HR" dirty="0"/>
              <a:t>Mape</a:t>
            </a:r>
          </a:p>
        </p:txBody>
      </p:sp>
      <p:sp>
        <p:nvSpPr>
          <p:cNvPr id="5123" name="Rezervirano mjesto sadržaja 2"/>
          <p:cNvSpPr>
            <a:spLocks noGrp="1"/>
          </p:cNvSpPr>
          <p:nvPr>
            <p:ph idx="1"/>
          </p:nvPr>
        </p:nvSpPr>
        <p:spPr>
          <a:xfrm>
            <a:off x="569913" y="1341438"/>
            <a:ext cx="8229600" cy="1008062"/>
          </a:xfrm>
        </p:spPr>
        <p:txBody>
          <a:bodyPr/>
          <a:lstStyle/>
          <a:p>
            <a:pPr marL="0" indent="0"/>
            <a:r>
              <a:rPr lang="hr-HR" dirty="0"/>
              <a:t>Radi bolje organizacije i lakšeg pronalaženja, datoteke se spremaju u </a:t>
            </a:r>
            <a:r>
              <a:rPr lang="hr-HR" dirty="0">
                <a:solidFill>
                  <a:srgbClr val="C00000"/>
                </a:solidFill>
              </a:rPr>
              <a:t>mape </a:t>
            </a:r>
            <a:r>
              <a:rPr lang="hr-HR" dirty="0"/>
              <a:t>(</a:t>
            </a:r>
            <a:r>
              <a:rPr lang="hr-HR" i="1" dirty="0"/>
              <a:t>Folder</a:t>
            </a:r>
            <a:r>
              <a:rPr lang="hr-HR" dirty="0"/>
              <a:t>), odnosno </a:t>
            </a:r>
            <a:r>
              <a:rPr lang="hr-HR" dirty="0">
                <a:solidFill>
                  <a:srgbClr val="C00000"/>
                </a:solidFill>
              </a:rPr>
              <a:t>podmape</a:t>
            </a:r>
            <a:r>
              <a:rPr lang="hr-HR" dirty="0"/>
              <a:t> (</a:t>
            </a:r>
            <a:r>
              <a:rPr lang="hr-HR" i="1" dirty="0" err="1"/>
              <a:t>Subfolder</a:t>
            </a:r>
            <a:r>
              <a:rPr lang="hr-HR" dirty="0"/>
              <a:t>).</a:t>
            </a:r>
          </a:p>
        </p:txBody>
      </p:sp>
      <p:sp>
        <p:nvSpPr>
          <p:cNvPr id="9" name="Pravokutnik 8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TekstniOkvir 12"/>
          <p:cNvSpPr txBox="1"/>
          <p:nvPr/>
        </p:nvSpPr>
        <p:spPr>
          <a:xfrm>
            <a:off x="569913" y="2467944"/>
            <a:ext cx="8072494" cy="16312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2000" b="1" dirty="0">
                <a:solidFill>
                  <a:srgbClr val="FF0000"/>
                </a:solidFill>
              </a:rPr>
              <a:t>Mapa </a:t>
            </a:r>
            <a:r>
              <a:rPr lang="hr-HR" sz="2000" dirty="0"/>
              <a:t>– predstavlja dio imenovanog prostora trajne memorije u koji se smještaju i organiziraju datoteke. </a:t>
            </a:r>
          </a:p>
          <a:p>
            <a:endParaRPr lang="hr-HR" sz="2000" dirty="0"/>
          </a:p>
          <a:p>
            <a:r>
              <a:rPr lang="hr-HR" sz="2000" dirty="0"/>
              <a:t>Hijerarhijska struktura mapa i podmapa (struktura stabla) omogućuje organizaciju podataka i lakše snalaženje u pretraživanju datoteka. 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3034" y="5081194"/>
            <a:ext cx="648000" cy="6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3166" y="5366946"/>
            <a:ext cx="601716" cy="6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4581128"/>
            <a:ext cx="590144" cy="6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0550" y="444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hr-HR" dirty="0"/>
              <a:t>Datoteke</a:t>
            </a:r>
          </a:p>
        </p:txBody>
      </p:sp>
      <p:sp>
        <p:nvSpPr>
          <p:cNvPr id="6" name="Rezervirano mjesto sadržaja 2"/>
          <p:cNvSpPr txBox="1">
            <a:spLocks/>
          </p:cNvSpPr>
          <p:nvPr/>
        </p:nvSpPr>
        <p:spPr bwMode="auto">
          <a:xfrm>
            <a:off x="630035" y="1254315"/>
            <a:ext cx="822960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kern="0" dirty="0">
                <a:latin typeface="+mn-lt"/>
              </a:rPr>
              <a:t>Datoteka ima svoje </a:t>
            </a:r>
            <a:r>
              <a:rPr lang="hr-HR" sz="2000" kern="0" dirty="0">
                <a:solidFill>
                  <a:srgbClr val="C00000"/>
                </a:solidFill>
                <a:latin typeface="+mn-lt"/>
              </a:rPr>
              <a:t>ime</a:t>
            </a:r>
            <a:r>
              <a:rPr lang="hr-HR" sz="2000" kern="0" dirty="0">
                <a:latin typeface="+mn-lt"/>
              </a:rPr>
              <a:t> (</a:t>
            </a:r>
            <a:r>
              <a:rPr lang="hr-HR" sz="2000" i="1" kern="0" dirty="0">
                <a:latin typeface="+mn-lt"/>
              </a:rPr>
              <a:t>File </a:t>
            </a:r>
            <a:r>
              <a:rPr lang="hr-HR" sz="2000" i="1" kern="0" dirty="0" err="1">
                <a:latin typeface="+mn-lt"/>
              </a:rPr>
              <a:t>Name</a:t>
            </a:r>
            <a:r>
              <a:rPr lang="hr-HR" sz="2000" kern="0" dirty="0">
                <a:latin typeface="+mn-lt"/>
              </a:rPr>
              <a:t>), datotečni </a:t>
            </a:r>
            <a:r>
              <a:rPr lang="hr-HR" sz="2000" kern="0" dirty="0">
                <a:solidFill>
                  <a:srgbClr val="C00000"/>
                </a:solidFill>
                <a:latin typeface="+mn-lt"/>
              </a:rPr>
              <a:t>nastavak</a:t>
            </a:r>
            <a:r>
              <a:rPr lang="hr-HR" sz="2000" kern="0" dirty="0">
                <a:latin typeface="+mn-lt"/>
              </a:rPr>
              <a:t> (</a:t>
            </a:r>
            <a:r>
              <a:rPr lang="hr-HR" sz="2000" i="1" kern="0" dirty="0">
                <a:latin typeface="+mn-lt"/>
              </a:rPr>
              <a:t>File </a:t>
            </a:r>
            <a:r>
              <a:rPr lang="hr-HR" sz="2000" i="1" kern="0" dirty="0" err="1">
                <a:latin typeface="+mn-lt"/>
              </a:rPr>
              <a:t>Name</a:t>
            </a:r>
            <a:r>
              <a:rPr lang="hr-HR" sz="2000" i="1" kern="0" dirty="0">
                <a:latin typeface="+mn-lt"/>
              </a:rPr>
              <a:t> </a:t>
            </a:r>
            <a:r>
              <a:rPr lang="hr-HR" sz="2000" i="1" kern="0" dirty="0" err="1">
                <a:latin typeface="+mn-lt"/>
              </a:rPr>
              <a:t>Extension</a:t>
            </a:r>
            <a:r>
              <a:rPr lang="hr-HR" sz="2000" kern="0" dirty="0">
                <a:latin typeface="+mn-lt"/>
              </a:rPr>
              <a:t>) i </a:t>
            </a:r>
            <a:r>
              <a:rPr lang="hr-HR" sz="2000" kern="0" dirty="0">
                <a:solidFill>
                  <a:srgbClr val="C00000"/>
                </a:solidFill>
                <a:latin typeface="+mn-lt"/>
              </a:rPr>
              <a:t>mjesto</a:t>
            </a:r>
            <a:r>
              <a:rPr lang="hr-HR" sz="2000" kern="0" dirty="0">
                <a:latin typeface="+mn-lt"/>
              </a:rPr>
              <a:t>, </a:t>
            </a:r>
            <a:r>
              <a:rPr lang="hr-HR" sz="2000" kern="0" dirty="0" err="1">
                <a:latin typeface="+mn-lt"/>
              </a:rPr>
              <a:t>tj</a:t>
            </a:r>
            <a:r>
              <a:rPr lang="hr-HR" sz="2000" kern="0" dirty="0">
                <a:latin typeface="+mn-lt"/>
              </a:rPr>
              <a:t>. mapu u kojoj se nalazi. </a:t>
            </a:r>
          </a:p>
        </p:txBody>
      </p:sp>
      <p:sp>
        <p:nvSpPr>
          <p:cNvPr id="8" name="Rezervirano mjesto sadržaja 2"/>
          <p:cNvSpPr txBox="1">
            <a:spLocks/>
          </p:cNvSpPr>
          <p:nvPr/>
        </p:nvSpPr>
        <p:spPr bwMode="auto">
          <a:xfrm>
            <a:off x="590550" y="3645024"/>
            <a:ext cx="542131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kern="0" dirty="0">
                <a:solidFill>
                  <a:srgbClr val="C00000"/>
                </a:solidFill>
                <a:latin typeface="+mn-lt"/>
              </a:rPr>
              <a:t>Nastavak </a:t>
            </a:r>
            <a:r>
              <a:rPr lang="hr-HR" sz="2000" kern="0" dirty="0">
                <a:latin typeface="+mn-lt"/>
              </a:rPr>
              <a:t>imena upućuje na </a:t>
            </a:r>
            <a:br>
              <a:rPr lang="hr-HR" sz="2000" kern="0" dirty="0">
                <a:latin typeface="+mn-lt"/>
              </a:rPr>
            </a:br>
            <a:r>
              <a:rPr lang="hr-HR" sz="2000" kern="0" dirty="0">
                <a:latin typeface="+mn-lt"/>
              </a:rPr>
              <a:t>vrstu podataka pohranjenih u datoteci.</a:t>
            </a:r>
          </a:p>
        </p:txBody>
      </p:sp>
      <p:graphicFrame>
        <p:nvGraphicFramePr>
          <p:cNvPr id="10" name="Tablic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183265"/>
              </p:ext>
            </p:extLst>
          </p:nvPr>
        </p:nvGraphicFramePr>
        <p:xfrm>
          <a:off x="5163247" y="2384426"/>
          <a:ext cx="3361527" cy="27904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711">
                <a:tc>
                  <a:txBody>
                    <a:bodyPr/>
                    <a:lstStyle/>
                    <a:p>
                      <a:r>
                        <a:rPr lang="hr-HR" sz="1400" dirty="0"/>
                        <a:t>nastavak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vrsta podataka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711">
                <a:tc>
                  <a:txBody>
                    <a:bodyPr/>
                    <a:lstStyle/>
                    <a:p>
                      <a:r>
                        <a:rPr lang="hr-HR" sz="1400" dirty="0"/>
                        <a:t>TXT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neformatirani tekst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711">
                <a:tc>
                  <a:txBody>
                    <a:bodyPr/>
                    <a:lstStyle/>
                    <a:p>
                      <a:r>
                        <a:rPr lang="hr-HR" sz="1400" dirty="0"/>
                        <a:t>DOCX, RTF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formatirani tekst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711">
                <a:tc>
                  <a:txBody>
                    <a:bodyPr/>
                    <a:lstStyle/>
                    <a:p>
                      <a:r>
                        <a:rPr lang="hr-HR" sz="1400" dirty="0"/>
                        <a:t>MP3, WAV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zvučni zapis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711">
                <a:tc>
                  <a:txBody>
                    <a:bodyPr/>
                    <a:lstStyle/>
                    <a:p>
                      <a:r>
                        <a:rPr lang="hr-HR" sz="1400" dirty="0"/>
                        <a:t>BMP, JPG, PNG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slikovni</a:t>
                      </a:r>
                      <a:r>
                        <a:rPr lang="hr-HR" sz="1400" baseline="0" dirty="0"/>
                        <a:t> zapis</a:t>
                      </a:r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711">
                <a:tc>
                  <a:txBody>
                    <a:bodyPr/>
                    <a:lstStyle/>
                    <a:p>
                      <a:r>
                        <a:rPr lang="hr-HR" sz="1400" dirty="0"/>
                        <a:t>AVI, WMV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video zapis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711">
                <a:tc>
                  <a:txBody>
                    <a:bodyPr/>
                    <a:lstStyle/>
                    <a:p>
                      <a:r>
                        <a:rPr lang="hr-HR" sz="1400" dirty="0"/>
                        <a:t>EXE, 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/>
                        <a:t>program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Rezervirano mjesto sadržaja 2"/>
          <p:cNvSpPr txBox="1">
            <a:spLocks/>
          </p:cNvSpPr>
          <p:nvPr/>
        </p:nvSpPr>
        <p:spPr bwMode="auto">
          <a:xfrm>
            <a:off x="634211" y="2384426"/>
            <a:ext cx="4752975" cy="968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kern="0" dirty="0">
                <a:latin typeface="+mn-lt"/>
              </a:rPr>
              <a:t>Primjer naziva datoteke: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hr-HR" sz="2000" kern="0" dirty="0">
                <a:latin typeface="+mn-lt"/>
              </a:rPr>
              <a:t>	</a:t>
            </a:r>
            <a:r>
              <a:rPr lang="hr-HR" sz="2000" b="1" kern="0" dirty="0">
                <a:latin typeface="+mn-lt"/>
              </a:rPr>
              <a:t>SEMINAR-INF.DOCX</a:t>
            </a:r>
          </a:p>
        </p:txBody>
      </p:sp>
      <p:sp>
        <p:nvSpPr>
          <p:cNvPr id="12" name="Rezervirano mjesto sadržaja 2"/>
          <p:cNvSpPr txBox="1">
            <a:spLocks/>
          </p:cNvSpPr>
          <p:nvPr/>
        </p:nvSpPr>
        <p:spPr bwMode="auto">
          <a:xfrm>
            <a:off x="611188" y="5373688"/>
            <a:ext cx="8137525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kern="0" dirty="0">
                <a:latin typeface="+mn-lt"/>
              </a:rPr>
              <a:t>Prema nastavku imena datoteke operacijski sustav zna kojim programom treba otvoriti pojedinu datoteku (npr. DOCX će otvoriti programom Microsoft Word).</a:t>
            </a:r>
          </a:p>
        </p:txBody>
      </p:sp>
      <p:sp>
        <p:nvSpPr>
          <p:cNvPr id="9" name="Pravokutnik 8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991719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0550" y="444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hr-HR" dirty="0"/>
              <a:t>Uređaji vanjske memorije</a:t>
            </a:r>
          </a:p>
        </p:txBody>
      </p:sp>
      <p:sp>
        <p:nvSpPr>
          <p:cNvPr id="6147" name="Rezervirano mjesto sadržaja 2"/>
          <p:cNvSpPr>
            <a:spLocks noGrp="1"/>
          </p:cNvSpPr>
          <p:nvPr>
            <p:ph idx="1"/>
          </p:nvPr>
        </p:nvSpPr>
        <p:spPr>
          <a:xfrm>
            <a:off x="569913" y="1412875"/>
            <a:ext cx="6089650" cy="1295400"/>
          </a:xfrm>
        </p:spPr>
        <p:txBody>
          <a:bodyPr/>
          <a:lstStyle/>
          <a:p>
            <a:pPr marL="0" indent="0"/>
            <a:r>
              <a:rPr lang="hr-HR" sz="2000" dirty="0"/>
              <a:t>Naziv uređaja vanjske memorije sastoji se </a:t>
            </a:r>
            <a:br>
              <a:rPr lang="hr-HR" sz="2000" dirty="0"/>
            </a:br>
            <a:r>
              <a:rPr lang="hr-HR" sz="2000" dirty="0"/>
              <a:t>iz dva dijela. Primjerice: </a:t>
            </a:r>
          </a:p>
        </p:txBody>
      </p:sp>
      <p:sp>
        <p:nvSpPr>
          <p:cNvPr id="6" name="Rezervirano mjesto sadržaja 2"/>
          <p:cNvSpPr txBox="1">
            <a:spLocks/>
          </p:cNvSpPr>
          <p:nvPr/>
        </p:nvSpPr>
        <p:spPr bwMode="auto">
          <a:xfrm>
            <a:off x="611188" y="3756025"/>
            <a:ext cx="3117850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300"/>
              </a:spcBef>
              <a:defRPr/>
            </a:pPr>
            <a:r>
              <a:rPr lang="hr-HR" sz="2000" kern="0" dirty="0"/>
              <a:t>Windows nazivi</a:t>
            </a:r>
            <a:r>
              <a:rPr lang="hr-HR" sz="2000" kern="0" dirty="0">
                <a:latin typeface="+mn-lt"/>
              </a:rPr>
              <a:t> </a:t>
            </a:r>
            <a:br>
              <a:rPr lang="hr-HR" sz="2000" kern="0" dirty="0">
                <a:latin typeface="+mn-lt"/>
              </a:rPr>
            </a:br>
            <a:r>
              <a:rPr lang="hr-HR" sz="2000" kern="0" dirty="0">
                <a:latin typeface="+mn-lt"/>
              </a:rPr>
              <a:t>za uređaje vanjske memorije:</a:t>
            </a:r>
          </a:p>
          <a:p>
            <a:pPr eaLnBrk="0" hangingPunct="0">
              <a:spcBef>
                <a:spcPts val="300"/>
              </a:spcBef>
              <a:defRPr/>
            </a:pPr>
            <a:r>
              <a:rPr lang="hr-HR" sz="2000" kern="0" dirty="0">
                <a:latin typeface="+mn-lt"/>
              </a:rPr>
              <a:t>	</a:t>
            </a:r>
          </a:p>
          <a:p>
            <a:pPr eaLnBrk="0" hangingPunct="0">
              <a:spcBef>
                <a:spcPts val="300"/>
              </a:spcBef>
              <a:defRPr/>
            </a:pPr>
            <a:r>
              <a:rPr lang="hr-HR" sz="2000" kern="0" dirty="0">
                <a:latin typeface="+mn-lt"/>
              </a:rPr>
              <a:t>	</a:t>
            </a:r>
          </a:p>
          <a:p>
            <a:pPr eaLnBrk="0" hangingPunct="0">
              <a:spcBef>
                <a:spcPts val="300"/>
              </a:spcBef>
              <a:defRPr/>
            </a:pPr>
            <a:endParaRPr lang="hr-HR" sz="2000" kern="0" dirty="0">
              <a:latin typeface="+mn-lt"/>
            </a:endParaRPr>
          </a:p>
        </p:txBody>
      </p:sp>
      <p:sp>
        <p:nvSpPr>
          <p:cNvPr id="8" name="Rezervirano mjesto sadržaja 2"/>
          <p:cNvSpPr txBox="1">
            <a:spLocks/>
          </p:cNvSpPr>
          <p:nvPr/>
        </p:nvSpPr>
        <p:spPr bwMode="auto">
          <a:xfrm>
            <a:off x="611188" y="5589588"/>
            <a:ext cx="8229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ts val="300"/>
              </a:spcBef>
              <a:defRPr/>
            </a:pPr>
            <a:r>
              <a:rPr lang="hr-HR" sz="2000" kern="0" dirty="0">
                <a:solidFill>
                  <a:schemeClr val="tx2"/>
                </a:solidFill>
                <a:latin typeface="+mn-lt"/>
              </a:rPr>
              <a:t>Mjesto datoteke u računalu jednoznačno je određeno </a:t>
            </a:r>
            <a:r>
              <a:rPr lang="hr-HR" sz="2000" kern="0" dirty="0">
                <a:solidFill>
                  <a:srgbClr val="C00000"/>
                </a:solidFill>
                <a:latin typeface="+mn-lt"/>
              </a:rPr>
              <a:t>putanjom</a:t>
            </a:r>
            <a:r>
              <a:rPr lang="hr-HR" sz="2000" kern="0" dirty="0">
                <a:solidFill>
                  <a:schemeClr val="tx2"/>
                </a:solidFill>
                <a:latin typeface="+mn-lt"/>
              </a:rPr>
              <a:t> do mape u kojoj se datoteka </a:t>
            </a:r>
            <a:r>
              <a:rPr lang="hr-HR" sz="2000" kern="0" dirty="0">
                <a:solidFill>
                  <a:schemeClr val="tx2"/>
                </a:solidFill>
              </a:rPr>
              <a:t>nalazi</a:t>
            </a:r>
            <a:r>
              <a:rPr lang="hr-HR" sz="2000" kern="0" dirty="0">
                <a:solidFill>
                  <a:schemeClr val="tx2"/>
                </a:solidFill>
                <a:latin typeface="+mn-lt"/>
              </a:rPr>
              <a:t>.</a:t>
            </a:r>
          </a:p>
        </p:txBody>
      </p:sp>
      <p:sp>
        <p:nvSpPr>
          <p:cNvPr id="9" name="Rezervirano mjesto sadržaja 2"/>
          <p:cNvSpPr txBox="1">
            <a:spLocks/>
          </p:cNvSpPr>
          <p:nvPr/>
        </p:nvSpPr>
        <p:spPr bwMode="auto">
          <a:xfrm>
            <a:off x="590550" y="2636838"/>
            <a:ext cx="82296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kern="0" dirty="0">
                <a:latin typeface="+mn-lt"/>
              </a:rPr>
              <a:t>Prvi dio je promjenjiv i korisnik ga može sam mijenjati.</a:t>
            </a:r>
          </a:p>
        </p:txBody>
      </p:sp>
      <p:pic>
        <p:nvPicPr>
          <p:cNvPr id="22530" name="Picture 2" descr="M:\SysPrint\Udzbenici\INFO\INFO_STR\U CD\1 sirovina\_slike\3\15.3.png"/>
          <p:cNvPicPr>
            <a:picLocks noChangeAspect="1" noChangeArrowheads="1"/>
          </p:cNvPicPr>
          <p:nvPr/>
        </p:nvPicPr>
        <p:blipFill rotWithShape="1">
          <a:blip r:embed="rId2" cstate="print"/>
          <a:srcRect t="27742" r="17188"/>
          <a:stretch/>
        </p:blipFill>
        <p:spPr bwMode="auto">
          <a:xfrm>
            <a:off x="6084168" y="1388706"/>
            <a:ext cx="2343150" cy="936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Tablica 12"/>
          <p:cNvGraphicFramePr>
            <a:graphicFrameLocks noGrp="1"/>
          </p:cNvGraphicFramePr>
          <p:nvPr/>
        </p:nvGraphicFramePr>
        <p:xfrm>
          <a:off x="3851275" y="3808413"/>
          <a:ext cx="4752528" cy="1564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sz="1600" kern="0" dirty="0">
                          <a:latin typeface="+mn-lt"/>
                        </a:rPr>
                        <a:t>A: i B: 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kern="0" dirty="0">
                          <a:latin typeface="+mn-lt"/>
                        </a:rPr>
                        <a:t>disketni uređaji 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hr-HR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C:</a:t>
                      </a:r>
                      <a:r>
                        <a:rPr kumimoji="0" lang="hr-HR" sz="1600" b="0" i="0" u="none" strike="noStrike" kern="0" cap="none" spc="0" normalizeH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hr-HR" sz="1600" b="0" i="0" u="none" strike="noStrike" kern="0" cap="none" spc="0" normalizeH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prvi (obično sistemski) tvrdi disk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600" kern="0" baseline="0" dirty="0">
                          <a:latin typeface="+mn-lt"/>
                        </a:rPr>
                        <a:t>D: do Z: 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kern="0" baseline="0" dirty="0">
                          <a:latin typeface="+mn-lt"/>
                        </a:rPr>
                        <a:t>ostali </a:t>
                      </a:r>
                      <a:r>
                        <a:rPr lang="hr-HR" sz="1600" kern="0" dirty="0">
                          <a:latin typeface="+mn-lt"/>
                        </a:rPr>
                        <a:t>uređaji vanjske</a:t>
                      </a:r>
                      <a:r>
                        <a:rPr lang="hr-HR" sz="1600" kern="0" baseline="0" dirty="0">
                          <a:latin typeface="+mn-lt"/>
                        </a:rPr>
                        <a:t> memorije</a:t>
                      </a:r>
                      <a:r>
                        <a:rPr lang="hr-HR" sz="1600" kern="0" dirty="0">
                          <a:latin typeface="+mn-lt"/>
                        </a:rPr>
                        <a:t> (</a:t>
                      </a:r>
                      <a:r>
                        <a:rPr lang="hr-HR" sz="1600" kern="0" dirty="0"/>
                        <a:t>tvrdi diskovi, optički pogoni, USB memorijski štapići, memorijske kartice </a:t>
                      </a:r>
                      <a:r>
                        <a:rPr lang="hr-HR" sz="1600" kern="0" dirty="0" err="1"/>
                        <a:t>itd</a:t>
                      </a:r>
                      <a:r>
                        <a:rPr lang="hr-HR" sz="1600" kern="0" dirty="0"/>
                        <a:t>.)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Rezervirano mjesto sadržaja 2"/>
          <p:cNvSpPr txBox="1">
            <a:spLocks/>
          </p:cNvSpPr>
          <p:nvPr/>
        </p:nvSpPr>
        <p:spPr bwMode="auto">
          <a:xfrm>
            <a:off x="590550" y="3121025"/>
            <a:ext cx="82296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kern="0" dirty="0">
                <a:latin typeface="+mn-lt"/>
              </a:rPr>
              <a:t>Drugi  dio u zagradama određuje operacijski sustav.</a:t>
            </a:r>
          </a:p>
        </p:txBody>
      </p:sp>
      <p:sp>
        <p:nvSpPr>
          <p:cNvPr id="16" name="Pravokutnik 15"/>
          <p:cNvSpPr/>
          <p:nvPr/>
        </p:nvSpPr>
        <p:spPr>
          <a:xfrm>
            <a:off x="7706593" y="1438911"/>
            <a:ext cx="174625" cy="200025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17" name="Pravokutnik 16"/>
          <p:cNvSpPr/>
          <p:nvPr/>
        </p:nvSpPr>
        <p:spPr>
          <a:xfrm>
            <a:off x="7590706" y="1748473"/>
            <a:ext cx="174625" cy="200025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18" name="Pravokutnik 17"/>
          <p:cNvSpPr/>
          <p:nvPr/>
        </p:nvSpPr>
        <p:spPr>
          <a:xfrm>
            <a:off x="7879631" y="2061211"/>
            <a:ext cx="174625" cy="200025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19" name="Pravokutnik 18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4" grpId="0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M:\SysPrint\Udzbenici\INFO\INFO_STR\U CD\1 sirovina\_slike\3\15.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63416" y="574675"/>
            <a:ext cx="2238375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0550" y="44450"/>
            <a:ext cx="8229600" cy="1143000"/>
          </a:xfrm>
        </p:spPr>
        <p:txBody>
          <a:bodyPr/>
          <a:lstStyle/>
          <a:p>
            <a:pPr algn="l">
              <a:defRPr/>
            </a:pPr>
            <a:r>
              <a:rPr lang="hr-HR" dirty="0"/>
              <a:t>           Putanja do datoteke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9750" y="1341438"/>
            <a:ext cx="6213475" cy="1295400"/>
          </a:xfrm>
        </p:spPr>
        <p:txBody>
          <a:bodyPr/>
          <a:lstStyle/>
          <a:p>
            <a:pPr marL="0" indent="0">
              <a:defRPr/>
            </a:pPr>
            <a:r>
              <a:rPr lang="hr-HR" sz="2000" dirty="0"/>
              <a:t>Putanja do datoteke opisuje kroz koji uređaj, mape i podmape moramo proći da bismo došli do datoteke.</a:t>
            </a:r>
          </a:p>
          <a:p>
            <a:pPr>
              <a:defRPr/>
            </a:pPr>
            <a:endParaRPr lang="hr-HR" sz="2000" dirty="0"/>
          </a:p>
        </p:txBody>
      </p:sp>
      <p:sp>
        <p:nvSpPr>
          <p:cNvPr id="5" name="Rezervirano mjesto sadržaja 2"/>
          <p:cNvSpPr txBox="1">
            <a:spLocks/>
          </p:cNvSpPr>
          <p:nvPr/>
        </p:nvSpPr>
        <p:spPr bwMode="auto">
          <a:xfrm>
            <a:off x="569446" y="2504114"/>
            <a:ext cx="62642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i="1" kern="0" dirty="0">
                <a:latin typeface="+mn-lt"/>
              </a:rPr>
              <a:t>Primjer</a:t>
            </a:r>
            <a:r>
              <a:rPr lang="hr-HR" sz="2000" kern="0" dirty="0">
                <a:latin typeface="+mn-lt"/>
              </a:rPr>
              <a:t>. </a:t>
            </a:r>
            <a:r>
              <a:rPr lang="hr-HR" sz="2000" i="1" kern="0" dirty="0">
                <a:latin typeface="+mn-lt"/>
              </a:rPr>
              <a:t>Trebamo doći do datoteke </a:t>
            </a:r>
            <a:r>
              <a:rPr lang="hr-HR" sz="2000" b="1" i="1" kern="0" dirty="0">
                <a:solidFill>
                  <a:schemeClr val="tx2"/>
                </a:solidFill>
                <a:latin typeface="+mn-lt"/>
              </a:rPr>
              <a:t>softver.pptx</a:t>
            </a:r>
            <a:r>
              <a:rPr lang="hr-HR" sz="2000" i="1" kern="0" dirty="0">
                <a:latin typeface="+mn-lt"/>
              </a:rPr>
              <a:t> koja se nalazi u podmapi </a:t>
            </a:r>
            <a:r>
              <a:rPr lang="hr-HR" sz="2000" b="1" i="1" kern="0" dirty="0">
                <a:solidFill>
                  <a:schemeClr val="tx2"/>
                </a:solidFill>
                <a:latin typeface="+mn-lt"/>
              </a:rPr>
              <a:t>dokumenti</a:t>
            </a:r>
            <a:r>
              <a:rPr lang="hr-HR" sz="2000" i="1" kern="0" dirty="0">
                <a:solidFill>
                  <a:srgbClr val="C00000"/>
                </a:solidFill>
                <a:latin typeface="+mn-lt"/>
              </a:rPr>
              <a:t> </a:t>
            </a:r>
            <a:br>
              <a:rPr lang="hr-HR" sz="2000" i="1" kern="0" dirty="0">
                <a:solidFill>
                  <a:srgbClr val="C00000"/>
                </a:solidFill>
                <a:latin typeface="+mn-lt"/>
              </a:rPr>
            </a:br>
            <a:r>
              <a:rPr lang="hr-HR" sz="2000" i="1" kern="0" dirty="0">
                <a:solidFill>
                  <a:schemeClr val="tx2"/>
                </a:solidFill>
                <a:latin typeface="+mn-lt"/>
              </a:rPr>
              <a:t>na tvrdom disku </a:t>
            </a:r>
            <a:r>
              <a:rPr lang="hr-HR" sz="2000" b="1" i="1" kern="0" dirty="0">
                <a:solidFill>
                  <a:schemeClr val="tx2"/>
                </a:solidFill>
              </a:rPr>
              <a:t>C:</a:t>
            </a:r>
            <a:endParaRPr lang="hr-HR" sz="2000" i="1" kern="0" dirty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7" name="Ravni poveznik 6"/>
          <p:cNvCxnSpPr/>
          <p:nvPr/>
        </p:nvCxnSpPr>
        <p:spPr>
          <a:xfrm rot="5400000">
            <a:off x="6841331" y="1016794"/>
            <a:ext cx="50323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/>
          <p:cNvCxnSpPr/>
          <p:nvPr/>
        </p:nvCxnSpPr>
        <p:spPr>
          <a:xfrm>
            <a:off x="7077075" y="1268413"/>
            <a:ext cx="14446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 rot="5400000">
            <a:off x="6978650" y="1509713"/>
            <a:ext cx="5048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zervirano mjesto sadržaja 2"/>
          <p:cNvSpPr txBox="1">
            <a:spLocks/>
          </p:cNvSpPr>
          <p:nvPr/>
        </p:nvSpPr>
        <p:spPr bwMode="auto">
          <a:xfrm>
            <a:off x="539750" y="3716338"/>
            <a:ext cx="1368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kern="0" dirty="0">
                <a:latin typeface="+mn-lt"/>
              </a:rPr>
              <a:t>Putanja:</a:t>
            </a:r>
          </a:p>
        </p:txBody>
      </p:sp>
      <p:sp>
        <p:nvSpPr>
          <p:cNvPr id="20" name="TekstniOkvir 19"/>
          <p:cNvSpPr txBox="1">
            <a:spLocks noChangeArrowheads="1"/>
          </p:cNvSpPr>
          <p:nvPr/>
        </p:nvSpPr>
        <p:spPr bwMode="auto">
          <a:xfrm>
            <a:off x="1835150" y="3716338"/>
            <a:ext cx="6492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 b="1">
                <a:solidFill>
                  <a:srgbClr val="C00000"/>
                </a:solidFill>
              </a:rPr>
              <a:t>C:</a:t>
            </a:r>
          </a:p>
        </p:txBody>
      </p:sp>
      <p:sp>
        <p:nvSpPr>
          <p:cNvPr id="21" name="TekstniOkvir 20"/>
          <p:cNvSpPr txBox="1">
            <a:spLocks noChangeArrowheads="1"/>
          </p:cNvSpPr>
          <p:nvPr/>
        </p:nvSpPr>
        <p:spPr bwMode="auto">
          <a:xfrm>
            <a:off x="2159000" y="3716338"/>
            <a:ext cx="21605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 b="1">
                <a:solidFill>
                  <a:schemeClr val="tx2"/>
                </a:solidFill>
              </a:rPr>
              <a:t>\</a:t>
            </a:r>
            <a:r>
              <a:rPr lang="hr-HR" sz="2400" b="1">
                <a:solidFill>
                  <a:srgbClr val="C00000"/>
                </a:solidFill>
              </a:rPr>
              <a:t>moja mapa</a:t>
            </a:r>
          </a:p>
        </p:txBody>
      </p:sp>
      <p:sp>
        <p:nvSpPr>
          <p:cNvPr id="22" name="TekstniOkvir 21"/>
          <p:cNvSpPr txBox="1">
            <a:spLocks noChangeArrowheads="1"/>
          </p:cNvSpPr>
          <p:nvPr/>
        </p:nvSpPr>
        <p:spPr bwMode="auto">
          <a:xfrm>
            <a:off x="3836988" y="3716338"/>
            <a:ext cx="21605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2400" b="1" dirty="0">
                <a:solidFill>
                  <a:schemeClr val="tx2"/>
                </a:solidFill>
              </a:rPr>
              <a:t>\</a:t>
            </a:r>
            <a:r>
              <a:rPr lang="hr-HR" sz="2400" b="1" dirty="0">
                <a:solidFill>
                  <a:srgbClr val="C00000"/>
                </a:solidFill>
              </a:rPr>
              <a:t>dokumenti</a:t>
            </a:r>
          </a:p>
        </p:txBody>
      </p:sp>
      <p:sp>
        <p:nvSpPr>
          <p:cNvPr id="23" name="Rezervirano mjesto sadržaja 2"/>
          <p:cNvSpPr txBox="1">
            <a:spLocks/>
          </p:cNvSpPr>
          <p:nvPr/>
        </p:nvSpPr>
        <p:spPr bwMode="auto">
          <a:xfrm>
            <a:off x="539750" y="4292600"/>
            <a:ext cx="74168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b="1" kern="0" dirty="0">
                <a:latin typeface="+mn-lt"/>
              </a:rPr>
              <a:t>Puno ime datoteke </a:t>
            </a:r>
            <a:r>
              <a:rPr lang="hr-HR" sz="2000" kern="0" dirty="0">
                <a:latin typeface="+mn-lt"/>
              </a:rPr>
              <a:t>sastoji se od:</a:t>
            </a:r>
          </a:p>
        </p:txBody>
      </p:sp>
      <p:sp>
        <p:nvSpPr>
          <p:cNvPr id="24" name="Rezervirano mjesto sadržaja 2"/>
          <p:cNvSpPr txBox="1">
            <a:spLocks/>
          </p:cNvSpPr>
          <p:nvPr/>
        </p:nvSpPr>
        <p:spPr bwMode="auto">
          <a:xfrm>
            <a:off x="1835150" y="5157788"/>
            <a:ext cx="33131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b="1" kern="0" dirty="0">
                <a:solidFill>
                  <a:srgbClr val="0070C0"/>
                </a:solidFill>
                <a:latin typeface="+mn-lt"/>
              </a:rPr>
              <a:t>C:\moja mapa\dokumenti</a:t>
            </a:r>
          </a:p>
        </p:txBody>
      </p:sp>
      <p:sp>
        <p:nvSpPr>
          <p:cNvPr id="25" name="Rezervirano mjesto sadržaja 2"/>
          <p:cNvSpPr txBox="1">
            <a:spLocks/>
          </p:cNvSpPr>
          <p:nvPr/>
        </p:nvSpPr>
        <p:spPr bwMode="auto">
          <a:xfrm>
            <a:off x="4931222" y="5157787"/>
            <a:ext cx="1148186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b="1" kern="0" dirty="0">
                <a:solidFill>
                  <a:schemeClr val="tx2"/>
                </a:solidFill>
                <a:latin typeface="+mn-lt"/>
              </a:rPr>
              <a:t>\softver</a:t>
            </a:r>
            <a:endParaRPr lang="hr-HR" sz="2000" b="1" kern="0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26" name="Rezervirano mjesto sadržaja 2"/>
          <p:cNvSpPr txBox="1">
            <a:spLocks/>
          </p:cNvSpPr>
          <p:nvPr/>
        </p:nvSpPr>
        <p:spPr bwMode="auto">
          <a:xfrm>
            <a:off x="5901922" y="5157787"/>
            <a:ext cx="974334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b="1" kern="0" dirty="0">
                <a:latin typeface="+mn-lt"/>
              </a:rPr>
              <a:t>.</a:t>
            </a:r>
            <a:r>
              <a:rPr lang="hr-HR" sz="2000" b="1" kern="0" dirty="0" err="1">
                <a:solidFill>
                  <a:srgbClr val="FF9933"/>
                </a:solidFill>
                <a:latin typeface="+mn-lt"/>
              </a:rPr>
              <a:t>pptx</a:t>
            </a:r>
            <a:endParaRPr lang="hr-HR" sz="2000" b="1" kern="0" dirty="0">
              <a:solidFill>
                <a:srgbClr val="FF9933"/>
              </a:solidFill>
              <a:latin typeface="+mn-lt"/>
            </a:endParaRPr>
          </a:p>
        </p:txBody>
      </p:sp>
      <p:cxnSp>
        <p:nvCxnSpPr>
          <p:cNvPr id="30" name="Ravni poveznik 29"/>
          <p:cNvCxnSpPr/>
          <p:nvPr/>
        </p:nvCxnSpPr>
        <p:spPr>
          <a:xfrm>
            <a:off x="7218363" y="1773238"/>
            <a:ext cx="14446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>
            <a:cxnSpLocks/>
          </p:cNvCxnSpPr>
          <p:nvPr/>
        </p:nvCxnSpPr>
        <p:spPr>
          <a:xfrm>
            <a:off x="7358063" y="1762126"/>
            <a:ext cx="0" cy="29872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ni poveznik 31"/>
          <p:cNvCxnSpPr>
            <a:cxnSpLocks/>
          </p:cNvCxnSpPr>
          <p:nvPr/>
        </p:nvCxnSpPr>
        <p:spPr>
          <a:xfrm flipH="1">
            <a:off x="7362825" y="2060848"/>
            <a:ext cx="128587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zervirano mjesto sadržaja 2"/>
          <p:cNvSpPr txBox="1">
            <a:spLocks/>
          </p:cNvSpPr>
          <p:nvPr/>
        </p:nvSpPr>
        <p:spPr bwMode="auto">
          <a:xfrm>
            <a:off x="1835150" y="4724400"/>
            <a:ext cx="12969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400" kern="0" dirty="0">
                <a:solidFill>
                  <a:srgbClr val="0070C0"/>
                </a:solidFill>
                <a:latin typeface="+mn-lt"/>
              </a:rPr>
              <a:t>putanja</a:t>
            </a:r>
            <a:endParaRPr lang="hr-HR" sz="2400" kern="0" dirty="0">
              <a:solidFill>
                <a:srgbClr val="FF9933"/>
              </a:solidFill>
              <a:latin typeface="+mn-lt"/>
            </a:endParaRPr>
          </a:p>
        </p:txBody>
      </p:sp>
      <p:sp>
        <p:nvSpPr>
          <p:cNvPr id="35" name="Rezervirano mjesto sadržaja 2"/>
          <p:cNvSpPr txBox="1">
            <a:spLocks/>
          </p:cNvSpPr>
          <p:nvPr/>
        </p:nvSpPr>
        <p:spPr bwMode="auto">
          <a:xfrm>
            <a:off x="2916238" y="4724400"/>
            <a:ext cx="24479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400" kern="0" dirty="0">
                <a:latin typeface="+mn-lt"/>
              </a:rPr>
              <a:t>+ </a:t>
            </a:r>
            <a:r>
              <a:rPr lang="hr-HR" sz="2400" kern="0" dirty="0">
                <a:solidFill>
                  <a:srgbClr val="00B050"/>
                </a:solidFill>
                <a:latin typeface="+mn-lt"/>
              </a:rPr>
              <a:t>ime datoteke</a:t>
            </a:r>
            <a:endParaRPr lang="hr-HR" sz="2400" kern="0" dirty="0">
              <a:solidFill>
                <a:srgbClr val="FF9933"/>
              </a:solidFill>
              <a:latin typeface="+mn-lt"/>
            </a:endParaRPr>
          </a:p>
        </p:txBody>
      </p:sp>
      <p:sp>
        <p:nvSpPr>
          <p:cNvPr id="36" name="Rezervirano mjesto sadržaja 2"/>
          <p:cNvSpPr txBox="1">
            <a:spLocks/>
          </p:cNvSpPr>
          <p:nvPr/>
        </p:nvSpPr>
        <p:spPr bwMode="auto">
          <a:xfrm>
            <a:off x="4940300" y="4724400"/>
            <a:ext cx="30876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400" kern="0" dirty="0">
                <a:latin typeface="+mn-lt"/>
              </a:rPr>
              <a:t>+ </a:t>
            </a:r>
            <a:r>
              <a:rPr lang="hr-HR" sz="2400" kern="0" dirty="0">
                <a:solidFill>
                  <a:srgbClr val="FF9933"/>
                </a:solidFill>
                <a:latin typeface="+mn-lt"/>
              </a:rPr>
              <a:t>datotečni nastavak</a:t>
            </a:r>
          </a:p>
        </p:txBody>
      </p:sp>
      <p:sp>
        <p:nvSpPr>
          <p:cNvPr id="37" name="Pravokutnik 36"/>
          <p:cNvSpPr/>
          <p:nvPr/>
        </p:nvSpPr>
        <p:spPr>
          <a:xfrm>
            <a:off x="7380288" y="1150938"/>
            <a:ext cx="1079500" cy="200025"/>
          </a:xfrm>
          <a:prstGeom prst="rect">
            <a:avLst/>
          </a:prstGeom>
          <a:solidFill>
            <a:srgbClr val="FF00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38" name="Pravokutnik 37"/>
          <p:cNvSpPr/>
          <p:nvPr/>
        </p:nvSpPr>
        <p:spPr>
          <a:xfrm>
            <a:off x="7477125" y="1681163"/>
            <a:ext cx="911225" cy="204787"/>
          </a:xfrm>
          <a:prstGeom prst="rect">
            <a:avLst/>
          </a:prstGeom>
          <a:solidFill>
            <a:srgbClr val="FF00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39" name="Pravokutnik 38"/>
          <p:cNvSpPr/>
          <p:nvPr/>
        </p:nvSpPr>
        <p:spPr>
          <a:xfrm>
            <a:off x="7605712" y="1932832"/>
            <a:ext cx="854009" cy="200024"/>
          </a:xfrm>
          <a:prstGeom prst="rect">
            <a:avLst/>
          </a:prstGeom>
          <a:solidFill>
            <a:srgbClr val="FF0000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sp>
        <p:nvSpPr>
          <p:cNvPr id="40" name="Rezervirano mjesto sadržaja 2"/>
          <p:cNvSpPr txBox="1">
            <a:spLocks/>
          </p:cNvSpPr>
          <p:nvPr/>
        </p:nvSpPr>
        <p:spPr bwMode="auto">
          <a:xfrm>
            <a:off x="539750" y="5761038"/>
            <a:ext cx="860425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kern="0" dirty="0">
                <a:latin typeface="+mn-lt"/>
                <a:sym typeface="Wingdings"/>
              </a:rPr>
              <a:t>Pomoću punog imena datoteka je jednoznačno određena.</a:t>
            </a:r>
            <a:br>
              <a:rPr lang="hr-HR" sz="2000" kern="0" dirty="0">
                <a:latin typeface="+mn-lt"/>
                <a:sym typeface="Wingdings"/>
              </a:rPr>
            </a:br>
            <a:endParaRPr lang="hr-HR" sz="2000" kern="0" dirty="0">
              <a:latin typeface="+mn-lt"/>
            </a:endParaRPr>
          </a:p>
        </p:txBody>
      </p:sp>
      <p:sp>
        <p:nvSpPr>
          <p:cNvPr id="27" name="Pravokutnik 26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1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101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701"/>
                            </p:stCondLst>
                            <p:childTnLst>
                              <p:par>
                                <p:cTn id="9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33" grpId="0"/>
      <p:bldP spid="35" grpId="0"/>
      <p:bldP spid="36" grpId="0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90550" y="4445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hr-HR" dirty="0"/>
              <a:t>Fizička i logička organizacija</a:t>
            </a:r>
          </a:p>
        </p:txBody>
      </p:sp>
      <p:sp>
        <p:nvSpPr>
          <p:cNvPr id="8195" name="Rezervirano mjesto sadržaja 2"/>
          <p:cNvSpPr>
            <a:spLocks noGrp="1"/>
          </p:cNvSpPr>
          <p:nvPr>
            <p:ph idx="1"/>
          </p:nvPr>
        </p:nvSpPr>
        <p:spPr>
          <a:xfrm>
            <a:off x="590550" y="1341438"/>
            <a:ext cx="8229600" cy="1366837"/>
          </a:xfrm>
        </p:spPr>
        <p:txBody>
          <a:bodyPr/>
          <a:lstStyle/>
          <a:p>
            <a:pPr marL="0" indent="0"/>
            <a:r>
              <a:rPr lang="hr-HR" sz="2000" dirty="0">
                <a:solidFill>
                  <a:srgbClr val="FF0000"/>
                </a:solidFill>
              </a:rPr>
              <a:t>Fizičku</a:t>
            </a:r>
            <a:r>
              <a:rPr lang="hr-HR" sz="2000" dirty="0"/>
              <a:t> organizaciju podataka čini razmještaj datoteka i mapa na medijima za trajnu pohranu podataka. </a:t>
            </a:r>
          </a:p>
        </p:txBody>
      </p:sp>
      <p:sp>
        <p:nvSpPr>
          <p:cNvPr id="4" name="Rezervirano mjesto sadržaja 2"/>
          <p:cNvSpPr txBox="1">
            <a:spLocks/>
          </p:cNvSpPr>
          <p:nvPr/>
        </p:nvSpPr>
        <p:spPr bwMode="auto">
          <a:xfrm>
            <a:off x="607534" y="2118970"/>
            <a:ext cx="4324506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hr-HR" sz="2000" kern="0" dirty="0">
                <a:latin typeface="+mn-lt"/>
              </a:rPr>
              <a:t>Da bi korisnik mogao pristupiti određenoj datoteci u računalu, operacijski sustav mu </a:t>
            </a:r>
            <a:r>
              <a:rPr lang="hr-HR" sz="2000" kern="0" dirty="0">
                <a:solidFill>
                  <a:srgbClr val="FF0000"/>
                </a:solidFill>
                <a:latin typeface="+mn-lt"/>
              </a:rPr>
              <a:t>logički</a:t>
            </a:r>
            <a:r>
              <a:rPr lang="hr-HR" sz="2000" kern="0" dirty="0">
                <a:latin typeface="+mn-lt"/>
              </a:rPr>
              <a:t> organizira i  predstavi podatke.</a:t>
            </a:r>
          </a:p>
          <a:p>
            <a:pPr eaLnBrk="0" hangingPunct="0">
              <a:spcBef>
                <a:spcPct val="20000"/>
              </a:spcBef>
              <a:defRPr/>
            </a:pPr>
            <a:endParaRPr lang="hr-HR" sz="2000" kern="0" dirty="0">
              <a:latin typeface="+mn-lt"/>
            </a:endParaRPr>
          </a:p>
          <a:p>
            <a:pPr eaLnBrk="0" hangingPunct="0">
              <a:spcBef>
                <a:spcPct val="20000"/>
              </a:spcBef>
              <a:defRPr/>
            </a:pPr>
            <a:r>
              <a:rPr lang="hr-HR" sz="2000" kern="0" dirty="0">
                <a:latin typeface="+mn-lt"/>
              </a:rPr>
              <a:t>Organizacija svih podataka u računalu u obliku datoteka, mapa i podmapa zove se </a:t>
            </a:r>
            <a:r>
              <a:rPr lang="hr-HR" sz="2000" b="1" kern="0" dirty="0">
                <a:solidFill>
                  <a:srgbClr val="FF0000"/>
                </a:solidFill>
                <a:latin typeface="+mn-lt"/>
              </a:rPr>
              <a:t>hijerarhijska organizacija</a:t>
            </a:r>
            <a:r>
              <a:rPr lang="hr-HR" sz="2000" kern="0" dirty="0">
                <a:latin typeface="+mn-lt"/>
              </a:rPr>
              <a:t> ili </a:t>
            </a:r>
            <a:r>
              <a:rPr lang="hr-HR" sz="2000" b="1" kern="0" dirty="0">
                <a:solidFill>
                  <a:srgbClr val="FF0000"/>
                </a:solidFill>
                <a:latin typeface="+mn-lt"/>
              </a:rPr>
              <a:t>struktura stabla</a:t>
            </a:r>
            <a:r>
              <a:rPr lang="hr-HR" sz="2000" kern="0" dirty="0">
                <a:latin typeface="+mn-lt"/>
              </a:rPr>
              <a:t>.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0" y="0"/>
            <a:ext cx="241300" cy="6858000"/>
          </a:xfrm>
          <a:prstGeom prst="rect">
            <a:avLst/>
          </a:prstGeom>
          <a:gradFill>
            <a:gsLst>
              <a:gs pos="27000">
                <a:srgbClr val="004C00"/>
              </a:gs>
              <a:gs pos="100000">
                <a:srgbClr val="56AC00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2052" name="Picture 4" descr="Image result for files and folders in compu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118970"/>
            <a:ext cx="3744416" cy="3838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612</Words>
  <Application>Microsoft Office PowerPoint</Application>
  <PresentationFormat>Prikaz na zaslonu (4:3)</PresentationFormat>
  <Paragraphs>112</Paragraphs>
  <Slides>14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1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6" baseType="lpstr">
      <vt:lpstr>Arial</vt:lpstr>
      <vt:lpstr>Default Design</vt:lpstr>
      <vt:lpstr> Osnove rada s računalom</vt:lpstr>
      <vt:lpstr>PowerPoint prezentacija</vt:lpstr>
      <vt:lpstr>Zadatak </vt:lpstr>
      <vt:lpstr>Podaci u računalu</vt:lpstr>
      <vt:lpstr>Mape</vt:lpstr>
      <vt:lpstr>Datoteke</vt:lpstr>
      <vt:lpstr>Uređaji vanjske memorije</vt:lpstr>
      <vt:lpstr>           Putanja do datoteke</vt:lpstr>
      <vt:lpstr>Fizička i logička organizacija</vt:lpstr>
      <vt:lpstr>1. zadatak </vt:lpstr>
      <vt:lpstr>2. zadatak </vt:lpstr>
      <vt:lpstr>3. zadatak </vt:lpstr>
      <vt:lpstr>4. zadatak</vt:lpstr>
      <vt:lpstr>Rješenje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Osnove rada s računalom</dc:title>
  <dc:creator>Korisnik</dc:creator>
  <cp:lastModifiedBy>Maristela Rubić</cp:lastModifiedBy>
  <cp:revision>16</cp:revision>
  <dcterms:created xsi:type="dcterms:W3CDTF">2016-12-13T15:03:38Z</dcterms:created>
  <dcterms:modified xsi:type="dcterms:W3CDTF">2019-04-15T15:56:53Z</dcterms:modified>
</cp:coreProperties>
</file>