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87" r:id="rId5"/>
    <p:sldId id="271" r:id="rId6"/>
    <p:sldId id="280" r:id="rId7"/>
    <p:sldId id="279" r:id="rId8"/>
    <p:sldId id="288" r:id="rId9"/>
    <p:sldId id="289" r:id="rId1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68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740B1-010E-4264-BB1E-CC776A31AE38}" type="datetimeFigureOut">
              <a:rPr lang="hr-HR" smtClean="0"/>
              <a:pPr/>
              <a:t>21.2.2021.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E93E1-B118-4550-BC1D-5B40B216A448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1470025"/>
          </a:xfrm>
        </p:spPr>
        <p:txBody>
          <a:bodyPr/>
          <a:lstStyle/>
          <a:p>
            <a:r>
              <a:rPr lang="hr-HR" dirty="0" smtClean="0"/>
              <a:t>Petlje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Algoritmi ponavljanja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1663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b="1" u="sng" dirty="0" smtClean="0"/>
              <a:t>b.) Petlje sa uvjetom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hr-HR" b="1" u="sng" dirty="0" smtClean="0"/>
              <a:t>Petlja s uvjetom </a:t>
            </a:r>
          </a:p>
          <a:p>
            <a:pPr marL="514350" indent="-514350">
              <a:buNone/>
            </a:pPr>
            <a:endParaRPr lang="hr-HR" b="1" u="sng" dirty="0" smtClean="0"/>
          </a:p>
          <a:p>
            <a:pPr>
              <a:buNone/>
            </a:pPr>
            <a:r>
              <a:rPr lang="hr-HR" b="1" u="sng" dirty="0" smtClean="0"/>
              <a:t>dok je </a:t>
            </a:r>
            <a:r>
              <a:rPr lang="hr-HR" dirty="0" smtClean="0"/>
              <a:t>uvjet </a:t>
            </a:r>
            <a:r>
              <a:rPr lang="hr-HR" b="1" u="sng" dirty="0" smtClean="0"/>
              <a:t>činiti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		naredba;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 </a:t>
            </a:r>
          </a:p>
          <a:p>
            <a:endParaRPr lang="hr-HR" dirty="0"/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5364088" y="2132856"/>
            <a:ext cx="2592288" cy="165618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r-H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Naredba unutar</a:t>
            </a:r>
            <a:r>
              <a:rPr kumimoji="0" lang="hr-H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petlje se ponavlja (izvršava) sve dok je uvjet</a:t>
            </a:r>
            <a:r>
              <a:rPr kumimoji="0" lang="hr-HR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</a:rPr>
              <a:t> ISTINIT</a:t>
            </a:r>
            <a:r>
              <a:rPr kumimoji="0" lang="hr-H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. 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8" name="Ravni poveznik sa strelicom 7"/>
          <p:cNvCxnSpPr/>
          <p:nvPr/>
        </p:nvCxnSpPr>
        <p:spPr>
          <a:xfrm flipH="1">
            <a:off x="3491880" y="2924944"/>
            <a:ext cx="151216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Zadatak 1: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4762872" cy="4525963"/>
          </a:xfrm>
        </p:spPr>
        <p:txBody>
          <a:bodyPr/>
          <a:lstStyle/>
          <a:p>
            <a:pPr lvl="0"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a:=18;</a:t>
            </a: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b:=5;</a:t>
            </a: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dok je a&gt;b činiti</a:t>
            </a: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        {a:=a-2;</a:t>
            </a: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          b:=b+2;}</a:t>
            </a: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izlaz (a+b);</a:t>
            </a:r>
          </a:p>
          <a:p>
            <a:endParaRPr lang="hr-HR" dirty="0">
              <a:ln w="2857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5724128" y="980728"/>
          <a:ext cx="1944216" cy="5184576"/>
        </p:xfrm>
        <a:graphic>
          <a:graphicData uri="http://schemas.openxmlformats.org/drawingml/2006/table">
            <a:tbl>
              <a:tblPr/>
              <a:tblGrid>
                <a:gridCol w="97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2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a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b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>
                          <a:latin typeface="+mn-lt"/>
                          <a:ea typeface="Times New Roman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>
                          <a:latin typeface="+mn-lt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>
                          <a:latin typeface="+mn-lt"/>
                          <a:ea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>
                          <a:latin typeface="+mn-lt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>
                          <a:latin typeface="+mn-lt"/>
                          <a:ea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>
                          <a:latin typeface="+mn-lt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>
                          <a:latin typeface="+mn-lt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>
                          <a:latin typeface="+mn-lt"/>
                          <a:ea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>
                          <a:latin typeface="+mn-lt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>
                          <a:latin typeface="+mn-lt"/>
                          <a:ea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3923928" y="5013176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/>
              <a:t>Rj: 23</a:t>
            </a:r>
            <a:endParaRPr lang="hr-H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Zadatak </a:t>
            </a:r>
            <a:r>
              <a:rPr lang="hr-HR" dirty="0"/>
              <a:t>2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4762872" cy="4525963"/>
          </a:xfrm>
        </p:spPr>
        <p:txBody>
          <a:bodyPr/>
          <a:lstStyle/>
          <a:p>
            <a:pPr marL="0" indent="0">
              <a:buNone/>
            </a:pPr>
            <a:r>
              <a:rPr lang="hr-HR" b="1" dirty="0"/>
              <a:t>a</a:t>
            </a:r>
            <a:r>
              <a:rPr lang="hr-HR" b="1" dirty="0" smtClean="0"/>
              <a:t>:=31</a:t>
            </a:r>
            <a:r>
              <a:rPr lang="hr-HR" b="1" dirty="0"/>
              <a:t>;</a:t>
            </a:r>
          </a:p>
          <a:p>
            <a:pPr marL="0" indent="0">
              <a:buNone/>
            </a:pPr>
            <a:r>
              <a:rPr lang="hr-HR" b="1" dirty="0" smtClean="0"/>
              <a:t>b:=</a:t>
            </a:r>
            <a:r>
              <a:rPr lang="hr-HR" b="1" dirty="0"/>
              <a:t>1</a:t>
            </a:r>
            <a:r>
              <a:rPr lang="hr-HR" b="1" dirty="0" smtClean="0"/>
              <a:t>;</a:t>
            </a:r>
            <a:endParaRPr lang="hr-HR" b="1" dirty="0"/>
          </a:p>
          <a:p>
            <a:pPr marL="0" indent="0">
              <a:buNone/>
            </a:pPr>
            <a:r>
              <a:rPr lang="hr-HR" b="1" dirty="0"/>
              <a:t>dok je </a:t>
            </a:r>
            <a:r>
              <a:rPr lang="hr-HR" b="1" dirty="0" err="1" smtClean="0"/>
              <a:t>a+b</a:t>
            </a:r>
            <a:r>
              <a:rPr lang="hr-HR" b="1" dirty="0" smtClean="0"/>
              <a:t>&lt;80 </a:t>
            </a:r>
            <a:r>
              <a:rPr lang="hr-HR" b="1" dirty="0"/>
              <a:t>činiti</a:t>
            </a:r>
          </a:p>
          <a:p>
            <a:pPr marL="0" indent="0">
              <a:buNone/>
            </a:pPr>
            <a:r>
              <a:rPr lang="hr-HR" b="1" dirty="0"/>
              <a:t>	{a:=</a:t>
            </a:r>
            <a:r>
              <a:rPr lang="hr-HR" b="1" dirty="0" smtClean="0"/>
              <a:t>a-5;</a:t>
            </a:r>
            <a:endParaRPr lang="hr-HR" b="1" dirty="0"/>
          </a:p>
          <a:p>
            <a:pPr marL="0" indent="0">
              <a:buNone/>
            </a:pPr>
            <a:r>
              <a:rPr lang="hr-HR" b="1" dirty="0"/>
              <a:t>     </a:t>
            </a:r>
            <a:r>
              <a:rPr lang="hr-HR" b="1" dirty="0" smtClean="0"/>
              <a:t>      b</a:t>
            </a:r>
            <a:r>
              <a:rPr lang="hr-HR" b="1" dirty="0"/>
              <a:t>:=</a:t>
            </a:r>
            <a:r>
              <a:rPr lang="hr-HR" b="1" dirty="0" smtClean="0"/>
              <a:t>b+a;}</a:t>
            </a:r>
            <a:endParaRPr lang="hr-HR" b="1" dirty="0"/>
          </a:p>
          <a:p>
            <a:pPr marL="0" indent="0">
              <a:buNone/>
            </a:pPr>
            <a:r>
              <a:rPr lang="hr-HR" dirty="0"/>
              <a:t>izlaz (</a:t>
            </a:r>
            <a:r>
              <a:rPr lang="hr-HR" dirty="0" err="1"/>
              <a:t>a+b</a:t>
            </a:r>
            <a:r>
              <a:rPr lang="hr-HR" dirty="0"/>
              <a:t>); 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136627"/>
              </p:ext>
            </p:extLst>
          </p:nvPr>
        </p:nvGraphicFramePr>
        <p:xfrm>
          <a:off x="5796136" y="188640"/>
          <a:ext cx="1944216" cy="4320480"/>
        </p:xfrm>
        <a:graphic>
          <a:graphicData uri="http://schemas.openxmlformats.org/drawingml/2006/table">
            <a:tbl>
              <a:tblPr/>
              <a:tblGrid>
                <a:gridCol w="97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2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a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b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31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26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27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21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48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16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3200" b="1" dirty="0" smtClean="0">
                          <a:latin typeface="+mn-lt"/>
                          <a:ea typeface="Times New Roman"/>
                        </a:rPr>
                        <a:t>64</a:t>
                      </a:r>
                      <a:endParaRPr lang="hr-HR" sz="32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3923928" y="5013176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/>
              <a:t>Rj: 80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408873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Zadatak </a:t>
            </a:r>
            <a:r>
              <a:rPr lang="hr-HR" dirty="0"/>
              <a:t>3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5050904" cy="4525963"/>
          </a:xfrm>
        </p:spPr>
        <p:txBody>
          <a:bodyPr/>
          <a:lstStyle/>
          <a:p>
            <a:pPr lvl="0"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n:=1234</a:t>
            </a: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m:=0</a:t>
            </a: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dok je n&gt;0 činiti</a:t>
            </a: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         {m:=m*10+n </a:t>
            </a:r>
            <a:r>
              <a:rPr lang="hr-HR" dirty="0" err="1" smtClean="0">
                <a:ln w="28575">
                  <a:solidFill>
                    <a:schemeClr val="tx1"/>
                  </a:solidFill>
                </a:ln>
              </a:rPr>
              <a:t>mod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 10;</a:t>
            </a: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           n:= </a:t>
            </a:r>
            <a:r>
              <a:rPr lang="hr-HR" dirty="0" err="1" smtClean="0">
                <a:ln w="28575">
                  <a:solidFill>
                    <a:schemeClr val="tx1"/>
                  </a:solidFill>
                </a:ln>
              </a:rPr>
              <a:t>n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 div 10;}</a:t>
            </a:r>
          </a:p>
          <a:p>
            <a:pPr>
              <a:buNone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izlaz(m);</a:t>
            </a:r>
          </a:p>
          <a:p>
            <a:endParaRPr lang="hr-HR" dirty="0">
              <a:ln w="2857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6012160" y="764704"/>
          <a:ext cx="2232248" cy="3816426"/>
        </p:xfrm>
        <a:graphic>
          <a:graphicData uri="http://schemas.openxmlformats.org/drawingml/2006/table">
            <a:tbl>
              <a:tblPr/>
              <a:tblGrid>
                <a:gridCol w="956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>
                          <a:latin typeface="+mn-lt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>
                          <a:latin typeface="+mn-lt"/>
                          <a:ea typeface="Times New Roman"/>
                        </a:rPr>
                        <a:t>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>
                          <a:latin typeface="+mn-lt"/>
                          <a:ea typeface="Times New Roman"/>
                        </a:rPr>
                        <a:t>1234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>
                          <a:latin typeface="+mn-lt"/>
                          <a:ea typeface="Times New Roman"/>
                        </a:rPr>
                        <a:t>123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>
                          <a:latin typeface="+mn-lt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>
                          <a:latin typeface="+mn-lt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>
                          <a:latin typeface="+mn-lt"/>
                          <a:ea typeface="Times New Roman"/>
                        </a:rPr>
                        <a:t>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>
                          <a:latin typeface="+mn-lt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>
                          <a:latin typeface="+mn-lt"/>
                          <a:ea typeface="Times New Roman"/>
                        </a:rPr>
                        <a:t>432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>
                          <a:latin typeface="+mn-lt"/>
                          <a:ea typeface="Times New Roman"/>
                        </a:rPr>
                        <a:t>4321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4067944" y="5373216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/>
              <a:t>Rj: 4321</a:t>
            </a:r>
            <a:endParaRPr lang="hr-H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Zadatak </a:t>
            </a:r>
            <a:r>
              <a:rPr lang="hr-HR" dirty="0"/>
              <a:t>4</a:t>
            </a:r>
            <a:r>
              <a:rPr lang="hr-HR" dirty="0" smtClean="0"/>
              <a:t>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n := 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41523;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t := 0;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>
                <a:ln w="28575">
                  <a:solidFill>
                    <a:schemeClr val="tx1"/>
                  </a:solidFill>
                </a:ln>
              </a:rPr>
              <a:t>dok </a:t>
            </a:r>
            <a:r>
              <a:rPr lang="nl-NL" dirty="0">
                <a:ln w="28575">
                  <a:solidFill>
                    <a:schemeClr val="tx1"/>
                  </a:solidFill>
                </a:ln>
              </a:rPr>
              <a:t>je n &gt; 0 činiti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{</a:t>
            </a:r>
            <a:r>
              <a:rPr lang="pl-PL" dirty="0" smtClean="0">
                <a:ln w="28575">
                  <a:solidFill>
                    <a:schemeClr val="tx1"/>
                  </a:solidFill>
                </a:ln>
              </a:rPr>
              <a:t>ako </a:t>
            </a:r>
            <a:r>
              <a:rPr lang="pl-PL" dirty="0">
                <a:ln w="28575">
                  <a:solidFill>
                    <a:schemeClr val="tx1"/>
                  </a:solidFill>
                </a:ln>
              </a:rPr>
              <a:t>je (n MOD 10) &gt;= 3 </a:t>
            </a:r>
            <a:r>
              <a:rPr lang="pl-PL" dirty="0" smtClean="0">
                <a:ln w="28575">
                  <a:solidFill>
                    <a:schemeClr val="tx1"/>
                  </a:solidFill>
                </a:ln>
              </a:rPr>
              <a:t>onda 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t </a:t>
            </a:r>
            <a:r>
              <a:rPr lang="hr-HR" dirty="0">
                <a:ln w="28575">
                  <a:solidFill>
                    <a:schemeClr val="tx1"/>
                  </a:solidFill>
                </a:ln>
              </a:rPr>
              <a:t>:= </a:t>
            </a:r>
            <a:r>
              <a:rPr lang="hr-HR" dirty="0" err="1">
                <a:ln w="28575">
                  <a:solidFill>
                    <a:schemeClr val="tx1"/>
                  </a:solidFill>
                </a:ln>
              </a:rPr>
              <a:t>t</a:t>
            </a:r>
            <a:r>
              <a:rPr lang="hr-HR" dirty="0">
                <a:ln w="28575">
                  <a:solidFill>
                    <a:schemeClr val="tx1"/>
                  </a:solidFill>
                </a:ln>
              </a:rPr>
              <a:t> + 1;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   n </a:t>
            </a:r>
            <a:r>
              <a:rPr lang="hr-HR" dirty="0">
                <a:ln w="28575">
                  <a:solidFill>
                    <a:schemeClr val="tx1"/>
                  </a:solidFill>
                </a:ln>
              </a:rPr>
              <a:t>:= </a:t>
            </a:r>
            <a:r>
              <a:rPr lang="hr-HR" dirty="0" err="1">
                <a:ln w="28575">
                  <a:solidFill>
                    <a:schemeClr val="tx1"/>
                  </a:solidFill>
                </a:ln>
              </a:rPr>
              <a:t>n</a:t>
            </a:r>
            <a:r>
              <a:rPr lang="hr-HR" dirty="0">
                <a:ln w="28575">
                  <a:solidFill>
                    <a:schemeClr val="tx1"/>
                  </a:solidFill>
                </a:ln>
              </a:rPr>
              <a:t> DIV 10</a:t>
            </a:r>
            <a:r>
              <a:rPr lang="hr-HR" dirty="0" smtClean="0">
                <a:ln w="28575">
                  <a:solidFill>
                    <a:schemeClr val="tx1"/>
                  </a:solidFill>
                </a:ln>
              </a:rPr>
              <a:t>;}</a:t>
            </a:r>
            <a:endParaRPr lang="hr-HR" dirty="0">
              <a:ln w="28575">
                <a:solidFill>
                  <a:schemeClr val="tx1"/>
                </a:solidFill>
              </a:ln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r-HR" dirty="0">
                <a:ln w="28575">
                  <a:solidFill>
                    <a:schemeClr val="tx1"/>
                  </a:solidFill>
                </a:ln>
              </a:rPr>
              <a:t>izlaz (t);</a:t>
            </a:r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6948488" y="692150"/>
          <a:ext cx="1944216" cy="4452497"/>
        </p:xfrm>
        <a:graphic>
          <a:graphicData uri="http://schemas.openxmlformats.org/drawingml/2006/table">
            <a:tbl>
              <a:tblPr/>
              <a:tblGrid>
                <a:gridCol w="1066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>
                          <a:latin typeface="+mn-lt"/>
                          <a:ea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t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41523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>
                          <a:latin typeface="+mn-lt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4152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415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1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41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2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4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2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6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0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800" b="1" dirty="0" smtClean="0">
                          <a:latin typeface="+mn-lt"/>
                          <a:ea typeface="Times New Roman"/>
                        </a:rPr>
                        <a:t>3</a:t>
                      </a:r>
                      <a:endParaRPr lang="hr-HR" sz="28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4400" dirty="0" smtClean="0">
                <a:ln w="28575">
                  <a:solidFill>
                    <a:schemeClr val="tx1"/>
                  </a:solidFill>
                </a:ln>
              </a:rPr>
              <a:t>b:=20;</a:t>
            </a:r>
          </a:p>
          <a:p>
            <a:pPr>
              <a:buNone/>
            </a:pPr>
            <a:r>
              <a:rPr lang="hr-HR" sz="4400" dirty="0" smtClean="0">
                <a:ln w="28575">
                  <a:solidFill>
                    <a:schemeClr val="tx1"/>
                  </a:solidFill>
                </a:ln>
              </a:rPr>
              <a:t>za i:=1 do 5 činiti</a:t>
            </a:r>
          </a:p>
          <a:p>
            <a:pPr>
              <a:buNone/>
            </a:pPr>
            <a:r>
              <a:rPr lang="hr-HR" sz="4400" dirty="0" smtClean="0">
                <a:ln w="28575">
                  <a:solidFill>
                    <a:schemeClr val="tx1"/>
                  </a:solidFill>
                </a:ln>
              </a:rPr>
              <a:t>    t:=i;</a:t>
            </a:r>
          </a:p>
          <a:p>
            <a:pPr>
              <a:buNone/>
            </a:pPr>
            <a:r>
              <a:rPr lang="hr-HR" sz="4400" dirty="0" smtClean="0">
                <a:ln w="28575">
                  <a:solidFill>
                    <a:schemeClr val="tx1"/>
                  </a:solidFill>
                </a:ln>
              </a:rPr>
              <a:t>    dok je t&lt;4 činiti</a:t>
            </a:r>
          </a:p>
          <a:p>
            <a:pPr>
              <a:buNone/>
            </a:pPr>
            <a:r>
              <a:rPr lang="hr-HR" sz="4400" dirty="0" smtClean="0">
                <a:ln w="28575">
                  <a:solidFill>
                    <a:schemeClr val="tx1"/>
                  </a:solidFill>
                </a:ln>
              </a:rPr>
              <a:t>        { b:=b+t;</a:t>
            </a:r>
          </a:p>
          <a:p>
            <a:pPr>
              <a:buNone/>
            </a:pPr>
            <a:r>
              <a:rPr lang="hr-HR" sz="4400" dirty="0" smtClean="0">
                <a:ln w="28575">
                  <a:solidFill>
                    <a:schemeClr val="tx1"/>
                  </a:solidFill>
                </a:ln>
              </a:rPr>
              <a:t>           t:=t+1;}</a:t>
            </a:r>
          </a:p>
          <a:p>
            <a:pPr>
              <a:buNone/>
            </a:pPr>
            <a:r>
              <a:rPr lang="hr-HR" sz="4400" dirty="0" smtClean="0">
                <a:ln w="28575">
                  <a:solidFill>
                    <a:schemeClr val="tx1"/>
                  </a:solidFill>
                </a:ln>
              </a:rPr>
              <a:t>izlaz (b);                         </a:t>
            </a:r>
            <a:endParaRPr lang="hr-HR" sz="4400" dirty="0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4441776" y="522920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Rj: 34:</a:t>
            </a:r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833814"/>
              </p:ext>
            </p:extLst>
          </p:nvPr>
        </p:nvGraphicFramePr>
        <p:xfrm>
          <a:off x="6248870" y="188640"/>
          <a:ext cx="2304258" cy="658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8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b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i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t</a:t>
                      </a:r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20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 sz="3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1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1</a:t>
                      </a:r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21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2</a:t>
                      </a:r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23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3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3</a:t>
                      </a:r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26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3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4</a:t>
                      </a:r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2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2</a:t>
                      </a:r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28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3</a:t>
                      </a:r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31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4</a:t>
                      </a:r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3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3</a:t>
                      </a:r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34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4</a:t>
                      </a:r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000" dirty="0" smtClean="0"/>
                        <a:t>4</a:t>
                      </a:r>
                      <a:endParaRPr lang="hr-H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l="21335" t="34137" r="40660" b="4323"/>
          <a:stretch/>
        </p:blipFill>
        <p:spPr>
          <a:xfrm>
            <a:off x="611560" y="404663"/>
            <a:ext cx="5472608" cy="6048673"/>
          </a:xfrm>
          <a:prstGeom prst="rect">
            <a:avLst/>
          </a:prstGeom>
        </p:spPr>
      </p:pic>
      <p:graphicFrame>
        <p:nvGraphicFramePr>
          <p:cNvPr id="7" name="Tablic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40234"/>
              </p:ext>
            </p:extLst>
          </p:nvPr>
        </p:nvGraphicFramePr>
        <p:xfrm>
          <a:off x="5508104" y="427551"/>
          <a:ext cx="3192015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4005">
                  <a:extLst>
                    <a:ext uri="{9D8B030D-6E8A-4147-A177-3AD203B41FA5}">
                      <a16:colId xmlns:a16="http://schemas.microsoft.com/office/drawing/2014/main" val="1312888994"/>
                    </a:ext>
                  </a:extLst>
                </a:gridCol>
                <a:gridCol w="1064005">
                  <a:extLst>
                    <a:ext uri="{9D8B030D-6E8A-4147-A177-3AD203B41FA5}">
                      <a16:colId xmlns:a16="http://schemas.microsoft.com/office/drawing/2014/main" val="465251176"/>
                    </a:ext>
                  </a:extLst>
                </a:gridCol>
                <a:gridCol w="1064005">
                  <a:extLst>
                    <a:ext uri="{9D8B030D-6E8A-4147-A177-3AD203B41FA5}">
                      <a16:colId xmlns:a16="http://schemas.microsoft.com/office/drawing/2014/main" val="8847266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x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z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d 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48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327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7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17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16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72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996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535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673403"/>
                  </a:ext>
                </a:extLst>
              </a:tr>
            </a:tbl>
          </a:graphicData>
        </a:graphic>
      </p:graphicFrame>
      <p:sp>
        <p:nvSpPr>
          <p:cNvPr id="8" name="TekstniOkvir 7"/>
          <p:cNvSpPr txBox="1"/>
          <p:nvPr/>
        </p:nvSpPr>
        <p:spPr>
          <a:xfrm>
            <a:off x="1763688" y="5013176"/>
            <a:ext cx="51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2</a:t>
            </a:r>
            <a:endParaRPr lang="hr-HR" dirty="0"/>
          </a:p>
        </p:txBody>
      </p:sp>
      <p:sp>
        <p:nvSpPr>
          <p:cNvPr id="9" name="TekstniOkvir 8"/>
          <p:cNvSpPr txBox="1"/>
          <p:nvPr/>
        </p:nvSpPr>
        <p:spPr>
          <a:xfrm>
            <a:off x="1748119" y="6084004"/>
            <a:ext cx="51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72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96273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2"/>
          <a:srcRect l="20691" t="33183" r="42063" b="13846"/>
          <a:stretch/>
        </p:blipFill>
        <p:spPr>
          <a:xfrm>
            <a:off x="611560" y="476671"/>
            <a:ext cx="6768752" cy="5952661"/>
          </a:xfrm>
          <a:prstGeom prst="rect">
            <a:avLst/>
          </a:prstGeom>
        </p:spPr>
      </p:pic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018492"/>
              </p:ext>
            </p:extLst>
          </p:nvPr>
        </p:nvGraphicFramePr>
        <p:xfrm>
          <a:off x="5868144" y="332656"/>
          <a:ext cx="259229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8458">
                  <a:extLst>
                    <a:ext uri="{9D8B030D-6E8A-4147-A177-3AD203B41FA5}">
                      <a16:colId xmlns:a16="http://schemas.microsoft.com/office/drawing/2014/main" val="2085574335"/>
                    </a:ext>
                  </a:extLst>
                </a:gridCol>
                <a:gridCol w="518458">
                  <a:extLst>
                    <a:ext uri="{9D8B030D-6E8A-4147-A177-3AD203B41FA5}">
                      <a16:colId xmlns:a16="http://schemas.microsoft.com/office/drawing/2014/main" val="1667852208"/>
                    </a:ext>
                  </a:extLst>
                </a:gridCol>
                <a:gridCol w="518458">
                  <a:extLst>
                    <a:ext uri="{9D8B030D-6E8A-4147-A177-3AD203B41FA5}">
                      <a16:colId xmlns:a16="http://schemas.microsoft.com/office/drawing/2014/main" val="1763080264"/>
                    </a:ext>
                  </a:extLst>
                </a:gridCol>
                <a:gridCol w="518458">
                  <a:extLst>
                    <a:ext uri="{9D8B030D-6E8A-4147-A177-3AD203B41FA5}">
                      <a16:colId xmlns:a16="http://schemas.microsoft.com/office/drawing/2014/main" val="3546428036"/>
                    </a:ext>
                  </a:extLst>
                </a:gridCol>
                <a:gridCol w="518458">
                  <a:extLst>
                    <a:ext uri="{9D8B030D-6E8A-4147-A177-3AD203B41FA5}">
                      <a16:colId xmlns:a16="http://schemas.microsoft.com/office/drawing/2014/main" val="22614799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b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k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388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18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628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792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56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101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764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227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205898"/>
                  </a:ext>
                </a:extLst>
              </a:tr>
            </a:tbl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2123728" y="4653136"/>
            <a:ext cx="51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36</a:t>
            </a:r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2195736" y="5877272"/>
            <a:ext cx="51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6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34879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306</Words>
  <Application>Microsoft Office PowerPoint</Application>
  <PresentationFormat>Prikaz na zaslonu (4:3)</PresentationFormat>
  <Paragraphs>158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tema</vt:lpstr>
      <vt:lpstr>Petlje</vt:lpstr>
      <vt:lpstr>b.) Petlje sa uvjetom </vt:lpstr>
      <vt:lpstr>Zadatak 1:</vt:lpstr>
      <vt:lpstr>Zadatak 2:</vt:lpstr>
      <vt:lpstr>Zadatak 3</vt:lpstr>
      <vt:lpstr>Zadatak 4: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Petlje</dc:title>
  <dc:creator>Snježana</dc:creator>
  <cp:lastModifiedBy>Snježana Milinović</cp:lastModifiedBy>
  <cp:revision>61</cp:revision>
  <dcterms:created xsi:type="dcterms:W3CDTF">2012-04-12T06:51:47Z</dcterms:created>
  <dcterms:modified xsi:type="dcterms:W3CDTF">2021-02-21T10:07:47Z</dcterms:modified>
</cp:coreProperties>
</file>