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72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BDDD5-8A50-4513-B18F-9B5CA9E8CADA}" type="datetimeFigureOut">
              <a:rPr lang="hr-HR" smtClean="0"/>
              <a:pPr/>
              <a:t>24.11.2017.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39755-A517-4E09-B94A-A8783F44F8D7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BDDD5-8A50-4513-B18F-9B5CA9E8CADA}" type="datetimeFigureOut">
              <a:rPr lang="hr-HR" smtClean="0"/>
              <a:pPr/>
              <a:t>24.11.2017.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39755-A517-4E09-B94A-A8783F44F8D7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BDDD5-8A50-4513-B18F-9B5CA9E8CADA}" type="datetimeFigureOut">
              <a:rPr lang="hr-HR" smtClean="0"/>
              <a:pPr/>
              <a:t>24.11.2017.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39755-A517-4E09-B94A-A8783F44F8D7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BDDD5-8A50-4513-B18F-9B5CA9E8CADA}" type="datetimeFigureOut">
              <a:rPr lang="hr-HR" smtClean="0"/>
              <a:pPr/>
              <a:t>24.11.2017.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39755-A517-4E09-B94A-A8783F44F8D7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BDDD5-8A50-4513-B18F-9B5CA9E8CADA}" type="datetimeFigureOut">
              <a:rPr lang="hr-HR" smtClean="0"/>
              <a:pPr/>
              <a:t>24.11.2017.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39755-A517-4E09-B94A-A8783F44F8D7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BDDD5-8A50-4513-B18F-9B5CA9E8CADA}" type="datetimeFigureOut">
              <a:rPr lang="hr-HR" smtClean="0"/>
              <a:pPr/>
              <a:t>24.11.2017.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39755-A517-4E09-B94A-A8783F44F8D7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BDDD5-8A50-4513-B18F-9B5CA9E8CADA}" type="datetimeFigureOut">
              <a:rPr lang="hr-HR" smtClean="0"/>
              <a:pPr/>
              <a:t>24.11.2017.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39755-A517-4E09-B94A-A8783F44F8D7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BDDD5-8A50-4513-B18F-9B5CA9E8CADA}" type="datetimeFigureOut">
              <a:rPr lang="hr-HR" smtClean="0"/>
              <a:pPr/>
              <a:t>24.11.2017.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39755-A517-4E09-B94A-A8783F44F8D7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BDDD5-8A50-4513-B18F-9B5CA9E8CADA}" type="datetimeFigureOut">
              <a:rPr lang="hr-HR" smtClean="0"/>
              <a:pPr/>
              <a:t>24.11.2017.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39755-A517-4E09-B94A-A8783F44F8D7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BDDD5-8A50-4513-B18F-9B5CA9E8CADA}" type="datetimeFigureOut">
              <a:rPr lang="hr-HR" smtClean="0"/>
              <a:pPr/>
              <a:t>24.11.2017.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39755-A517-4E09-B94A-A8783F44F8D7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BDDD5-8A50-4513-B18F-9B5CA9E8CADA}" type="datetimeFigureOut">
              <a:rPr lang="hr-HR" smtClean="0"/>
              <a:pPr/>
              <a:t>24.11.2017.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39755-A517-4E09-B94A-A8783F44F8D7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0BDDD5-8A50-4513-B18F-9B5CA9E8CADA}" type="datetimeFigureOut">
              <a:rPr lang="hr-HR" smtClean="0"/>
              <a:pPr/>
              <a:t>24.11.2017.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139755-A517-4E09-B94A-A8783F44F8D7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4067944" y="1052736"/>
            <a:ext cx="5076056" cy="3744416"/>
          </a:xfrm>
        </p:spPr>
        <p:txBody>
          <a:bodyPr>
            <a:normAutofit/>
          </a:bodyPr>
          <a:lstStyle/>
          <a:p>
            <a:r>
              <a:rPr lang="hr-HR" sz="4800" b="1" dirty="0" smtClean="0">
                <a:solidFill>
                  <a:srgbClr val="002060"/>
                </a:solidFill>
                <a:latin typeface="Algerian" pitchFamily="82" charset="0"/>
              </a:rPr>
              <a:t>ANTUN BRANKO ŠIMIĆ</a:t>
            </a:r>
            <a:endParaRPr lang="hr-HR" sz="4800" b="1" dirty="0">
              <a:solidFill>
                <a:srgbClr val="002060"/>
              </a:solidFill>
              <a:latin typeface="Algerian" pitchFamily="82" charset="0"/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5220072" y="4653136"/>
            <a:ext cx="3528392" cy="936104"/>
          </a:xfrm>
        </p:spPr>
        <p:txBody>
          <a:bodyPr/>
          <a:lstStyle/>
          <a:p>
            <a:r>
              <a:rPr lang="hr-HR" b="1" dirty="0" smtClean="0"/>
              <a:t>(1898. – 1925.)</a:t>
            </a:r>
            <a:endParaRPr lang="hr-HR" b="1" dirty="0"/>
          </a:p>
        </p:txBody>
      </p:sp>
      <p:pic>
        <p:nvPicPr>
          <p:cNvPr id="4" name="Slika 3" descr="abš - naslovnica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620688"/>
            <a:ext cx="4032448" cy="57606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 descr="abš - zvijezde pozadin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48680"/>
          </a:xfrm>
        </p:spPr>
        <p:txBody>
          <a:bodyPr>
            <a:normAutofit fontScale="90000"/>
          </a:bodyPr>
          <a:lstStyle/>
          <a:p>
            <a:pPr algn="l"/>
            <a:r>
              <a:rPr lang="hr-HR" sz="3200" b="1" i="1" dirty="0" smtClean="0">
                <a:solidFill>
                  <a:srgbClr val="00B0F0"/>
                </a:solidFill>
              </a:rPr>
              <a:t>Opomena</a:t>
            </a:r>
            <a:endParaRPr lang="hr-HR" sz="3200" b="1" i="1" dirty="0">
              <a:solidFill>
                <a:srgbClr val="00B0F0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692696"/>
            <a:ext cx="4038600" cy="5976664"/>
          </a:xfrm>
        </p:spPr>
        <p:txBody>
          <a:bodyPr>
            <a:normAutofit fontScale="77500" lnSpcReduction="20000"/>
          </a:bodyPr>
          <a:lstStyle/>
          <a:p>
            <a:r>
              <a:rPr lang="hr-HR" b="1" dirty="0" smtClean="0">
                <a:solidFill>
                  <a:schemeClr val="bg1"/>
                </a:solidFill>
              </a:rPr>
              <a:t>refleksivna pjesma</a:t>
            </a:r>
          </a:p>
          <a:p>
            <a:r>
              <a:rPr lang="hr-HR" b="1" dirty="0" smtClean="0">
                <a:solidFill>
                  <a:schemeClr val="bg1"/>
                </a:solidFill>
              </a:rPr>
              <a:t>povezanost s pjesmom </a:t>
            </a:r>
            <a:r>
              <a:rPr lang="hr-HR" b="1" i="1" dirty="0" smtClean="0">
                <a:solidFill>
                  <a:schemeClr val="bg1"/>
                </a:solidFill>
              </a:rPr>
              <a:t>“Pjesnici”</a:t>
            </a:r>
          </a:p>
          <a:p>
            <a:pPr>
              <a:buNone/>
            </a:pPr>
            <a:r>
              <a:rPr lang="hr-HR" b="1" dirty="0" smtClean="0">
                <a:solidFill>
                  <a:schemeClr val="bg1"/>
                </a:solidFill>
                <a:sym typeface="Wingdings" pitchFamily="2" charset="2"/>
              </a:rPr>
              <a:t>       proširenje poruke:</a:t>
            </a:r>
          </a:p>
          <a:p>
            <a:pPr>
              <a:buNone/>
            </a:pPr>
            <a:r>
              <a:rPr lang="hr-HR" b="1" dirty="0" smtClean="0">
                <a:solidFill>
                  <a:schemeClr val="bg1"/>
                </a:solidFill>
                <a:sym typeface="Wingdings" pitchFamily="2" charset="2"/>
              </a:rPr>
              <a:t>svim ljudima, svakom pojedincu</a:t>
            </a:r>
            <a:br>
              <a:rPr lang="hr-HR" b="1" dirty="0" smtClean="0">
                <a:solidFill>
                  <a:schemeClr val="bg1"/>
                </a:solidFill>
                <a:sym typeface="Wingdings" pitchFamily="2" charset="2"/>
              </a:rPr>
            </a:br>
            <a:endParaRPr lang="hr-HR" b="1" dirty="0" smtClean="0">
              <a:solidFill>
                <a:schemeClr val="bg1"/>
              </a:solidFill>
              <a:sym typeface="Wingdings" pitchFamily="2" charset="2"/>
            </a:endParaRPr>
          </a:p>
          <a:p>
            <a:r>
              <a:rPr lang="hr-HR" b="1" dirty="0" smtClean="0">
                <a:solidFill>
                  <a:schemeClr val="bg1"/>
                </a:solidFill>
                <a:sym typeface="Wingdings" pitchFamily="2" charset="2"/>
              </a:rPr>
              <a:t>kroz nekoliko ključnih </a:t>
            </a:r>
            <a:r>
              <a:rPr lang="hr-HR" b="1" u="sng" dirty="0" smtClean="0">
                <a:solidFill>
                  <a:schemeClr val="bg1"/>
                </a:solidFill>
                <a:sym typeface="Wingdings" pitchFamily="2" charset="2"/>
              </a:rPr>
              <a:t>motiva</a:t>
            </a:r>
            <a:r>
              <a:rPr lang="hr-HR" b="1" dirty="0" smtClean="0">
                <a:solidFill>
                  <a:schemeClr val="bg1"/>
                </a:solidFill>
                <a:sym typeface="Wingdings" pitchFamily="2" charset="2"/>
              </a:rPr>
              <a:t> pokušava odgonetnuti čovjekovu sudbinu:</a:t>
            </a:r>
          </a:p>
          <a:p>
            <a:pPr>
              <a:buNone/>
            </a:pPr>
            <a:r>
              <a:rPr lang="hr-HR" b="1" i="1" dirty="0" smtClean="0">
                <a:solidFill>
                  <a:srgbClr val="00B0F0"/>
                </a:solidFill>
                <a:sym typeface="Wingdings" pitchFamily="2" charset="2"/>
              </a:rPr>
              <a:t>      čovjek</a:t>
            </a:r>
          </a:p>
          <a:p>
            <a:pPr>
              <a:buNone/>
            </a:pPr>
            <a:r>
              <a:rPr lang="hr-HR" b="1" i="1" dirty="0" smtClean="0">
                <a:solidFill>
                  <a:srgbClr val="00B0F0"/>
                </a:solidFill>
                <a:sym typeface="Wingdings" pitchFamily="2" charset="2"/>
              </a:rPr>
              <a:t>      malen</a:t>
            </a:r>
          </a:p>
          <a:p>
            <a:pPr>
              <a:buNone/>
            </a:pPr>
            <a:r>
              <a:rPr lang="hr-HR" b="1" i="1" dirty="0" smtClean="0">
                <a:solidFill>
                  <a:srgbClr val="00B0F0"/>
                </a:solidFill>
                <a:sym typeface="Wingdings" pitchFamily="2" charset="2"/>
              </a:rPr>
              <a:t>      zvijezde</a:t>
            </a:r>
          </a:p>
          <a:p>
            <a:pPr>
              <a:buNone/>
            </a:pPr>
            <a:r>
              <a:rPr lang="hr-HR" b="1" i="1" dirty="0" smtClean="0">
                <a:solidFill>
                  <a:srgbClr val="00B0F0"/>
                </a:solidFill>
                <a:sym typeface="Wingdings" pitchFamily="2" charset="2"/>
              </a:rPr>
              <a:t>      svjetlost</a:t>
            </a:r>
          </a:p>
          <a:p>
            <a:pPr>
              <a:buNone/>
            </a:pPr>
            <a:r>
              <a:rPr lang="hr-HR" b="1" i="1" dirty="0" smtClean="0">
                <a:solidFill>
                  <a:srgbClr val="00B0F0"/>
                </a:solidFill>
                <a:sym typeface="Wingdings" pitchFamily="2" charset="2"/>
              </a:rPr>
              <a:t>      žal</a:t>
            </a:r>
          </a:p>
          <a:p>
            <a:pPr>
              <a:buNone/>
            </a:pPr>
            <a:r>
              <a:rPr lang="hr-HR" b="1" i="1" dirty="0" smtClean="0">
                <a:solidFill>
                  <a:srgbClr val="00B0F0"/>
                </a:solidFill>
                <a:sym typeface="Wingdings" pitchFamily="2" charset="2"/>
              </a:rPr>
              <a:t>      rastanak</a:t>
            </a:r>
          </a:p>
          <a:p>
            <a:pPr>
              <a:buNone/>
            </a:pPr>
            <a:r>
              <a:rPr lang="hr-HR" b="1" i="1" dirty="0" smtClean="0">
                <a:solidFill>
                  <a:srgbClr val="00B0F0"/>
                </a:solidFill>
                <a:sym typeface="Wingdings" pitchFamily="2" charset="2"/>
              </a:rPr>
              <a:t>      prah</a:t>
            </a:r>
          </a:p>
          <a:p>
            <a:pPr>
              <a:buNone/>
            </a:pPr>
            <a:r>
              <a:rPr lang="hr-HR" b="1" i="1" dirty="0" smtClean="0">
                <a:solidFill>
                  <a:srgbClr val="00B0F0"/>
                </a:solidFill>
                <a:sym typeface="Wingdings" pitchFamily="2" charset="2"/>
              </a:rPr>
              <a:t>      zvijezde </a:t>
            </a:r>
          </a:p>
          <a:p>
            <a:pPr>
              <a:buNone/>
            </a:pPr>
            <a:r>
              <a:rPr lang="hr-HR" b="1" dirty="0" smtClean="0">
                <a:solidFill>
                  <a:schemeClr val="bg1"/>
                </a:solidFill>
                <a:sym typeface="Wingdings" pitchFamily="2" charset="2"/>
              </a:rPr>
              <a:t>    </a:t>
            </a:r>
            <a:r>
              <a:rPr lang="hr-HR" b="1" u="sng" dirty="0" smtClean="0">
                <a:solidFill>
                  <a:schemeClr val="bg1"/>
                </a:solidFill>
                <a:sym typeface="Wingdings" pitchFamily="2" charset="2"/>
              </a:rPr>
              <a:t>životni ciklus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932040" y="764704"/>
            <a:ext cx="4032448" cy="5832648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hr-HR" b="1" dirty="0" smtClean="0">
                <a:solidFill>
                  <a:schemeClr val="bg1"/>
                </a:solidFill>
                <a:sym typeface="Wingdings" pitchFamily="2" charset="2"/>
              </a:rPr>
              <a:t> </a:t>
            </a:r>
            <a:r>
              <a:rPr lang="hr-HR" b="1" u="sng" dirty="0" smtClean="0">
                <a:solidFill>
                  <a:schemeClr val="bg1"/>
                </a:solidFill>
                <a:sym typeface="Wingdings" pitchFamily="2" charset="2"/>
              </a:rPr>
              <a:t>opomena i upozorenje</a:t>
            </a:r>
            <a:r>
              <a:rPr lang="hr-HR" b="1" dirty="0" smtClean="0">
                <a:solidFill>
                  <a:schemeClr val="bg1"/>
                </a:solidFill>
                <a:sym typeface="Wingdings" pitchFamily="2" charset="2"/>
              </a:rPr>
              <a:t>:</a:t>
            </a:r>
          </a:p>
          <a:p>
            <a:pPr>
              <a:buNone/>
            </a:pPr>
            <a:r>
              <a:rPr lang="hr-HR" b="1" dirty="0" smtClean="0">
                <a:solidFill>
                  <a:schemeClr val="bg1"/>
                </a:solidFill>
                <a:sym typeface="Wingdings" pitchFamily="2" charset="2"/>
              </a:rPr>
              <a:t>   - čovjek se ne smije prepustiti jalovu i neispunjenu životu, kolotečini, vlasti drugih i malodušju</a:t>
            </a:r>
          </a:p>
          <a:p>
            <a:pPr>
              <a:buNone/>
            </a:pPr>
            <a:r>
              <a:rPr lang="hr-HR" b="1" i="1" dirty="0" smtClean="0">
                <a:solidFill>
                  <a:schemeClr val="bg1"/>
                </a:solidFill>
                <a:sym typeface="Wingdings" pitchFamily="2" charset="2"/>
              </a:rPr>
              <a:t>        </a:t>
            </a:r>
            <a:r>
              <a:rPr lang="hr-HR" b="1" i="1" dirty="0" smtClean="0">
                <a:solidFill>
                  <a:srgbClr val="00B0F0"/>
                </a:solidFill>
                <a:sym typeface="Wingdings" pitchFamily="2" charset="2"/>
              </a:rPr>
              <a:t>“malen ispod zvijezda”</a:t>
            </a:r>
          </a:p>
          <a:p>
            <a:pPr>
              <a:buNone/>
            </a:pPr>
            <a:r>
              <a:rPr lang="hr-HR" b="1" dirty="0" smtClean="0">
                <a:solidFill>
                  <a:schemeClr val="bg1"/>
                </a:solidFill>
                <a:sym typeface="Wingdings" pitchFamily="2" charset="2"/>
              </a:rPr>
              <a:t>   - život mora imati smisao i cilj, biti ispunjen stvarima, događajima, mislima i osjećajima koji su jedinstveni za svakoga i čine nas potpunim jedinkama koje bez straha mogu gledati u vlastitu prošlost i spoznati da im život nije bio uzaludan i isprazan</a:t>
            </a:r>
          </a:p>
          <a:p>
            <a:pPr>
              <a:buNone/>
            </a:pPr>
            <a:r>
              <a:rPr lang="hr-HR" b="1" i="1" dirty="0" smtClean="0">
                <a:solidFill>
                  <a:schemeClr val="bg1"/>
                </a:solidFill>
                <a:sym typeface="Wingdings" pitchFamily="2" charset="2"/>
              </a:rPr>
              <a:t>         </a:t>
            </a:r>
            <a:r>
              <a:rPr lang="hr-HR" b="1" i="1" dirty="0" smtClean="0">
                <a:solidFill>
                  <a:srgbClr val="00B0F0"/>
                </a:solidFill>
                <a:sym typeface="Wingdings" pitchFamily="2" charset="2"/>
              </a:rPr>
              <a:t>“prijeđi sav u zvijezde!”</a:t>
            </a:r>
          </a:p>
          <a:p>
            <a:r>
              <a:rPr lang="hr-HR" b="1" dirty="0" smtClean="0">
                <a:solidFill>
                  <a:schemeClr val="bg1"/>
                </a:solidFill>
                <a:sym typeface="Wingdings" pitchFamily="2" charset="2"/>
              </a:rPr>
              <a:t>ključne riječi (motivi):</a:t>
            </a:r>
          </a:p>
          <a:p>
            <a:pPr>
              <a:buNone/>
            </a:pPr>
            <a:r>
              <a:rPr lang="hr-HR" b="1" i="1" dirty="0" smtClean="0">
                <a:solidFill>
                  <a:schemeClr val="bg1"/>
                </a:solidFill>
                <a:sym typeface="Wingdings" pitchFamily="2" charset="2"/>
              </a:rPr>
              <a:t>            </a:t>
            </a:r>
            <a:r>
              <a:rPr lang="hr-HR" b="1" i="1" dirty="0" smtClean="0">
                <a:solidFill>
                  <a:srgbClr val="00B0F0"/>
                </a:solidFill>
                <a:sym typeface="Wingdings" pitchFamily="2" charset="2"/>
              </a:rPr>
              <a:t>čovjek</a:t>
            </a:r>
            <a:r>
              <a:rPr lang="hr-HR" b="1" i="1" dirty="0" smtClean="0">
                <a:solidFill>
                  <a:schemeClr val="bg1"/>
                </a:solidFill>
                <a:sym typeface="Wingdings" pitchFamily="2" charset="2"/>
              </a:rPr>
              <a:t>     </a:t>
            </a:r>
            <a:r>
              <a:rPr lang="hr-HR" b="1" dirty="0" smtClean="0">
                <a:solidFill>
                  <a:schemeClr val="bg1"/>
                </a:solidFill>
                <a:sym typeface="Wingdings" pitchFamily="2" charset="2"/>
              </a:rPr>
              <a:t>i</a:t>
            </a:r>
            <a:r>
              <a:rPr lang="hr-HR" b="1" i="1" dirty="0" smtClean="0">
                <a:solidFill>
                  <a:schemeClr val="bg1"/>
                </a:solidFill>
                <a:sym typeface="Wingdings" pitchFamily="2" charset="2"/>
              </a:rPr>
              <a:t>     </a:t>
            </a:r>
            <a:r>
              <a:rPr lang="hr-HR" b="1" i="1" dirty="0" smtClean="0">
                <a:solidFill>
                  <a:srgbClr val="00B0F0"/>
                </a:solidFill>
                <a:sym typeface="Wingdings" pitchFamily="2" charset="2"/>
              </a:rPr>
              <a:t>zvijezda</a:t>
            </a:r>
          </a:p>
          <a:p>
            <a:pPr>
              <a:buNone/>
            </a:pPr>
            <a:r>
              <a:rPr lang="hr-HR" b="1" dirty="0" smtClean="0">
                <a:solidFill>
                  <a:schemeClr val="bg1"/>
                </a:solidFill>
                <a:sym typeface="Wingdings" pitchFamily="2" charset="2"/>
              </a:rPr>
              <a:t>         (početak)           (cilj)</a:t>
            </a:r>
            <a:endParaRPr lang="hr-HR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 descr="abš - zvijezde pozadina 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76672"/>
          </a:xfrm>
        </p:spPr>
        <p:txBody>
          <a:bodyPr>
            <a:normAutofit fontScale="90000"/>
          </a:bodyPr>
          <a:lstStyle/>
          <a:p>
            <a:pPr algn="l"/>
            <a:r>
              <a:rPr lang="hr-HR" sz="2800" b="1" i="1" dirty="0" smtClean="0">
                <a:solidFill>
                  <a:srgbClr val="00B0F0"/>
                </a:solidFill>
              </a:rPr>
              <a:t>Opomena</a:t>
            </a:r>
            <a:endParaRPr lang="hr-HR" sz="2800" b="1" i="1" dirty="0">
              <a:solidFill>
                <a:srgbClr val="00B0F0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692696"/>
            <a:ext cx="4038600" cy="616530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r-HR" b="1" dirty="0" smtClean="0">
                <a:solidFill>
                  <a:schemeClr val="bg1"/>
                </a:solidFill>
              </a:rPr>
              <a:t>STIL</a:t>
            </a:r>
          </a:p>
          <a:p>
            <a:pPr>
              <a:buNone/>
            </a:pPr>
            <a:r>
              <a:rPr lang="hr-HR" sz="2400" b="1" dirty="0" smtClean="0">
                <a:solidFill>
                  <a:schemeClr val="bg1"/>
                </a:solidFill>
                <a:sym typeface="Wingdings" pitchFamily="2" charset="2"/>
              </a:rPr>
              <a:t> sklad sadržaja i forme</a:t>
            </a:r>
          </a:p>
          <a:p>
            <a:pPr>
              <a:buNone/>
            </a:pPr>
            <a:r>
              <a:rPr lang="hr-HR" sz="2400" b="1" dirty="0" smtClean="0">
                <a:solidFill>
                  <a:schemeClr val="bg1"/>
                </a:solidFill>
                <a:sym typeface="Wingdings" pitchFamily="2" charset="2"/>
              </a:rPr>
              <a:t> sažetost</a:t>
            </a:r>
          </a:p>
          <a:p>
            <a:pPr>
              <a:buNone/>
            </a:pPr>
            <a:r>
              <a:rPr lang="hr-HR" sz="2400" b="1" dirty="0" smtClean="0">
                <a:solidFill>
                  <a:schemeClr val="bg1"/>
                </a:solidFill>
                <a:sym typeface="Wingdings" pitchFamily="2" charset="2"/>
              </a:rPr>
              <a:t> vizualna atraktivnost</a:t>
            </a:r>
          </a:p>
          <a:p>
            <a:pPr>
              <a:buNone/>
            </a:pPr>
            <a:r>
              <a:rPr lang="hr-HR" sz="2400" b="1" dirty="0" smtClean="0">
                <a:solidFill>
                  <a:schemeClr val="bg1"/>
                </a:solidFill>
                <a:sym typeface="Wingdings" pitchFamily="2" charset="2"/>
              </a:rPr>
              <a:t>  </a:t>
            </a:r>
            <a:r>
              <a:rPr lang="hr-HR" sz="2400" b="1" i="1" dirty="0" smtClean="0">
                <a:solidFill>
                  <a:schemeClr val="bg1"/>
                </a:solidFill>
                <a:sym typeface="Wingdings" pitchFamily="2" charset="2"/>
              </a:rPr>
              <a:t>- pjesma poput slike, figure</a:t>
            </a:r>
          </a:p>
          <a:p>
            <a:pPr>
              <a:buNone/>
            </a:pPr>
            <a:r>
              <a:rPr lang="hr-HR" sz="2400" b="1" i="1" dirty="0" smtClean="0">
                <a:solidFill>
                  <a:schemeClr val="bg1"/>
                </a:solidFill>
                <a:sym typeface="Wingdings" pitchFamily="2" charset="2"/>
              </a:rPr>
              <a:t>(= znatiželja, zanimanje čitatelja)</a:t>
            </a:r>
          </a:p>
          <a:p>
            <a:pPr>
              <a:buNone/>
            </a:pPr>
            <a:r>
              <a:rPr lang="hr-HR" sz="2400" b="1" dirty="0" smtClean="0">
                <a:solidFill>
                  <a:schemeClr val="bg1"/>
                </a:solidFill>
                <a:sym typeface="Wingdings" pitchFamily="2" charset="2"/>
              </a:rPr>
              <a:t> pomno biranje riječi</a:t>
            </a:r>
          </a:p>
          <a:p>
            <a:pPr>
              <a:buNone/>
            </a:pPr>
            <a:r>
              <a:rPr lang="hr-HR" sz="2400" b="1" i="1" dirty="0" smtClean="0">
                <a:solidFill>
                  <a:schemeClr val="bg1"/>
                </a:solidFill>
                <a:sym typeface="Wingdings" pitchFamily="2" charset="2"/>
              </a:rPr>
              <a:t>   (funkcionalnost izraza)</a:t>
            </a:r>
          </a:p>
          <a:p>
            <a:pPr>
              <a:buFont typeface="Wingdings"/>
              <a:buChar char="à"/>
            </a:pPr>
            <a:r>
              <a:rPr lang="hr-HR" sz="2400" b="1" i="1" dirty="0" smtClean="0">
                <a:solidFill>
                  <a:schemeClr val="bg1"/>
                </a:solidFill>
                <a:sym typeface="Wingdings" pitchFamily="2" charset="2"/>
              </a:rPr>
              <a:t>gradacija, hiperbola</a:t>
            </a:r>
          </a:p>
          <a:p>
            <a:pPr>
              <a:buFont typeface="Wingdings"/>
              <a:buChar char="à"/>
            </a:pPr>
            <a:r>
              <a:rPr lang="hr-HR" sz="2400" b="1" i="1" dirty="0" smtClean="0">
                <a:solidFill>
                  <a:schemeClr val="bg1"/>
                </a:solidFill>
                <a:sym typeface="Wingdings" pitchFamily="2" charset="2"/>
              </a:rPr>
              <a:t>metafora, kontrast</a:t>
            </a:r>
          </a:p>
          <a:p>
            <a:pPr>
              <a:buFont typeface="Wingdings"/>
              <a:buChar char="à"/>
            </a:pPr>
            <a:r>
              <a:rPr lang="hr-HR" sz="2400" b="1" i="1" dirty="0" smtClean="0">
                <a:solidFill>
                  <a:schemeClr val="bg1"/>
                </a:solidFill>
                <a:sym typeface="Wingdings" pitchFamily="2" charset="2"/>
              </a:rPr>
              <a:t>znakovita interpunkcija</a:t>
            </a:r>
          </a:p>
          <a:p>
            <a:pPr>
              <a:buFont typeface="Wingdings"/>
              <a:buChar char="à"/>
            </a:pPr>
            <a:r>
              <a:rPr lang="hr-HR" sz="2400" b="1" i="1" dirty="0" smtClean="0">
                <a:solidFill>
                  <a:schemeClr val="bg1"/>
                </a:solidFill>
                <a:sym typeface="Wingdings" pitchFamily="2" charset="2"/>
              </a:rPr>
              <a:t>slobodni stih</a:t>
            </a:r>
          </a:p>
          <a:p>
            <a:pPr>
              <a:buFont typeface="Wingdings"/>
              <a:buChar char="à"/>
            </a:pPr>
            <a:endParaRPr lang="hr-HR" sz="2400" b="1" i="1" dirty="0">
              <a:solidFill>
                <a:schemeClr val="bg1"/>
              </a:solidFill>
            </a:endParaRP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860032" y="908720"/>
            <a:ext cx="4104456" cy="58326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r-HR" b="1" dirty="0" smtClean="0">
                <a:solidFill>
                  <a:schemeClr val="bg1"/>
                </a:solidFill>
                <a:sym typeface="Wingdings" pitchFamily="2" charset="2"/>
              </a:rPr>
              <a:t> univerzalnost, svevremenost poruke</a:t>
            </a:r>
          </a:p>
          <a:p>
            <a:pPr>
              <a:buNone/>
            </a:pPr>
            <a:r>
              <a:rPr lang="hr-HR" b="1" dirty="0" smtClean="0">
                <a:solidFill>
                  <a:schemeClr val="bg1"/>
                </a:solidFill>
                <a:sym typeface="Wingdings" pitchFamily="2" charset="2"/>
              </a:rPr>
              <a:t>   - vječna tema pjesništva:</a:t>
            </a:r>
            <a:br>
              <a:rPr lang="hr-HR" b="1" dirty="0" smtClean="0">
                <a:solidFill>
                  <a:schemeClr val="bg1"/>
                </a:solidFill>
                <a:sym typeface="Wingdings" pitchFamily="2" charset="2"/>
              </a:rPr>
            </a:br>
            <a:endParaRPr lang="hr-HR" b="1" dirty="0" smtClean="0">
              <a:solidFill>
                <a:schemeClr val="bg1"/>
              </a:solidFill>
              <a:sym typeface="Wingdings" pitchFamily="2" charset="2"/>
            </a:endParaRPr>
          </a:p>
          <a:p>
            <a:pPr>
              <a:buNone/>
            </a:pPr>
            <a:r>
              <a:rPr lang="hr-HR" b="1" dirty="0" smtClean="0">
                <a:solidFill>
                  <a:schemeClr val="bg1"/>
                </a:solidFill>
                <a:sym typeface="Wingdings" pitchFamily="2" charset="2"/>
              </a:rPr>
              <a:t>   </a:t>
            </a:r>
            <a:r>
              <a:rPr lang="hr-HR" b="1" i="1" u="sng" dirty="0" smtClean="0">
                <a:solidFill>
                  <a:schemeClr val="bg1"/>
                </a:solidFill>
                <a:sym typeface="Wingdings" pitchFamily="2" charset="2"/>
              </a:rPr>
              <a:t>smisao ljudskoga života</a:t>
            </a:r>
          </a:p>
          <a:p>
            <a:pPr>
              <a:buNone/>
            </a:pPr>
            <a:r>
              <a:rPr lang="hr-HR" b="1" dirty="0" smtClean="0">
                <a:solidFill>
                  <a:schemeClr val="bg1"/>
                </a:solidFill>
                <a:sym typeface="Wingdings" pitchFamily="2" charset="2"/>
              </a:rPr>
              <a:t>    (strah od jalove prolaznosti i vlastite beznačajnosti)</a:t>
            </a:r>
            <a:br>
              <a:rPr lang="hr-HR" b="1" dirty="0" smtClean="0">
                <a:solidFill>
                  <a:schemeClr val="bg1"/>
                </a:solidFill>
                <a:sym typeface="Wingdings" pitchFamily="2" charset="2"/>
              </a:rPr>
            </a:br>
            <a:endParaRPr lang="hr-HR" b="1" dirty="0" smtClean="0">
              <a:solidFill>
                <a:schemeClr val="bg1"/>
              </a:solidFill>
              <a:sym typeface="Wingdings" pitchFamily="2" charset="2"/>
            </a:endParaRPr>
          </a:p>
          <a:p>
            <a:pPr>
              <a:buNone/>
            </a:pPr>
            <a:r>
              <a:rPr lang="hr-HR" sz="2400" b="1" i="1" dirty="0" smtClean="0">
                <a:solidFill>
                  <a:schemeClr val="bg1"/>
                </a:solidFill>
                <a:sym typeface="Wingdings" pitchFamily="2" charset="2"/>
              </a:rPr>
              <a:t>             </a:t>
            </a:r>
            <a:r>
              <a:rPr lang="hr-HR" sz="2400" b="1" i="1" dirty="0" smtClean="0">
                <a:solidFill>
                  <a:srgbClr val="00B0F0"/>
                </a:solidFill>
                <a:sym typeface="Wingdings" pitchFamily="2" charset="2"/>
              </a:rPr>
              <a:t>“Čovječe pazi</a:t>
            </a:r>
            <a:br>
              <a:rPr lang="hr-HR" sz="2400" b="1" i="1" dirty="0" smtClean="0">
                <a:solidFill>
                  <a:srgbClr val="00B0F0"/>
                </a:solidFill>
                <a:sym typeface="Wingdings" pitchFamily="2" charset="2"/>
              </a:rPr>
            </a:br>
            <a:r>
              <a:rPr lang="hr-HR" sz="2400" b="1" i="1" dirty="0" smtClean="0">
                <a:solidFill>
                  <a:srgbClr val="00B0F0"/>
                </a:solidFill>
                <a:sym typeface="Wingdings" pitchFamily="2" charset="2"/>
              </a:rPr>
              <a:t>     da ne ideš malen</a:t>
            </a:r>
            <a:br>
              <a:rPr lang="hr-HR" sz="2400" b="1" i="1" dirty="0" smtClean="0">
                <a:solidFill>
                  <a:srgbClr val="00B0F0"/>
                </a:solidFill>
                <a:sym typeface="Wingdings" pitchFamily="2" charset="2"/>
              </a:rPr>
            </a:br>
            <a:r>
              <a:rPr lang="hr-HR" sz="2400" b="1" i="1" dirty="0" smtClean="0">
                <a:solidFill>
                  <a:srgbClr val="00B0F0"/>
                </a:solidFill>
                <a:sym typeface="Wingdings" pitchFamily="2" charset="2"/>
              </a:rPr>
              <a:t>      ispod zvijezda!”</a:t>
            </a:r>
            <a:endParaRPr lang="hr-HR" sz="2400" b="1" i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76672"/>
          </a:xfrm>
        </p:spPr>
        <p:txBody>
          <a:bodyPr>
            <a:normAutofit fontScale="90000"/>
          </a:bodyPr>
          <a:lstStyle/>
          <a:p>
            <a:pPr algn="l"/>
            <a:r>
              <a:rPr lang="hr-HR" sz="2800" b="1" i="1" dirty="0" smtClean="0">
                <a:solidFill>
                  <a:srgbClr val="002060"/>
                </a:solidFill>
              </a:rPr>
              <a:t>Moja preobraženja</a:t>
            </a:r>
            <a:endParaRPr lang="hr-HR" sz="2800" b="1" i="1" dirty="0">
              <a:solidFill>
                <a:srgbClr val="002060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0" y="620688"/>
            <a:ext cx="5292080" cy="6237312"/>
          </a:xfrm>
        </p:spPr>
        <p:txBody>
          <a:bodyPr>
            <a:normAutofit/>
          </a:bodyPr>
          <a:lstStyle/>
          <a:p>
            <a:r>
              <a:rPr lang="hr-HR" sz="2400" dirty="0" smtClean="0"/>
              <a:t>refleksivna pjesma</a:t>
            </a:r>
          </a:p>
          <a:p>
            <a:r>
              <a:rPr lang="hr-HR" sz="2400" dirty="0" smtClean="0"/>
              <a:t>Šimić pjeva o sebi kao pjesniku, svojim razmišljanjima, emocijama, preokupacijama:</a:t>
            </a:r>
          </a:p>
          <a:p>
            <a:pPr>
              <a:buNone/>
            </a:pPr>
            <a:r>
              <a:rPr lang="hr-HR" sz="1800" b="1" i="1" dirty="0" smtClean="0">
                <a:solidFill>
                  <a:srgbClr val="002060"/>
                </a:solidFill>
              </a:rPr>
              <a:t>“Ja pjevam sebe koji umirem na dan bezbroj puta</a:t>
            </a:r>
            <a:br>
              <a:rPr lang="hr-HR" sz="1800" b="1" i="1" dirty="0" smtClean="0">
                <a:solidFill>
                  <a:srgbClr val="002060"/>
                </a:solidFill>
              </a:rPr>
            </a:br>
            <a:r>
              <a:rPr lang="hr-HR" sz="1800" b="1" i="1" dirty="0" smtClean="0">
                <a:solidFill>
                  <a:srgbClr val="002060"/>
                </a:solidFill>
              </a:rPr>
              <a:t>             i bezbroj puta uskrsnem”</a:t>
            </a:r>
          </a:p>
          <a:p>
            <a:pPr>
              <a:buNone/>
            </a:pPr>
            <a:r>
              <a:rPr lang="hr-HR" sz="2400" b="1" dirty="0" smtClean="0">
                <a:sym typeface="Wingdings" pitchFamily="2" charset="2"/>
              </a:rPr>
              <a:t> opisuje mučne sate osamljeništva u kojima stvara svoj pjesnički svijet</a:t>
            </a:r>
          </a:p>
          <a:p>
            <a:pPr>
              <a:buNone/>
            </a:pPr>
            <a:r>
              <a:rPr lang="hr-HR" sz="2400" b="1" dirty="0" smtClean="0">
                <a:sym typeface="Wingdings" pitchFamily="2" charset="2"/>
              </a:rPr>
              <a:t> svako stvaranje vrsta je duhovne preobrazbe</a:t>
            </a:r>
          </a:p>
          <a:p>
            <a:pPr>
              <a:buNone/>
            </a:pPr>
            <a:r>
              <a:rPr lang="hr-HR" sz="2400" b="1" dirty="0" smtClean="0">
                <a:sym typeface="Wingdings" pitchFamily="2" charset="2"/>
              </a:rPr>
              <a:t> konačan cilj:</a:t>
            </a:r>
          </a:p>
          <a:p>
            <a:pPr>
              <a:buNone/>
            </a:pPr>
            <a:r>
              <a:rPr lang="hr-HR" sz="2400" b="1" i="1" dirty="0" smtClean="0">
                <a:sym typeface="Wingdings" pitchFamily="2" charset="2"/>
              </a:rPr>
              <a:t>     dosegnuti vječnost, ideal</a:t>
            </a:r>
          </a:p>
          <a:p>
            <a:pPr>
              <a:buNone/>
            </a:pPr>
            <a:r>
              <a:rPr lang="hr-HR" sz="2000" dirty="0" smtClean="0">
                <a:sym typeface="Wingdings" pitchFamily="2" charset="2"/>
              </a:rPr>
              <a:t>  = sebe materijalna, tjelesna preobraziti u duh, misao, ideju</a:t>
            </a:r>
          </a:p>
          <a:p>
            <a:pPr>
              <a:buNone/>
            </a:pPr>
            <a:r>
              <a:rPr lang="hr-HR" sz="1800" b="1" i="1" dirty="0" smtClean="0">
                <a:solidFill>
                  <a:srgbClr val="002060"/>
                </a:solidFill>
                <a:sym typeface="Wingdings" pitchFamily="2" charset="2"/>
              </a:rPr>
              <a:t>“preobrazi…u svijetlu nepromjenljivu i vječnu</a:t>
            </a:r>
            <a:br>
              <a:rPr lang="hr-HR" sz="1800" b="1" i="1" dirty="0" smtClean="0">
                <a:solidFill>
                  <a:srgbClr val="002060"/>
                </a:solidFill>
                <a:sym typeface="Wingdings" pitchFamily="2" charset="2"/>
              </a:rPr>
            </a:br>
            <a:r>
              <a:rPr lang="hr-HR" sz="1800" b="1" i="1" dirty="0" smtClean="0">
                <a:solidFill>
                  <a:srgbClr val="002060"/>
                </a:solidFill>
                <a:sym typeface="Wingdings" pitchFamily="2" charset="2"/>
              </a:rPr>
              <a:t>                       zvijezdu”</a:t>
            </a:r>
            <a:endParaRPr lang="hr-HR" sz="1800" b="1" i="1" dirty="0">
              <a:solidFill>
                <a:srgbClr val="002060"/>
              </a:solidFill>
            </a:endParaRP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5220072" y="692696"/>
            <a:ext cx="3923928" cy="6165304"/>
          </a:xfrm>
        </p:spPr>
        <p:txBody>
          <a:bodyPr>
            <a:normAutofit/>
          </a:bodyPr>
          <a:lstStyle/>
          <a:p>
            <a:pPr>
              <a:buFont typeface="Wingdings"/>
              <a:buChar char="à"/>
            </a:pPr>
            <a:r>
              <a:rPr lang="hr-HR" sz="2000" b="1" i="1" dirty="0" smtClean="0">
                <a:sym typeface="Wingdings" pitchFamily="2" charset="2"/>
              </a:rPr>
              <a:t>autor pjesništvo doživljava kao vlastito </a:t>
            </a:r>
            <a:r>
              <a:rPr lang="hr-HR" sz="2000" b="1" i="1" dirty="0" err="1" smtClean="0">
                <a:sym typeface="Wingdings" pitchFamily="2" charset="2"/>
              </a:rPr>
              <a:t>oživotvorenje</a:t>
            </a:r>
            <a:r>
              <a:rPr lang="hr-HR" sz="2000" b="1" i="1" dirty="0" smtClean="0">
                <a:sym typeface="Wingdings" pitchFamily="2" charset="2"/>
              </a:rPr>
              <a:t>, obogaćenje života, ali i način kojim može i drugima pomoći u teškim životnim trenucima:</a:t>
            </a:r>
          </a:p>
          <a:p>
            <a:pPr>
              <a:buNone/>
            </a:pPr>
            <a:r>
              <a:rPr lang="hr-HR" sz="1800" b="1" i="1" dirty="0" smtClean="0">
                <a:solidFill>
                  <a:srgbClr val="002060"/>
                </a:solidFill>
                <a:sym typeface="Wingdings" pitchFamily="2" charset="2"/>
              </a:rPr>
              <a:t>“(zvijezda)…što s dalekog će neba noću sjati/u crne muke noćnih očajnika”</a:t>
            </a:r>
            <a:r>
              <a:rPr lang="hr-HR" sz="1800" i="1" dirty="0" smtClean="0">
                <a:solidFill>
                  <a:srgbClr val="002060"/>
                </a:solidFill>
                <a:sym typeface="Wingdings" pitchFamily="2" charset="2"/>
              </a:rPr>
              <a:t/>
            </a:r>
            <a:br>
              <a:rPr lang="hr-HR" sz="1800" i="1" dirty="0" smtClean="0">
                <a:solidFill>
                  <a:srgbClr val="002060"/>
                </a:solidFill>
                <a:sym typeface="Wingdings" pitchFamily="2" charset="2"/>
              </a:rPr>
            </a:br>
            <a:r>
              <a:rPr lang="hr-HR" sz="1800" i="1" dirty="0" smtClean="0">
                <a:solidFill>
                  <a:srgbClr val="002060"/>
                </a:solidFill>
                <a:sym typeface="Wingdings" pitchFamily="2" charset="2"/>
              </a:rPr>
              <a:t/>
            </a:r>
            <a:br>
              <a:rPr lang="hr-HR" sz="1800" i="1" dirty="0" smtClean="0">
                <a:solidFill>
                  <a:srgbClr val="002060"/>
                </a:solidFill>
                <a:sym typeface="Wingdings" pitchFamily="2" charset="2"/>
              </a:rPr>
            </a:br>
            <a:r>
              <a:rPr lang="hr-HR" sz="1800" i="1" dirty="0" smtClean="0">
                <a:solidFill>
                  <a:srgbClr val="002060"/>
                </a:solidFill>
                <a:sym typeface="Wingdings" pitchFamily="2" charset="2"/>
              </a:rPr>
              <a:t/>
            </a:r>
            <a:br>
              <a:rPr lang="hr-HR" sz="1800" i="1" dirty="0" smtClean="0">
                <a:solidFill>
                  <a:srgbClr val="002060"/>
                </a:solidFill>
                <a:sym typeface="Wingdings" pitchFamily="2" charset="2"/>
              </a:rPr>
            </a:br>
            <a:r>
              <a:rPr lang="hr-HR" sz="1800" i="1" dirty="0" smtClean="0">
                <a:solidFill>
                  <a:srgbClr val="002060"/>
                </a:solidFill>
                <a:sym typeface="Wingdings" pitchFamily="2" charset="2"/>
              </a:rPr>
              <a:t/>
            </a:r>
            <a:br>
              <a:rPr lang="hr-HR" sz="1800" i="1" dirty="0" smtClean="0">
                <a:solidFill>
                  <a:srgbClr val="002060"/>
                </a:solidFill>
                <a:sym typeface="Wingdings" pitchFamily="2" charset="2"/>
              </a:rPr>
            </a:br>
            <a:r>
              <a:rPr lang="hr-HR" sz="1800" i="1" dirty="0" smtClean="0">
                <a:solidFill>
                  <a:srgbClr val="002060"/>
                </a:solidFill>
                <a:sym typeface="Wingdings" pitchFamily="2" charset="2"/>
              </a:rPr>
              <a:t/>
            </a:r>
            <a:br>
              <a:rPr lang="hr-HR" sz="1800" i="1" dirty="0" smtClean="0">
                <a:solidFill>
                  <a:srgbClr val="002060"/>
                </a:solidFill>
                <a:sym typeface="Wingdings" pitchFamily="2" charset="2"/>
              </a:rPr>
            </a:br>
            <a:r>
              <a:rPr lang="hr-HR" sz="1800" i="1" dirty="0" smtClean="0">
                <a:solidFill>
                  <a:srgbClr val="002060"/>
                </a:solidFill>
                <a:sym typeface="Wingdings" pitchFamily="2" charset="2"/>
              </a:rPr>
              <a:t/>
            </a:r>
            <a:br>
              <a:rPr lang="hr-HR" sz="1800" i="1" dirty="0" smtClean="0">
                <a:solidFill>
                  <a:srgbClr val="002060"/>
                </a:solidFill>
                <a:sym typeface="Wingdings" pitchFamily="2" charset="2"/>
              </a:rPr>
            </a:br>
            <a:r>
              <a:rPr lang="hr-HR" sz="1800" i="1" dirty="0" smtClean="0">
                <a:solidFill>
                  <a:srgbClr val="002060"/>
                </a:solidFill>
                <a:sym typeface="Wingdings" pitchFamily="2" charset="2"/>
              </a:rPr>
              <a:t/>
            </a:r>
            <a:br>
              <a:rPr lang="hr-HR" sz="1800" i="1" dirty="0" smtClean="0">
                <a:solidFill>
                  <a:srgbClr val="002060"/>
                </a:solidFill>
                <a:sym typeface="Wingdings" pitchFamily="2" charset="2"/>
              </a:rPr>
            </a:br>
            <a:r>
              <a:rPr lang="hr-HR" sz="1800" i="1" dirty="0" smtClean="0">
                <a:solidFill>
                  <a:srgbClr val="002060"/>
                </a:solidFill>
                <a:sym typeface="Wingdings" pitchFamily="2" charset="2"/>
              </a:rPr>
              <a:t/>
            </a:r>
            <a:br>
              <a:rPr lang="hr-HR" sz="1800" i="1" dirty="0" smtClean="0">
                <a:solidFill>
                  <a:srgbClr val="002060"/>
                </a:solidFill>
                <a:sym typeface="Wingdings" pitchFamily="2" charset="2"/>
              </a:rPr>
            </a:br>
            <a:endParaRPr lang="hr-HR" sz="1800" i="1" dirty="0" smtClean="0">
              <a:solidFill>
                <a:srgbClr val="002060"/>
              </a:solidFill>
              <a:sym typeface="Wingdings" pitchFamily="2" charset="2"/>
            </a:endParaRPr>
          </a:p>
          <a:p>
            <a:pPr>
              <a:buNone/>
            </a:pPr>
            <a:r>
              <a:rPr lang="hr-HR" sz="1800" b="1" i="1" dirty="0" smtClean="0">
                <a:sym typeface="Wingdings" pitchFamily="2" charset="2"/>
              </a:rPr>
              <a:t>STIL</a:t>
            </a:r>
          </a:p>
          <a:p>
            <a:pPr>
              <a:buFont typeface="Wingdings"/>
              <a:buChar char="à"/>
            </a:pPr>
            <a:r>
              <a:rPr lang="hr-HR" sz="1800" b="1" i="1" dirty="0" smtClean="0">
                <a:sym typeface="Wingdings" pitchFamily="2" charset="2"/>
              </a:rPr>
              <a:t>ekspresionizam (boje)</a:t>
            </a:r>
          </a:p>
          <a:p>
            <a:pPr>
              <a:buFont typeface="Wingdings"/>
              <a:buChar char="à"/>
            </a:pPr>
            <a:r>
              <a:rPr lang="hr-HR" sz="1800" b="1" i="1" dirty="0" smtClean="0">
                <a:sym typeface="Wingdings" pitchFamily="2" charset="2"/>
              </a:rPr>
              <a:t>kontrast, metonimija</a:t>
            </a:r>
          </a:p>
          <a:p>
            <a:pPr>
              <a:buFont typeface="Wingdings"/>
              <a:buChar char="à"/>
            </a:pPr>
            <a:r>
              <a:rPr lang="hr-HR" sz="1800" b="1" i="1" dirty="0" smtClean="0">
                <a:sym typeface="Wingdings" pitchFamily="2" charset="2"/>
              </a:rPr>
              <a:t>izostanak interpunkcije</a:t>
            </a:r>
          </a:p>
          <a:p>
            <a:pPr>
              <a:buFont typeface="Wingdings"/>
              <a:buChar char="à"/>
            </a:pPr>
            <a:r>
              <a:rPr lang="hr-HR" sz="1800" b="1" i="1" dirty="0" smtClean="0">
                <a:sym typeface="Wingdings" pitchFamily="2" charset="2"/>
              </a:rPr>
              <a:t>slobodni stih</a:t>
            </a:r>
            <a:endParaRPr lang="hr-HR" sz="1800" b="1" i="1" dirty="0"/>
          </a:p>
        </p:txBody>
      </p:sp>
      <p:pic>
        <p:nvPicPr>
          <p:cNvPr id="5" name="Slika 4" descr="abš - moja preobraženj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20072" y="2924944"/>
            <a:ext cx="3744416" cy="21602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 descr="abš - pjesma smrt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435280" cy="432048"/>
          </a:xfrm>
        </p:spPr>
        <p:txBody>
          <a:bodyPr>
            <a:normAutofit fontScale="90000"/>
          </a:bodyPr>
          <a:lstStyle/>
          <a:p>
            <a:pPr algn="l"/>
            <a:r>
              <a:rPr lang="hr-HR" sz="3200" b="1" i="1" dirty="0" smtClean="0">
                <a:solidFill>
                  <a:srgbClr val="C00000"/>
                </a:solidFill>
              </a:rPr>
              <a:t>Smrt</a:t>
            </a:r>
            <a:endParaRPr lang="hr-HR" sz="3200" b="1" i="1" dirty="0">
              <a:solidFill>
                <a:srgbClr val="C00000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179512" y="764704"/>
            <a:ext cx="4316288" cy="5832648"/>
          </a:xfrm>
        </p:spPr>
        <p:txBody>
          <a:bodyPr>
            <a:normAutofit fontScale="92500" lnSpcReduction="10000"/>
          </a:bodyPr>
          <a:lstStyle/>
          <a:p>
            <a:r>
              <a:rPr lang="hr-HR" sz="2400" b="1" dirty="0" smtClean="0">
                <a:solidFill>
                  <a:srgbClr val="C00000"/>
                </a:solidFill>
              </a:rPr>
              <a:t>pripada ciklusu pjesama o tijelu</a:t>
            </a:r>
          </a:p>
          <a:p>
            <a:pPr>
              <a:buNone/>
            </a:pPr>
            <a:r>
              <a:rPr lang="hr-HR" sz="2000" b="1" dirty="0" smtClean="0">
                <a:solidFill>
                  <a:srgbClr val="C00000"/>
                </a:solidFill>
              </a:rPr>
              <a:t>      (obilježenost vlastitom bolešću i blizinom smrti)</a:t>
            </a:r>
          </a:p>
          <a:p>
            <a:r>
              <a:rPr lang="hr-HR" sz="2400" b="1" dirty="0" smtClean="0">
                <a:solidFill>
                  <a:srgbClr val="C00000"/>
                </a:solidFill>
              </a:rPr>
              <a:t>potresna pjesma o autorovu doživljaju smrti</a:t>
            </a:r>
          </a:p>
          <a:p>
            <a:pPr>
              <a:buNone/>
            </a:pPr>
            <a:r>
              <a:rPr lang="hr-HR" sz="2000" b="1" dirty="0" smtClean="0">
                <a:solidFill>
                  <a:srgbClr val="C00000"/>
                </a:solidFill>
              </a:rPr>
              <a:t>                (opće i vlastite)</a:t>
            </a:r>
          </a:p>
          <a:p>
            <a:pPr>
              <a:buNone/>
            </a:pPr>
            <a:r>
              <a:rPr lang="hr-HR" sz="2400" b="1" dirty="0" smtClean="0">
                <a:solidFill>
                  <a:srgbClr val="C00000"/>
                </a:solidFill>
                <a:sym typeface="Wingdings" pitchFamily="2" charset="2"/>
              </a:rPr>
              <a:t> pokušava je dočarati kao nešto normalno, ljudsko:</a:t>
            </a:r>
          </a:p>
          <a:p>
            <a:pPr>
              <a:buNone/>
            </a:pPr>
            <a:r>
              <a:rPr lang="hr-HR" sz="1900" b="1" i="1" dirty="0" smtClean="0">
                <a:solidFill>
                  <a:srgbClr val="C00000"/>
                </a:solidFill>
                <a:sym typeface="Wingdings" pitchFamily="2" charset="2"/>
              </a:rPr>
              <a:t>       I</a:t>
            </a:r>
            <a:r>
              <a:rPr lang="hr-HR" sz="1800" b="1" i="1" dirty="0" smtClean="0">
                <a:solidFill>
                  <a:srgbClr val="C00000"/>
                </a:solidFill>
                <a:sym typeface="Wingdings" pitchFamily="2" charset="2"/>
              </a:rPr>
              <a:t>  </a:t>
            </a:r>
            <a:r>
              <a:rPr lang="hr-HR" sz="1900" b="1" i="1" dirty="0" smtClean="0">
                <a:solidFill>
                  <a:srgbClr val="C00000"/>
                </a:solidFill>
                <a:sym typeface="Wingdings" pitchFamily="2" charset="2"/>
              </a:rPr>
              <a:t>smrt će biti </a:t>
            </a:r>
            <a:r>
              <a:rPr lang="hr-HR" sz="1900" b="1" i="1" dirty="0" err="1" smtClean="0">
                <a:solidFill>
                  <a:srgbClr val="C00000"/>
                </a:solidFill>
                <a:sym typeface="Wingdings" pitchFamily="2" charset="2"/>
              </a:rPr>
              <a:t>sasma</a:t>
            </a:r>
            <a:r>
              <a:rPr lang="hr-HR" sz="1900" b="1" i="1" dirty="0" smtClean="0">
                <a:solidFill>
                  <a:srgbClr val="C00000"/>
                </a:solidFill>
                <a:sym typeface="Wingdings" pitchFamily="2" charset="2"/>
              </a:rPr>
              <a:t> nešto ljudsko</a:t>
            </a:r>
          </a:p>
          <a:p>
            <a:pPr>
              <a:buNone/>
            </a:pPr>
            <a:r>
              <a:rPr lang="hr-HR" sz="2400" b="1" dirty="0" smtClean="0">
                <a:solidFill>
                  <a:srgbClr val="C00000"/>
                </a:solidFill>
                <a:sym typeface="Wingdings" pitchFamily="2" charset="2"/>
              </a:rPr>
              <a:t> nedjeljiva je od života</a:t>
            </a:r>
          </a:p>
          <a:p>
            <a:pPr>
              <a:buNone/>
            </a:pPr>
            <a:r>
              <a:rPr lang="hr-HR" sz="2000" b="1" dirty="0" smtClean="0">
                <a:solidFill>
                  <a:srgbClr val="C00000"/>
                </a:solidFill>
                <a:sym typeface="Wingdings" pitchFamily="2" charset="2"/>
              </a:rPr>
              <a:t>             (prirodni nastavak)</a:t>
            </a:r>
          </a:p>
          <a:p>
            <a:pPr>
              <a:buNone/>
            </a:pPr>
            <a:r>
              <a:rPr lang="hr-HR" sz="2400" b="1" dirty="0" smtClean="0">
                <a:solidFill>
                  <a:srgbClr val="C00000"/>
                </a:solidFill>
                <a:sym typeface="Wingdings" pitchFamily="2" charset="2"/>
              </a:rPr>
              <a:t> neizbježna je jer je ljudsko tijelo slabije od duha</a:t>
            </a:r>
          </a:p>
          <a:p>
            <a:pPr>
              <a:buNone/>
            </a:pPr>
            <a:r>
              <a:rPr lang="hr-HR" sz="2000" b="1" dirty="0" smtClean="0">
                <a:solidFill>
                  <a:srgbClr val="C00000"/>
                </a:solidFill>
                <a:sym typeface="Wingdings" pitchFamily="2" charset="2"/>
              </a:rPr>
              <a:t>    - apstraktna i stvarna borba tijela i smrti:</a:t>
            </a:r>
          </a:p>
          <a:p>
            <a:pPr>
              <a:buNone/>
            </a:pPr>
            <a:r>
              <a:rPr lang="hr-HR" sz="1900" b="1" i="1" dirty="0" smtClean="0">
                <a:solidFill>
                  <a:srgbClr val="C00000"/>
                </a:solidFill>
                <a:sym typeface="Wingdings" pitchFamily="2" charset="2"/>
              </a:rPr>
              <a:t>    …</a:t>
            </a:r>
            <a:r>
              <a:rPr lang="hr-HR" sz="1900" b="1" i="1" dirty="0" err="1" smtClean="0">
                <a:solidFill>
                  <a:srgbClr val="C00000"/>
                </a:solidFill>
                <a:sym typeface="Wingdings" pitchFamily="2" charset="2"/>
              </a:rPr>
              <a:t>rve</a:t>
            </a:r>
            <a:r>
              <a:rPr lang="hr-HR" sz="1900" b="1" i="1" dirty="0" smtClean="0">
                <a:solidFill>
                  <a:srgbClr val="C00000"/>
                </a:solidFill>
                <a:sym typeface="Wingdings" pitchFamily="2" charset="2"/>
              </a:rPr>
              <a:t>/i </a:t>
            </a:r>
            <a:r>
              <a:rPr lang="hr-HR" sz="1900" b="1" i="1" dirty="0" err="1" smtClean="0">
                <a:solidFill>
                  <a:srgbClr val="C00000"/>
                </a:solidFill>
                <a:sym typeface="Wingdings" pitchFamily="2" charset="2"/>
              </a:rPr>
              <a:t>hropti</a:t>
            </a:r>
            <a:r>
              <a:rPr lang="hr-HR" sz="1900" b="1" i="1" dirty="0" smtClean="0">
                <a:solidFill>
                  <a:srgbClr val="C00000"/>
                </a:solidFill>
                <a:sym typeface="Wingdings" pitchFamily="2" charset="2"/>
              </a:rPr>
              <a:t>/i smalaksava i stenje</a:t>
            </a:r>
            <a:br>
              <a:rPr lang="hr-HR" sz="1900" b="1" i="1" dirty="0" smtClean="0">
                <a:solidFill>
                  <a:srgbClr val="C00000"/>
                </a:solidFill>
                <a:sym typeface="Wingdings" pitchFamily="2" charset="2"/>
              </a:rPr>
            </a:br>
            <a:r>
              <a:rPr lang="hr-HR" sz="1900" b="1" i="1" dirty="0" smtClean="0">
                <a:solidFill>
                  <a:srgbClr val="C00000"/>
                </a:solidFill>
                <a:sym typeface="Wingdings" pitchFamily="2" charset="2"/>
              </a:rPr>
              <a:t>i onda stane</a:t>
            </a:r>
          </a:p>
          <a:p>
            <a:pPr>
              <a:buNone/>
            </a:pPr>
            <a:r>
              <a:rPr lang="hr-HR" sz="1900" b="1" i="1" dirty="0" smtClean="0">
                <a:solidFill>
                  <a:srgbClr val="C00000"/>
                </a:solidFill>
                <a:sym typeface="Wingdings" pitchFamily="2" charset="2"/>
              </a:rPr>
              <a:t>   …nešto nevidljivo…</a:t>
            </a:r>
            <a:endParaRPr lang="hr-HR" sz="1900" b="1" i="1" dirty="0">
              <a:solidFill>
                <a:srgbClr val="C00000"/>
              </a:solidFill>
            </a:endParaRP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788024" y="764704"/>
            <a:ext cx="4176464" cy="609329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hr-HR" sz="2400" b="1" dirty="0" smtClean="0">
                <a:solidFill>
                  <a:schemeClr val="accent6">
                    <a:lumMod val="25000"/>
                  </a:schemeClr>
                </a:solidFill>
              </a:rPr>
              <a:t>   </a:t>
            </a:r>
            <a:r>
              <a:rPr lang="hr-HR" sz="2400" b="1" dirty="0" smtClean="0">
                <a:solidFill>
                  <a:srgbClr val="C00000"/>
                </a:solidFill>
              </a:rPr>
              <a:t>Stil</a:t>
            </a:r>
          </a:p>
          <a:p>
            <a:pPr>
              <a:buNone/>
            </a:pPr>
            <a:r>
              <a:rPr lang="hr-HR" sz="2400" b="1" dirty="0" smtClean="0">
                <a:solidFill>
                  <a:srgbClr val="C00000"/>
                </a:solidFill>
                <a:sym typeface="Wingdings" pitchFamily="2" charset="2"/>
              </a:rPr>
              <a:t>      tmurne atmosfere</a:t>
            </a:r>
          </a:p>
          <a:p>
            <a:pPr>
              <a:buNone/>
            </a:pPr>
            <a:r>
              <a:rPr lang="hr-HR" sz="2400" b="1" dirty="0" smtClean="0">
                <a:solidFill>
                  <a:srgbClr val="C00000"/>
                </a:solidFill>
                <a:sym typeface="Wingdings" pitchFamily="2" charset="2"/>
              </a:rPr>
              <a:t>      vizualno rječita</a:t>
            </a:r>
          </a:p>
          <a:p>
            <a:pPr>
              <a:buNone/>
            </a:pPr>
            <a:r>
              <a:rPr lang="hr-HR" sz="2400" b="1" dirty="0" smtClean="0">
                <a:solidFill>
                  <a:srgbClr val="C00000"/>
                </a:solidFill>
                <a:sym typeface="Wingdings" pitchFamily="2" charset="2"/>
              </a:rPr>
              <a:t>      izuzetno jake pjesničke slike</a:t>
            </a:r>
          </a:p>
          <a:p>
            <a:pPr>
              <a:buNone/>
            </a:pPr>
            <a:r>
              <a:rPr lang="hr-HR" sz="1900" b="1" i="1" dirty="0" smtClean="0">
                <a:solidFill>
                  <a:srgbClr val="C00000"/>
                </a:solidFill>
                <a:sym typeface="Wingdings" pitchFamily="2" charset="2"/>
              </a:rPr>
              <a:t>             Mati će živinski kriknuti</a:t>
            </a:r>
          </a:p>
          <a:p>
            <a:pPr>
              <a:buNone/>
            </a:pPr>
            <a:r>
              <a:rPr lang="hr-HR" sz="2400" dirty="0" smtClean="0">
                <a:solidFill>
                  <a:srgbClr val="C00000"/>
                </a:solidFill>
                <a:sym typeface="Wingdings" pitchFamily="2" charset="2"/>
              </a:rPr>
              <a:t>  </a:t>
            </a:r>
            <a:r>
              <a:rPr lang="hr-HR" sz="2400" b="1" dirty="0" smtClean="0">
                <a:solidFill>
                  <a:srgbClr val="C00000"/>
                </a:solidFill>
                <a:sym typeface="Wingdings" pitchFamily="2" charset="2"/>
              </a:rPr>
              <a:t> spretno povezivanje neobičnosti trenutka i obične svakodnevice isprekidano pjesnikovim doživljajem smrti</a:t>
            </a:r>
          </a:p>
          <a:p>
            <a:pPr>
              <a:buNone/>
            </a:pPr>
            <a:r>
              <a:rPr lang="hr-HR" sz="2400" b="1" dirty="0" smtClean="0">
                <a:solidFill>
                  <a:srgbClr val="C00000"/>
                </a:solidFill>
                <a:sym typeface="Wingdings" pitchFamily="2" charset="2"/>
              </a:rPr>
              <a:t>                 (</a:t>
            </a:r>
            <a:r>
              <a:rPr lang="hr-HR" sz="2400" b="1" i="1" dirty="0" smtClean="0">
                <a:solidFill>
                  <a:srgbClr val="C00000"/>
                </a:solidFill>
                <a:sym typeface="Wingdings" pitchFamily="2" charset="2"/>
              </a:rPr>
              <a:t>ekspresivnost</a:t>
            </a:r>
            <a:r>
              <a:rPr lang="hr-HR" sz="2400" b="1" dirty="0" smtClean="0">
                <a:solidFill>
                  <a:srgbClr val="C00000"/>
                </a:solidFill>
                <a:sym typeface="Wingdings" pitchFamily="2" charset="2"/>
              </a:rPr>
              <a:t>)</a:t>
            </a:r>
          </a:p>
          <a:p>
            <a:pPr>
              <a:buNone/>
            </a:pPr>
            <a:r>
              <a:rPr lang="hr-HR" sz="1900" b="1" i="1" dirty="0" smtClean="0">
                <a:solidFill>
                  <a:srgbClr val="C00000"/>
                </a:solidFill>
                <a:sym typeface="Wingdings" pitchFamily="2" charset="2"/>
              </a:rPr>
              <a:t>       I ljudi u to što se zbilo gledaju ko</a:t>
            </a:r>
            <a:br>
              <a:rPr lang="hr-HR" sz="1900" b="1" i="1" dirty="0" smtClean="0">
                <a:solidFill>
                  <a:srgbClr val="C00000"/>
                </a:solidFill>
                <a:sym typeface="Wingdings" pitchFamily="2" charset="2"/>
              </a:rPr>
            </a:br>
            <a:r>
              <a:rPr lang="hr-HR" sz="1900" b="1" i="1" dirty="0" smtClean="0">
                <a:solidFill>
                  <a:srgbClr val="C00000"/>
                </a:solidFill>
                <a:sym typeface="Wingdings" pitchFamily="2" charset="2"/>
              </a:rPr>
              <a:t>u neki svršen </a:t>
            </a:r>
            <a:r>
              <a:rPr lang="hr-HR" sz="1900" b="1" i="1" dirty="0" err="1" smtClean="0">
                <a:solidFill>
                  <a:srgbClr val="C00000"/>
                </a:solidFill>
                <a:sym typeface="Wingdings" pitchFamily="2" charset="2"/>
              </a:rPr>
              <a:t>poso</a:t>
            </a:r>
            <a:r>
              <a:rPr lang="hr-HR" sz="1900" b="1" i="1" dirty="0" smtClean="0">
                <a:solidFill>
                  <a:srgbClr val="C00000"/>
                </a:solidFill>
                <a:sym typeface="Wingdings" pitchFamily="2" charset="2"/>
              </a:rPr>
              <a:t>…</a:t>
            </a:r>
          </a:p>
          <a:p>
            <a:pPr>
              <a:buNone/>
            </a:pPr>
            <a:r>
              <a:rPr lang="hr-HR" sz="1900" b="1" i="1" dirty="0" smtClean="0">
                <a:solidFill>
                  <a:srgbClr val="C00000"/>
                </a:solidFill>
                <a:sym typeface="Wingdings" pitchFamily="2" charset="2"/>
              </a:rPr>
              <a:t>      I sluškinje se uprav tad najviše </a:t>
            </a:r>
            <a:r>
              <a:rPr lang="hr-HR" sz="1900" b="1" i="1" dirty="0" err="1" smtClean="0">
                <a:solidFill>
                  <a:srgbClr val="C00000"/>
                </a:solidFill>
                <a:sym typeface="Wingdings" pitchFamily="2" charset="2"/>
              </a:rPr>
              <a:t>uzrade</a:t>
            </a:r>
            <a:endParaRPr lang="hr-HR" sz="1900" b="1" i="1" dirty="0" smtClean="0">
              <a:solidFill>
                <a:srgbClr val="C00000"/>
              </a:solidFill>
              <a:sym typeface="Wingdings" pitchFamily="2" charset="2"/>
            </a:endParaRPr>
          </a:p>
          <a:p>
            <a:pPr>
              <a:buNone/>
            </a:pPr>
            <a:r>
              <a:rPr lang="hr-HR" sz="2400" dirty="0" smtClean="0">
                <a:solidFill>
                  <a:srgbClr val="C00000"/>
                </a:solidFill>
                <a:sym typeface="Wingdings" pitchFamily="2" charset="2"/>
              </a:rPr>
              <a:t>     </a:t>
            </a:r>
            <a:r>
              <a:rPr lang="hr-HR" sz="2400" b="1" dirty="0" smtClean="0">
                <a:solidFill>
                  <a:srgbClr val="C00000"/>
                </a:solidFill>
                <a:sym typeface="Wingdings" pitchFamily="2" charset="2"/>
              </a:rPr>
              <a:t> gradacija</a:t>
            </a:r>
          </a:p>
          <a:p>
            <a:pPr>
              <a:buNone/>
            </a:pPr>
            <a:r>
              <a:rPr lang="hr-HR" sz="2400" b="1" dirty="0" smtClean="0">
                <a:solidFill>
                  <a:srgbClr val="C00000"/>
                </a:solidFill>
                <a:sym typeface="Wingdings" pitchFamily="2" charset="2"/>
              </a:rPr>
              <a:t>      </a:t>
            </a:r>
            <a:r>
              <a:rPr lang="hr-HR" sz="2400" b="1" dirty="0" err="1" smtClean="0">
                <a:solidFill>
                  <a:srgbClr val="C00000"/>
                </a:solidFill>
                <a:sym typeface="Wingdings" pitchFamily="2" charset="2"/>
              </a:rPr>
              <a:t>polisindeton</a:t>
            </a:r>
            <a:r>
              <a:rPr lang="hr-HR" sz="2400" b="1" dirty="0" smtClean="0">
                <a:solidFill>
                  <a:srgbClr val="C00000"/>
                </a:solidFill>
                <a:sym typeface="Wingdings" pitchFamily="2" charset="2"/>
              </a:rPr>
              <a:t> – nabrajanje</a:t>
            </a:r>
          </a:p>
          <a:p>
            <a:pPr>
              <a:buNone/>
            </a:pPr>
            <a:r>
              <a:rPr lang="hr-HR" sz="2400" b="1" dirty="0" smtClean="0">
                <a:solidFill>
                  <a:srgbClr val="C00000"/>
                </a:solidFill>
                <a:sym typeface="Wingdings" pitchFamily="2" charset="2"/>
              </a:rPr>
              <a:t>      elipsa</a:t>
            </a:r>
          </a:p>
          <a:p>
            <a:pPr>
              <a:buNone/>
            </a:pPr>
            <a:r>
              <a:rPr lang="hr-HR" sz="1900" b="1" i="1" dirty="0" smtClean="0">
                <a:solidFill>
                  <a:srgbClr val="C00000"/>
                </a:solidFill>
                <a:sym typeface="Wingdings" pitchFamily="2" charset="2"/>
              </a:rPr>
              <a:t>      Ko kad mašina stane. I stoji. Ni makac</a:t>
            </a:r>
            <a:r>
              <a:rPr lang="hr-HR" sz="1900" b="1" i="1" dirty="0" smtClean="0">
                <a:sym typeface="Wingdings" pitchFamily="2" charset="2"/>
              </a:rPr>
              <a:t>. </a:t>
            </a:r>
            <a:endParaRPr lang="hr-HR" sz="19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 descr="abš - smrt i j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288032"/>
          </a:xfrm>
        </p:spPr>
        <p:txBody>
          <a:bodyPr>
            <a:normAutofit fontScale="90000"/>
          </a:bodyPr>
          <a:lstStyle/>
          <a:p>
            <a:pPr algn="l"/>
            <a:r>
              <a:rPr lang="hr-HR" sz="3200" b="1" i="1" dirty="0" smtClean="0">
                <a:solidFill>
                  <a:srgbClr val="C00000"/>
                </a:solidFill>
              </a:rPr>
              <a:t>Smrt i ja</a:t>
            </a:r>
            <a:endParaRPr lang="hr-HR" sz="3200" b="1" i="1" dirty="0">
              <a:solidFill>
                <a:srgbClr val="C00000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179512" y="476672"/>
            <a:ext cx="4316288" cy="6381328"/>
          </a:xfrm>
        </p:spPr>
        <p:txBody>
          <a:bodyPr>
            <a:normAutofit/>
          </a:bodyPr>
          <a:lstStyle/>
          <a:p>
            <a:r>
              <a:rPr lang="hr-HR" sz="2400" dirty="0" smtClean="0">
                <a:solidFill>
                  <a:srgbClr val="C00000"/>
                </a:solidFill>
              </a:rPr>
              <a:t>refleksivna pjesma</a:t>
            </a:r>
          </a:p>
          <a:p>
            <a:pPr>
              <a:buNone/>
            </a:pPr>
            <a:r>
              <a:rPr lang="hr-HR" sz="2400" dirty="0" smtClean="0">
                <a:solidFill>
                  <a:srgbClr val="C00000"/>
                </a:solidFill>
              </a:rPr>
              <a:t>          </a:t>
            </a:r>
            <a:r>
              <a:rPr lang="hr-HR" sz="2400" i="1" dirty="0" smtClean="0">
                <a:solidFill>
                  <a:srgbClr val="C00000"/>
                </a:solidFill>
              </a:rPr>
              <a:t>(intimna)</a:t>
            </a:r>
          </a:p>
          <a:p>
            <a:r>
              <a:rPr lang="hr-HR" sz="2400" b="1" i="1" dirty="0" smtClean="0">
                <a:solidFill>
                  <a:srgbClr val="C00000"/>
                </a:solidFill>
              </a:rPr>
              <a:t>pjesnikov doživljaj jedinstva života i smrti</a:t>
            </a:r>
            <a:br>
              <a:rPr lang="hr-HR" sz="2400" b="1" i="1" dirty="0" smtClean="0">
                <a:solidFill>
                  <a:srgbClr val="C00000"/>
                </a:solidFill>
              </a:rPr>
            </a:br>
            <a:endParaRPr lang="hr-HR" sz="2400" b="1" i="1" dirty="0" smtClean="0">
              <a:solidFill>
                <a:srgbClr val="C00000"/>
              </a:solidFill>
            </a:endParaRPr>
          </a:p>
          <a:p>
            <a:r>
              <a:rPr lang="hr-HR" sz="2400" dirty="0" smtClean="0">
                <a:solidFill>
                  <a:srgbClr val="C00000"/>
                </a:solidFill>
              </a:rPr>
              <a:t>imaginarna “borba” pjesnika i smrti</a:t>
            </a:r>
          </a:p>
          <a:p>
            <a:pPr>
              <a:buNone/>
            </a:pPr>
            <a:r>
              <a:rPr lang="hr-HR" sz="2400" dirty="0" smtClean="0">
                <a:solidFill>
                  <a:srgbClr val="C00000"/>
                </a:solidFill>
                <a:sym typeface="Wingdings" pitchFamily="2" charset="2"/>
              </a:rPr>
              <a:t> pobjeđuje svijest o prisutnosti smrti od najranijeg trenutka pjesnikova života:</a:t>
            </a:r>
            <a:br>
              <a:rPr lang="hr-HR" sz="2400" dirty="0" smtClean="0">
                <a:solidFill>
                  <a:srgbClr val="C00000"/>
                </a:solidFill>
                <a:sym typeface="Wingdings" pitchFamily="2" charset="2"/>
              </a:rPr>
            </a:br>
            <a:endParaRPr lang="hr-HR" sz="2400" dirty="0" smtClean="0">
              <a:solidFill>
                <a:srgbClr val="C00000"/>
              </a:solidFill>
              <a:sym typeface="Wingdings" pitchFamily="2" charset="2"/>
            </a:endParaRPr>
          </a:p>
          <a:p>
            <a:pPr>
              <a:buNone/>
            </a:pPr>
            <a:r>
              <a:rPr lang="hr-HR" sz="1800" b="1" i="1" dirty="0" smtClean="0">
                <a:solidFill>
                  <a:srgbClr val="C00000"/>
                </a:solidFill>
                <a:sym typeface="Wingdings" pitchFamily="2" charset="2"/>
              </a:rPr>
              <a:t>       Smrt nije izvan mene. Ona je u meni</a:t>
            </a:r>
            <a:br>
              <a:rPr lang="hr-HR" sz="1800" b="1" i="1" dirty="0" smtClean="0">
                <a:solidFill>
                  <a:srgbClr val="C00000"/>
                </a:solidFill>
                <a:sym typeface="Wingdings" pitchFamily="2" charset="2"/>
              </a:rPr>
            </a:br>
            <a:r>
              <a:rPr lang="hr-HR" sz="1800" b="1" i="1" dirty="0" smtClean="0">
                <a:solidFill>
                  <a:srgbClr val="C00000"/>
                </a:solidFill>
                <a:sym typeface="Wingdings" pitchFamily="2" charset="2"/>
              </a:rPr>
              <a:t>od najranijeg početka: sa mnom raste…</a:t>
            </a:r>
            <a:r>
              <a:rPr lang="hr-HR" sz="1800" b="1" i="1" dirty="0" smtClean="0">
                <a:sym typeface="Wingdings" pitchFamily="2" charset="2"/>
              </a:rPr>
              <a:t/>
            </a:r>
            <a:br>
              <a:rPr lang="hr-HR" sz="1800" b="1" i="1" dirty="0" smtClean="0">
                <a:sym typeface="Wingdings" pitchFamily="2" charset="2"/>
              </a:rPr>
            </a:br>
            <a:endParaRPr lang="hr-HR" sz="1800" b="1" i="1" dirty="0" smtClean="0">
              <a:sym typeface="Wingdings" pitchFamily="2" charset="2"/>
            </a:endParaRPr>
          </a:p>
          <a:p>
            <a:pPr>
              <a:buNone/>
            </a:pPr>
            <a:r>
              <a:rPr lang="hr-HR" sz="2400" i="1" dirty="0" smtClean="0">
                <a:solidFill>
                  <a:srgbClr val="C00000"/>
                </a:solidFill>
                <a:sym typeface="Wingdings" pitchFamily="2" charset="2"/>
              </a:rPr>
              <a:t> bolest raste i jača u njemu</a:t>
            </a:r>
          </a:p>
          <a:p>
            <a:pPr>
              <a:buNone/>
            </a:pPr>
            <a:r>
              <a:rPr lang="hr-HR" sz="2400" i="1" dirty="0" smtClean="0">
                <a:solidFill>
                  <a:srgbClr val="C00000"/>
                </a:solidFill>
                <a:sym typeface="Wingdings" pitchFamily="2" charset="2"/>
              </a:rPr>
              <a:t> njegovo drugo “ja”</a:t>
            </a:r>
            <a:endParaRPr lang="hr-HR" sz="2400" i="1" dirty="0">
              <a:solidFill>
                <a:srgbClr val="C00000"/>
              </a:solidFill>
            </a:endParaRP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788024" y="404664"/>
            <a:ext cx="4355976" cy="64533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r-HR" sz="2400" dirty="0" smtClean="0">
                <a:solidFill>
                  <a:srgbClr val="C00000"/>
                </a:solidFill>
                <a:sym typeface="Wingdings" pitchFamily="2" charset="2"/>
              </a:rPr>
              <a:t> smrt nadvladava tijelo, ona je nematerijalna – jača od tijela:</a:t>
            </a:r>
            <a:br>
              <a:rPr lang="hr-HR" sz="2400" dirty="0" smtClean="0">
                <a:solidFill>
                  <a:srgbClr val="C00000"/>
                </a:solidFill>
                <a:sym typeface="Wingdings" pitchFamily="2" charset="2"/>
              </a:rPr>
            </a:br>
            <a:endParaRPr lang="hr-HR" sz="2400" dirty="0" smtClean="0">
              <a:solidFill>
                <a:srgbClr val="C00000"/>
              </a:solidFill>
              <a:sym typeface="Wingdings" pitchFamily="2" charset="2"/>
            </a:endParaRPr>
          </a:p>
          <a:p>
            <a:pPr>
              <a:buNone/>
            </a:pPr>
            <a:r>
              <a:rPr lang="hr-HR" sz="1800" b="1" i="1" dirty="0" smtClean="0">
                <a:solidFill>
                  <a:srgbClr val="C00000"/>
                </a:solidFill>
                <a:sym typeface="Wingdings" pitchFamily="2" charset="2"/>
              </a:rPr>
              <a:t>       Moj svršetak</a:t>
            </a:r>
            <a:br>
              <a:rPr lang="hr-HR" sz="1800" b="1" i="1" dirty="0" smtClean="0">
                <a:solidFill>
                  <a:srgbClr val="C00000"/>
                </a:solidFill>
                <a:sym typeface="Wingdings" pitchFamily="2" charset="2"/>
              </a:rPr>
            </a:br>
            <a:r>
              <a:rPr lang="hr-HR" sz="1800" b="1" i="1" dirty="0" smtClean="0">
                <a:solidFill>
                  <a:srgbClr val="C00000"/>
                </a:solidFill>
                <a:sym typeface="Wingdings" pitchFamily="2" charset="2"/>
              </a:rPr>
              <a:t>njen pravi je početak:</a:t>
            </a:r>
          </a:p>
          <a:p>
            <a:pPr>
              <a:buNone/>
            </a:pPr>
            <a:r>
              <a:rPr lang="hr-HR" sz="1800" b="1" i="1" dirty="0" smtClean="0">
                <a:solidFill>
                  <a:srgbClr val="C00000"/>
                </a:solidFill>
                <a:sym typeface="Wingdings" pitchFamily="2" charset="2"/>
              </a:rPr>
              <a:t>                                    kad kraljuje dalje sama</a:t>
            </a:r>
            <a:br>
              <a:rPr lang="hr-HR" sz="1800" b="1" i="1" dirty="0" smtClean="0">
                <a:solidFill>
                  <a:srgbClr val="C00000"/>
                </a:solidFill>
                <a:sym typeface="Wingdings" pitchFamily="2" charset="2"/>
              </a:rPr>
            </a:br>
            <a:endParaRPr lang="hr-HR" sz="1800" b="1" i="1" dirty="0" smtClean="0">
              <a:solidFill>
                <a:srgbClr val="C00000"/>
              </a:solidFill>
              <a:sym typeface="Wingdings" pitchFamily="2" charset="2"/>
            </a:endParaRPr>
          </a:p>
          <a:p>
            <a:pPr>
              <a:buNone/>
            </a:pPr>
            <a:r>
              <a:rPr lang="hr-HR" sz="2400" b="1" dirty="0" smtClean="0">
                <a:solidFill>
                  <a:srgbClr val="C00000"/>
                </a:solidFill>
                <a:sym typeface="Wingdings" pitchFamily="2" charset="2"/>
              </a:rPr>
              <a:t>    Stil </a:t>
            </a:r>
          </a:p>
          <a:p>
            <a:pPr>
              <a:buNone/>
            </a:pPr>
            <a:r>
              <a:rPr lang="hr-HR" sz="2400" dirty="0" smtClean="0">
                <a:solidFill>
                  <a:srgbClr val="C00000"/>
                </a:solidFill>
                <a:sym typeface="Wingdings" pitchFamily="2" charset="2"/>
              </a:rPr>
              <a:t>      smiren, ujednačen ton</a:t>
            </a:r>
          </a:p>
          <a:p>
            <a:pPr>
              <a:buNone/>
            </a:pPr>
            <a:r>
              <a:rPr lang="hr-HR" sz="2400" dirty="0" smtClean="0">
                <a:solidFill>
                  <a:srgbClr val="C00000"/>
                </a:solidFill>
                <a:sym typeface="Wingdings" pitchFamily="2" charset="2"/>
              </a:rPr>
              <a:t>      smrt kao činjenica, ali i kao živo biće</a:t>
            </a:r>
          </a:p>
          <a:p>
            <a:pPr>
              <a:buNone/>
            </a:pPr>
            <a:r>
              <a:rPr lang="hr-HR" sz="2400" dirty="0" smtClean="0">
                <a:solidFill>
                  <a:srgbClr val="C00000"/>
                </a:solidFill>
                <a:sym typeface="Wingdings" pitchFamily="2" charset="2"/>
              </a:rPr>
              <a:t>                </a:t>
            </a:r>
            <a:r>
              <a:rPr lang="hr-HR" sz="2400" i="1" dirty="0" smtClean="0">
                <a:solidFill>
                  <a:srgbClr val="C00000"/>
                </a:solidFill>
                <a:sym typeface="Wingdings" pitchFamily="2" charset="2"/>
              </a:rPr>
              <a:t>- personificirana</a:t>
            </a:r>
          </a:p>
          <a:p>
            <a:pPr>
              <a:buNone/>
            </a:pPr>
            <a:r>
              <a:rPr lang="hr-HR" sz="2400" dirty="0" smtClean="0">
                <a:solidFill>
                  <a:srgbClr val="C00000"/>
                </a:solidFill>
                <a:sym typeface="Wingdings" pitchFamily="2" charset="2"/>
              </a:rPr>
              <a:t>      ekspresivnost</a:t>
            </a:r>
          </a:p>
          <a:p>
            <a:pPr>
              <a:buNone/>
            </a:pPr>
            <a:r>
              <a:rPr lang="hr-HR" sz="2400" dirty="0" smtClean="0">
                <a:solidFill>
                  <a:srgbClr val="C00000"/>
                </a:solidFill>
                <a:sym typeface="Wingdings" pitchFamily="2" charset="2"/>
              </a:rPr>
              <a:t>      spoj vizualnog i auditivnog</a:t>
            </a:r>
          </a:p>
          <a:p>
            <a:pPr>
              <a:buNone/>
            </a:pPr>
            <a:r>
              <a:rPr lang="hr-HR" sz="2400" dirty="0" smtClean="0">
                <a:solidFill>
                  <a:srgbClr val="C00000"/>
                </a:solidFill>
                <a:sym typeface="Wingdings" pitchFamily="2" charset="2"/>
              </a:rPr>
              <a:t>      reducirana interpunkcija</a:t>
            </a:r>
          </a:p>
          <a:p>
            <a:pPr>
              <a:buNone/>
            </a:pPr>
            <a:r>
              <a:rPr lang="hr-HR" sz="2400" dirty="0" smtClean="0">
                <a:solidFill>
                  <a:srgbClr val="C00000"/>
                </a:solidFill>
                <a:sym typeface="Wingdings" pitchFamily="2" charset="2"/>
              </a:rPr>
              <a:t>      slobodni stih</a:t>
            </a:r>
            <a:endParaRPr lang="hr-HR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pPr algn="l"/>
            <a:r>
              <a:rPr lang="hr-HR" sz="3200" b="1" dirty="0" smtClean="0"/>
              <a:t>Život i stvaralaštvo</a:t>
            </a:r>
            <a:endParaRPr lang="hr-HR" sz="3200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179512" y="980728"/>
            <a:ext cx="4896544" cy="5760640"/>
          </a:xfrm>
        </p:spPr>
        <p:txBody>
          <a:bodyPr>
            <a:normAutofit fontScale="70000" lnSpcReduction="20000"/>
          </a:bodyPr>
          <a:lstStyle/>
          <a:p>
            <a:r>
              <a:rPr lang="hr-HR" b="1" dirty="0"/>
              <a:t>n</a:t>
            </a:r>
            <a:r>
              <a:rPr lang="hr-HR" b="1" dirty="0" smtClean="0"/>
              <a:t>ajznačajniji predstavnik hrvatskog ekspresionizma</a:t>
            </a:r>
          </a:p>
          <a:p>
            <a:r>
              <a:rPr lang="hr-HR" b="1" dirty="0"/>
              <a:t>p</a:t>
            </a:r>
            <a:r>
              <a:rPr lang="hr-HR" b="1" dirty="0" smtClean="0"/>
              <a:t>rofesionalni književnik</a:t>
            </a:r>
          </a:p>
          <a:p>
            <a:r>
              <a:rPr lang="hr-HR" b="1" dirty="0"/>
              <a:t>r</a:t>
            </a:r>
            <a:r>
              <a:rPr lang="hr-HR" b="1" dirty="0" smtClean="0"/>
              <a:t>ođen u </a:t>
            </a:r>
            <a:r>
              <a:rPr lang="hr-HR" b="1" dirty="0" err="1" smtClean="0"/>
              <a:t>Drinovcima</a:t>
            </a:r>
            <a:r>
              <a:rPr lang="hr-HR" b="1" dirty="0" smtClean="0"/>
              <a:t> (Hercegovina)</a:t>
            </a:r>
          </a:p>
          <a:p>
            <a:r>
              <a:rPr lang="hr-HR" b="1" dirty="0"/>
              <a:t>š</a:t>
            </a:r>
            <a:r>
              <a:rPr lang="hr-HR" b="1" dirty="0" smtClean="0"/>
              <a:t>kolovanje u Širokom Brijegu, Mostaru, Vinkovcima i Zagrebu</a:t>
            </a:r>
          </a:p>
          <a:p>
            <a:r>
              <a:rPr lang="hr-HR" b="1" dirty="0"/>
              <a:t>r</a:t>
            </a:r>
            <a:r>
              <a:rPr lang="hr-HR" b="1" dirty="0" smtClean="0"/>
              <a:t>ana faza – futurizam</a:t>
            </a:r>
          </a:p>
          <a:p>
            <a:r>
              <a:rPr lang="hr-HR" b="1" dirty="0">
                <a:sym typeface="Wingdings" pitchFamily="2" charset="2"/>
              </a:rPr>
              <a:t>r</a:t>
            </a:r>
            <a:r>
              <a:rPr lang="hr-HR" b="1" dirty="0" smtClean="0"/>
              <a:t>azvijao se pod utjecajem njemačkog ekspresionizma </a:t>
            </a:r>
            <a:r>
              <a:rPr lang="hr-HR" b="1" i="1" dirty="0" smtClean="0">
                <a:solidFill>
                  <a:srgbClr val="002060"/>
                </a:solidFill>
              </a:rPr>
              <a:t>(“</a:t>
            </a:r>
            <a:r>
              <a:rPr lang="hr-HR" b="1" i="1" dirty="0" err="1" smtClean="0">
                <a:solidFill>
                  <a:srgbClr val="002060"/>
                </a:solidFill>
              </a:rPr>
              <a:t>Der</a:t>
            </a:r>
            <a:r>
              <a:rPr lang="hr-HR" b="1" i="1" dirty="0" smtClean="0">
                <a:solidFill>
                  <a:srgbClr val="002060"/>
                </a:solidFill>
              </a:rPr>
              <a:t> Sturm”)</a:t>
            </a:r>
          </a:p>
          <a:p>
            <a:pPr>
              <a:buNone/>
            </a:pPr>
            <a:r>
              <a:rPr lang="hr-HR" b="1" dirty="0" smtClean="0">
                <a:sym typeface="Wingdings" pitchFamily="2" charset="2"/>
              </a:rPr>
              <a:t>       u početku potpuno negira tradiciju</a:t>
            </a:r>
          </a:p>
          <a:p>
            <a:r>
              <a:rPr lang="hr-HR" b="1" dirty="0">
                <a:sym typeface="Wingdings" pitchFamily="2" charset="2"/>
              </a:rPr>
              <a:t>s</a:t>
            </a:r>
            <a:r>
              <a:rPr lang="hr-HR" b="1" dirty="0" smtClean="0">
                <a:sym typeface="Wingdings" pitchFamily="2" charset="2"/>
              </a:rPr>
              <a:t>voja shvaćanja o književnosti objavljivao u vlastitim časopisima </a:t>
            </a:r>
            <a:r>
              <a:rPr lang="hr-HR" b="1" i="1" dirty="0" smtClean="0">
                <a:solidFill>
                  <a:srgbClr val="002060"/>
                </a:solidFill>
                <a:sym typeface="Wingdings" pitchFamily="2" charset="2"/>
              </a:rPr>
              <a:t>“Vijavica” </a:t>
            </a:r>
            <a:r>
              <a:rPr lang="hr-HR" b="1" dirty="0" smtClean="0">
                <a:sym typeface="Wingdings" pitchFamily="2" charset="2"/>
              </a:rPr>
              <a:t>i </a:t>
            </a:r>
            <a:r>
              <a:rPr lang="hr-HR" b="1" i="1" dirty="0" smtClean="0">
                <a:solidFill>
                  <a:srgbClr val="002060"/>
                </a:solidFill>
                <a:sym typeface="Wingdings" pitchFamily="2" charset="2"/>
              </a:rPr>
              <a:t>“Juriš”</a:t>
            </a:r>
          </a:p>
          <a:p>
            <a:pPr>
              <a:buNone/>
            </a:pPr>
            <a:r>
              <a:rPr lang="hr-HR" b="1" dirty="0" smtClean="0">
                <a:sym typeface="Wingdings" pitchFamily="2" charset="2"/>
              </a:rPr>
              <a:t>       umjetnost (književnost) ne može biti angažirana i tendenciozna</a:t>
            </a:r>
          </a:p>
          <a:p>
            <a:pPr>
              <a:buNone/>
            </a:pPr>
            <a:r>
              <a:rPr lang="hr-HR" b="1" dirty="0" smtClean="0">
                <a:sym typeface="Wingdings" pitchFamily="2" charset="2"/>
              </a:rPr>
              <a:t>       vezana je za subjektivno, autorovo doživljavanje svijeta</a:t>
            </a:r>
          </a:p>
          <a:p>
            <a:pPr>
              <a:buNone/>
            </a:pPr>
            <a:r>
              <a:rPr lang="hr-HR" b="1" dirty="0" smtClean="0">
                <a:sym typeface="Wingdings" pitchFamily="2" charset="2"/>
              </a:rPr>
              <a:t>       traži bit, čovjeka i svijeta, dublji smisao čovjekova postojanja, a ne neku apstraktnu ljepotu</a:t>
            </a:r>
            <a:endParaRPr lang="hr-HR" b="1" dirty="0"/>
          </a:p>
        </p:txBody>
      </p:sp>
      <p:pic>
        <p:nvPicPr>
          <p:cNvPr id="5" name="Rezervirano mjesto sadržaja 4" descr="abš - markica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6444208" y="188640"/>
            <a:ext cx="2194845" cy="1512168"/>
          </a:xfrm>
        </p:spPr>
      </p:pic>
      <p:pic>
        <p:nvPicPr>
          <p:cNvPr id="6" name="Slika 5" descr="abš - vk gimnazij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56176" y="1772816"/>
            <a:ext cx="2736304" cy="1944216"/>
          </a:xfrm>
          <a:prstGeom prst="rect">
            <a:avLst/>
          </a:prstGeom>
        </p:spPr>
      </p:pic>
      <p:pic>
        <p:nvPicPr>
          <p:cNvPr id="7" name="Slika 6" descr="abš - vijavic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076056" y="3789040"/>
            <a:ext cx="1872208" cy="2880320"/>
          </a:xfrm>
          <a:prstGeom prst="rect">
            <a:avLst/>
          </a:prstGeom>
        </p:spPr>
      </p:pic>
      <p:pic>
        <p:nvPicPr>
          <p:cNvPr id="8" name="Slika 7" descr="abš - spomenik u drinovcima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020272" y="3789040"/>
            <a:ext cx="1944216" cy="30689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432048"/>
          </a:xfrm>
        </p:spPr>
        <p:txBody>
          <a:bodyPr>
            <a:noAutofit/>
          </a:bodyPr>
          <a:lstStyle/>
          <a:p>
            <a:pPr algn="l"/>
            <a:r>
              <a:rPr lang="hr-HR" sz="3600" b="1" i="1" dirty="0" smtClean="0">
                <a:solidFill>
                  <a:srgbClr val="002060"/>
                </a:solidFill>
              </a:rPr>
              <a:t>Preobraženja</a:t>
            </a:r>
            <a:endParaRPr lang="hr-HR" sz="3600" b="1" i="1" dirty="0">
              <a:solidFill>
                <a:srgbClr val="002060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323528" y="1124744"/>
            <a:ext cx="4824536" cy="5400600"/>
          </a:xfrm>
        </p:spPr>
        <p:txBody>
          <a:bodyPr>
            <a:normAutofit fontScale="77500" lnSpcReduction="20000"/>
          </a:bodyPr>
          <a:lstStyle/>
          <a:p>
            <a:r>
              <a:rPr lang="hr-HR" b="1" dirty="0"/>
              <a:t>p</a:t>
            </a:r>
            <a:r>
              <a:rPr lang="hr-HR" b="1" dirty="0" smtClean="0"/>
              <a:t>jesnička zbirka</a:t>
            </a:r>
          </a:p>
          <a:p>
            <a:r>
              <a:rPr lang="hr-HR" b="1" dirty="0" smtClean="0"/>
              <a:t>jedina objavljena za života</a:t>
            </a:r>
          </a:p>
          <a:p>
            <a:pPr>
              <a:buNone/>
            </a:pPr>
            <a:r>
              <a:rPr lang="hr-HR" dirty="0" smtClean="0">
                <a:sym typeface="Wingdings" pitchFamily="2" charset="2"/>
              </a:rPr>
              <a:t>   uvodi slobodni stih</a:t>
            </a:r>
          </a:p>
          <a:p>
            <a:pPr>
              <a:buNone/>
            </a:pPr>
            <a:r>
              <a:rPr lang="hr-HR" dirty="0" smtClean="0">
                <a:sym typeface="Wingdings" pitchFamily="2" charset="2"/>
              </a:rPr>
              <a:t>   izostavlja interpunkciju</a:t>
            </a:r>
          </a:p>
          <a:p>
            <a:pPr>
              <a:buNone/>
            </a:pPr>
            <a:r>
              <a:rPr lang="hr-HR" dirty="0" smtClean="0">
                <a:sym typeface="Wingdings" pitchFamily="2" charset="2"/>
              </a:rPr>
              <a:t>   sinestezija</a:t>
            </a:r>
          </a:p>
          <a:p>
            <a:pPr>
              <a:buNone/>
            </a:pPr>
            <a:r>
              <a:rPr lang="hr-HR" dirty="0" smtClean="0">
                <a:sym typeface="Wingdings" pitchFamily="2" charset="2"/>
              </a:rPr>
              <a:t>   vizualizacija poezije</a:t>
            </a:r>
          </a:p>
          <a:p>
            <a:pPr>
              <a:buNone/>
            </a:pPr>
            <a:r>
              <a:rPr lang="hr-HR" dirty="0" smtClean="0">
                <a:sym typeface="Wingdings" pitchFamily="2" charset="2"/>
              </a:rPr>
              <a:t>   više misaon nego emocionalan pjesnik</a:t>
            </a:r>
          </a:p>
          <a:p>
            <a:pPr>
              <a:buNone/>
            </a:pPr>
            <a:r>
              <a:rPr lang="hr-HR" dirty="0" smtClean="0">
                <a:sym typeface="Wingdings" pitchFamily="2" charset="2"/>
              </a:rPr>
              <a:t>        </a:t>
            </a:r>
            <a:r>
              <a:rPr lang="hr-HR" dirty="0" smtClean="0">
                <a:solidFill>
                  <a:srgbClr val="002060"/>
                </a:solidFill>
                <a:sym typeface="Wingdings" pitchFamily="2" charset="2"/>
              </a:rPr>
              <a:t>  (začetnik pojmovne poezije)</a:t>
            </a:r>
          </a:p>
          <a:p>
            <a:r>
              <a:rPr lang="hr-HR" b="1" dirty="0">
                <a:sym typeface="Wingdings" pitchFamily="2" charset="2"/>
              </a:rPr>
              <a:t>o</a:t>
            </a:r>
            <a:r>
              <a:rPr lang="hr-HR" b="1" dirty="0" smtClean="0">
                <a:sym typeface="Wingdings" pitchFamily="2" charset="2"/>
              </a:rPr>
              <a:t>snovni motivi:</a:t>
            </a:r>
          </a:p>
          <a:p>
            <a:pPr>
              <a:buNone/>
            </a:pPr>
            <a:r>
              <a:rPr lang="hr-HR" dirty="0" smtClean="0">
                <a:sym typeface="Wingdings" pitchFamily="2" charset="2"/>
              </a:rPr>
              <a:t>                                </a:t>
            </a:r>
            <a:r>
              <a:rPr lang="hr-HR" b="1" dirty="0" smtClean="0">
                <a:solidFill>
                  <a:srgbClr val="002060"/>
                </a:solidFill>
                <a:sym typeface="Wingdings" pitchFamily="2" charset="2"/>
              </a:rPr>
              <a:t>život i smrt</a:t>
            </a:r>
          </a:p>
          <a:p>
            <a:pPr>
              <a:buNone/>
            </a:pPr>
            <a:r>
              <a:rPr lang="hr-HR" dirty="0" smtClean="0">
                <a:sym typeface="Wingdings" pitchFamily="2" charset="2"/>
              </a:rPr>
              <a:t>                            (egzistencijalni)</a:t>
            </a:r>
          </a:p>
          <a:p>
            <a:r>
              <a:rPr lang="hr-HR" b="1" dirty="0">
                <a:sym typeface="Wingdings" pitchFamily="2" charset="2"/>
              </a:rPr>
              <a:t>t</a:t>
            </a:r>
            <a:r>
              <a:rPr lang="hr-HR" b="1" dirty="0" smtClean="0">
                <a:sym typeface="Wingdings" pitchFamily="2" charset="2"/>
              </a:rPr>
              <a:t>eme:</a:t>
            </a:r>
          </a:p>
          <a:p>
            <a:pPr>
              <a:buNone/>
            </a:pPr>
            <a:r>
              <a:rPr lang="hr-HR" dirty="0" smtClean="0">
                <a:solidFill>
                  <a:srgbClr val="002060"/>
                </a:solidFill>
                <a:sym typeface="Wingdings" pitchFamily="2" charset="2"/>
              </a:rPr>
              <a:t> traženje smisla ljudskog postojanja, ljubav i smrt, bunt (nemoćni revolt izazvan vlastitom prolaznošću)</a:t>
            </a:r>
            <a:endParaRPr lang="hr-HR" dirty="0">
              <a:solidFill>
                <a:srgbClr val="002060"/>
              </a:solidFill>
            </a:endParaRPr>
          </a:p>
        </p:txBody>
      </p:sp>
      <p:pic>
        <p:nvPicPr>
          <p:cNvPr id="5" name="Rezervirano mjesto sadržaja 4" descr="abš - preobraženja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004048" y="620688"/>
            <a:ext cx="3816424" cy="5760639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pPr algn="l"/>
            <a:r>
              <a:rPr lang="hr-HR" sz="3600" b="1" dirty="0" smtClean="0"/>
              <a:t>Pjesnički ciklusi</a:t>
            </a:r>
            <a:endParaRPr lang="hr-HR" sz="3600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251520" y="980728"/>
            <a:ext cx="4244280" cy="5616624"/>
          </a:xfrm>
        </p:spPr>
        <p:txBody>
          <a:bodyPr>
            <a:normAutofit/>
          </a:bodyPr>
          <a:lstStyle/>
          <a:p>
            <a:r>
              <a:rPr lang="hr-HR" dirty="0"/>
              <a:t>r</a:t>
            </a:r>
            <a:r>
              <a:rPr lang="hr-HR" dirty="0" smtClean="0"/>
              <a:t>azvio dva konkretna pjesnička ciklusa:</a:t>
            </a:r>
          </a:p>
          <a:p>
            <a:pPr>
              <a:buNone/>
            </a:pPr>
            <a:r>
              <a:rPr lang="hr-HR" dirty="0" smtClean="0">
                <a:sym typeface="Wingdings" pitchFamily="2" charset="2"/>
              </a:rPr>
              <a:t> </a:t>
            </a:r>
            <a:r>
              <a:rPr lang="hr-HR" b="1" dirty="0" smtClean="0">
                <a:sym typeface="Wingdings" pitchFamily="2" charset="2"/>
              </a:rPr>
              <a:t>teme o ljudskom tijelu</a:t>
            </a:r>
          </a:p>
          <a:p>
            <a:pPr>
              <a:buNone/>
            </a:pPr>
            <a:r>
              <a:rPr lang="hr-HR" dirty="0" smtClean="0">
                <a:sym typeface="Wingdings" pitchFamily="2" charset="2"/>
              </a:rPr>
              <a:t>      - najpoznatije pjesme</a:t>
            </a:r>
          </a:p>
          <a:p>
            <a:pPr>
              <a:buNone/>
            </a:pPr>
            <a:r>
              <a:rPr lang="hr-HR" b="1" dirty="0" smtClean="0">
                <a:sym typeface="Wingdings" pitchFamily="2" charset="2"/>
              </a:rPr>
              <a:t>              </a:t>
            </a:r>
            <a:r>
              <a:rPr lang="hr-HR" b="1" i="1" dirty="0" smtClean="0">
                <a:solidFill>
                  <a:srgbClr val="002060"/>
                </a:solidFill>
                <a:sym typeface="Wingdings" pitchFamily="2" charset="2"/>
              </a:rPr>
              <a:t>Smrt i ja</a:t>
            </a:r>
          </a:p>
          <a:p>
            <a:pPr>
              <a:buNone/>
            </a:pPr>
            <a:r>
              <a:rPr lang="hr-HR" b="1" dirty="0" smtClean="0">
                <a:sym typeface="Wingdings" pitchFamily="2" charset="2"/>
              </a:rPr>
              <a:t>              </a:t>
            </a:r>
            <a:r>
              <a:rPr lang="hr-HR" b="1" i="1" dirty="0" smtClean="0">
                <a:solidFill>
                  <a:srgbClr val="002060"/>
                </a:solidFill>
                <a:sym typeface="Wingdings" pitchFamily="2" charset="2"/>
              </a:rPr>
              <a:t>Smrt </a:t>
            </a:r>
          </a:p>
          <a:p>
            <a:pPr>
              <a:buNone/>
            </a:pPr>
            <a:r>
              <a:rPr lang="hr-HR" dirty="0" smtClean="0">
                <a:sym typeface="Wingdings" pitchFamily="2" charset="2"/>
              </a:rPr>
              <a:t> </a:t>
            </a:r>
            <a:r>
              <a:rPr lang="hr-HR" b="1" dirty="0" smtClean="0">
                <a:sym typeface="Wingdings" pitchFamily="2" charset="2"/>
              </a:rPr>
              <a:t>poetski ciklus o siromasima</a:t>
            </a:r>
          </a:p>
          <a:p>
            <a:pPr>
              <a:buNone/>
            </a:pPr>
            <a:r>
              <a:rPr lang="hr-HR" dirty="0" smtClean="0">
                <a:sym typeface="Wingdings" pitchFamily="2" charset="2"/>
              </a:rPr>
              <a:t>     - najpoznatije pjesme</a:t>
            </a:r>
          </a:p>
          <a:p>
            <a:pPr>
              <a:buNone/>
            </a:pPr>
            <a:r>
              <a:rPr lang="hr-HR" b="1" dirty="0" smtClean="0">
                <a:sym typeface="Wingdings" pitchFamily="2" charset="2"/>
              </a:rPr>
              <a:t>             </a:t>
            </a:r>
            <a:r>
              <a:rPr lang="hr-HR" b="1" i="1" dirty="0" smtClean="0">
                <a:solidFill>
                  <a:srgbClr val="002060"/>
                </a:solidFill>
                <a:sym typeface="Wingdings" pitchFamily="2" charset="2"/>
              </a:rPr>
              <a:t>Siromasi</a:t>
            </a:r>
          </a:p>
          <a:p>
            <a:pPr>
              <a:buNone/>
            </a:pPr>
            <a:r>
              <a:rPr lang="hr-HR" b="1" i="1" dirty="0" smtClean="0">
                <a:solidFill>
                  <a:srgbClr val="002060"/>
                </a:solidFill>
                <a:sym typeface="Wingdings" pitchFamily="2" charset="2"/>
              </a:rPr>
              <a:t>             Ručak siromaha</a:t>
            </a:r>
            <a:endParaRPr lang="hr-HR" b="1" i="1" dirty="0">
              <a:solidFill>
                <a:srgbClr val="002060"/>
              </a:solidFill>
            </a:endParaRPr>
          </a:p>
        </p:txBody>
      </p:sp>
      <p:pic>
        <p:nvPicPr>
          <p:cNvPr id="5" name="Rezervirano mjesto sadržaja 4" descr="abš - smrt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364088" y="188640"/>
            <a:ext cx="3168352" cy="3312368"/>
          </a:xfrm>
        </p:spPr>
      </p:pic>
      <p:pic>
        <p:nvPicPr>
          <p:cNvPr id="6" name="Slika 5" descr="abš - siromasi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96136" y="3645024"/>
            <a:ext cx="2448272" cy="30243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04056"/>
          </a:xfrm>
        </p:spPr>
        <p:txBody>
          <a:bodyPr>
            <a:normAutofit fontScale="90000"/>
          </a:bodyPr>
          <a:lstStyle/>
          <a:p>
            <a:pPr algn="l"/>
            <a:r>
              <a:rPr lang="hr-HR" sz="3200" b="1" dirty="0" err="1" smtClean="0"/>
              <a:t>Šimićeve</a:t>
            </a:r>
            <a:r>
              <a:rPr lang="hr-HR" sz="3200" b="1" dirty="0" smtClean="0"/>
              <a:t>  misli - </a:t>
            </a:r>
            <a:r>
              <a:rPr lang="hr-HR" sz="3200" b="1" i="1" u="sng" dirty="0" smtClean="0">
                <a:solidFill>
                  <a:srgbClr val="002060"/>
                </a:solidFill>
              </a:rPr>
              <a:t>poetika</a:t>
            </a:r>
            <a:endParaRPr lang="hr-HR" sz="3200" b="1" i="1" u="sng" dirty="0">
              <a:solidFill>
                <a:srgbClr val="002060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908720"/>
            <a:ext cx="4038600" cy="5688632"/>
          </a:xfrm>
        </p:spPr>
        <p:txBody>
          <a:bodyPr>
            <a:normAutofit fontScale="92500" lnSpcReduction="10000"/>
          </a:bodyPr>
          <a:lstStyle/>
          <a:p>
            <a:r>
              <a:rPr lang="hr-HR" b="1" dirty="0"/>
              <a:t>o</a:t>
            </a:r>
            <a:r>
              <a:rPr lang="hr-HR" b="1" dirty="0" smtClean="0"/>
              <a:t> formi</a:t>
            </a:r>
          </a:p>
          <a:p>
            <a:pPr>
              <a:buNone/>
            </a:pPr>
            <a:r>
              <a:rPr lang="hr-HR" dirty="0" smtClean="0">
                <a:sym typeface="Wingdings" pitchFamily="2" charset="2"/>
              </a:rPr>
              <a:t>      </a:t>
            </a:r>
            <a:r>
              <a:rPr lang="hr-HR" b="1" dirty="0" smtClean="0">
                <a:solidFill>
                  <a:srgbClr val="002060"/>
                </a:solidFill>
                <a:sym typeface="Wingdings" pitchFamily="2" charset="2"/>
              </a:rPr>
              <a:t>apstrahiranje</a:t>
            </a:r>
          </a:p>
          <a:p>
            <a:pPr>
              <a:buNone/>
            </a:pPr>
            <a:r>
              <a:rPr lang="hr-HR" i="1" dirty="0" smtClean="0">
                <a:sym typeface="Wingdings" pitchFamily="2" charset="2"/>
              </a:rPr>
              <a:t>(umjetnik </a:t>
            </a:r>
            <a:r>
              <a:rPr lang="hr-HR" i="1" dirty="0" err="1" smtClean="0">
                <a:sym typeface="Wingdings" pitchFamily="2" charset="2"/>
              </a:rPr>
              <a:t>odstvaruje</a:t>
            </a:r>
            <a:r>
              <a:rPr lang="hr-HR" i="1" dirty="0" smtClean="0">
                <a:sym typeface="Wingdings" pitchFamily="2" charset="2"/>
              </a:rPr>
              <a:t> stvari, diže ih u jedan viši svijet)</a:t>
            </a:r>
            <a:br>
              <a:rPr lang="hr-HR" i="1" dirty="0" smtClean="0">
                <a:sym typeface="Wingdings" pitchFamily="2" charset="2"/>
              </a:rPr>
            </a:br>
            <a:endParaRPr lang="hr-HR" i="1" dirty="0" smtClean="0">
              <a:sym typeface="Wingdings" pitchFamily="2" charset="2"/>
            </a:endParaRPr>
          </a:p>
          <a:p>
            <a:r>
              <a:rPr lang="hr-HR" b="1" dirty="0">
                <a:sym typeface="Wingdings" pitchFamily="2" charset="2"/>
              </a:rPr>
              <a:t>o</a:t>
            </a:r>
            <a:r>
              <a:rPr lang="hr-HR" b="1" dirty="0" smtClean="0">
                <a:sym typeface="Wingdings" pitchFamily="2" charset="2"/>
              </a:rPr>
              <a:t> tehnici pjesme</a:t>
            </a:r>
          </a:p>
          <a:p>
            <a:pPr>
              <a:buNone/>
            </a:pPr>
            <a:r>
              <a:rPr lang="hr-HR" dirty="0" smtClean="0">
                <a:sym typeface="Wingdings" pitchFamily="2" charset="2"/>
              </a:rPr>
              <a:t>      razlikuje dva ritma u lirici:</a:t>
            </a:r>
          </a:p>
          <a:p>
            <a:pPr>
              <a:buNone/>
            </a:pPr>
            <a:r>
              <a:rPr lang="hr-HR" dirty="0" smtClean="0">
                <a:sym typeface="Wingdings" pitchFamily="2" charset="2"/>
              </a:rPr>
              <a:t>   </a:t>
            </a:r>
            <a:r>
              <a:rPr lang="hr-HR" b="1" dirty="0" smtClean="0">
                <a:solidFill>
                  <a:srgbClr val="002060"/>
                </a:solidFill>
                <a:sym typeface="Wingdings" pitchFamily="2" charset="2"/>
              </a:rPr>
              <a:t>mehanički i ekspresivni</a:t>
            </a:r>
          </a:p>
          <a:p>
            <a:pPr>
              <a:buNone/>
            </a:pPr>
            <a:r>
              <a:rPr lang="hr-HR" dirty="0" smtClean="0">
                <a:sym typeface="Wingdings" pitchFamily="2" charset="2"/>
              </a:rPr>
              <a:t>  </a:t>
            </a:r>
            <a:r>
              <a:rPr lang="hr-HR" i="1" dirty="0" smtClean="0">
                <a:sym typeface="Wingdings" pitchFamily="2" charset="2"/>
              </a:rPr>
              <a:t>- autor sam određuje što treba naglasiti:</a:t>
            </a:r>
          </a:p>
          <a:p>
            <a:pPr>
              <a:buNone/>
            </a:pPr>
            <a:r>
              <a:rPr lang="hr-HR" i="1" dirty="0" smtClean="0">
                <a:sym typeface="Wingdings" pitchFamily="2" charset="2"/>
              </a:rPr>
              <a:t>     početak ili svršetak stiha i iza cezure rezervirani su za “glavne riječi”</a:t>
            </a:r>
            <a:endParaRPr lang="hr-HR" i="1" dirty="0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932040" y="1340768"/>
            <a:ext cx="4032448" cy="4785395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hr-HR" i="1" dirty="0" smtClean="0"/>
              <a:t>   - za svaku temu nije svaki ritam</a:t>
            </a:r>
          </a:p>
          <a:p>
            <a:pPr>
              <a:buNone/>
            </a:pPr>
            <a:r>
              <a:rPr lang="hr-HR" i="1" dirty="0" smtClean="0"/>
              <a:t>    (za ekspresivnu </a:t>
            </a:r>
            <a:r>
              <a:rPr lang="hr-HR" i="1" dirty="0" err="1" smtClean="0"/>
              <a:t>najpriličniji</a:t>
            </a:r>
            <a:r>
              <a:rPr lang="hr-HR" i="1" dirty="0" smtClean="0"/>
              <a:t> je slobodni stih)</a:t>
            </a:r>
            <a:br>
              <a:rPr lang="hr-HR" i="1" dirty="0" smtClean="0"/>
            </a:br>
            <a:r>
              <a:rPr lang="hr-HR" i="1" dirty="0" smtClean="0"/>
              <a:t/>
            </a:r>
            <a:br>
              <a:rPr lang="hr-HR" i="1" dirty="0" smtClean="0"/>
            </a:br>
            <a:endParaRPr lang="hr-HR" i="1" dirty="0" smtClean="0"/>
          </a:p>
          <a:p>
            <a:r>
              <a:rPr lang="hr-HR" b="1" dirty="0"/>
              <a:t>r</a:t>
            </a:r>
            <a:r>
              <a:rPr lang="hr-HR" b="1" dirty="0" smtClean="0"/>
              <a:t>ima</a:t>
            </a:r>
          </a:p>
          <a:p>
            <a:pPr>
              <a:buNone/>
            </a:pPr>
            <a:r>
              <a:rPr lang="hr-HR" dirty="0" smtClean="0">
                <a:sym typeface="Wingdings" pitchFamily="2" charset="2"/>
              </a:rPr>
              <a:t>      </a:t>
            </a:r>
            <a:r>
              <a:rPr lang="hr-HR" b="1" dirty="0" smtClean="0">
                <a:solidFill>
                  <a:srgbClr val="002060"/>
                </a:solidFill>
                <a:sym typeface="Wingdings" pitchFamily="2" charset="2"/>
              </a:rPr>
              <a:t>rimovanje mora biti opravdano</a:t>
            </a:r>
          </a:p>
          <a:p>
            <a:pPr>
              <a:buNone/>
            </a:pPr>
            <a:r>
              <a:rPr lang="hr-HR" i="1" dirty="0" smtClean="0">
                <a:sym typeface="Wingdings" pitchFamily="2" charset="2"/>
              </a:rPr>
              <a:t>    (riječi se rimuju kada se rimuju i riječi)</a:t>
            </a:r>
            <a:endParaRPr lang="hr-HR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43608" y="0"/>
            <a:ext cx="7643192" cy="620688"/>
          </a:xfrm>
        </p:spPr>
        <p:txBody>
          <a:bodyPr>
            <a:normAutofit fontScale="90000"/>
          </a:bodyPr>
          <a:lstStyle/>
          <a:p>
            <a:pPr algn="l"/>
            <a:r>
              <a:rPr lang="hr-HR" sz="3600" b="1" i="1" dirty="0" smtClean="0">
                <a:solidFill>
                  <a:srgbClr val="002060"/>
                </a:solidFill>
              </a:rPr>
              <a:t>Pjesnici</a:t>
            </a:r>
            <a:endParaRPr lang="hr-HR" sz="3600" b="1" i="1" dirty="0">
              <a:solidFill>
                <a:srgbClr val="002060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612068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hr-HR" sz="2000" b="1" dirty="0" smtClean="0">
                <a:solidFill>
                  <a:srgbClr val="002060"/>
                </a:solidFill>
              </a:rPr>
              <a:t>                                                 Pjesnici su čuđenje u svijetu</a:t>
            </a:r>
            <a:br>
              <a:rPr lang="hr-HR" sz="2000" b="1" dirty="0" smtClean="0">
                <a:solidFill>
                  <a:srgbClr val="002060"/>
                </a:solidFill>
              </a:rPr>
            </a:br>
            <a:endParaRPr lang="hr-HR" sz="2000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hr-HR" sz="2000" b="1" dirty="0" smtClean="0">
                <a:solidFill>
                  <a:srgbClr val="002060"/>
                </a:solidFill>
              </a:rPr>
              <a:t>                                                Oni idu zemljom i njihove oči</a:t>
            </a:r>
          </a:p>
          <a:p>
            <a:pPr>
              <a:buNone/>
            </a:pPr>
            <a:r>
              <a:rPr lang="hr-HR" sz="2000" b="1" dirty="0" smtClean="0">
                <a:solidFill>
                  <a:srgbClr val="002060"/>
                </a:solidFill>
              </a:rPr>
              <a:t>                                            velike i nijeme rastu pored stvari</a:t>
            </a:r>
            <a:br>
              <a:rPr lang="hr-HR" sz="2000" b="1" dirty="0" smtClean="0">
                <a:solidFill>
                  <a:srgbClr val="002060"/>
                </a:solidFill>
              </a:rPr>
            </a:br>
            <a:endParaRPr lang="hr-HR" sz="2000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hr-HR" sz="2000" b="1" dirty="0" smtClean="0">
                <a:solidFill>
                  <a:srgbClr val="002060"/>
                </a:solidFill>
              </a:rPr>
              <a:t>                                                            Naslonivši uho</a:t>
            </a:r>
          </a:p>
          <a:p>
            <a:pPr>
              <a:buNone/>
            </a:pPr>
            <a:r>
              <a:rPr lang="hr-HR" sz="2000" b="1" dirty="0" smtClean="0">
                <a:solidFill>
                  <a:srgbClr val="002060"/>
                </a:solidFill>
              </a:rPr>
              <a:t>                                            na </a:t>
            </a:r>
            <a:r>
              <a:rPr lang="hr-HR" sz="2000" b="1" dirty="0" err="1" smtClean="0">
                <a:solidFill>
                  <a:srgbClr val="002060"/>
                </a:solidFill>
              </a:rPr>
              <a:t>ćutanje</a:t>
            </a:r>
            <a:r>
              <a:rPr lang="hr-HR" sz="2000" b="1" dirty="0" smtClean="0">
                <a:solidFill>
                  <a:srgbClr val="002060"/>
                </a:solidFill>
              </a:rPr>
              <a:t> što ih okružuje i muči</a:t>
            </a:r>
          </a:p>
          <a:p>
            <a:pPr>
              <a:buNone/>
            </a:pPr>
            <a:r>
              <a:rPr lang="hr-HR" sz="2000" b="1" dirty="0" smtClean="0">
                <a:solidFill>
                  <a:srgbClr val="002060"/>
                </a:solidFill>
              </a:rPr>
              <a:t>                                        pjesnici su vječno treptanje u svijetu</a:t>
            </a:r>
          </a:p>
          <a:p>
            <a:pPr>
              <a:buNone/>
            </a:pPr>
            <a:endParaRPr lang="hr-HR" sz="2000" b="1" dirty="0"/>
          </a:p>
          <a:p>
            <a:pPr>
              <a:buNone/>
            </a:pPr>
            <a:endParaRPr lang="hr-HR" sz="2000" b="1" dirty="0" smtClean="0"/>
          </a:p>
          <a:p>
            <a:pPr>
              <a:buNone/>
            </a:pPr>
            <a:endParaRPr lang="hr-HR" sz="2000" b="1" dirty="0"/>
          </a:p>
          <a:p>
            <a:pPr>
              <a:buNone/>
            </a:pPr>
            <a:endParaRPr lang="hr-HR" sz="2000" b="1" dirty="0" smtClean="0"/>
          </a:p>
          <a:p>
            <a:pPr>
              <a:buNone/>
            </a:pPr>
            <a:endParaRPr lang="hr-HR" sz="2000" b="1" dirty="0"/>
          </a:p>
          <a:p>
            <a:pPr>
              <a:buNone/>
            </a:pPr>
            <a:endParaRPr lang="hr-HR" sz="2000" b="1" dirty="0" smtClean="0"/>
          </a:p>
          <a:p>
            <a:pPr>
              <a:buNone/>
            </a:pPr>
            <a:endParaRPr lang="hr-HR" sz="2000" b="1" dirty="0"/>
          </a:p>
          <a:p>
            <a:pPr>
              <a:buNone/>
            </a:pPr>
            <a:endParaRPr lang="hr-HR" sz="2000" b="1" dirty="0" smtClean="0"/>
          </a:p>
          <a:p>
            <a:pPr>
              <a:buFont typeface="Wingdings"/>
              <a:buChar char="à"/>
            </a:pPr>
            <a:r>
              <a:rPr lang="hr-HR" sz="2000" b="1" dirty="0">
                <a:sym typeface="Wingdings" pitchFamily="2" charset="2"/>
              </a:rPr>
              <a:t>p</a:t>
            </a:r>
            <a:r>
              <a:rPr lang="hr-HR" sz="2000" b="1" dirty="0" smtClean="0">
                <a:sym typeface="Wingdings" pitchFamily="2" charset="2"/>
              </a:rPr>
              <a:t>rva pjesma u zbirci </a:t>
            </a:r>
            <a:r>
              <a:rPr lang="hr-HR" sz="2000" b="1" i="1" dirty="0" smtClean="0">
                <a:sym typeface="Wingdings" pitchFamily="2" charset="2"/>
              </a:rPr>
              <a:t>Preobraženja</a:t>
            </a:r>
          </a:p>
          <a:p>
            <a:pPr>
              <a:buFont typeface="Wingdings"/>
              <a:buChar char="à"/>
            </a:pPr>
            <a:r>
              <a:rPr lang="hr-HR" sz="2000" b="1" i="1" dirty="0" err="1" smtClean="0">
                <a:sym typeface="Wingdings" pitchFamily="2" charset="2"/>
              </a:rPr>
              <a:t>Ars</a:t>
            </a:r>
            <a:r>
              <a:rPr lang="hr-HR" sz="2000" b="1" i="1" dirty="0" smtClean="0">
                <a:sym typeface="Wingdings" pitchFamily="2" charset="2"/>
              </a:rPr>
              <a:t> </a:t>
            </a:r>
            <a:r>
              <a:rPr lang="hr-HR" sz="2000" b="1" i="1" dirty="0" err="1" smtClean="0">
                <a:sym typeface="Wingdings" pitchFamily="2" charset="2"/>
              </a:rPr>
              <a:t>poetica</a:t>
            </a:r>
            <a:endParaRPr lang="hr-HR" sz="2000" b="1" i="1" dirty="0" smtClean="0">
              <a:sym typeface="Wingdings" pitchFamily="2" charset="2"/>
            </a:endParaRPr>
          </a:p>
          <a:p>
            <a:pPr>
              <a:buNone/>
            </a:pPr>
            <a:r>
              <a:rPr lang="hr-HR" sz="2000" b="1" dirty="0">
                <a:sym typeface="Wingdings" pitchFamily="2" charset="2"/>
              </a:rPr>
              <a:t> </a:t>
            </a:r>
            <a:r>
              <a:rPr lang="hr-HR" sz="2000" b="1" dirty="0" smtClean="0">
                <a:sym typeface="Wingdings" pitchFamily="2" charset="2"/>
              </a:rPr>
              <a:t>              - </a:t>
            </a:r>
            <a:r>
              <a:rPr lang="hr-HR" sz="2000" b="1" dirty="0" err="1" smtClean="0">
                <a:sym typeface="Wingdings" pitchFamily="2" charset="2"/>
              </a:rPr>
              <a:t>Šimićev</a:t>
            </a:r>
            <a:r>
              <a:rPr lang="hr-HR" sz="2000" b="1" dirty="0" smtClean="0">
                <a:sym typeface="Wingdings" pitchFamily="2" charset="2"/>
              </a:rPr>
              <a:t> doživljaj pjesnikove uloge u svijetu, njegove zadaće</a:t>
            </a:r>
            <a:endParaRPr lang="hr-HR" sz="2000" b="1" dirty="0" smtClean="0"/>
          </a:p>
          <a:p>
            <a:pPr>
              <a:buNone/>
            </a:pPr>
            <a:endParaRPr lang="hr-HR" sz="2000" b="1" dirty="0"/>
          </a:p>
          <a:p>
            <a:pPr>
              <a:buNone/>
            </a:pPr>
            <a:endParaRPr lang="hr-HR" sz="2000" b="1" dirty="0" smtClean="0"/>
          </a:p>
          <a:p>
            <a:pPr>
              <a:buNone/>
            </a:pPr>
            <a:endParaRPr lang="hr-HR" sz="2000" b="1" dirty="0"/>
          </a:p>
          <a:p>
            <a:pPr>
              <a:buNone/>
            </a:pPr>
            <a:endParaRPr lang="hr-HR" sz="2000" b="1" dirty="0" smtClean="0"/>
          </a:p>
          <a:p>
            <a:pPr>
              <a:buNone/>
            </a:pPr>
            <a:endParaRPr lang="hr-HR" sz="2000" b="1" dirty="0"/>
          </a:p>
          <a:p>
            <a:pPr>
              <a:buNone/>
            </a:pPr>
            <a:endParaRPr lang="hr-HR" sz="2000" b="1" dirty="0" smtClean="0"/>
          </a:p>
          <a:p>
            <a:pPr>
              <a:buNone/>
            </a:pPr>
            <a:endParaRPr lang="hr-HR" sz="2000" b="1" dirty="0"/>
          </a:p>
          <a:p>
            <a:pPr>
              <a:buNone/>
            </a:pPr>
            <a:endParaRPr lang="hr-HR" sz="2000" b="1" dirty="0" smtClean="0"/>
          </a:p>
          <a:p>
            <a:pPr>
              <a:buNone/>
            </a:pPr>
            <a:endParaRPr lang="hr-HR" sz="2000" b="1" dirty="0"/>
          </a:p>
          <a:p>
            <a:pPr>
              <a:buNone/>
            </a:pPr>
            <a:endParaRPr lang="hr-HR" sz="2000" b="1" dirty="0"/>
          </a:p>
        </p:txBody>
      </p:sp>
      <p:pic>
        <p:nvPicPr>
          <p:cNvPr id="4" name="Slika 3" descr="abš - pjesnic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99592" y="3068959"/>
            <a:ext cx="7416824" cy="24079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76672"/>
          </a:xfrm>
        </p:spPr>
        <p:txBody>
          <a:bodyPr>
            <a:normAutofit fontScale="90000"/>
          </a:bodyPr>
          <a:lstStyle/>
          <a:p>
            <a:pPr algn="l"/>
            <a:r>
              <a:rPr lang="hr-HR" sz="2800" b="1" i="1" dirty="0" smtClean="0"/>
              <a:t>Pjesnici</a:t>
            </a:r>
            <a:endParaRPr lang="hr-HR" sz="2800" b="1" i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620688"/>
            <a:ext cx="4038600" cy="5976664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hr-HR" b="1" i="1" dirty="0" smtClean="0">
                <a:solidFill>
                  <a:srgbClr val="002060"/>
                </a:solidFill>
              </a:rPr>
              <a:t>“Pjesnici su čuđenje u svijetu”</a:t>
            </a:r>
            <a:br>
              <a:rPr lang="hr-HR" b="1" i="1" dirty="0" smtClean="0">
                <a:solidFill>
                  <a:srgbClr val="002060"/>
                </a:solidFill>
              </a:rPr>
            </a:br>
            <a:endParaRPr lang="hr-HR" b="1" i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hr-HR" dirty="0" smtClean="0">
                <a:sym typeface="Wingdings" pitchFamily="2" charset="2"/>
              </a:rPr>
              <a:t> prvi stih, vizualno naglašen, odvojen kao zasebna cjelina</a:t>
            </a:r>
          </a:p>
          <a:p>
            <a:pPr>
              <a:buNone/>
            </a:pPr>
            <a:r>
              <a:rPr lang="hr-HR" dirty="0" smtClean="0">
                <a:sym typeface="Wingdings" pitchFamily="2" charset="2"/>
              </a:rPr>
              <a:t> pjesnici kao proroci, vizionari</a:t>
            </a:r>
          </a:p>
          <a:p>
            <a:pPr>
              <a:buNone/>
            </a:pPr>
            <a:r>
              <a:rPr lang="hr-HR" dirty="0" smtClean="0">
                <a:sym typeface="Wingdings" pitchFamily="2" charset="2"/>
              </a:rPr>
              <a:t> osjetljivi ljudi koji na poseban način doživljavaju svijet, uočavaju promjene, nepravde, istine</a:t>
            </a:r>
          </a:p>
          <a:p>
            <a:pPr>
              <a:buNone/>
            </a:pPr>
            <a:r>
              <a:rPr lang="hr-HR" dirty="0" smtClean="0">
                <a:sym typeface="Wingdings" pitchFamily="2" charset="2"/>
              </a:rPr>
              <a:t> upozoravaju, djeluju kao savjest</a:t>
            </a:r>
          </a:p>
          <a:p>
            <a:pPr>
              <a:buNone/>
            </a:pPr>
            <a:r>
              <a:rPr lang="hr-HR" dirty="0" smtClean="0">
                <a:sym typeface="Wingdings" pitchFamily="2" charset="2"/>
              </a:rPr>
              <a:t> služe istini</a:t>
            </a:r>
          </a:p>
          <a:p>
            <a:pPr>
              <a:buNone/>
            </a:pPr>
            <a:r>
              <a:rPr lang="hr-HR" dirty="0" smtClean="0">
                <a:sym typeface="Wingdings" pitchFamily="2" charset="2"/>
              </a:rPr>
              <a:t> lakše, i bolnije, doživljuju svijet i uočavaju ono što većini ostaje skriveno</a:t>
            </a:r>
          </a:p>
          <a:p>
            <a:pPr>
              <a:buNone/>
            </a:pPr>
            <a:r>
              <a:rPr lang="hr-HR" dirty="0" smtClean="0">
                <a:sym typeface="Wingdings" pitchFamily="2" charset="2"/>
              </a:rPr>
              <a:t> glasnici nemoćnih i potlačenih</a:t>
            </a:r>
          </a:p>
          <a:p>
            <a:pPr>
              <a:buNone/>
            </a:pPr>
            <a:r>
              <a:rPr lang="hr-HR" dirty="0" smtClean="0">
                <a:sym typeface="Wingdings" pitchFamily="2" charset="2"/>
              </a:rPr>
              <a:t> kroz stihove opisuju svijet, ali i ukazuju na ono što treba mijenjati</a:t>
            </a:r>
            <a:endParaRPr lang="hr-HR" dirty="0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499992" y="2276872"/>
            <a:ext cx="4644008" cy="4581128"/>
          </a:xfrm>
        </p:spPr>
        <p:txBody>
          <a:bodyPr>
            <a:normAutofit fontScale="77500" lnSpcReduction="20000"/>
          </a:bodyPr>
          <a:lstStyle/>
          <a:p>
            <a:r>
              <a:rPr lang="hr-HR" b="1" dirty="0"/>
              <a:t>p</a:t>
            </a:r>
            <a:r>
              <a:rPr lang="hr-HR" b="1" dirty="0" smtClean="0"/>
              <a:t>jesnici = čuđenje</a:t>
            </a:r>
            <a:br>
              <a:rPr lang="hr-HR" b="1" dirty="0" smtClean="0"/>
            </a:br>
            <a:endParaRPr lang="hr-HR" b="1" dirty="0" smtClean="0"/>
          </a:p>
          <a:p>
            <a:pPr>
              <a:buNone/>
            </a:pPr>
            <a:r>
              <a:rPr lang="hr-HR" dirty="0" smtClean="0">
                <a:sym typeface="Wingdings" pitchFamily="2" charset="2"/>
              </a:rPr>
              <a:t> često svojim riječima izazivaju čuđenje, nerazumijevanje onih koji imaju vlast, vode i uređuju svijet</a:t>
            </a:r>
          </a:p>
          <a:p>
            <a:pPr>
              <a:buNone/>
            </a:pPr>
            <a:r>
              <a:rPr lang="hr-HR" dirty="0" smtClean="0">
                <a:sym typeface="Wingdings" pitchFamily="2" charset="2"/>
              </a:rPr>
              <a:t> riječima pokreću djela, mase</a:t>
            </a:r>
          </a:p>
          <a:p>
            <a:pPr>
              <a:buNone/>
            </a:pPr>
            <a:r>
              <a:rPr lang="hr-HR" dirty="0" smtClean="0">
                <a:sym typeface="Wingdings" pitchFamily="2" charset="2"/>
              </a:rPr>
              <a:t> mijenjaju povijest ili barem iskreno svjedoče događajima</a:t>
            </a:r>
          </a:p>
          <a:p>
            <a:pPr>
              <a:buNone/>
            </a:pPr>
            <a:r>
              <a:rPr lang="hr-HR" dirty="0" smtClean="0">
                <a:sym typeface="Wingdings" pitchFamily="2" charset="2"/>
              </a:rPr>
              <a:t> njihova je sudbina uvijek upitna</a:t>
            </a:r>
          </a:p>
          <a:p>
            <a:pPr>
              <a:buNone/>
            </a:pPr>
            <a:r>
              <a:rPr lang="hr-HR" dirty="0" smtClean="0">
                <a:sym typeface="Wingdings" pitchFamily="2" charset="2"/>
              </a:rPr>
              <a:t> nikad ne posustaju i svjesno vrše svoju tešku zadaću:</a:t>
            </a:r>
            <a:br>
              <a:rPr lang="hr-HR" dirty="0" smtClean="0">
                <a:sym typeface="Wingdings" pitchFamily="2" charset="2"/>
              </a:rPr>
            </a:br>
            <a:endParaRPr lang="hr-HR" dirty="0" smtClean="0">
              <a:sym typeface="Wingdings" pitchFamily="2" charset="2"/>
            </a:endParaRPr>
          </a:p>
          <a:p>
            <a:pPr>
              <a:buNone/>
            </a:pPr>
            <a:r>
              <a:rPr lang="hr-HR" b="1" i="1" dirty="0" smtClean="0">
                <a:solidFill>
                  <a:srgbClr val="002060"/>
                </a:solidFill>
                <a:sym typeface="Wingdings" pitchFamily="2" charset="2"/>
              </a:rPr>
              <a:t>“pjesnici su vječno treptanje u svijetu”</a:t>
            </a:r>
            <a:endParaRPr lang="hr-HR" b="1" i="1" dirty="0">
              <a:solidFill>
                <a:srgbClr val="002060"/>
              </a:solidFill>
            </a:endParaRPr>
          </a:p>
        </p:txBody>
      </p:sp>
      <p:pic>
        <p:nvPicPr>
          <p:cNvPr id="5" name="Slika 4" descr="abš - pj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76056" y="260648"/>
            <a:ext cx="3270498" cy="20257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432048"/>
          </a:xfrm>
        </p:spPr>
        <p:txBody>
          <a:bodyPr>
            <a:normAutofit fontScale="90000"/>
          </a:bodyPr>
          <a:lstStyle/>
          <a:p>
            <a:pPr algn="l"/>
            <a:r>
              <a:rPr lang="hr-HR" sz="2800" b="1" i="1" dirty="0" smtClean="0">
                <a:solidFill>
                  <a:srgbClr val="002060"/>
                </a:solidFill>
              </a:rPr>
              <a:t>Pjesnici</a:t>
            </a:r>
            <a:endParaRPr lang="hr-HR" sz="2800" b="1" i="1" dirty="0">
              <a:solidFill>
                <a:srgbClr val="002060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692696"/>
            <a:ext cx="4038600" cy="6048672"/>
          </a:xfrm>
        </p:spPr>
        <p:txBody>
          <a:bodyPr>
            <a:normAutofit fontScale="92500" lnSpcReduction="10000"/>
          </a:bodyPr>
          <a:lstStyle/>
          <a:p>
            <a:r>
              <a:rPr lang="hr-HR" b="1" dirty="0" smtClean="0"/>
              <a:t>STIL</a:t>
            </a:r>
            <a:br>
              <a:rPr lang="hr-HR" b="1" dirty="0" smtClean="0"/>
            </a:br>
            <a:endParaRPr lang="hr-HR" b="1" dirty="0" smtClean="0"/>
          </a:p>
          <a:p>
            <a:pPr>
              <a:buNone/>
            </a:pPr>
            <a:r>
              <a:rPr lang="hr-HR" dirty="0" smtClean="0">
                <a:sym typeface="Wingdings" pitchFamily="2" charset="2"/>
              </a:rPr>
              <a:t> vizualno efektna, i izgledom ukazuje na bitno:</a:t>
            </a:r>
          </a:p>
          <a:p>
            <a:pPr>
              <a:buNone/>
            </a:pPr>
            <a:r>
              <a:rPr lang="hr-HR" dirty="0" smtClean="0">
                <a:sym typeface="Wingdings" pitchFamily="2" charset="2"/>
              </a:rPr>
              <a:t>     </a:t>
            </a:r>
            <a:r>
              <a:rPr lang="hr-HR" b="1" i="1" dirty="0" smtClean="0">
                <a:solidFill>
                  <a:srgbClr val="002060"/>
                </a:solidFill>
                <a:sym typeface="Wingdings" pitchFamily="2" charset="2"/>
              </a:rPr>
              <a:t>prvi i zadnji stih</a:t>
            </a:r>
          </a:p>
          <a:p>
            <a:pPr>
              <a:buNone/>
            </a:pPr>
            <a:r>
              <a:rPr lang="hr-HR" dirty="0" smtClean="0">
                <a:sym typeface="Wingdings" pitchFamily="2" charset="2"/>
              </a:rPr>
              <a:t>     </a:t>
            </a:r>
            <a:r>
              <a:rPr lang="hr-HR" i="1" dirty="0" smtClean="0">
                <a:sym typeface="Wingdings" pitchFamily="2" charset="2"/>
              </a:rPr>
              <a:t>- zatvorena cjelina</a:t>
            </a:r>
          </a:p>
          <a:p>
            <a:pPr>
              <a:buNone/>
            </a:pPr>
            <a:r>
              <a:rPr lang="hr-HR" i="1" dirty="0" smtClean="0">
                <a:sym typeface="Wingdings" pitchFamily="2" charset="2"/>
              </a:rPr>
              <a:t>     - početak i kraj</a:t>
            </a:r>
          </a:p>
          <a:p>
            <a:pPr>
              <a:buNone/>
            </a:pPr>
            <a:r>
              <a:rPr lang="hr-HR" dirty="0" smtClean="0">
                <a:sym typeface="Wingdings" pitchFamily="2" charset="2"/>
              </a:rPr>
              <a:t> sažeta, ali mislima i porukama bogata</a:t>
            </a:r>
          </a:p>
          <a:p>
            <a:pPr>
              <a:buNone/>
            </a:pPr>
            <a:r>
              <a:rPr lang="hr-HR" dirty="0" smtClean="0">
                <a:sym typeface="Wingdings" pitchFamily="2" charset="2"/>
              </a:rPr>
              <a:t> koncizna a </a:t>
            </a:r>
            <a:r>
              <a:rPr lang="hr-HR" dirty="0" err="1" smtClean="0">
                <a:sym typeface="Wingdings" pitchFamily="2" charset="2"/>
              </a:rPr>
              <a:t>programatska</a:t>
            </a:r>
            <a:endParaRPr lang="hr-HR" dirty="0" smtClean="0">
              <a:sym typeface="Wingdings" pitchFamily="2" charset="2"/>
            </a:endParaRPr>
          </a:p>
          <a:p>
            <a:pPr>
              <a:buFont typeface="Wingdings"/>
              <a:buChar char="à"/>
            </a:pPr>
            <a:r>
              <a:rPr lang="hr-HR" dirty="0" smtClean="0">
                <a:sym typeface="Wingdings" pitchFamily="2" charset="2"/>
              </a:rPr>
              <a:t>osebujna i jedinstvena ritma</a:t>
            </a:r>
          </a:p>
          <a:p>
            <a:pPr>
              <a:buFont typeface="Wingdings"/>
              <a:buChar char="à"/>
            </a:pPr>
            <a:r>
              <a:rPr lang="hr-HR" dirty="0" smtClean="0">
                <a:sym typeface="Wingdings" pitchFamily="2" charset="2"/>
              </a:rPr>
              <a:t> </a:t>
            </a:r>
            <a:r>
              <a:rPr lang="hr-HR" b="1" i="1" dirty="0" smtClean="0">
                <a:solidFill>
                  <a:srgbClr val="002060"/>
                </a:solidFill>
                <a:sym typeface="Wingdings" pitchFamily="2" charset="2"/>
              </a:rPr>
              <a:t>metafora</a:t>
            </a:r>
            <a:endParaRPr lang="hr-HR" b="1" i="1" dirty="0">
              <a:solidFill>
                <a:srgbClr val="002060"/>
              </a:solidFill>
            </a:endParaRP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2492896"/>
            <a:ext cx="4038600" cy="4032448"/>
          </a:xfrm>
        </p:spPr>
        <p:txBody>
          <a:bodyPr>
            <a:normAutofit fontScale="92500" lnSpcReduction="10000"/>
          </a:bodyPr>
          <a:lstStyle/>
          <a:p>
            <a:r>
              <a:rPr lang="hr-HR" b="1" i="1" dirty="0">
                <a:solidFill>
                  <a:srgbClr val="002060"/>
                </a:solidFill>
              </a:rPr>
              <a:t>s</a:t>
            </a:r>
            <a:r>
              <a:rPr lang="hr-HR" b="1" i="1" dirty="0" smtClean="0">
                <a:solidFill>
                  <a:srgbClr val="002060"/>
                </a:solidFill>
              </a:rPr>
              <a:t>lobodni stih</a:t>
            </a:r>
          </a:p>
          <a:p>
            <a:pPr>
              <a:buNone/>
            </a:pPr>
            <a:r>
              <a:rPr lang="hr-HR" dirty="0" smtClean="0">
                <a:sym typeface="Wingdings" pitchFamily="2" charset="2"/>
              </a:rPr>
              <a:t> dopušta eksperimente na polju vizualnog i zvukovnog</a:t>
            </a:r>
          </a:p>
          <a:p>
            <a:pPr>
              <a:buNone/>
            </a:pPr>
            <a:r>
              <a:rPr lang="hr-HR" dirty="0" smtClean="0">
                <a:sym typeface="Wingdings" pitchFamily="2" charset="2"/>
              </a:rPr>
              <a:t>                    (ritmičkog)</a:t>
            </a:r>
          </a:p>
          <a:p>
            <a:r>
              <a:rPr lang="hr-HR" b="1" i="1" dirty="0">
                <a:solidFill>
                  <a:srgbClr val="002060"/>
                </a:solidFill>
                <a:sym typeface="Wingdings" pitchFamily="2" charset="2"/>
              </a:rPr>
              <a:t>s</a:t>
            </a:r>
            <a:r>
              <a:rPr lang="hr-HR" b="1" i="1" dirty="0" smtClean="0">
                <a:solidFill>
                  <a:srgbClr val="002060"/>
                </a:solidFill>
                <a:sym typeface="Wingdings" pitchFamily="2" charset="2"/>
              </a:rPr>
              <a:t>ažimanje bitnih misli toliko uspješno da bi samo prvi i zadnji stih bili dovoljni za iznošenje misli i poruke</a:t>
            </a:r>
            <a:endParaRPr lang="hr-HR" b="1" i="1" dirty="0">
              <a:solidFill>
                <a:srgbClr val="002060"/>
              </a:solidFill>
            </a:endParaRPr>
          </a:p>
        </p:txBody>
      </p:sp>
      <p:pic>
        <p:nvPicPr>
          <p:cNvPr id="5" name="Slika 4" descr="abš - pj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35896" y="0"/>
            <a:ext cx="5508104" cy="24928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75656" y="0"/>
            <a:ext cx="7211144" cy="476672"/>
          </a:xfrm>
        </p:spPr>
        <p:txBody>
          <a:bodyPr>
            <a:normAutofit fontScale="90000"/>
          </a:bodyPr>
          <a:lstStyle/>
          <a:p>
            <a:pPr algn="l"/>
            <a:r>
              <a:rPr lang="hr-HR" sz="2800" b="1" i="1" dirty="0" smtClean="0">
                <a:solidFill>
                  <a:srgbClr val="002060"/>
                </a:solidFill>
              </a:rPr>
              <a:t>Opomena</a:t>
            </a:r>
            <a:endParaRPr lang="hr-HR" sz="2800" b="1" i="1" dirty="0">
              <a:solidFill>
                <a:srgbClr val="002060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755576" y="764704"/>
            <a:ext cx="4176464" cy="58326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r-HR" sz="2000" b="1" i="1" dirty="0" smtClean="0">
                <a:solidFill>
                  <a:srgbClr val="002060"/>
                </a:solidFill>
              </a:rPr>
              <a:t>              Čovječe pazi,</a:t>
            </a:r>
          </a:p>
          <a:p>
            <a:pPr>
              <a:buNone/>
            </a:pPr>
            <a:r>
              <a:rPr lang="hr-HR" sz="2000" b="1" i="1" dirty="0" smtClean="0">
                <a:solidFill>
                  <a:srgbClr val="002060"/>
                </a:solidFill>
              </a:rPr>
              <a:t>          da ne ideš malen</a:t>
            </a:r>
          </a:p>
          <a:p>
            <a:pPr>
              <a:buNone/>
            </a:pPr>
            <a:r>
              <a:rPr lang="hr-HR" sz="2000" b="1" i="1" dirty="0" smtClean="0">
                <a:solidFill>
                  <a:srgbClr val="002060"/>
                </a:solidFill>
              </a:rPr>
              <a:t>            ispod zvijezda!</a:t>
            </a:r>
            <a:br>
              <a:rPr lang="hr-HR" sz="2000" b="1" i="1" dirty="0" smtClean="0">
                <a:solidFill>
                  <a:srgbClr val="002060"/>
                </a:solidFill>
              </a:rPr>
            </a:br>
            <a:endParaRPr lang="hr-HR" sz="2000" b="1" i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hr-HR" sz="2000" b="1" i="1" dirty="0" smtClean="0">
                <a:solidFill>
                  <a:srgbClr val="002060"/>
                </a:solidFill>
              </a:rPr>
              <a:t>                   Pusti</a:t>
            </a:r>
          </a:p>
          <a:p>
            <a:pPr>
              <a:buNone/>
            </a:pPr>
            <a:r>
              <a:rPr lang="hr-HR" sz="2000" b="1" i="1" dirty="0" smtClean="0">
                <a:solidFill>
                  <a:srgbClr val="002060"/>
                </a:solidFill>
              </a:rPr>
              <a:t>       da cijelog tebe prođe</a:t>
            </a:r>
          </a:p>
          <a:p>
            <a:pPr>
              <a:buNone/>
            </a:pPr>
            <a:r>
              <a:rPr lang="hr-HR" sz="2000" b="1" i="1" dirty="0" smtClean="0">
                <a:solidFill>
                  <a:srgbClr val="002060"/>
                </a:solidFill>
              </a:rPr>
              <a:t>      blaga svjetlost zvijezda!</a:t>
            </a:r>
            <a:br>
              <a:rPr lang="hr-HR" sz="2000" b="1" i="1" dirty="0" smtClean="0">
                <a:solidFill>
                  <a:srgbClr val="002060"/>
                </a:solidFill>
              </a:rPr>
            </a:br>
            <a:endParaRPr lang="hr-HR" sz="2000" b="1" i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hr-HR" sz="2000" b="1" i="1" dirty="0" smtClean="0">
                <a:solidFill>
                  <a:srgbClr val="002060"/>
                </a:solidFill>
              </a:rPr>
              <a:t>         Da ni za čim ne žališ</a:t>
            </a:r>
          </a:p>
          <a:p>
            <a:pPr>
              <a:buNone/>
            </a:pPr>
            <a:r>
              <a:rPr lang="hr-HR" sz="2000" b="1" i="1" dirty="0" smtClean="0">
                <a:solidFill>
                  <a:srgbClr val="002060"/>
                </a:solidFill>
              </a:rPr>
              <a:t>kad se budeš zadnjim pogledima</a:t>
            </a:r>
          </a:p>
          <a:p>
            <a:pPr>
              <a:buNone/>
            </a:pPr>
            <a:r>
              <a:rPr lang="hr-HR" sz="2000" b="1" i="1" dirty="0" smtClean="0">
                <a:solidFill>
                  <a:srgbClr val="002060"/>
                </a:solidFill>
              </a:rPr>
              <a:t>        rastajao od zvijezda!</a:t>
            </a:r>
            <a:br>
              <a:rPr lang="hr-HR" sz="2000" b="1" i="1" dirty="0" smtClean="0">
                <a:solidFill>
                  <a:srgbClr val="002060"/>
                </a:solidFill>
              </a:rPr>
            </a:br>
            <a:endParaRPr lang="hr-HR" sz="2000" b="1" i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hr-HR" sz="2000" b="1" i="1" dirty="0" smtClean="0">
                <a:solidFill>
                  <a:srgbClr val="002060"/>
                </a:solidFill>
              </a:rPr>
              <a:t>            Na svom koncu</a:t>
            </a:r>
          </a:p>
          <a:p>
            <a:pPr>
              <a:buNone/>
            </a:pPr>
            <a:r>
              <a:rPr lang="hr-HR" sz="2000" b="1" i="1" dirty="0" smtClean="0">
                <a:solidFill>
                  <a:srgbClr val="002060"/>
                </a:solidFill>
              </a:rPr>
              <a:t>             mjesto u prah</a:t>
            </a:r>
          </a:p>
          <a:p>
            <a:pPr>
              <a:buNone/>
            </a:pPr>
            <a:r>
              <a:rPr lang="hr-HR" sz="2000" b="1" i="1" dirty="0" smtClean="0">
                <a:solidFill>
                  <a:srgbClr val="002060"/>
                </a:solidFill>
              </a:rPr>
              <a:t>       prijeđi sav u zvijezde!</a:t>
            </a:r>
            <a:endParaRPr lang="hr-HR" sz="2000" b="1" i="1" dirty="0">
              <a:solidFill>
                <a:srgbClr val="002060"/>
              </a:solidFill>
            </a:endParaRPr>
          </a:p>
        </p:txBody>
      </p:sp>
      <p:pic>
        <p:nvPicPr>
          <p:cNvPr id="5" name="Rezervirano mjesto sadržaja 4" descr="abš - opomena slika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860032" y="260648"/>
            <a:ext cx="3888432" cy="633670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392</TotalTime>
  <Words>716</Words>
  <Application>Microsoft Office PowerPoint</Application>
  <PresentationFormat>Prikaz na zaslonu (4:3)</PresentationFormat>
  <Paragraphs>226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14</vt:i4>
      </vt:variant>
    </vt:vector>
  </HeadingPairs>
  <TitlesOfParts>
    <vt:vector size="15" baseType="lpstr">
      <vt:lpstr>Office tema</vt:lpstr>
      <vt:lpstr>ANTUN BRANKO ŠIMIĆ</vt:lpstr>
      <vt:lpstr>Život i stvaralaštvo</vt:lpstr>
      <vt:lpstr>Preobraženja</vt:lpstr>
      <vt:lpstr>Pjesnički ciklusi</vt:lpstr>
      <vt:lpstr>Šimićeve  misli - poetika</vt:lpstr>
      <vt:lpstr>Pjesnici</vt:lpstr>
      <vt:lpstr>Pjesnici</vt:lpstr>
      <vt:lpstr>Pjesnici</vt:lpstr>
      <vt:lpstr>Opomena</vt:lpstr>
      <vt:lpstr>Opomena</vt:lpstr>
      <vt:lpstr>Opomena</vt:lpstr>
      <vt:lpstr>Moja preobraženja</vt:lpstr>
      <vt:lpstr>Smrt</vt:lpstr>
      <vt:lpstr>Smrt i ja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ANTUN BRANKO ŠIMIĆ</dc:title>
  <dc:creator>Ljerka</dc:creator>
  <cp:lastModifiedBy>Ljerka</cp:lastModifiedBy>
  <cp:revision>42</cp:revision>
  <dcterms:created xsi:type="dcterms:W3CDTF">2017-11-23T19:30:05Z</dcterms:created>
  <dcterms:modified xsi:type="dcterms:W3CDTF">2017-11-24T22:56:27Z</dcterms:modified>
</cp:coreProperties>
</file>