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  <p:sldId id="264" r:id="rId6"/>
    <p:sldId id="266" r:id="rId7"/>
    <p:sldId id="262" r:id="rId8"/>
    <p:sldId id="267" r:id="rId9"/>
    <p:sldId id="268" r:id="rId10"/>
    <p:sldId id="263" r:id="rId11"/>
    <p:sldId id="269" r:id="rId12"/>
    <p:sldId id="265" r:id="rId13"/>
    <p:sldId id="270" r:id="rId14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CC99FF"/>
    <a:srgbClr val="FFCC00"/>
    <a:srgbClr val="FFFF00"/>
    <a:srgbClr val="FF9900"/>
    <a:srgbClr val="000099"/>
    <a:srgbClr val="FFFF66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8331F55-C4B1-4CE5-BF90-5C899DF27C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7CAE62C-EA16-4038-843F-0E49877ACC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4886CCF-CCA7-4805-AD0B-03FEBBE55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3C07E02-0339-4929-8DF8-88B29F962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BEBC0FA-AB02-45B3-B35B-D14FE78D8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A170DA-3FE8-4ADB-9F66-85FB9D91C395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375278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0AE10A-CE17-4D25-A58A-B3D9B71D1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938E72C4-BE99-479E-8BB1-CCBF928CAE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FF1F434-ED9A-4A55-ADDD-ADEA1C394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127AE53-F0CE-4A8D-AEB7-987891A00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9FD53E4-2CCC-4640-A96D-82B0CDFFA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F9120-0EC1-4C79-AAC7-1ADAEABEBD40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744636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7D30DC57-2D1E-49F0-BB07-68E08E7D3E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826066FD-DDBB-47E0-85A0-36D7E22583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89720B3-D351-449B-AD90-915CB9841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AA67B9D-41C6-4203-BEB6-48E4D9921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5468ADC-D98B-484D-BCEA-7ADA23356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FF4A00-E947-4284-9DAE-4E390FD4DBD8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63413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slov, sadržaj i 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BD6A57-3FB9-4FE7-ACEE-11A49BEB8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13D45B7-D558-4C8C-AC3A-11D2F4558D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4B523D6A-A686-4EEF-98AC-D8AA0AF72C18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5" name="Rezervirano mjesto sadržaja 4">
            <a:extLst>
              <a:ext uri="{FF2B5EF4-FFF2-40B4-BE49-F238E27FC236}">
                <a16:creationId xmlns:a16="http://schemas.microsoft.com/office/drawing/2014/main" id="{66B36297-0779-441F-86E3-63CAE01FF782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6" name="Rezervirano mjesto datuma 5">
            <a:extLst>
              <a:ext uri="{FF2B5EF4-FFF2-40B4-BE49-F238E27FC236}">
                <a16:creationId xmlns:a16="http://schemas.microsoft.com/office/drawing/2014/main" id="{C0D4540B-865F-44DB-BC6F-7018D8B07A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7" name="Rezervirano mjesto podnožja 6">
            <a:extLst>
              <a:ext uri="{FF2B5EF4-FFF2-40B4-BE49-F238E27FC236}">
                <a16:creationId xmlns:a16="http://schemas.microsoft.com/office/drawing/2014/main" id="{C37DD044-0FF6-473F-87CA-F17F76AA9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8" name="Rezervirano mjesto broja slajda 7">
            <a:extLst>
              <a:ext uri="{FF2B5EF4-FFF2-40B4-BE49-F238E27FC236}">
                <a16:creationId xmlns:a16="http://schemas.microsoft.com/office/drawing/2014/main" id="{04E4F599-9127-4773-99DC-082A59490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7147358-A313-4A63-B3E0-89AE87C2FBD6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87309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38E5BE7-CD76-4979-806B-A59C3604E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A31F845-B792-4A06-BE79-89706BCB6A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625E027-69FE-4BC6-85A1-20B8B1DA0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D9FD62C-DCDF-4F8A-ABD4-83A2437D9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69E235E-0A80-469A-9382-BF6E8410B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6966AE-AA78-4BEB-B312-F4B74C3E4D53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884995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63D0FA0-F2C0-41F0-AFE5-A0AB303C4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8365DEF7-CDFE-4FA0-AA8B-670987194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F0D1CF7-AF36-4132-B7AF-04D7DC21D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079A0DF-B072-4B8F-890C-E5E7CEF54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92AFC96-7F80-45E4-A1E1-FB62FC59E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368817-0517-4090-8B8E-697AE212AE5F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077417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100D65C-AF4F-48A9-9252-EC25C9E68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05D1C50-AF66-407B-B0E8-C0F2A48E8F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A3FB0320-6AE2-4A9C-994A-C4771BDE5C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339F1FC7-FE07-48A0-AAE2-B1891C77B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FFDF5B7-7DF2-4BF4-A662-5762524AB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7ED7EF0-028A-4EC6-9700-4222069B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D8197-8779-4D46-BFA7-298244DA9DC8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597409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25D8E27-6CAD-4DAB-AD30-D168BA253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4F0B694-9DF3-45A3-9829-380B8F0569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D2AF17A1-A402-4850-AC51-0030566B4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1B5A31D7-901A-419B-A0F9-0DDEB14AA7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8E3BA7CF-8F96-46AA-A548-8041D1BE86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33C7E903-935E-4F12-90F4-C853E08A2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D233C029-164F-434B-8E79-D875C21BA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AC9AF5C4-5C23-4711-913B-E2C5C5097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6AB24-7F4E-48D8-8D76-CF4BBC042227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6412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82A206B-9025-4F9F-A66C-67DF9AC9C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76F7B524-616A-46DA-BE30-AF028E554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68133574-5191-4B9B-9996-A366284AF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BC1479BF-9BD7-4F5A-B6D6-B111C3BE0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D426F-580D-439A-9F49-82D0640A6B04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015124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F3B616F5-303C-407B-B0A9-B4DEF236F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7EAFE626-01FF-494A-8B23-7D5F574A6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6083982B-6943-4BBA-820F-045E6D6B8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BD485-5F78-49C6-AEE6-3FC808BA3356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780364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27D7EAE-D669-49D8-B472-D6EAA61D2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20221E8-C158-42E3-9674-5CC8E870A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34F0E846-80E7-4314-B702-3698C6A11A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3CCF98EF-9C34-4390-B1B6-FFF4DF758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BCCDEDCC-2D43-4583-8F3C-B7622D386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C2EEC71-9D95-4499-973C-5E9BFA6DC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188174-B421-40FE-B231-93186E231BA4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650916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A6A0FD7-00B0-44ED-856C-A65A3E59D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F2BFF5EB-E43D-45BA-8A6C-C8D197298E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BCE21E57-1002-4133-A784-E8D52B66B9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D4E3D3E9-A965-4713-B971-7D05ACE21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8336763A-4686-4B6F-A436-AEBB43219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 altLang="en-U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1AD3A11-3423-4BFC-B603-8B9CD6959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C61573-F83E-428A-984E-54AF7C499DA2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984177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2C38C50-67DD-4C5A-8A40-3C780B744B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DCAC3B1-1157-44E3-B7FF-DAE3AB49B0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text styles</a:t>
            </a:r>
          </a:p>
          <a:p>
            <a:pPr lvl="1"/>
            <a:r>
              <a:rPr lang="hr-HR" altLang="en-US"/>
              <a:t>Second level</a:t>
            </a:r>
          </a:p>
          <a:p>
            <a:pPr lvl="2"/>
            <a:r>
              <a:rPr lang="hr-HR" altLang="en-US"/>
              <a:t>Third level</a:t>
            </a:r>
          </a:p>
          <a:p>
            <a:pPr lvl="3"/>
            <a:r>
              <a:rPr lang="hr-HR" altLang="en-US"/>
              <a:t>Fourth level</a:t>
            </a:r>
          </a:p>
          <a:p>
            <a:pPr lvl="4"/>
            <a:r>
              <a:rPr lang="hr-HR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597F791-5C0A-4ADE-BE4C-59D36116B78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hr-HR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DF18721-F38F-4CC5-B9F5-946541ADBDF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hr-HR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52C3AC5-C909-4378-9FD3-03933185190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5A10AAB-8BCA-437A-BD58-D2D7ED221E1A}" type="slidenum">
              <a:rPr lang="hr-HR" altLang="en-US"/>
              <a:pPr/>
              <a:t>‹#›</a:t>
            </a:fld>
            <a:endParaRPr lang="hr-H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hyperlink" Target="../KAPACITET%201.avi" TargetMode="External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2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4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36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hyperlink" Target="../KAPACITET%202.avi" TargetMode="External"/><Relationship Id="rId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hyperlink" Target="../PLOCASTI%20KONDENZATOR.avi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C2E2E883-D0CA-4303-8411-17FF5E486F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/>
              <a:t>Kapacitet i kondenzator</a:t>
            </a:r>
          </a:p>
        </p:txBody>
      </p:sp>
      <p:graphicFrame>
        <p:nvGraphicFramePr>
          <p:cNvPr id="2530" name="Object 482">
            <a:extLst>
              <a:ext uri="{FF2B5EF4-FFF2-40B4-BE49-F238E27FC236}">
                <a16:creationId xmlns:a16="http://schemas.microsoft.com/office/drawing/2014/main" id="{9D4405DC-1B92-4B2D-BB2F-CC9FAF34D837}"/>
              </a:ext>
            </a:extLst>
          </p:cNvPr>
          <p:cNvGraphicFramePr>
            <a:graphicFrameLocks noChangeAspect="1"/>
          </p:cNvGraphicFramePr>
          <p:nvPr>
            <p:ph sz="quarter" idx="2"/>
          </p:nvPr>
        </p:nvGraphicFramePr>
        <p:xfrm>
          <a:off x="6610350" y="2590800"/>
          <a:ext cx="114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7" name="Equation" r:id="rId3" imgW="114120" imgH="203040" progId="Equation.3">
                  <p:embed/>
                </p:oleObj>
              </mc:Choice>
              <mc:Fallback>
                <p:oleObj name="Equation" r:id="rId3" imgW="114120" imgH="203040" progId="Equation.3">
                  <p:embed/>
                  <p:pic>
                    <p:nvPicPr>
                      <p:cNvPr id="0" name="Object 4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0350" y="2590800"/>
                        <a:ext cx="114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26" name="Object 478">
            <a:extLst>
              <a:ext uri="{FF2B5EF4-FFF2-40B4-BE49-F238E27FC236}">
                <a16:creationId xmlns:a16="http://schemas.microsoft.com/office/drawing/2014/main" id="{1795944A-D989-4AC2-8559-21C954D07781}"/>
              </a:ext>
            </a:extLst>
          </p:cNvPr>
          <p:cNvGraphicFramePr>
            <a:graphicFrameLocks noChangeAspect="1"/>
          </p:cNvGraphicFramePr>
          <p:nvPr>
            <p:ph sz="quarter" idx="3"/>
          </p:nvPr>
        </p:nvGraphicFramePr>
        <p:xfrm>
          <a:off x="1439863" y="2420938"/>
          <a:ext cx="34766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8" name="Equation" r:id="rId5" imgW="177480" imgH="368280" progId="Equation.3">
                  <p:embed/>
                </p:oleObj>
              </mc:Choice>
              <mc:Fallback>
                <p:oleObj name="Equation" r:id="rId5" imgW="177480" imgH="368280" progId="Equation.3">
                  <p:embed/>
                  <p:pic>
                    <p:nvPicPr>
                      <p:cNvPr id="0" name="Object 4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9863" y="2420938"/>
                        <a:ext cx="347662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86" name="Rectangle 138">
            <a:extLst>
              <a:ext uri="{FF2B5EF4-FFF2-40B4-BE49-F238E27FC236}">
                <a16:creationId xmlns:a16="http://schemas.microsoft.com/office/drawing/2014/main" id="{AF3881FF-2941-49ED-B8BA-050D428D06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2603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399" name="Arc 351">
            <a:extLst>
              <a:ext uri="{FF2B5EF4-FFF2-40B4-BE49-F238E27FC236}">
                <a16:creationId xmlns:a16="http://schemas.microsoft.com/office/drawing/2014/main" id="{2C47D92D-7C5E-4837-AC5C-628A48383E5C}"/>
              </a:ext>
            </a:extLst>
          </p:cNvPr>
          <p:cNvSpPr>
            <a:spLocks/>
          </p:cNvSpPr>
          <p:nvPr/>
        </p:nvSpPr>
        <p:spPr bwMode="auto">
          <a:xfrm>
            <a:off x="3349625" y="3363913"/>
            <a:ext cx="2089150" cy="2009775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21600 w 43200"/>
              <a:gd name="T1" fmla="*/ 0 h 43200"/>
              <a:gd name="T2" fmla="*/ 20186 w 43200"/>
              <a:gd name="T3" fmla="*/ 46 h 43200"/>
              <a:gd name="T4" fmla="*/ 21600 w 432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43200" fill="none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10219"/>
                  <a:pt x="8829" y="791"/>
                  <a:pt x="20186" y="46"/>
                </a:cubicBezTo>
              </a:path>
              <a:path w="43200" h="43200" stroke="0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10219"/>
                  <a:pt x="8829" y="791"/>
                  <a:pt x="20186" y="46"/>
                </a:cubicBezTo>
                <a:lnTo>
                  <a:pt x="21600" y="21600"/>
                </a:lnTo>
                <a:close/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00" name="Rectangle 352">
            <a:extLst>
              <a:ext uri="{FF2B5EF4-FFF2-40B4-BE49-F238E27FC236}">
                <a16:creationId xmlns:a16="http://schemas.microsoft.com/office/drawing/2014/main" id="{D1D6428C-4E91-4FD2-A6CE-1F61AA6204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5373688"/>
            <a:ext cx="215900" cy="7191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01" name="Rectangle 353">
            <a:extLst>
              <a:ext uri="{FF2B5EF4-FFF2-40B4-BE49-F238E27FC236}">
                <a16:creationId xmlns:a16="http://schemas.microsoft.com/office/drawing/2014/main" id="{BC2A62D1-C56D-40C2-8246-DB9B41DBF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1425" y="6092825"/>
            <a:ext cx="1295400" cy="73025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02" name="Rectangle 354">
            <a:extLst>
              <a:ext uri="{FF2B5EF4-FFF2-40B4-BE49-F238E27FC236}">
                <a16:creationId xmlns:a16="http://schemas.microsoft.com/office/drawing/2014/main" id="{5E069CEB-CE82-46FB-9B7C-7BFB4BE53F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3213100"/>
            <a:ext cx="215900" cy="287338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03" name="Rectangle 355">
            <a:extLst>
              <a:ext uri="{FF2B5EF4-FFF2-40B4-BE49-F238E27FC236}">
                <a16:creationId xmlns:a16="http://schemas.microsoft.com/office/drawing/2014/main" id="{304AA49A-85E1-4B56-9A2E-2D5DF1527B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7688" y="2852738"/>
            <a:ext cx="71437" cy="2305050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pSp>
        <p:nvGrpSpPr>
          <p:cNvPr id="2404" name="Group 356">
            <a:extLst>
              <a:ext uri="{FF2B5EF4-FFF2-40B4-BE49-F238E27FC236}">
                <a16:creationId xmlns:a16="http://schemas.microsoft.com/office/drawing/2014/main" id="{7EA15BB7-8C6C-41D1-85E7-1E6B2B09772B}"/>
              </a:ext>
            </a:extLst>
          </p:cNvPr>
          <p:cNvGrpSpPr>
            <a:grpSpLocks/>
          </p:cNvGrpSpPr>
          <p:nvPr/>
        </p:nvGrpSpPr>
        <p:grpSpPr bwMode="auto">
          <a:xfrm>
            <a:off x="4140200" y="3716338"/>
            <a:ext cx="503238" cy="1438275"/>
            <a:chOff x="3243" y="2251"/>
            <a:chExt cx="317" cy="906"/>
          </a:xfrm>
        </p:grpSpPr>
        <p:sp>
          <p:nvSpPr>
            <p:cNvPr id="2405" name="Line 357">
              <a:extLst>
                <a:ext uri="{FF2B5EF4-FFF2-40B4-BE49-F238E27FC236}">
                  <a16:creationId xmlns:a16="http://schemas.microsoft.com/office/drawing/2014/main" id="{EA47B9DF-728B-41A9-BBD3-C308905572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4" y="2251"/>
              <a:ext cx="0" cy="45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06" name="Line 358">
              <a:extLst>
                <a:ext uri="{FF2B5EF4-FFF2-40B4-BE49-F238E27FC236}">
                  <a16:creationId xmlns:a16="http://schemas.microsoft.com/office/drawing/2014/main" id="{12AC18DF-A477-4CB2-9CE6-FD03E08067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9" y="2704"/>
              <a:ext cx="0" cy="453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07" name="Oval 359">
              <a:extLst>
                <a:ext uri="{FF2B5EF4-FFF2-40B4-BE49-F238E27FC236}">
                  <a16:creationId xmlns:a16="http://schemas.microsoft.com/office/drawing/2014/main" id="{92084DE7-49B3-4EE3-8122-6778D2DEC0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8" y="2659"/>
              <a:ext cx="46" cy="45"/>
            </a:xfrm>
            <a:prstGeom prst="ellipse">
              <a:avLst/>
            </a:prstGeom>
            <a:solidFill>
              <a:srgbClr val="FF3300"/>
            </a:solidFill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408" name="Line 360">
              <a:extLst>
                <a:ext uri="{FF2B5EF4-FFF2-40B4-BE49-F238E27FC236}">
                  <a16:creationId xmlns:a16="http://schemas.microsoft.com/office/drawing/2014/main" id="{2CF76C5F-619C-4407-BF59-A48F2704B6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3" y="2704"/>
              <a:ext cx="317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409" name="Group 361">
            <a:extLst>
              <a:ext uri="{FF2B5EF4-FFF2-40B4-BE49-F238E27FC236}">
                <a16:creationId xmlns:a16="http://schemas.microsoft.com/office/drawing/2014/main" id="{1105F5AD-1A5F-46A8-8808-0E7C3CFE2D88}"/>
              </a:ext>
            </a:extLst>
          </p:cNvPr>
          <p:cNvGrpSpPr>
            <a:grpSpLocks/>
          </p:cNvGrpSpPr>
          <p:nvPr/>
        </p:nvGrpSpPr>
        <p:grpSpPr bwMode="auto">
          <a:xfrm rot="-20262872">
            <a:off x="4284663" y="3500438"/>
            <a:ext cx="288925" cy="1728787"/>
            <a:chOff x="2653" y="2205"/>
            <a:chExt cx="182" cy="1089"/>
          </a:xfrm>
        </p:grpSpPr>
        <p:grpSp>
          <p:nvGrpSpPr>
            <p:cNvPr id="2410" name="Group 362">
              <a:extLst>
                <a:ext uri="{FF2B5EF4-FFF2-40B4-BE49-F238E27FC236}">
                  <a16:creationId xmlns:a16="http://schemas.microsoft.com/office/drawing/2014/main" id="{44B223AA-0B72-498E-A087-0CBEB3F000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53" y="2205"/>
              <a:ext cx="182" cy="1089"/>
              <a:chOff x="2653" y="2205"/>
              <a:chExt cx="182" cy="1089"/>
            </a:xfrm>
          </p:grpSpPr>
          <p:sp>
            <p:nvSpPr>
              <p:cNvPr id="2411" name="Line 363">
                <a:extLst>
                  <a:ext uri="{FF2B5EF4-FFF2-40B4-BE49-F238E27FC236}">
                    <a16:creationId xmlns:a16="http://schemas.microsoft.com/office/drawing/2014/main" id="{93527701-A845-4837-A7F9-F1FF6CCDB9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5" y="2205"/>
                <a:ext cx="0" cy="1089"/>
              </a:xfrm>
              <a:prstGeom prst="lin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412" name="Line 364">
                <a:extLst>
                  <a:ext uri="{FF2B5EF4-FFF2-40B4-BE49-F238E27FC236}">
                    <a16:creationId xmlns:a16="http://schemas.microsoft.com/office/drawing/2014/main" id="{7E8FEDDE-1B1A-4EC0-8A1B-A041611AC5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53" y="2795"/>
                <a:ext cx="182" cy="0"/>
              </a:xfrm>
              <a:prstGeom prst="lin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413" name="Line 365">
              <a:extLst>
                <a:ext uri="{FF2B5EF4-FFF2-40B4-BE49-F238E27FC236}">
                  <a16:creationId xmlns:a16="http://schemas.microsoft.com/office/drawing/2014/main" id="{B9F1F773-6E8E-4768-8FE9-4CF5BBDF3E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4" y="3158"/>
              <a:ext cx="0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414" name="Group 366">
            <a:extLst>
              <a:ext uri="{FF2B5EF4-FFF2-40B4-BE49-F238E27FC236}">
                <a16:creationId xmlns:a16="http://schemas.microsoft.com/office/drawing/2014/main" id="{6B598591-7FA6-43B5-993D-6C8C0B481192}"/>
              </a:ext>
            </a:extLst>
          </p:cNvPr>
          <p:cNvGrpSpPr>
            <a:grpSpLocks/>
          </p:cNvGrpSpPr>
          <p:nvPr/>
        </p:nvGrpSpPr>
        <p:grpSpPr bwMode="auto">
          <a:xfrm rot="-19388383">
            <a:off x="4284663" y="3500438"/>
            <a:ext cx="288925" cy="1728787"/>
            <a:chOff x="2653" y="2205"/>
            <a:chExt cx="182" cy="1089"/>
          </a:xfrm>
        </p:grpSpPr>
        <p:grpSp>
          <p:nvGrpSpPr>
            <p:cNvPr id="2415" name="Group 367">
              <a:extLst>
                <a:ext uri="{FF2B5EF4-FFF2-40B4-BE49-F238E27FC236}">
                  <a16:creationId xmlns:a16="http://schemas.microsoft.com/office/drawing/2014/main" id="{FE60C512-AEFE-44A9-8C15-DF0F334D37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53" y="2205"/>
              <a:ext cx="182" cy="1089"/>
              <a:chOff x="2653" y="2205"/>
              <a:chExt cx="182" cy="1089"/>
            </a:xfrm>
          </p:grpSpPr>
          <p:sp>
            <p:nvSpPr>
              <p:cNvPr id="2416" name="Line 368">
                <a:extLst>
                  <a:ext uri="{FF2B5EF4-FFF2-40B4-BE49-F238E27FC236}">
                    <a16:creationId xmlns:a16="http://schemas.microsoft.com/office/drawing/2014/main" id="{5814E4AB-31FA-4BE8-AF36-57837F7503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5" y="2205"/>
                <a:ext cx="0" cy="1089"/>
              </a:xfrm>
              <a:prstGeom prst="lin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417" name="Line 369">
                <a:extLst>
                  <a:ext uri="{FF2B5EF4-FFF2-40B4-BE49-F238E27FC236}">
                    <a16:creationId xmlns:a16="http://schemas.microsoft.com/office/drawing/2014/main" id="{8805D4A7-7FEC-4DC0-BEF7-93C6E2646F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53" y="2795"/>
                <a:ext cx="182" cy="0"/>
              </a:xfrm>
              <a:prstGeom prst="lin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418" name="Line 370">
              <a:extLst>
                <a:ext uri="{FF2B5EF4-FFF2-40B4-BE49-F238E27FC236}">
                  <a16:creationId xmlns:a16="http://schemas.microsoft.com/office/drawing/2014/main" id="{D5A5029F-09E9-422E-94FB-C7CCBC7943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4" y="3158"/>
              <a:ext cx="0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419" name="Group 371">
            <a:extLst>
              <a:ext uri="{FF2B5EF4-FFF2-40B4-BE49-F238E27FC236}">
                <a16:creationId xmlns:a16="http://schemas.microsoft.com/office/drawing/2014/main" id="{E91182FD-5A5A-4B8D-9753-98772E7C006D}"/>
              </a:ext>
            </a:extLst>
          </p:cNvPr>
          <p:cNvGrpSpPr>
            <a:grpSpLocks/>
          </p:cNvGrpSpPr>
          <p:nvPr/>
        </p:nvGrpSpPr>
        <p:grpSpPr bwMode="auto">
          <a:xfrm rot="-18613718">
            <a:off x="4285456" y="3501232"/>
            <a:ext cx="288925" cy="1728788"/>
            <a:chOff x="2653" y="2205"/>
            <a:chExt cx="182" cy="1089"/>
          </a:xfrm>
        </p:grpSpPr>
        <p:grpSp>
          <p:nvGrpSpPr>
            <p:cNvPr id="2420" name="Group 372">
              <a:extLst>
                <a:ext uri="{FF2B5EF4-FFF2-40B4-BE49-F238E27FC236}">
                  <a16:creationId xmlns:a16="http://schemas.microsoft.com/office/drawing/2014/main" id="{DDBFFF40-FF6B-4267-8C5F-A68A6740EB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53" y="2205"/>
              <a:ext cx="182" cy="1089"/>
              <a:chOff x="2653" y="2205"/>
              <a:chExt cx="182" cy="1089"/>
            </a:xfrm>
          </p:grpSpPr>
          <p:sp>
            <p:nvSpPr>
              <p:cNvPr id="2421" name="Line 373">
                <a:extLst>
                  <a:ext uri="{FF2B5EF4-FFF2-40B4-BE49-F238E27FC236}">
                    <a16:creationId xmlns:a16="http://schemas.microsoft.com/office/drawing/2014/main" id="{39A80B36-89C3-43D2-8A18-EECFDAED4F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5" y="2205"/>
                <a:ext cx="0" cy="1089"/>
              </a:xfrm>
              <a:prstGeom prst="lin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422" name="Line 374">
                <a:extLst>
                  <a:ext uri="{FF2B5EF4-FFF2-40B4-BE49-F238E27FC236}">
                    <a16:creationId xmlns:a16="http://schemas.microsoft.com/office/drawing/2014/main" id="{CF63C660-3CF8-4B1A-BF92-86DE8A2881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53" y="2795"/>
                <a:ext cx="182" cy="0"/>
              </a:xfrm>
              <a:prstGeom prst="lin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423" name="Line 375">
              <a:extLst>
                <a:ext uri="{FF2B5EF4-FFF2-40B4-BE49-F238E27FC236}">
                  <a16:creationId xmlns:a16="http://schemas.microsoft.com/office/drawing/2014/main" id="{FFE15A2B-0D48-431D-AF27-64A508ACFF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4" y="3158"/>
              <a:ext cx="0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424" name="Group 376">
            <a:extLst>
              <a:ext uri="{FF2B5EF4-FFF2-40B4-BE49-F238E27FC236}">
                <a16:creationId xmlns:a16="http://schemas.microsoft.com/office/drawing/2014/main" id="{F2610772-F07E-4243-A44A-707522C5F8AA}"/>
              </a:ext>
            </a:extLst>
          </p:cNvPr>
          <p:cNvGrpSpPr>
            <a:grpSpLocks/>
          </p:cNvGrpSpPr>
          <p:nvPr/>
        </p:nvGrpSpPr>
        <p:grpSpPr bwMode="auto">
          <a:xfrm>
            <a:off x="4211638" y="3500438"/>
            <a:ext cx="288925" cy="1728787"/>
            <a:chOff x="2653" y="2205"/>
            <a:chExt cx="182" cy="1089"/>
          </a:xfrm>
        </p:grpSpPr>
        <p:grpSp>
          <p:nvGrpSpPr>
            <p:cNvPr id="2425" name="Group 377">
              <a:extLst>
                <a:ext uri="{FF2B5EF4-FFF2-40B4-BE49-F238E27FC236}">
                  <a16:creationId xmlns:a16="http://schemas.microsoft.com/office/drawing/2014/main" id="{C3DBC347-9749-447A-AE24-F8A6E1B6519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53" y="2205"/>
              <a:ext cx="182" cy="1089"/>
              <a:chOff x="2653" y="2205"/>
              <a:chExt cx="182" cy="1089"/>
            </a:xfrm>
          </p:grpSpPr>
          <p:sp>
            <p:nvSpPr>
              <p:cNvPr id="2426" name="Line 378">
                <a:extLst>
                  <a:ext uri="{FF2B5EF4-FFF2-40B4-BE49-F238E27FC236}">
                    <a16:creationId xmlns:a16="http://schemas.microsoft.com/office/drawing/2014/main" id="{8BBDE3AF-B8E9-40BE-A22D-C546E3D7AD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5" y="2205"/>
                <a:ext cx="0" cy="1089"/>
              </a:xfrm>
              <a:prstGeom prst="lin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427" name="Line 379">
                <a:extLst>
                  <a:ext uri="{FF2B5EF4-FFF2-40B4-BE49-F238E27FC236}">
                    <a16:creationId xmlns:a16="http://schemas.microsoft.com/office/drawing/2014/main" id="{0872142A-0632-44C9-85BE-A45D95822D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53" y="2795"/>
                <a:ext cx="182" cy="0"/>
              </a:xfrm>
              <a:prstGeom prst="lin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428" name="Line 380">
              <a:extLst>
                <a:ext uri="{FF2B5EF4-FFF2-40B4-BE49-F238E27FC236}">
                  <a16:creationId xmlns:a16="http://schemas.microsoft.com/office/drawing/2014/main" id="{79A6D250-A4C3-4D30-BA68-7A02A31E8B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4" y="3158"/>
              <a:ext cx="0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429" name="Group 381">
            <a:extLst>
              <a:ext uri="{FF2B5EF4-FFF2-40B4-BE49-F238E27FC236}">
                <a16:creationId xmlns:a16="http://schemas.microsoft.com/office/drawing/2014/main" id="{D8831221-1433-4E70-9474-6F60B40122F9}"/>
              </a:ext>
            </a:extLst>
          </p:cNvPr>
          <p:cNvGrpSpPr>
            <a:grpSpLocks/>
          </p:cNvGrpSpPr>
          <p:nvPr/>
        </p:nvGrpSpPr>
        <p:grpSpPr bwMode="auto">
          <a:xfrm rot="-17858555">
            <a:off x="4285456" y="3501232"/>
            <a:ext cx="288925" cy="1728788"/>
            <a:chOff x="2653" y="2205"/>
            <a:chExt cx="182" cy="1089"/>
          </a:xfrm>
        </p:grpSpPr>
        <p:grpSp>
          <p:nvGrpSpPr>
            <p:cNvPr id="2430" name="Group 382">
              <a:extLst>
                <a:ext uri="{FF2B5EF4-FFF2-40B4-BE49-F238E27FC236}">
                  <a16:creationId xmlns:a16="http://schemas.microsoft.com/office/drawing/2014/main" id="{55374345-9AA0-4340-A2F9-18329C6293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53" y="2205"/>
              <a:ext cx="182" cy="1089"/>
              <a:chOff x="2653" y="2205"/>
              <a:chExt cx="182" cy="1089"/>
            </a:xfrm>
          </p:grpSpPr>
          <p:sp>
            <p:nvSpPr>
              <p:cNvPr id="2431" name="Line 383">
                <a:extLst>
                  <a:ext uri="{FF2B5EF4-FFF2-40B4-BE49-F238E27FC236}">
                    <a16:creationId xmlns:a16="http://schemas.microsoft.com/office/drawing/2014/main" id="{FCB0565E-EF66-42B0-B9C8-7C3056ABD1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5" y="2205"/>
                <a:ext cx="0" cy="1089"/>
              </a:xfrm>
              <a:prstGeom prst="lin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432" name="Line 384">
                <a:extLst>
                  <a:ext uri="{FF2B5EF4-FFF2-40B4-BE49-F238E27FC236}">
                    <a16:creationId xmlns:a16="http://schemas.microsoft.com/office/drawing/2014/main" id="{768C67F9-C3FC-4065-946A-A1EF460090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53" y="2795"/>
                <a:ext cx="182" cy="0"/>
              </a:xfrm>
              <a:prstGeom prst="line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433" name="Line 385">
              <a:extLst>
                <a:ext uri="{FF2B5EF4-FFF2-40B4-BE49-F238E27FC236}">
                  <a16:creationId xmlns:a16="http://schemas.microsoft.com/office/drawing/2014/main" id="{40A9697C-E451-452D-94BE-D8B03C9337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4" y="3158"/>
              <a:ext cx="0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484" name="Oval 436">
            <a:extLst>
              <a:ext uri="{FF2B5EF4-FFF2-40B4-BE49-F238E27FC236}">
                <a16:creationId xmlns:a16="http://schemas.microsoft.com/office/drawing/2014/main" id="{C477DADC-9AC0-41D0-B9B7-2A3D524CF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1916113"/>
            <a:ext cx="935038" cy="936625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88" name="Rectangle 440">
            <a:extLst>
              <a:ext uri="{FF2B5EF4-FFF2-40B4-BE49-F238E27FC236}">
                <a16:creationId xmlns:a16="http://schemas.microsoft.com/office/drawing/2014/main" id="{18547108-3D65-47FF-9D2B-AB9242FCC59D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6804025" y="6092825"/>
            <a:ext cx="2016125" cy="714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89" name="Line 441">
            <a:extLst>
              <a:ext uri="{FF2B5EF4-FFF2-40B4-BE49-F238E27FC236}">
                <a16:creationId xmlns:a16="http://schemas.microsoft.com/office/drawing/2014/main" id="{ABA81626-CE85-4900-BF85-9E649A1AAC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604250" y="1989138"/>
            <a:ext cx="0" cy="41036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90" name="Line 442">
            <a:extLst>
              <a:ext uri="{FF2B5EF4-FFF2-40B4-BE49-F238E27FC236}">
                <a16:creationId xmlns:a16="http://schemas.microsoft.com/office/drawing/2014/main" id="{7EB9F812-DF00-4712-A42E-EBB22E4BA040}"/>
              </a:ext>
            </a:extLst>
          </p:cNvPr>
          <p:cNvSpPr>
            <a:spLocks noChangeShapeType="1"/>
          </p:cNvSpPr>
          <p:nvPr/>
        </p:nvSpPr>
        <p:spPr bwMode="auto">
          <a:xfrm>
            <a:off x="6877050" y="2852738"/>
            <a:ext cx="1727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2501" name="Group 453">
            <a:extLst>
              <a:ext uri="{FF2B5EF4-FFF2-40B4-BE49-F238E27FC236}">
                <a16:creationId xmlns:a16="http://schemas.microsoft.com/office/drawing/2014/main" id="{62649A68-0799-4193-9BD8-2804FA39B561}"/>
              </a:ext>
            </a:extLst>
          </p:cNvPr>
          <p:cNvGrpSpPr>
            <a:grpSpLocks/>
          </p:cNvGrpSpPr>
          <p:nvPr/>
        </p:nvGrpSpPr>
        <p:grpSpPr bwMode="auto">
          <a:xfrm rot="231565">
            <a:off x="7019925" y="1770063"/>
            <a:ext cx="1735138" cy="1082675"/>
            <a:chOff x="4422" y="1115"/>
            <a:chExt cx="1093" cy="682"/>
          </a:xfrm>
        </p:grpSpPr>
        <p:sp>
          <p:nvSpPr>
            <p:cNvPr id="2486" name="Line 438">
              <a:extLst>
                <a:ext uri="{FF2B5EF4-FFF2-40B4-BE49-F238E27FC236}">
                  <a16:creationId xmlns:a16="http://schemas.microsoft.com/office/drawing/2014/main" id="{89694390-E5DA-47B5-B5CD-7429A4642E3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625813" flipV="1">
              <a:off x="4990" y="1115"/>
              <a:ext cx="525" cy="322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91" name="Oval 443">
              <a:extLst>
                <a:ext uri="{FF2B5EF4-FFF2-40B4-BE49-F238E27FC236}">
                  <a16:creationId xmlns:a16="http://schemas.microsoft.com/office/drawing/2014/main" id="{1EF93FDD-CF98-4878-91B2-59DB4CACC9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2" y="1207"/>
              <a:ext cx="589" cy="59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492" name="Group 444">
            <a:extLst>
              <a:ext uri="{FF2B5EF4-FFF2-40B4-BE49-F238E27FC236}">
                <a16:creationId xmlns:a16="http://schemas.microsoft.com/office/drawing/2014/main" id="{A9C8534C-ECE1-4256-863F-7CA7767AADD5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3573463"/>
            <a:ext cx="2808288" cy="396875"/>
            <a:chOff x="204" y="2251"/>
            <a:chExt cx="1769" cy="250"/>
          </a:xfrm>
        </p:grpSpPr>
        <p:sp>
          <p:nvSpPr>
            <p:cNvPr id="2493" name="Rectangle 445">
              <a:extLst>
                <a:ext uri="{FF2B5EF4-FFF2-40B4-BE49-F238E27FC236}">
                  <a16:creationId xmlns:a16="http://schemas.microsoft.com/office/drawing/2014/main" id="{A03A4FD1-7658-4F5A-9B72-65870E65BB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" y="2341"/>
              <a:ext cx="1769" cy="118"/>
            </a:xfrm>
            <a:prstGeom prst="rect">
              <a:avLst/>
            </a:prstGeom>
            <a:gradFill rotWithShape="1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94" name="Rectangle 446">
              <a:extLst>
                <a:ext uri="{FF2B5EF4-FFF2-40B4-BE49-F238E27FC236}">
                  <a16:creationId xmlns:a16="http://schemas.microsoft.com/office/drawing/2014/main" id="{39D63D7D-B376-4FAF-8DFB-8CCA1B8CCF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" y="2251"/>
              <a:ext cx="1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 altLang="en-US" sz="2000">
                <a:solidFill>
                  <a:schemeClr val="tx2"/>
                </a:solidFill>
              </a:endParaRPr>
            </a:p>
          </p:txBody>
        </p:sp>
      </p:grpSp>
      <p:grpSp>
        <p:nvGrpSpPr>
          <p:cNvPr id="2495" name="Group 447">
            <a:extLst>
              <a:ext uri="{FF2B5EF4-FFF2-40B4-BE49-F238E27FC236}">
                <a16:creationId xmlns:a16="http://schemas.microsoft.com/office/drawing/2014/main" id="{C946229F-3FB0-45E3-9A8F-91DAF4156EBD}"/>
              </a:ext>
            </a:extLst>
          </p:cNvPr>
          <p:cNvGrpSpPr>
            <a:grpSpLocks/>
          </p:cNvGrpSpPr>
          <p:nvPr/>
        </p:nvGrpSpPr>
        <p:grpSpPr bwMode="auto">
          <a:xfrm>
            <a:off x="1258888" y="3716338"/>
            <a:ext cx="1584325" cy="2449512"/>
            <a:chOff x="3742" y="2976"/>
            <a:chExt cx="744" cy="1081"/>
          </a:xfrm>
        </p:grpSpPr>
        <p:sp>
          <p:nvSpPr>
            <p:cNvPr id="2496" name="Arc 448">
              <a:extLst>
                <a:ext uri="{FF2B5EF4-FFF2-40B4-BE49-F238E27FC236}">
                  <a16:creationId xmlns:a16="http://schemas.microsoft.com/office/drawing/2014/main" id="{3A3F9916-3603-4735-979D-EEA6C19A17BB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3871" y="3121"/>
              <a:ext cx="504" cy="157"/>
            </a:xfrm>
            <a:custGeom>
              <a:avLst/>
              <a:gdLst>
                <a:gd name="G0" fmla="+- 21052 0 0"/>
                <a:gd name="G1" fmla="+- 21600 0 0"/>
                <a:gd name="G2" fmla="+- 21600 0 0"/>
                <a:gd name="T0" fmla="*/ 0 w 42569"/>
                <a:gd name="T1" fmla="*/ 16764 h 21600"/>
                <a:gd name="T2" fmla="*/ 42569 w 42569"/>
                <a:gd name="T3" fmla="*/ 19713 h 21600"/>
                <a:gd name="T4" fmla="*/ 21052 w 4256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569" h="21600" fill="none" extrusionOk="0">
                  <a:moveTo>
                    <a:pt x="0" y="16764"/>
                  </a:moveTo>
                  <a:cubicBezTo>
                    <a:pt x="2253" y="6953"/>
                    <a:pt x="10985" y="0"/>
                    <a:pt x="21052" y="0"/>
                  </a:cubicBezTo>
                  <a:cubicBezTo>
                    <a:pt x="32249" y="0"/>
                    <a:pt x="41591" y="8557"/>
                    <a:pt x="42569" y="19712"/>
                  </a:cubicBezTo>
                </a:path>
                <a:path w="42569" h="21600" stroke="0" extrusionOk="0">
                  <a:moveTo>
                    <a:pt x="0" y="16764"/>
                  </a:moveTo>
                  <a:cubicBezTo>
                    <a:pt x="2253" y="6953"/>
                    <a:pt x="10985" y="0"/>
                    <a:pt x="21052" y="0"/>
                  </a:cubicBezTo>
                  <a:cubicBezTo>
                    <a:pt x="32249" y="0"/>
                    <a:pt x="41591" y="8557"/>
                    <a:pt x="42569" y="19712"/>
                  </a:cubicBezTo>
                  <a:lnTo>
                    <a:pt x="21052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97" name="Rectangle 449">
              <a:extLst>
                <a:ext uri="{FF2B5EF4-FFF2-40B4-BE49-F238E27FC236}">
                  <a16:creationId xmlns:a16="http://schemas.microsoft.com/office/drawing/2014/main" id="{6F37579A-9A27-45C6-99D1-78CA17017A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7" y="3265"/>
              <a:ext cx="72" cy="7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98" name="Arc 450">
              <a:extLst>
                <a:ext uri="{FF2B5EF4-FFF2-40B4-BE49-F238E27FC236}">
                  <a16:creationId xmlns:a16="http://schemas.microsoft.com/office/drawing/2014/main" id="{6B7EFFB4-1DC7-470D-BF2F-BCD678908A88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3799" y="3121"/>
              <a:ext cx="648" cy="157"/>
            </a:xfrm>
            <a:custGeom>
              <a:avLst/>
              <a:gdLst>
                <a:gd name="G0" fmla="+- 21052 0 0"/>
                <a:gd name="G1" fmla="+- 21600 0 0"/>
                <a:gd name="G2" fmla="+- 21600 0 0"/>
                <a:gd name="T0" fmla="*/ 0 w 42569"/>
                <a:gd name="T1" fmla="*/ 16764 h 21600"/>
                <a:gd name="T2" fmla="*/ 42569 w 42569"/>
                <a:gd name="T3" fmla="*/ 19713 h 21600"/>
                <a:gd name="T4" fmla="*/ 21052 w 4256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569" h="21600" fill="none" extrusionOk="0">
                  <a:moveTo>
                    <a:pt x="0" y="16764"/>
                  </a:moveTo>
                  <a:cubicBezTo>
                    <a:pt x="2253" y="6953"/>
                    <a:pt x="10985" y="0"/>
                    <a:pt x="21052" y="0"/>
                  </a:cubicBezTo>
                  <a:cubicBezTo>
                    <a:pt x="32249" y="0"/>
                    <a:pt x="41591" y="8557"/>
                    <a:pt x="42569" y="19712"/>
                  </a:cubicBezTo>
                </a:path>
                <a:path w="42569" h="21600" stroke="0" extrusionOk="0">
                  <a:moveTo>
                    <a:pt x="0" y="16764"/>
                  </a:moveTo>
                  <a:cubicBezTo>
                    <a:pt x="2253" y="6953"/>
                    <a:pt x="10985" y="0"/>
                    <a:pt x="21052" y="0"/>
                  </a:cubicBezTo>
                  <a:cubicBezTo>
                    <a:pt x="32249" y="0"/>
                    <a:pt x="41591" y="8557"/>
                    <a:pt x="42569" y="19712"/>
                  </a:cubicBezTo>
                  <a:lnTo>
                    <a:pt x="21052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FFFF00"/>
                </a:gs>
                <a:gs pos="100000">
                  <a:srgbClr val="FFCC99"/>
                </a:gs>
              </a:gsLst>
              <a:path path="shape">
                <a:fillToRect l="50000" t="50000" r="50000" b="50000"/>
              </a:path>
            </a:gradFill>
            <a:ln w="3175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99" name="Freeform 451">
              <a:extLst>
                <a:ext uri="{FF2B5EF4-FFF2-40B4-BE49-F238E27FC236}">
                  <a16:creationId xmlns:a16="http://schemas.microsoft.com/office/drawing/2014/main" id="{1B829FED-CDD7-4182-99BA-456BF77B74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9" y="3913"/>
              <a:ext cx="648" cy="144"/>
            </a:xfrm>
            <a:custGeom>
              <a:avLst/>
              <a:gdLst>
                <a:gd name="T0" fmla="*/ 540 w 1260"/>
                <a:gd name="T1" fmla="*/ 0 h 180"/>
                <a:gd name="T2" fmla="*/ 0 w 1260"/>
                <a:gd name="T3" fmla="*/ 180 h 180"/>
                <a:gd name="T4" fmla="*/ 1260 w 1260"/>
                <a:gd name="T5" fmla="*/ 180 h 180"/>
                <a:gd name="T6" fmla="*/ 720 w 1260"/>
                <a:gd name="T7" fmla="*/ 0 h 180"/>
                <a:gd name="T8" fmla="*/ 540 w 1260"/>
                <a:gd name="T9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60" h="180">
                  <a:moveTo>
                    <a:pt x="540" y="0"/>
                  </a:moveTo>
                  <a:lnTo>
                    <a:pt x="0" y="180"/>
                  </a:lnTo>
                  <a:lnTo>
                    <a:pt x="1260" y="180"/>
                  </a:lnTo>
                  <a:lnTo>
                    <a:pt x="720" y="0"/>
                  </a:lnTo>
                  <a:lnTo>
                    <a:pt x="540" y="0"/>
                  </a:lnTo>
                  <a:close/>
                </a:path>
              </a:pathLst>
            </a:custGeom>
            <a:gradFill rotWithShape="0">
              <a:gsLst>
                <a:gs pos="0">
                  <a:srgbClr val="FFCC99"/>
                </a:gs>
                <a:gs pos="100000">
                  <a:srgbClr val="FFFF00"/>
                </a:gs>
              </a:gsLst>
              <a:lin ang="5400000" scaled="1"/>
            </a:gradFill>
            <a:ln w="9525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00" name="Freeform 452">
              <a:extLst>
                <a:ext uri="{FF2B5EF4-FFF2-40B4-BE49-F238E27FC236}">
                  <a16:creationId xmlns:a16="http://schemas.microsoft.com/office/drawing/2014/main" id="{C65322FC-2AFE-4E75-9265-C428FC5D65D0}"/>
                </a:ext>
              </a:extLst>
            </p:cNvPr>
            <p:cNvSpPr>
              <a:spLocks/>
            </p:cNvSpPr>
            <p:nvPr/>
          </p:nvSpPr>
          <p:spPr bwMode="auto">
            <a:xfrm rot="196675">
              <a:off x="3742" y="2976"/>
              <a:ext cx="744" cy="384"/>
            </a:xfrm>
            <a:custGeom>
              <a:avLst/>
              <a:gdLst>
                <a:gd name="T0" fmla="*/ 210 w 1830"/>
                <a:gd name="T1" fmla="*/ 840 h 960"/>
                <a:gd name="T2" fmla="*/ 30 w 1830"/>
                <a:gd name="T3" fmla="*/ 300 h 960"/>
                <a:gd name="T4" fmla="*/ 390 w 1830"/>
                <a:gd name="T5" fmla="*/ 120 h 960"/>
                <a:gd name="T6" fmla="*/ 930 w 1830"/>
                <a:gd name="T7" fmla="*/ 120 h 960"/>
                <a:gd name="T8" fmla="*/ 1650 w 1830"/>
                <a:gd name="T9" fmla="*/ 120 h 960"/>
                <a:gd name="T10" fmla="*/ 1830 w 1830"/>
                <a:gd name="T11" fmla="*/ 840 h 960"/>
                <a:gd name="T12" fmla="*/ 1650 w 1830"/>
                <a:gd name="T13" fmla="*/ 840 h 960"/>
                <a:gd name="T14" fmla="*/ 1470 w 1830"/>
                <a:gd name="T15" fmla="*/ 480 h 960"/>
                <a:gd name="T16" fmla="*/ 1110 w 1830"/>
                <a:gd name="T17" fmla="*/ 480 h 960"/>
                <a:gd name="T18" fmla="*/ 930 w 1830"/>
                <a:gd name="T19" fmla="*/ 660 h 960"/>
                <a:gd name="T20" fmla="*/ 390 w 1830"/>
                <a:gd name="T21" fmla="*/ 480 h 960"/>
                <a:gd name="T22" fmla="*/ 210 w 1830"/>
                <a:gd name="T23" fmla="*/ 840 h 9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30" h="960">
                  <a:moveTo>
                    <a:pt x="210" y="840"/>
                  </a:moveTo>
                  <a:cubicBezTo>
                    <a:pt x="150" y="810"/>
                    <a:pt x="0" y="420"/>
                    <a:pt x="30" y="300"/>
                  </a:cubicBezTo>
                  <a:cubicBezTo>
                    <a:pt x="60" y="180"/>
                    <a:pt x="240" y="150"/>
                    <a:pt x="390" y="120"/>
                  </a:cubicBezTo>
                  <a:cubicBezTo>
                    <a:pt x="540" y="90"/>
                    <a:pt x="720" y="120"/>
                    <a:pt x="930" y="120"/>
                  </a:cubicBezTo>
                  <a:cubicBezTo>
                    <a:pt x="1140" y="120"/>
                    <a:pt x="1500" y="0"/>
                    <a:pt x="1650" y="120"/>
                  </a:cubicBezTo>
                  <a:cubicBezTo>
                    <a:pt x="1800" y="240"/>
                    <a:pt x="1830" y="720"/>
                    <a:pt x="1830" y="840"/>
                  </a:cubicBezTo>
                  <a:cubicBezTo>
                    <a:pt x="1830" y="960"/>
                    <a:pt x="1710" y="900"/>
                    <a:pt x="1650" y="840"/>
                  </a:cubicBezTo>
                  <a:cubicBezTo>
                    <a:pt x="1590" y="780"/>
                    <a:pt x="1560" y="540"/>
                    <a:pt x="1470" y="480"/>
                  </a:cubicBezTo>
                  <a:cubicBezTo>
                    <a:pt x="1380" y="420"/>
                    <a:pt x="1200" y="450"/>
                    <a:pt x="1110" y="480"/>
                  </a:cubicBezTo>
                  <a:cubicBezTo>
                    <a:pt x="1020" y="510"/>
                    <a:pt x="1050" y="660"/>
                    <a:pt x="930" y="660"/>
                  </a:cubicBezTo>
                  <a:cubicBezTo>
                    <a:pt x="810" y="660"/>
                    <a:pt x="510" y="450"/>
                    <a:pt x="390" y="480"/>
                  </a:cubicBezTo>
                  <a:cubicBezTo>
                    <a:pt x="270" y="510"/>
                    <a:pt x="270" y="870"/>
                    <a:pt x="210" y="84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502" name="Line 454">
            <a:extLst>
              <a:ext uri="{FF2B5EF4-FFF2-40B4-BE49-F238E27FC236}">
                <a16:creationId xmlns:a16="http://schemas.microsoft.com/office/drawing/2014/main" id="{2AFC474A-C351-457D-91FF-1389FFECF906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165850"/>
            <a:ext cx="914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08" name="Rectangle 460">
            <a:extLst>
              <a:ext uri="{FF2B5EF4-FFF2-40B4-BE49-F238E27FC236}">
                <a16:creationId xmlns:a16="http://schemas.microsoft.com/office/drawing/2014/main" id="{EE09DF3E-52C4-483B-886D-006664A2C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2565400"/>
            <a:ext cx="43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r-HR" altLang="en-US" sz="2400" i="1">
                <a:solidFill>
                  <a:schemeClr val="tx2"/>
                </a:solidFill>
                <a:latin typeface="Times New Roman" panose="02020603050405020304" pitchFamily="18" charset="0"/>
              </a:rPr>
              <a:t>Q</a:t>
            </a:r>
          </a:p>
        </p:txBody>
      </p:sp>
      <p:sp>
        <p:nvSpPr>
          <p:cNvPr id="2509" name="Rectangle 461">
            <a:extLst>
              <a:ext uri="{FF2B5EF4-FFF2-40B4-BE49-F238E27FC236}">
                <a16:creationId xmlns:a16="http://schemas.microsoft.com/office/drawing/2014/main" id="{0A72CE98-5ABE-4600-82C9-597E7F0AC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3286125"/>
            <a:ext cx="43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r-HR" altLang="en-US" sz="2400" i="1">
                <a:solidFill>
                  <a:schemeClr val="tx2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</a:t>
            </a:r>
          </a:p>
        </p:txBody>
      </p:sp>
      <p:grpSp>
        <p:nvGrpSpPr>
          <p:cNvPr id="2544" name="Group 496">
            <a:extLst>
              <a:ext uri="{FF2B5EF4-FFF2-40B4-BE49-F238E27FC236}">
                <a16:creationId xmlns:a16="http://schemas.microsoft.com/office/drawing/2014/main" id="{6AC694DE-3920-41C9-8B80-E5E4133D06CE}"/>
              </a:ext>
            </a:extLst>
          </p:cNvPr>
          <p:cNvGrpSpPr>
            <a:grpSpLocks/>
          </p:cNvGrpSpPr>
          <p:nvPr/>
        </p:nvGrpSpPr>
        <p:grpSpPr bwMode="auto">
          <a:xfrm>
            <a:off x="825500" y="2493963"/>
            <a:ext cx="1730375" cy="1439862"/>
            <a:chOff x="248" y="1117"/>
            <a:chExt cx="1090" cy="907"/>
          </a:xfrm>
        </p:grpSpPr>
        <p:sp>
          <p:nvSpPr>
            <p:cNvPr id="2506" name="Line 458">
              <a:extLst>
                <a:ext uri="{FF2B5EF4-FFF2-40B4-BE49-F238E27FC236}">
                  <a16:creationId xmlns:a16="http://schemas.microsoft.com/office/drawing/2014/main" id="{4F13E0BE-A570-440C-BB5D-FDB006E891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8" y="1570"/>
              <a:ext cx="1090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07" name="Line 459">
              <a:extLst>
                <a:ext uri="{FF2B5EF4-FFF2-40B4-BE49-F238E27FC236}">
                  <a16:creationId xmlns:a16="http://schemas.microsoft.com/office/drawing/2014/main" id="{D789F6CB-C308-4C4F-A9B7-005B6B70F2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1" y="1117"/>
              <a:ext cx="0" cy="9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10" name="Line 462">
              <a:extLst>
                <a:ext uri="{FF2B5EF4-FFF2-40B4-BE49-F238E27FC236}">
                  <a16:creationId xmlns:a16="http://schemas.microsoft.com/office/drawing/2014/main" id="{4AADD4FC-01AF-41B0-B2B6-50B35D9D58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75" y="1117"/>
              <a:ext cx="0" cy="9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aphicFrame>
        <p:nvGraphicFramePr>
          <p:cNvPr id="2525" name="Object 477">
            <a:extLst>
              <a:ext uri="{FF2B5EF4-FFF2-40B4-BE49-F238E27FC236}">
                <a16:creationId xmlns:a16="http://schemas.microsoft.com/office/drawing/2014/main" id="{63B1FF82-8F12-48FA-8790-900C955ED5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03350" y="3141663"/>
          <a:ext cx="371475" cy="83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9" name="Equation" r:id="rId7" imgW="164880" imgH="368280" progId="Equation.3">
                  <p:embed/>
                </p:oleObj>
              </mc:Choice>
              <mc:Fallback>
                <p:oleObj name="Equation" r:id="rId7" imgW="164880" imgH="368280" progId="Equation.3">
                  <p:embed/>
                  <p:pic>
                    <p:nvPicPr>
                      <p:cNvPr id="0" name="Object 4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3141663"/>
                        <a:ext cx="371475" cy="830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32" name="Object 484">
            <a:extLst>
              <a:ext uri="{FF2B5EF4-FFF2-40B4-BE49-F238E27FC236}">
                <a16:creationId xmlns:a16="http://schemas.microsoft.com/office/drawing/2014/main" id="{5F44B01E-FC57-4F39-851B-EC52712B20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4075" y="2420938"/>
          <a:ext cx="37465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" name="Equation" r:id="rId9" imgW="177480" imgH="368280" progId="Equation.3">
                  <p:embed/>
                </p:oleObj>
              </mc:Choice>
              <mc:Fallback>
                <p:oleObj name="Equation" r:id="rId9" imgW="177480" imgH="368280" progId="Equation.3">
                  <p:embed/>
                  <p:pic>
                    <p:nvPicPr>
                      <p:cNvPr id="0" name="Object 4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2420938"/>
                        <a:ext cx="374650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36" name="Object 488">
            <a:extLst>
              <a:ext uri="{FF2B5EF4-FFF2-40B4-BE49-F238E27FC236}">
                <a16:creationId xmlns:a16="http://schemas.microsoft.com/office/drawing/2014/main" id="{5B99032A-B87A-4811-966F-B84E82FF64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4075" y="3141663"/>
          <a:ext cx="35560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1" name="Equation" r:id="rId11" imgW="164880" imgH="368280" progId="Equation.3">
                  <p:embed/>
                </p:oleObj>
              </mc:Choice>
              <mc:Fallback>
                <p:oleObj name="Equation" r:id="rId11" imgW="164880" imgH="368280" progId="Equation.3">
                  <p:embed/>
                  <p:pic>
                    <p:nvPicPr>
                      <p:cNvPr id="0" name="Object 4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3141663"/>
                        <a:ext cx="355600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42" name="Object 494">
            <a:extLst>
              <a:ext uri="{FF2B5EF4-FFF2-40B4-BE49-F238E27FC236}">
                <a16:creationId xmlns:a16="http://schemas.microsoft.com/office/drawing/2014/main" id="{4AD810A3-2453-4B83-A14D-B010B66F34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1550" y="4365625"/>
          <a:ext cx="1223963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2" name="Equation" r:id="rId13" imgW="634680" imgH="406080" progId="Equation.3">
                  <p:embed/>
                </p:oleObj>
              </mc:Choice>
              <mc:Fallback>
                <p:oleObj name="Equation" r:id="rId13" imgW="634680" imgH="406080" progId="Equation.3">
                  <p:embed/>
                  <p:pic>
                    <p:nvPicPr>
                      <p:cNvPr id="0" name="Object 4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365625"/>
                        <a:ext cx="1223963" cy="78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46" name="Rectangle 498">
            <a:extLst>
              <a:ext uri="{FF2B5EF4-FFF2-40B4-BE49-F238E27FC236}">
                <a16:creationId xmlns:a16="http://schemas.microsoft.com/office/drawing/2014/main" id="{A4EC312D-80CF-4920-AE8D-9CE97FE2E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1484313"/>
            <a:ext cx="2190750" cy="3667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>
                <a:hlinkClick r:id="rId15" action="ppaction://hlinkfile"/>
              </a:rPr>
              <a:t>..\KAPACITET 1.avi</a:t>
            </a:r>
            <a:endParaRPr lang="hr-H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2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2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2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2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7.40741E-7 C 0.00885 7.40741E-7 0.0283 7.40741E-7 0.02343 7.40741E-7 C 0.01857 7.40741E-7 -0.02604 0.00023 -0.02952 7.40741E-7 C -0.03299 -0.00023 -0.00886 7.40741E-7 1.94444E-6 7.40741E-7 Z " pathEditMode="relative" ptsTypes="aaaa">
                                      <p:cBhvr>
                                        <p:cTn id="66" dur="2000" fill="hold"/>
                                        <p:tgtEl>
                                          <p:spTgt spid="24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.0 L 0.16146 -0.16551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24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73" y="-8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.0 L 0.16146 -0.16551 " pathEditMode="relative" rAng="0" ptsTypes="AA">
                                      <p:cBhvr>
                                        <p:cTn id="72" dur="2000" spd="-100000" fill="hold"/>
                                        <p:tgtEl>
                                          <p:spTgt spid="24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73" y="-8287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3840000">
                                      <p:cBhvr>
                                        <p:cTn id="74" dur="500" fill="hold"/>
                                        <p:tgtEl>
                                          <p:spTgt spid="24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6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" dur="2000"/>
                                        <p:tgtEl>
                                          <p:spTgt spid="2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000"/>
                                        <p:tgtEl>
                                          <p:spTgt spid="2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2000"/>
                                        <p:tgtEl>
                                          <p:spTgt spid="2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2000"/>
                                        <p:tgtEl>
                                          <p:spTgt spid="2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8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22222E-6 L -0.23629 -2.22222E-6 " pathEditMode="relative" ptsTypes="AA">
                                      <p:cBhvr>
                                        <p:cTn id="98" dur="2000" fill="hold"/>
                                        <p:tgtEl>
                                          <p:spTgt spid="25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629 -7.40741E-6 L 3.61111E-6 -7.40741E-6 " pathEditMode="relative" ptsTypes="AA">
                                      <p:cBhvr>
                                        <p:cTn id="101" dur="2000" fill="hold"/>
                                        <p:tgtEl>
                                          <p:spTgt spid="25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740000">
                                      <p:cBhvr>
                                        <p:cTn id="103" dur="500" fill="hold"/>
                                        <p:tgtEl>
                                          <p:spTgt spid="24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7.40741E-6 L -0.23629 -7.40741E-6 " pathEditMode="relative" ptsTypes="AA">
                                      <p:cBhvr>
                                        <p:cTn id="115" dur="2000" fill="hold"/>
                                        <p:tgtEl>
                                          <p:spTgt spid="25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629 -7.40741E-6 L 3.61111E-6 -7.40741E-6 " pathEditMode="relative" ptsTypes="AA">
                                      <p:cBhvr>
                                        <p:cTn id="118" dur="2000" fill="hold"/>
                                        <p:tgtEl>
                                          <p:spTgt spid="25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960000">
                                      <p:cBhvr>
                                        <p:cTn id="120" dur="500" fill="hold"/>
                                        <p:tgtEl>
                                          <p:spTgt spid="24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186" grpId="0"/>
      <p:bldP spid="2508" grpId="0"/>
      <p:bldP spid="2509" grpId="0"/>
      <p:bldP spid="254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>
            <a:extLst>
              <a:ext uri="{FF2B5EF4-FFF2-40B4-BE49-F238E27FC236}">
                <a16:creationId xmlns:a16="http://schemas.microsoft.com/office/drawing/2014/main" id="{8043514B-151B-43C1-9FE5-492729F72D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214438" y="1543050"/>
            <a:ext cx="914400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5379" name="Rectangle 19">
            <a:extLst>
              <a:ext uri="{FF2B5EF4-FFF2-40B4-BE49-F238E27FC236}">
                <a16:creationId xmlns:a16="http://schemas.microsoft.com/office/drawing/2014/main" id="{BBFAFF8D-F3B0-47EA-AAF4-2A150CE0E1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204788"/>
            <a:ext cx="8861425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en-US" sz="2400" b="1">
                <a:cs typeface="Times New Roman" panose="02020603050405020304" pitchFamily="18" charset="0"/>
              </a:rPr>
              <a:t>Pitanje 4: </a:t>
            </a:r>
            <a:r>
              <a:rPr lang="hr-HR" altLang="en-US" sz="2400">
                <a:cs typeface="Times New Roman" panose="02020603050405020304" pitchFamily="18" charset="0"/>
              </a:rPr>
              <a:t>Pločasti kondenzator priključimo na napon i zatim ga, </a:t>
            </a:r>
            <a:endParaRPr lang="hr-HR" altLang="en-US" sz="2400"/>
          </a:p>
          <a:p>
            <a:r>
              <a:rPr lang="hr-HR" altLang="en-US" sz="2400">
                <a:cs typeface="Times New Roman" panose="02020603050405020304" pitchFamily="18" charset="0"/>
              </a:rPr>
              <a:t>ne skidajući ga s izvora napona, uronimo u dielektrik relativne </a:t>
            </a:r>
            <a:endParaRPr lang="hr-HR" altLang="en-US" sz="2400"/>
          </a:p>
          <a:p>
            <a:r>
              <a:rPr lang="hr-HR" altLang="en-US" sz="2400">
                <a:cs typeface="Times New Roman" panose="02020603050405020304" pitchFamily="18" charset="0"/>
              </a:rPr>
              <a:t>permitivnosti 2. Hoće li se i kako promijeniti: </a:t>
            </a:r>
            <a:endParaRPr lang="hr-HR" altLang="en-US" sz="2400"/>
          </a:p>
          <a:p>
            <a:pPr eaLnBrk="0" hangingPunct="0">
              <a:buFontTx/>
              <a:buAutoNum type="alphaLcParenR"/>
            </a:pPr>
            <a:r>
              <a:rPr lang="hr-HR" altLang="en-US" sz="2400">
                <a:cs typeface="Times New Roman" panose="02020603050405020304" pitchFamily="18" charset="0"/>
              </a:rPr>
              <a:t> napon među pločama, </a:t>
            </a:r>
            <a:endParaRPr lang="hr-HR" altLang="en-US" sz="2400"/>
          </a:p>
          <a:p>
            <a:pPr eaLnBrk="0" hangingPunct="0">
              <a:buFontTx/>
              <a:buAutoNum type="alphaLcParenR"/>
            </a:pPr>
            <a:r>
              <a:rPr lang="hr-HR" altLang="en-US" sz="2400">
                <a:cs typeface="Times New Roman" panose="02020603050405020304" pitchFamily="18" charset="0"/>
              </a:rPr>
              <a:t> jakost električnog polja, </a:t>
            </a:r>
            <a:endParaRPr lang="hr-HR" altLang="en-US" sz="2400"/>
          </a:p>
          <a:p>
            <a:pPr eaLnBrk="0" hangingPunct="0">
              <a:buFontTx/>
              <a:buAutoNum type="alphaLcParenR"/>
            </a:pPr>
            <a:r>
              <a:rPr lang="hr-HR" altLang="en-US" sz="2400">
                <a:cs typeface="Times New Roman" panose="02020603050405020304" pitchFamily="18" charset="0"/>
              </a:rPr>
              <a:t> kapacitet i </a:t>
            </a:r>
            <a:endParaRPr lang="hr-HR" altLang="en-US" sz="2400"/>
          </a:p>
          <a:p>
            <a:pPr eaLnBrk="0" hangingPunct="0">
              <a:buFontTx/>
              <a:buAutoNum type="alphaLcParenR"/>
            </a:pPr>
            <a:r>
              <a:rPr lang="hr-HR" altLang="en-US" sz="2400">
                <a:cs typeface="Times New Roman" panose="02020603050405020304" pitchFamily="18" charset="0"/>
              </a:rPr>
              <a:t> količina naboja na pločama kondenzatora?</a:t>
            </a:r>
            <a:endParaRPr lang="hr-HR" altLang="en-US" sz="2400"/>
          </a:p>
        </p:txBody>
      </p:sp>
      <p:sp>
        <p:nvSpPr>
          <p:cNvPr id="15380" name="Rectangle 20">
            <a:extLst>
              <a:ext uri="{FF2B5EF4-FFF2-40B4-BE49-F238E27FC236}">
                <a16:creationId xmlns:a16="http://schemas.microsoft.com/office/drawing/2014/main" id="{5E48F13E-8224-4436-94DC-F9BD1C825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2879725"/>
            <a:ext cx="163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hr-HR" altLang="en-US" sz="2400" b="1"/>
              <a:t>Odgovori:</a:t>
            </a:r>
          </a:p>
        </p:txBody>
      </p:sp>
      <p:graphicFrame>
        <p:nvGraphicFramePr>
          <p:cNvPr id="15381" name="Object 21">
            <a:extLst>
              <a:ext uri="{FF2B5EF4-FFF2-40B4-BE49-F238E27FC236}">
                <a16:creationId xmlns:a16="http://schemas.microsoft.com/office/drawing/2014/main" id="{96F2E581-3782-4DDF-971C-FFA62FABB8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88125" y="3851275"/>
          <a:ext cx="1223963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7" name="Equation" r:id="rId3" imgW="596900" imgH="431800" progId="Equation.3">
                  <p:embed/>
                </p:oleObj>
              </mc:Choice>
              <mc:Fallback>
                <p:oleObj name="Equation" r:id="rId3" imgW="596900" imgH="4318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25" y="3851275"/>
                        <a:ext cx="1223963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2" name="Object 22">
            <a:extLst>
              <a:ext uri="{FF2B5EF4-FFF2-40B4-BE49-F238E27FC236}">
                <a16:creationId xmlns:a16="http://schemas.microsoft.com/office/drawing/2014/main" id="{0FEC08F2-5988-443E-9E10-7B9EC2011A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3575" y="4603750"/>
          <a:ext cx="1512888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8" name="Equation" r:id="rId5" imgW="723586" imgH="393529" progId="Equation.3">
                  <p:embed/>
                </p:oleObj>
              </mc:Choice>
              <mc:Fallback>
                <p:oleObj name="Equation" r:id="rId5" imgW="723586" imgH="393529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4603750"/>
                        <a:ext cx="1512888" cy="815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3" name="Rectangle 23">
            <a:extLst>
              <a:ext uri="{FF2B5EF4-FFF2-40B4-BE49-F238E27FC236}">
                <a16:creationId xmlns:a16="http://schemas.microsoft.com/office/drawing/2014/main" id="{FBAE0C8D-4A4D-487D-B42B-0A2A638CB4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63" y="3321050"/>
            <a:ext cx="898525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AutoNum type="alphaLcParenR"/>
            </a:pPr>
            <a:r>
              <a:rPr lang="hr-HR" altLang="en-US" sz="2400"/>
              <a:t> </a:t>
            </a:r>
            <a:r>
              <a:rPr lang="hr-HR" altLang="en-US" sz="2400">
                <a:cs typeface="Times New Roman" panose="02020603050405020304" pitchFamily="18" charset="0"/>
              </a:rPr>
              <a:t>Napon se neće promijeniti, jer je kondenzator stalno priključen </a:t>
            </a:r>
            <a:endParaRPr lang="hr-HR" altLang="en-US" sz="2400"/>
          </a:p>
          <a:p>
            <a:pPr algn="just"/>
            <a:r>
              <a:rPr lang="hr-HR" altLang="en-US" sz="2400"/>
              <a:t>    </a:t>
            </a:r>
            <a:r>
              <a:rPr lang="hr-HR" altLang="en-US" sz="2400">
                <a:cs typeface="Times New Roman" panose="02020603050405020304" pitchFamily="18" charset="0"/>
              </a:rPr>
              <a:t>na izvor.</a:t>
            </a:r>
            <a:endParaRPr lang="hr-HR" altLang="en-US" sz="2400"/>
          </a:p>
          <a:p>
            <a:pPr algn="just" eaLnBrk="0" hangingPunct="0"/>
            <a:r>
              <a:rPr lang="hr-HR" altLang="en-US" sz="2400"/>
              <a:t>b) </a:t>
            </a:r>
            <a:r>
              <a:rPr lang="hr-HR" altLang="en-US" sz="2400">
                <a:cs typeface="Times New Roman" panose="02020603050405020304" pitchFamily="18" charset="0"/>
              </a:rPr>
              <a:t>Jakost električnog polja neće se promijeniti</a:t>
            </a:r>
            <a:r>
              <a:rPr lang="hr-HR" altLang="en-US" sz="1200">
                <a:cs typeface="Times New Roman" panose="02020603050405020304" pitchFamily="18" charset="0"/>
              </a:rPr>
              <a:t> </a:t>
            </a:r>
            <a:endParaRPr lang="hr-HR" altLang="en-US"/>
          </a:p>
        </p:txBody>
      </p:sp>
      <p:sp>
        <p:nvSpPr>
          <p:cNvPr id="15384" name="Rectangle 24">
            <a:extLst>
              <a:ext uri="{FF2B5EF4-FFF2-40B4-BE49-F238E27FC236}">
                <a16:creationId xmlns:a16="http://schemas.microsoft.com/office/drawing/2014/main" id="{11393477-7B78-4040-8FB3-4A4BAE6480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4700588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hr-HR" altLang="en-US" sz="2400"/>
              <a:t>c) </a:t>
            </a:r>
            <a:r>
              <a:rPr lang="hr-HR" altLang="en-US" sz="2400">
                <a:cs typeface="Times New Roman" panose="02020603050405020304" pitchFamily="18" charset="0"/>
              </a:rPr>
              <a:t>Prema izrazu</a:t>
            </a:r>
            <a:r>
              <a:rPr lang="hr-HR" altLang="en-US" sz="1200">
                <a:cs typeface="Times New Roman" panose="02020603050405020304" pitchFamily="18" charset="0"/>
              </a:rPr>
              <a:t> </a:t>
            </a:r>
            <a:endParaRPr lang="hr-HR" altLang="en-US"/>
          </a:p>
        </p:txBody>
      </p:sp>
      <p:sp>
        <p:nvSpPr>
          <p:cNvPr id="15385" name="Rectangle 25">
            <a:extLst>
              <a:ext uri="{FF2B5EF4-FFF2-40B4-BE49-F238E27FC236}">
                <a16:creationId xmlns:a16="http://schemas.microsoft.com/office/drawing/2014/main" id="{745F53AF-1682-4883-AAC8-8B2B7F23F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763" y="5373688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hr-HR" altLang="en-US" sz="2400">
                <a:cs typeface="Times New Roman" panose="02020603050405020304" pitchFamily="18" charset="0"/>
              </a:rPr>
              <a:t>kapacitet će se povećati 2 puta.</a:t>
            </a:r>
            <a:endParaRPr lang="hr-HR" altLang="en-US" sz="2400"/>
          </a:p>
        </p:txBody>
      </p:sp>
      <p:sp>
        <p:nvSpPr>
          <p:cNvPr id="15386" name="Rectangle 26">
            <a:extLst>
              <a:ext uri="{FF2B5EF4-FFF2-40B4-BE49-F238E27FC236}">
                <a16:creationId xmlns:a16="http://schemas.microsoft.com/office/drawing/2014/main" id="{50C7D325-18E3-41F6-AA22-2AB98831D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5851525"/>
            <a:ext cx="8882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0" hangingPunct="0"/>
            <a:r>
              <a:rPr lang="en-US" altLang="en-US" sz="2400"/>
              <a:t>d) </a:t>
            </a:r>
            <a:r>
              <a:rPr lang="hr-HR" altLang="en-US" sz="2400">
                <a:cs typeface="Times New Roman" panose="02020603050405020304" pitchFamily="18" charset="0"/>
              </a:rPr>
              <a:t>Budući da je </a:t>
            </a:r>
            <a:r>
              <a:rPr lang="hr-HR" alt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Q = CU</a:t>
            </a:r>
            <a:r>
              <a:rPr lang="hr-HR" altLang="en-US" sz="2400">
                <a:cs typeface="Times New Roman" panose="02020603050405020304" pitchFamily="18" charset="0"/>
              </a:rPr>
              <a:t>,  količina naboja će se povećati dva puta.</a:t>
            </a:r>
            <a:endParaRPr lang="hr-HR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3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3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53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9" grpId="0"/>
      <p:bldP spid="15380" grpId="0"/>
      <p:bldP spid="15384" grpId="0"/>
      <p:bldP spid="15385" grpId="0"/>
      <p:bldP spid="1538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20" name="Rectangle 16">
            <a:extLst>
              <a:ext uri="{FF2B5EF4-FFF2-40B4-BE49-F238E27FC236}">
                <a16:creationId xmlns:a16="http://schemas.microsoft.com/office/drawing/2014/main" id="{C843C838-CE71-4CBD-866E-33168DCA5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36550"/>
            <a:ext cx="812006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en-US" sz="2400" b="1">
                <a:cs typeface="Times New Roman" panose="02020603050405020304" pitchFamily="18" charset="0"/>
              </a:rPr>
              <a:t>Pitanje 5: </a:t>
            </a:r>
            <a:r>
              <a:rPr lang="hr-HR" altLang="en-US" sz="2400"/>
              <a:t>Kako bi glasili odgovori na prethodna pitanja da </a:t>
            </a:r>
          </a:p>
          <a:p>
            <a:r>
              <a:rPr lang="hr-HR" altLang="en-US" sz="2400"/>
              <a:t>smo kondenzator nakon nabijanja odvojili od izvora?</a:t>
            </a:r>
          </a:p>
        </p:txBody>
      </p:sp>
      <p:sp>
        <p:nvSpPr>
          <p:cNvPr id="21521" name="Rectangle 17">
            <a:extLst>
              <a:ext uri="{FF2B5EF4-FFF2-40B4-BE49-F238E27FC236}">
                <a16:creationId xmlns:a16="http://schemas.microsoft.com/office/drawing/2014/main" id="{2A0C0468-9F35-40A1-8ED8-284B23C95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1609725"/>
            <a:ext cx="163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hr-HR" altLang="en-US" sz="2400" b="1"/>
              <a:t>Odgovori:</a:t>
            </a:r>
          </a:p>
        </p:txBody>
      </p:sp>
      <p:graphicFrame>
        <p:nvGraphicFramePr>
          <p:cNvPr id="21522" name="Object 18">
            <a:extLst>
              <a:ext uri="{FF2B5EF4-FFF2-40B4-BE49-F238E27FC236}">
                <a16:creationId xmlns:a16="http://schemas.microsoft.com/office/drawing/2014/main" id="{67F66D01-0A1A-4D66-8E9E-344F911471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9250" y="4052888"/>
          <a:ext cx="1512888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5" name="Equation" r:id="rId3" imgW="723586" imgH="393529" progId="Equation.3">
                  <p:embed/>
                </p:oleObj>
              </mc:Choice>
              <mc:Fallback>
                <p:oleObj name="Equation" r:id="rId3" imgW="723586" imgH="393529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4052888"/>
                        <a:ext cx="1512888" cy="815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23" name="Rectangle 19">
            <a:extLst>
              <a:ext uri="{FF2B5EF4-FFF2-40B4-BE49-F238E27FC236}">
                <a16:creationId xmlns:a16="http://schemas.microsoft.com/office/drawing/2014/main" id="{FE9096B3-5B26-44C4-9BDA-2AC47ECD3A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50" y="2414588"/>
            <a:ext cx="1438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AutoNum type="alphaLcParenR"/>
            </a:pPr>
            <a:r>
              <a:rPr lang="hr-HR" altLang="en-US" sz="2400"/>
              <a:t> Prema</a:t>
            </a:r>
            <a:endParaRPr lang="hr-HR" altLang="en-US"/>
          </a:p>
        </p:txBody>
      </p:sp>
      <p:sp>
        <p:nvSpPr>
          <p:cNvPr id="21524" name="Rectangle 20">
            <a:extLst>
              <a:ext uri="{FF2B5EF4-FFF2-40B4-BE49-F238E27FC236}">
                <a16:creationId xmlns:a16="http://schemas.microsoft.com/office/drawing/2014/main" id="{786E68CC-3B31-4AB3-B11B-9346BB180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4267200"/>
            <a:ext cx="1463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hr-HR" altLang="en-US" sz="2400"/>
              <a:t>c) </a:t>
            </a:r>
            <a:r>
              <a:rPr lang="hr-HR" altLang="en-US" sz="2400">
                <a:cs typeface="Times New Roman" panose="02020603050405020304" pitchFamily="18" charset="0"/>
              </a:rPr>
              <a:t>Prema</a:t>
            </a:r>
            <a:r>
              <a:rPr lang="hr-HR" altLang="en-US" sz="1200">
                <a:cs typeface="Times New Roman" panose="02020603050405020304" pitchFamily="18" charset="0"/>
              </a:rPr>
              <a:t> </a:t>
            </a:r>
            <a:endParaRPr lang="hr-HR" altLang="en-US"/>
          </a:p>
        </p:txBody>
      </p:sp>
      <p:sp>
        <p:nvSpPr>
          <p:cNvPr id="21525" name="Rectangle 21">
            <a:extLst>
              <a:ext uri="{FF2B5EF4-FFF2-40B4-BE49-F238E27FC236}">
                <a16:creationId xmlns:a16="http://schemas.microsoft.com/office/drawing/2014/main" id="{D22F7E4D-F23F-4A11-96DA-42382A810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113" y="4221163"/>
            <a:ext cx="458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hr-HR" altLang="en-US" sz="2400">
                <a:cs typeface="Times New Roman" panose="02020603050405020304" pitchFamily="18" charset="0"/>
              </a:rPr>
              <a:t>, kapacitet će se povećati 2 puta.</a:t>
            </a:r>
            <a:endParaRPr lang="hr-HR" altLang="en-US" sz="2400"/>
          </a:p>
        </p:txBody>
      </p:sp>
      <p:sp>
        <p:nvSpPr>
          <p:cNvPr id="21526" name="Rectangle 22">
            <a:extLst>
              <a:ext uri="{FF2B5EF4-FFF2-40B4-BE49-F238E27FC236}">
                <a16:creationId xmlns:a16="http://schemas.microsoft.com/office/drawing/2014/main" id="{E01B494C-1818-4E86-A724-1B1D38F22A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5276850"/>
            <a:ext cx="2593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0" hangingPunct="0"/>
            <a:r>
              <a:rPr lang="en-US" altLang="en-US" sz="2400"/>
              <a:t>d) </a:t>
            </a:r>
            <a:r>
              <a:rPr lang="hr-HR" altLang="en-US" sz="2400"/>
              <a:t>K</a:t>
            </a:r>
            <a:r>
              <a:rPr lang="hr-HR" altLang="en-US" sz="2400">
                <a:cs typeface="Times New Roman" panose="02020603050405020304" pitchFamily="18" charset="0"/>
              </a:rPr>
              <a:t>oličina naboja</a:t>
            </a:r>
            <a:endParaRPr lang="hr-HR" altLang="en-US" sz="2400"/>
          </a:p>
        </p:txBody>
      </p:sp>
      <p:sp>
        <p:nvSpPr>
          <p:cNvPr id="21527" name="Rectangle 23">
            <a:extLst>
              <a:ext uri="{FF2B5EF4-FFF2-40B4-BE49-F238E27FC236}">
                <a16:creationId xmlns:a16="http://schemas.microsoft.com/office/drawing/2014/main" id="{DC29D241-23D3-4008-813C-1CB23EFE2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75" y="3429000"/>
            <a:ext cx="1481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hr-HR" altLang="en-US" sz="2400"/>
              <a:t>b) Prema</a:t>
            </a:r>
            <a:r>
              <a:rPr lang="hr-HR" altLang="en-US" sz="1200">
                <a:cs typeface="Times New Roman" panose="02020603050405020304" pitchFamily="18" charset="0"/>
              </a:rPr>
              <a:t> </a:t>
            </a:r>
            <a:endParaRPr lang="hr-HR" altLang="en-US"/>
          </a:p>
        </p:txBody>
      </p:sp>
      <p:graphicFrame>
        <p:nvGraphicFramePr>
          <p:cNvPr id="21528" name="Object 24">
            <a:extLst>
              <a:ext uri="{FF2B5EF4-FFF2-40B4-BE49-F238E27FC236}">
                <a16:creationId xmlns:a16="http://schemas.microsoft.com/office/drawing/2014/main" id="{4C526E95-3A30-47C1-AD05-2CEAB1509C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9250" y="2276475"/>
          <a:ext cx="931863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6" name="Equation" r:id="rId5" imgW="444240" imgH="393480" progId="Equation.DSMT4">
                  <p:embed/>
                </p:oleObj>
              </mc:Choice>
              <mc:Fallback>
                <p:oleObj name="Equation" r:id="rId5" imgW="444240" imgH="3934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2276475"/>
                        <a:ext cx="931863" cy="819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29" name="Rectangle 25">
            <a:extLst>
              <a:ext uri="{FF2B5EF4-FFF2-40B4-BE49-F238E27FC236}">
                <a16:creationId xmlns:a16="http://schemas.microsoft.com/office/drawing/2014/main" id="{75B3B55F-B89F-4CDE-A37B-872406858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2420938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hr-HR" altLang="en-US" sz="2400">
                <a:cs typeface="Times New Roman" panose="02020603050405020304" pitchFamily="18" charset="0"/>
              </a:rPr>
              <a:t>, odnosno</a:t>
            </a:r>
            <a:endParaRPr lang="hr-HR" altLang="en-US" sz="2400"/>
          </a:p>
        </p:txBody>
      </p:sp>
      <p:graphicFrame>
        <p:nvGraphicFramePr>
          <p:cNvPr id="21530" name="Object 26">
            <a:extLst>
              <a:ext uri="{FF2B5EF4-FFF2-40B4-BE49-F238E27FC236}">
                <a16:creationId xmlns:a16="http://schemas.microsoft.com/office/drawing/2014/main" id="{2339A270-FB33-4A2C-B661-7FC30B622B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87800" y="2276475"/>
          <a:ext cx="95885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7" name="Equation" r:id="rId7" imgW="457200" imgH="393480" progId="Equation.DSMT4">
                  <p:embed/>
                </p:oleObj>
              </mc:Choice>
              <mc:Fallback>
                <p:oleObj name="Equation" r:id="rId7" imgW="457200" imgH="3934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7800" y="2276475"/>
                        <a:ext cx="958850" cy="819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31" name="Rectangle 27">
            <a:extLst>
              <a:ext uri="{FF2B5EF4-FFF2-40B4-BE49-F238E27FC236}">
                <a16:creationId xmlns:a16="http://schemas.microsoft.com/office/drawing/2014/main" id="{58124D67-E4CE-425E-81CA-851FC8A5F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2420938"/>
            <a:ext cx="4032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hr-HR" altLang="en-US" sz="2400">
                <a:cs typeface="Times New Roman" panose="02020603050405020304" pitchFamily="18" charset="0"/>
              </a:rPr>
              <a:t>, napon će se upola smanjiti.</a:t>
            </a:r>
            <a:endParaRPr lang="hr-HR" altLang="en-US" sz="2400"/>
          </a:p>
        </p:txBody>
      </p:sp>
      <p:graphicFrame>
        <p:nvGraphicFramePr>
          <p:cNvPr id="21532" name="Object 28">
            <a:extLst>
              <a:ext uri="{FF2B5EF4-FFF2-40B4-BE49-F238E27FC236}">
                <a16:creationId xmlns:a16="http://schemas.microsoft.com/office/drawing/2014/main" id="{1E451BBB-675A-41D1-BD10-144E1E8B4C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9250" y="3255963"/>
          <a:ext cx="936625" cy="83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8" name="Equation" r:id="rId9" imgW="444240" imgH="393480" progId="Equation.DSMT4">
                  <p:embed/>
                </p:oleObj>
              </mc:Choice>
              <mc:Fallback>
                <p:oleObj name="Equation" r:id="rId9" imgW="444240" imgH="39348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3255963"/>
                        <a:ext cx="936625" cy="830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33" name="Rectangle 29">
            <a:extLst>
              <a:ext uri="{FF2B5EF4-FFF2-40B4-BE49-F238E27FC236}">
                <a16:creationId xmlns:a16="http://schemas.microsoft.com/office/drawing/2014/main" id="{D1DE7BE2-D835-4D30-B58C-E4D0D8F21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3429000"/>
            <a:ext cx="62531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hr-HR" altLang="en-US" sz="2400">
                <a:cs typeface="Times New Roman" panose="02020603050405020304" pitchFamily="18" charset="0"/>
              </a:rPr>
              <a:t>, jakost električnog polja će se upola smanjiti.</a:t>
            </a:r>
            <a:endParaRPr lang="hr-HR" altLang="en-US" sz="2400"/>
          </a:p>
        </p:txBody>
      </p:sp>
      <p:sp>
        <p:nvSpPr>
          <p:cNvPr id="21534" name="Rectangle 30">
            <a:extLst>
              <a:ext uri="{FF2B5EF4-FFF2-40B4-BE49-F238E27FC236}">
                <a16:creationId xmlns:a16="http://schemas.microsoft.com/office/drawing/2014/main" id="{B47118BF-1440-46E4-9957-65922C69F0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0013" y="5276850"/>
            <a:ext cx="27955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0" hangingPunct="0"/>
            <a:r>
              <a:rPr lang="hr-HR" altLang="en-US" sz="2400">
                <a:cs typeface="Times New Roman" panose="02020603050405020304" pitchFamily="18" charset="0"/>
              </a:rPr>
              <a:t>neće se promijeniti.</a:t>
            </a:r>
            <a:endParaRPr lang="hr-HR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15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1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0" grpId="0"/>
      <p:bldP spid="21521" grpId="0"/>
      <p:bldP spid="21524" grpId="0"/>
      <p:bldP spid="21525" grpId="0"/>
      <p:bldP spid="21526" grpId="0"/>
      <p:bldP spid="21529" grpId="0"/>
      <p:bldP spid="21531" grpId="0"/>
      <p:bldP spid="21533" grpId="0"/>
      <p:bldP spid="215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>
            <a:extLst>
              <a:ext uri="{FF2B5EF4-FFF2-40B4-BE49-F238E27FC236}">
                <a16:creationId xmlns:a16="http://schemas.microsoft.com/office/drawing/2014/main" id="{05129C0F-E810-4F76-9D69-BD21CEEB39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138113"/>
            <a:ext cx="8818563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en-US" sz="2400" b="1"/>
              <a:t>Zadatak 1:</a:t>
            </a:r>
            <a:r>
              <a:rPr lang="hr-HR" altLang="en-US" sz="2400"/>
              <a:t> Razmak između ploča kondenzatora pravokutnog </a:t>
            </a:r>
          </a:p>
          <a:p>
            <a:r>
              <a:rPr lang="hr-HR" altLang="en-US" sz="2400"/>
              <a:t>oblika iznosi 2 mm. Ploče se mogu okretati oko osi koja je </a:t>
            </a:r>
          </a:p>
          <a:p>
            <a:r>
              <a:rPr lang="hr-HR" altLang="en-US" sz="2400"/>
              <a:t>okomita na ploče i prolazi sjecištima njihovih dijagonala.  Kolike </a:t>
            </a:r>
          </a:p>
          <a:p>
            <a:r>
              <a:rPr lang="hr-HR" altLang="en-US" sz="2400"/>
              <a:t>su najveća i najmanja vrijednost kapaciteta kondenzatora koje </a:t>
            </a:r>
          </a:p>
          <a:p>
            <a:r>
              <a:rPr lang="hr-HR" altLang="en-US" sz="2400"/>
              <a:t>se mogu dobiti okretanjem ploča, ako su stranice ploča duge </a:t>
            </a:r>
          </a:p>
          <a:p>
            <a:r>
              <a:rPr lang="hr-HR" altLang="en-US" sz="2400"/>
              <a:t>20 cm i 30 cm? </a:t>
            </a:r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450BBFC5-E49E-4597-A11E-A694D9154D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288" y="2492375"/>
            <a:ext cx="139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</a:rPr>
              <a:t>d = </a:t>
            </a:r>
            <a:r>
              <a:rPr lang="hr-HR" altLang="en-US" sz="2400">
                <a:latin typeface="Times New Roman" panose="02020603050405020304" pitchFamily="18" charset="0"/>
              </a:rPr>
              <a:t>2 mm</a:t>
            </a:r>
          </a:p>
        </p:txBody>
      </p:sp>
      <p:sp>
        <p:nvSpPr>
          <p:cNvPr id="17416" name="Rectangle 8">
            <a:extLst>
              <a:ext uri="{FF2B5EF4-FFF2-40B4-BE49-F238E27FC236}">
                <a16:creationId xmlns:a16="http://schemas.microsoft.com/office/drawing/2014/main" id="{F48AA1D7-8E03-4E6D-8F0E-FD9CF59EF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113" y="2492375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</a:rPr>
              <a:t>a = </a:t>
            </a:r>
            <a:r>
              <a:rPr lang="hr-HR" altLang="en-US" sz="2400">
                <a:latin typeface="Times New Roman" panose="02020603050405020304" pitchFamily="18" charset="0"/>
              </a:rPr>
              <a:t>20 cm</a:t>
            </a:r>
          </a:p>
        </p:txBody>
      </p:sp>
      <p:sp>
        <p:nvSpPr>
          <p:cNvPr id="17417" name="Rectangle 9">
            <a:extLst>
              <a:ext uri="{FF2B5EF4-FFF2-40B4-BE49-F238E27FC236}">
                <a16:creationId xmlns:a16="http://schemas.microsoft.com/office/drawing/2014/main" id="{0812B0B6-67FE-4271-AD0D-AFA514DDB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5963" y="2466975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hr-HR" altLang="en-US" sz="2400" i="1">
                <a:latin typeface="Times New Roman" panose="02020603050405020304" pitchFamily="18" charset="0"/>
              </a:rPr>
              <a:t> = </a:t>
            </a:r>
            <a:r>
              <a:rPr lang="hr-HR" altLang="en-US" sz="2400">
                <a:latin typeface="Times New Roman" panose="02020603050405020304" pitchFamily="18" charset="0"/>
              </a:rPr>
              <a:t>30 cm</a:t>
            </a:r>
          </a:p>
        </p:txBody>
      </p:sp>
      <p:sp>
        <p:nvSpPr>
          <p:cNvPr id="17418" name="Line 10">
            <a:extLst>
              <a:ext uri="{FF2B5EF4-FFF2-40B4-BE49-F238E27FC236}">
                <a16:creationId xmlns:a16="http://schemas.microsoft.com/office/drawing/2014/main" id="{500D6DA1-CCDF-4AE0-9700-E329FDFC8D5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3850" y="2997200"/>
            <a:ext cx="81359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9" name="Rectangle 11">
            <a:extLst>
              <a:ext uri="{FF2B5EF4-FFF2-40B4-BE49-F238E27FC236}">
                <a16:creationId xmlns:a16="http://schemas.microsoft.com/office/drawing/2014/main" id="{7ABC01AA-1F99-4500-8F88-2B2F4E187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3068638"/>
            <a:ext cx="1552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hr-HR" altLang="en-US" sz="24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lang="hr-HR" altLang="en-US" sz="2400">
                <a:latin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hr-HR" altLang="en-US" sz="2400" i="1">
                <a:latin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hr-HR" altLang="en-US" sz="24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lang="hr-HR" altLang="en-US" sz="2400" i="1">
                <a:latin typeface="Times New Roman" panose="02020603050405020304" pitchFamily="18" charset="0"/>
              </a:rPr>
              <a:t> = </a:t>
            </a:r>
            <a:r>
              <a:rPr lang="hr-HR" altLang="en-US" sz="240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17437" name="Rectangle 29">
            <a:extLst>
              <a:ext uri="{FF2B5EF4-FFF2-40B4-BE49-F238E27FC236}">
                <a16:creationId xmlns:a16="http://schemas.microsoft.com/office/drawing/2014/main" id="{7CE2AC09-FFA9-41B1-8275-2062768A7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2492375"/>
            <a:ext cx="1430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>
                <a:latin typeface="Times New Roman" panose="02020603050405020304" pitchFamily="18" charset="0"/>
              </a:rPr>
              <a:t>= 0,002 m</a:t>
            </a:r>
          </a:p>
        </p:txBody>
      </p:sp>
      <p:sp>
        <p:nvSpPr>
          <p:cNvPr id="17438" name="Rectangle 30">
            <a:extLst>
              <a:ext uri="{FF2B5EF4-FFF2-40B4-BE49-F238E27FC236}">
                <a16:creationId xmlns:a16="http://schemas.microsoft.com/office/drawing/2014/main" id="{CCEF50A3-2588-435F-89EB-E1A603A2E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5825" y="2466975"/>
            <a:ext cx="1277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>
                <a:latin typeface="Times New Roman" panose="02020603050405020304" pitchFamily="18" charset="0"/>
              </a:rPr>
              <a:t>= 0,30 m</a:t>
            </a:r>
          </a:p>
        </p:txBody>
      </p:sp>
      <p:graphicFrame>
        <p:nvGraphicFramePr>
          <p:cNvPr id="17442" name="Object 34">
            <a:extLst>
              <a:ext uri="{FF2B5EF4-FFF2-40B4-BE49-F238E27FC236}">
                <a16:creationId xmlns:a16="http://schemas.microsoft.com/office/drawing/2014/main" id="{FA8C763B-7875-48B7-9DA7-86516B60E8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3213" y="3213100"/>
          <a:ext cx="1360487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5" name="Equation" r:id="rId3" imgW="698400" imgH="393480" progId="Equation.DSMT4">
                  <p:embed/>
                </p:oleObj>
              </mc:Choice>
              <mc:Fallback>
                <p:oleObj name="Equation" r:id="rId3" imgW="698400" imgH="39348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3213100"/>
                        <a:ext cx="1360487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43" name="Rectangle 35">
            <a:extLst>
              <a:ext uri="{FF2B5EF4-FFF2-40B4-BE49-F238E27FC236}">
                <a16:creationId xmlns:a16="http://schemas.microsoft.com/office/drawing/2014/main" id="{7036018C-1A71-4937-8ECE-990084682C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7538" y="2492375"/>
            <a:ext cx="12779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>
                <a:latin typeface="Times New Roman" panose="02020603050405020304" pitchFamily="18" charset="0"/>
              </a:rPr>
              <a:t>= 0,20 m</a:t>
            </a:r>
          </a:p>
        </p:txBody>
      </p:sp>
      <p:sp>
        <p:nvSpPr>
          <p:cNvPr id="17446" name="Rectangle 38">
            <a:extLst>
              <a:ext uri="{FF2B5EF4-FFF2-40B4-BE49-F238E27FC236}">
                <a16:creationId xmlns:a16="http://schemas.microsoft.com/office/drawing/2014/main" id="{5A168351-6597-4890-9CE8-254C24FFD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8550" y="41481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</a:rPr>
              <a:t>a</a:t>
            </a:r>
            <a:endParaRPr lang="hr-HR" altLang="en-US" sz="2400">
              <a:latin typeface="Times New Roman" panose="02020603050405020304" pitchFamily="18" charset="0"/>
            </a:endParaRPr>
          </a:p>
        </p:txBody>
      </p:sp>
      <p:sp>
        <p:nvSpPr>
          <p:cNvPr id="17452" name="Freeform 44">
            <a:extLst>
              <a:ext uri="{FF2B5EF4-FFF2-40B4-BE49-F238E27FC236}">
                <a16:creationId xmlns:a16="http://schemas.microsoft.com/office/drawing/2014/main" id="{A171E839-9E13-4EBF-9A84-6ABC22090512}"/>
              </a:ext>
            </a:extLst>
          </p:cNvPr>
          <p:cNvSpPr>
            <a:spLocks/>
          </p:cNvSpPr>
          <p:nvPr/>
        </p:nvSpPr>
        <p:spPr bwMode="auto">
          <a:xfrm>
            <a:off x="5889625" y="3068638"/>
            <a:ext cx="431800" cy="1368425"/>
          </a:xfrm>
          <a:custGeom>
            <a:avLst/>
            <a:gdLst>
              <a:gd name="T0" fmla="*/ 0 w 272"/>
              <a:gd name="T1" fmla="*/ 227 h 862"/>
              <a:gd name="T2" fmla="*/ 272 w 272"/>
              <a:gd name="T3" fmla="*/ 0 h 862"/>
              <a:gd name="T4" fmla="*/ 272 w 272"/>
              <a:gd name="T5" fmla="*/ 635 h 862"/>
              <a:gd name="T6" fmla="*/ 0 w 272"/>
              <a:gd name="T7" fmla="*/ 862 h 862"/>
              <a:gd name="T8" fmla="*/ 0 w 272"/>
              <a:gd name="T9" fmla="*/ 227 h 8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2" h="862">
                <a:moveTo>
                  <a:pt x="0" y="227"/>
                </a:moveTo>
                <a:lnTo>
                  <a:pt x="272" y="0"/>
                </a:lnTo>
                <a:lnTo>
                  <a:pt x="272" y="635"/>
                </a:lnTo>
                <a:lnTo>
                  <a:pt x="0" y="862"/>
                </a:lnTo>
                <a:lnTo>
                  <a:pt x="0" y="227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53" name="Freeform 45">
            <a:extLst>
              <a:ext uri="{FF2B5EF4-FFF2-40B4-BE49-F238E27FC236}">
                <a16:creationId xmlns:a16="http://schemas.microsoft.com/office/drawing/2014/main" id="{4100F4C3-1157-4E62-8B8A-8C38EA942ECC}"/>
              </a:ext>
            </a:extLst>
          </p:cNvPr>
          <p:cNvSpPr>
            <a:spLocks/>
          </p:cNvSpPr>
          <p:nvPr/>
        </p:nvSpPr>
        <p:spPr bwMode="auto">
          <a:xfrm>
            <a:off x="6034088" y="3068638"/>
            <a:ext cx="431800" cy="1368425"/>
          </a:xfrm>
          <a:custGeom>
            <a:avLst/>
            <a:gdLst>
              <a:gd name="T0" fmla="*/ 0 w 272"/>
              <a:gd name="T1" fmla="*/ 227 h 862"/>
              <a:gd name="T2" fmla="*/ 272 w 272"/>
              <a:gd name="T3" fmla="*/ 0 h 862"/>
              <a:gd name="T4" fmla="*/ 272 w 272"/>
              <a:gd name="T5" fmla="*/ 635 h 862"/>
              <a:gd name="T6" fmla="*/ 0 w 272"/>
              <a:gd name="T7" fmla="*/ 862 h 862"/>
              <a:gd name="T8" fmla="*/ 0 w 272"/>
              <a:gd name="T9" fmla="*/ 227 h 8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2" h="862">
                <a:moveTo>
                  <a:pt x="0" y="227"/>
                </a:moveTo>
                <a:lnTo>
                  <a:pt x="272" y="0"/>
                </a:lnTo>
                <a:lnTo>
                  <a:pt x="272" y="635"/>
                </a:lnTo>
                <a:lnTo>
                  <a:pt x="0" y="862"/>
                </a:lnTo>
                <a:lnTo>
                  <a:pt x="0" y="227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54" name="Rectangle 46">
            <a:extLst>
              <a:ext uri="{FF2B5EF4-FFF2-40B4-BE49-F238E27FC236}">
                <a16:creationId xmlns:a16="http://schemas.microsoft.com/office/drawing/2014/main" id="{DC7066AE-292F-43E3-AC3F-E97B3FAA7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7475" y="33559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</a:rPr>
              <a:t>b</a:t>
            </a:r>
            <a:endParaRPr lang="hr-HR" altLang="en-US" sz="2400">
              <a:latin typeface="Times New Roman" panose="02020603050405020304" pitchFamily="18" charset="0"/>
            </a:endParaRPr>
          </a:p>
        </p:txBody>
      </p:sp>
      <p:graphicFrame>
        <p:nvGraphicFramePr>
          <p:cNvPr id="17455" name="Object 47">
            <a:extLst>
              <a:ext uri="{FF2B5EF4-FFF2-40B4-BE49-F238E27FC236}">
                <a16:creationId xmlns:a16="http://schemas.microsoft.com/office/drawing/2014/main" id="{A3A14FE1-519A-4AFE-8EDA-C589E35FE2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850" y="3716338"/>
          <a:ext cx="1655763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6" name="Equation" r:id="rId5" imgW="850680" imgH="393480" progId="Equation.DSMT4">
                  <p:embed/>
                </p:oleObj>
              </mc:Choice>
              <mc:Fallback>
                <p:oleObj name="Equation" r:id="rId5" imgW="850680" imgH="39348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3716338"/>
                        <a:ext cx="1655763" cy="766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56" name="Object 48">
            <a:extLst>
              <a:ext uri="{FF2B5EF4-FFF2-40B4-BE49-F238E27FC236}">
                <a16:creationId xmlns:a16="http://schemas.microsoft.com/office/drawing/2014/main" id="{0B727B8B-2A95-4D6A-BF05-8CD6AF10F8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4700588"/>
          <a:ext cx="5832475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7" name="Equation" r:id="rId7" imgW="2997000" imgH="419040" progId="Equation.DSMT4">
                  <p:embed/>
                </p:oleObj>
              </mc:Choice>
              <mc:Fallback>
                <p:oleObj name="Equation" r:id="rId7" imgW="2997000" imgH="41904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4700588"/>
                        <a:ext cx="5832475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57" name="Rectangle 49">
            <a:extLst>
              <a:ext uri="{FF2B5EF4-FFF2-40B4-BE49-F238E27FC236}">
                <a16:creationId xmlns:a16="http://schemas.microsoft.com/office/drawing/2014/main" id="{FBA27C3C-5728-4382-B1ED-520B6E649E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6763" y="4772025"/>
            <a:ext cx="1847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hr-HR" altLang="en-US" sz="24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lang="hr-HR" altLang="en-US" sz="2400" i="1">
                <a:latin typeface="Times New Roman" panose="02020603050405020304" pitchFamily="18" charset="0"/>
              </a:rPr>
              <a:t> = </a:t>
            </a:r>
            <a:r>
              <a:rPr lang="hr-HR" altLang="en-US" sz="2400">
                <a:latin typeface="Times New Roman" panose="02020603050405020304" pitchFamily="18" charset="0"/>
              </a:rPr>
              <a:t>0,27</a:t>
            </a:r>
            <a:r>
              <a:rPr lang="hr-HR" altLang="en-US" sz="2400">
                <a:latin typeface="Times New Roman" panose="02020603050405020304" pitchFamily="18" charset="0"/>
                <a:sym typeface="Symbol" panose="05050102010706020507" pitchFamily="18" charset="2"/>
              </a:rPr>
              <a:t> nF</a:t>
            </a:r>
          </a:p>
        </p:txBody>
      </p:sp>
      <p:graphicFrame>
        <p:nvGraphicFramePr>
          <p:cNvPr id="17458" name="Object 50">
            <a:extLst>
              <a:ext uri="{FF2B5EF4-FFF2-40B4-BE49-F238E27FC236}">
                <a16:creationId xmlns:a16="http://schemas.microsoft.com/office/drawing/2014/main" id="{84784142-6507-4978-BB86-475EA74C7C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7663" y="5694363"/>
          <a:ext cx="1606550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8" name="Equation" r:id="rId9" imgW="825480" imgH="419040" progId="Equation.DSMT4">
                  <p:embed/>
                </p:oleObj>
              </mc:Choice>
              <mc:Fallback>
                <p:oleObj name="Equation" r:id="rId9" imgW="825480" imgH="419040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63" y="5694363"/>
                        <a:ext cx="1606550" cy="817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59" name="Object 51">
            <a:extLst>
              <a:ext uri="{FF2B5EF4-FFF2-40B4-BE49-F238E27FC236}">
                <a16:creationId xmlns:a16="http://schemas.microsoft.com/office/drawing/2014/main" id="{2997190F-B976-42A5-9B41-23C1D99ACD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9613" y="5657850"/>
          <a:ext cx="4719637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9" name="Equation" r:id="rId11" imgW="2425680" imgH="482400" progId="Equation.DSMT4">
                  <p:embed/>
                </p:oleObj>
              </mc:Choice>
              <mc:Fallback>
                <p:oleObj name="Equation" r:id="rId11" imgW="2425680" imgH="48240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5657850"/>
                        <a:ext cx="4719637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60" name="Rectangle 52">
            <a:extLst>
              <a:ext uri="{FF2B5EF4-FFF2-40B4-BE49-F238E27FC236}">
                <a16:creationId xmlns:a16="http://schemas.microsoft.com/office/drawing/2014/main" id="{4080DD1A-40D7-4958-9367-CAD0B4897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0575" y="5949950"/>
            <a:ext cx="1824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hr-HR" altLang="en-US" sz="2400" i="1" baseline="-25000">
                <a:latin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lang="hr-HR" altLang="en-US" sz="2400" i="1">
                <a:latin typeface="Times New Roman" panose="02020603050405020304" pitchFamily="18" charset="0"/>
              </a:rPr>
              <a:t> = </a:t>
            </a:r>
            <a:r>
              <a:rPr lang="hr-HR" altLang="en-US" sz="2400">
                <a:latin typeface="Times New Roman" panose="02020603050405020304" pitchFamily="18" charset="0"/>
              </a:rPr>
              <a:t>0,18</a:t>
            </a:r>
            <a:r>
              <a:rPr lang="hr-HR" altLang="en-US" sz="2400">
                <a:latin typeface="Times New Roman" panose="02020603050405020304" pitchFamily="18" charset="0"/>
                <a:sym typeface="Symbol" panose="05050102010706020507" pitchFamily="18" charset="2"/>
              </a:rPr>
              <a:t> nF</a:t>
            </a:r>
          </a:p>
        </p:txBody>
      </p:sp>
      <p:sp>
        <p:nvSpPr>
          <p:cNvPr id="17461" name="Rectangle 53">
            <a:extLst>
              <a:ext uri="{FF2B5EF4-FFF2-40B4-BE49-F238E27FC236}">
                <a16:creationId xmlns:a16="http://schemas.microsoft.com/office/drawing/2014/main" id="{91046D91-35C4-4710-A9AB-1BB961CCF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063" y="41497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</a:rPr>
              <a:t>a</a:t>
            </a:r>
            <a:endParaRPr lang="hr-HR" altLang="en-US" sz="2400">
              <a:latin typeface="Times New Roman" panose="02020603050405020304" pitchFamily="18" charset="0"/>
            </a:endParaRPr>
          </a:p>
        </p:txBody>
      </p:sp>
      <p:sp>
        <p:nvSpPr>
          <p:cNvPr id="17462" name="Freeform 54">
            <a:extLst>
              <a:ext uri="{FF2B5EF4-FFF2-40B4-BE49-F238E27FC236}">
                <a16:creationId xmlns:a16="http://schemas.microsoft.com/office/drawing/2014/main" id="{DC5A0AC9-E10D-431C-828A-8AF663C14F44}"/>
              </a:ext>
            </a:extLst>
          </p:cNvPr>
          <p:cNvSpPr>
            <a:spLocks/>
          </p:cNvSpPr>
          <p:nvPr/>
        </p:nvSpPr>
        <p:spPr bwMode="auto">
          <a:xfrm>
            <a:off x="7667625" y="3068638"/>
            <a:ext cx="431800" cy="1368425"/>
          </a:xfrm>
          <a:custGeom>
            <a:avLst/>
            <a:gdLst>
              <a:gd name="T0" fmla="*/ 0 w 272"/>
              <a:gd name="T1" fmla="*/ 227 h 862"/>
              <a:gd name="T2" fmla="*/ 272 w 272"/>
              <a:gd name="T3" fmla="*/ 0 h 862"/>
              <a:gd name="T4" fmla="*/ 272 w 272"/>
              <a:gd name="T5" fmla="*/ 635 h 862"/>
              <a:gd name="T6" fmla="*/ 0 w 272"/>
              <a:gd name="T7" fmla="*/ 862 h 862"/>
              <a:gd name="T8" fmla="*/ 0 w 272"/>
              <a:gd name="T9" fmla="*/ 227 h 8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2" h="862">
                <a:moveTo>
                  <a:pt x="0" y="227"/>
                </a:moveTo>
                <a:lnTo>
                  <a:pt x="272" y="0"/>
                </a:lnTo>
                <a:lnTo>
                  <a:pt x="272" y="635"/>
                </a:lnTo>
                <a:lnTo>
                  <a:pt x="0" y="862"/>
                </a:lnTo>
                <a:lnTo>
                  <a:pt x="0" y="227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71" name="Freeform 63">
            <a:extLst>
              <a:ext uri="{FF2B5EF4-FFF2-40B4-BE49-F238E27FC236}">
                <a16:creationId xmlns:a16="http://schemas.microsoft.com/office/drawing/2014/main" id="{F0F76D27-7F64-47F4-B1CC-0A36776AE728}"/>
              </a:ext>
            </a:extLst>
          </p:cNvPr>
          <p:cNvSpPr>
            <a:spLocks/>
          </p:cNvSpPr>
          <p:nvPr/>
        </p:nvSpPr>
        <p:spPr bwMode="auto">
          <a:xfrm>
            <a:off x="7523163" y="3141663"/>
            <a:ext cx="720725" cy="1223962"/>
          </a:xfrm>
          <a:custGeom>
            <a:avLst/>
            <a:gdLst>
              <a:gd name="T0" fmla="*/ 0 w 454"/>
              <a:gd name="T1" fmla="*/ 362 h 771"/>
              <a:gd name="T2" fmla="*/ 454 w 454"/>
              <a:gd name="T3" fmla="*/ 0 h 771"/>
              <a:gd name="T4" fmla="*/ 454 w 454"/>
              <a:gd name="T5" fmla="*/ 408 h 771"/>
              <a:gd name="T6" fmla="*/ 0 w 454"/>
              <a:gd name="T7" fmla="*/ 771 h 771"/>
              <a:gd name="T8" fmla="*/ 0 w 454"/>
              <a:gd name="T9" fmla="*/ 362 h 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4" h="771">
                <a:moveTo>
                  <a:pt x="0" y="362"/>
                </a:moveTo>
                <a:lnTo>
                  <a:pt x="454" y="0"/>
                </a:lnTo>
                <a:lnTo>
                  <a:pt x="454" y="408"/>
                </a:lnTo>
                <a:lnTo>
                  <a:pt x="0" y="771"/>
                </a:lnTo>
                <a:lnTo>
                  <a:pt x="0" y="362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72" name="Rectangle 64">
            <a:extLst>
              <a:ext uri="{FF2B5EF4-FFF2-40B4-BE49-F238E27FC236}">
                <a16:creationId xmlns:a16="http://schemas.microsoft.com/office/drawing/2014/main" id="{23EC48F9-FC22-4D26-9F37-2BA5A8FD10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5825" y="378936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</a:rPr>
              <a:t>a</a:t>
            </a:r>
            <a:endParaRPr lang="hr-HR" altLang="en-US" sz="2400">
              <a:latin typeface="Times New Roman" panose="02020603050405020304" pitchFamily="18" charset="0"/>
            </a:endParaRPr>
          </a:p>
        </p:txBody>
      </p:sp>
      <p:sp>
        <p:nvSpPr>
          <p:cNvPr id="17473" name="Line 65">
            <a:extLst>
              <a:ext uri="{FF2B5EF4-FFF2-40B4-BE49-F238E27FC236}">
                <a16:creationId xmlns:a16="http://schemas.microsoft.com/office/drawing/2014/main" id="{9B9A35F5-C12C-4233-A279-E0AA6B9AD9D1}"/>
              </a:ext>
            </a:extLst>
          </p:cNvPr>
          <p:cNvSpPr>
            <a:spLocks noChangeShapeType="1"/>
          </p:cNvSpPr>
          <p:nvPr/>
        </p:nvSpPr>
        <p:spPr bwMode="auto">
          <a:xfrm>
            <a:off x="7667625" y="3644900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74" name="Line 66">
            <a:extLst>
              <a:ext uri="{FF2B5EF4-FFF2-40B4-BE49-F238E27FC236}">
                <a16:creationId xmlns:a16="http://schemas.microsoft.com/office/drawing/2014/main" id="{3F3CE256-8BD2-49D3-8F7A-AD2837E05E96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9425" y="32845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7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7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7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7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1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5" grpId="0"/>
      <p:bldP spid="17416" grpId="0"/>
      <p:bldP spid="17417" grpId="0"/>
      <p:bldP spid="17419" grpId="0"/>
      <p:bldP spid="17437" grpId="0"/>
      <p:bldP spid="17438" grpId="0"/>
      <p:bldP spid="17443" grpId="0"/>
      <p:bldP spid="17446" grpId="1"/>
      <p:bldP spid="17454" grpId="1"/>
      <p:bldP spid="17457" grpId="0"/>
      <p:bldP spid="17460" grpId="0"/>
      <p:bldP spid="17461" grpId="0"/>
      <p:bldP spid="1747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>
            <a:extLst>
              <a:ext uri="{FF2B5EF4-FFF2-40B4-BE49-F238E27FC236}">
                <a16:creationId xmlns:a16="http://schemas.microsoft.com/office/drawing/2014/main" id="{C717B722-CF5E-49E4-A418-C7EBA24EED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938" y="260350"/>
            <a:ext cx="8631237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342900" indent="-342900"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en-US" sz="2400" b="1"/>
              <a:t>Zadatak 2:</a:t>
            </a:r>
            <a:r>
              <a:rPr lang="hr-HR" altLang="en-US" sz="2400"/>
              <a:t> Ploče ravnog kondenzatora međusobno su </a:t>
            </a:r>
          </a:p>
          <a:p>
            <a:r>
              <a:rPr lang="hr-HR" altLang="en-US" sz="2400"/>
              <a:t>razmaknute 1 mm i priključene na napon 100 V. Kapacitet </a:t>
            </a:r>
          </a:p>
          <a:p>
            <a:r>
              <a:rPr lang="hr-HR" altLang="en-US" sz="2400"/>
              <a:t>kondenzatora iznosi 1 </a:t>
            </a:r>
            <a:r>
              <a:rPr lang="hr-HR" altLang="en-US" sz="2400">
                <a:sym typeface="Symbol" panose="05050102010706020507" pitchFamily="18" charset="2"/>
              </a:rPr>
              <a:t></a:t>
            </a:r>
            <a:r>
              <a:rPr lang="hr-HR" altLang="en-US" sz="2400"/>
              <a:t>F. Kolika sila djeluje na točkasti naboj </a:t>
            </a:r>
          </a:p>
          <a:p>
            <a:r>
              <a:rPr lang="hr-HR" altLang="en-US" sz="2400"/>
              <a:t>između ploča kondenzatora ako je njegov iznos jednak iznosu </a:t>
            </a:r>
          </a:p>
          <a:p>
            <a:r>
              <a:rPr lang="hr-HR" altLang="en-US" sz="2400"/>
              <a:t>naboju na pločama?</a:t>
            </a:r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25F0F9D3-94AD-4DA2-8708-E342366A1F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2276475"/>
            <a:ext cx="1539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714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hr-HR" altLang="en-US" sz="2400" b="1"/>
              <a:t>Rješenje: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321D76DF-F53D-49ED-B639-1F8EE17E6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2781300"/>
            <a:ext cx="139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hr-HR" altLang="en-US" sz="2400" i="1">
                <a:latin typeface="Times New Roman" panose="02020603050405020304" pitchFamily="18" charset="0"/>
              </a:rPr>
              <a:t> = </a:t>
            </a:r>
            <a:r>
              <a:rPr lang="hr-HR" altLang="en-US" sz="2400">
                <a:latin typeface="Times New Roman" panose="02020603050405020304" pitchFamily="18" charset="0"/>
              </a:rPr>
              <a:t>1 mm</a:t>
            </a:r>
            <a:endParaRPr lang="hr-HR" altLang="en-US" sz="240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1C9EBD83-73B0-44BD-AE16-0A098405D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3141663"/>
            <a:ext cx="1517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  <a:sym typeface="Symbol" panose="05050102010706020507" pitchFamily="18" charset="2"/>
              </a:rPr>
              <a:t>U</a:t>
            </a:r>
            <a:r>
              <a:rPr lang="hr-HR" altLang="en-US" sz="2400" i="1">
                <a:latin typeface="Times New Roman" panose="02020603050405020304" pitchFamily="18" charset="0"/>
              </a:rPr>
              <a:t> = </a:t>
            </a:r>
            <a:r>
              <a:rPr lang="hr-HR" altLang="en-US" sz="2400">
                <a:latin typeface="Times New Roman" panose="02020603050405020304" pitchFamily="18" charset="0"/>
              </a:rPr>
              <a:t>100 V</a:t>
            </a:r>
            <a:endParaRPr lang="hr-HR" altLang="en-US" sz="240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2536" name="Rectangle 8">
            <a:extLst>
              <a:ext uri="{FF2B5EF4-FFF2-40B4-BE49-F238E27FC236}">
                <a16:creationId xmlns:a16="http://schemas.microsoft.com/office/drawing/2014/main" id="{FA4785C8-CAE1-4C2B-9F36-443F3594A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3500438"/>
            <a:ext cx="132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  <a:sym typeface="Symbol" panose="05050102010706020507" pitchFamily="18" charset="2"/>
              </a:rPr>
              <a:t>C </a:t>
            </a:r>
            <a:r>
              <a:rPr lang="hr-HR" altLang="en-US" sz="2400" i="1">
                <a:latin typeface="Times New Roman" panose="02020603050405020304" pitchFamily="18" charset="0"/>
              </a:rPr>
              <a:t>= </a:t>
            </a:r>
            <a:r>
              <a:rPr lang="hr-HR" altLang="en-US" sz="2400">
                <a:latin typeface="Times New Roman" panose="02020603050405020304" pitchFamily="18" charset="0"/>
              </a:rPr>
              <a:t>1 </a:t>
            </a:r>
            <a:r>
              <a:rPr lang="hr-HR" altLang="en-US" sz="2400">
                <a:latin typeface="Times New Roman" panose="02020603050405020304" pitchFamily="18" charset="0"/>
                <a:sym typeface="Symbol" panose="05050102010706020507" pitchFamily="18" charset="2"/>
              </a:rPr>
              <a:t>F</a:t>
            </a:r>
          </a:p>
        </p:txBody>
      </p:sp>
      <p:sp>
        <p:nvSpPr>
          <p:cNvPr id="22537" name="Line 9">
            <a:extLst>
              <a:ext uri="{FF2B5EF4-FFF2-40B4-BE49-F238E27FC236}">
                <a16:creationId xmlns:a16="http://schemas.microsoft.com/office/drawing/2014/main" id="{D3813F9C-42F6-40C8-AC0E-6638EEF3AF5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5288" y="3933825"/>
            <a:ext cx="266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38" name="Rectangle 10">
            <a:extLst>
              <a:ext uri="{FF2B5EF4-FFF2-40B4-BE49-F238E27FC236}">
                <a16:creationId xmlns:a16="http://schemas.microsoft.com/office/drawing/2014/main" id="{EF19A82F-039D-4BCF-9B96-C52EA87BF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3933825"/>
            <a:ext cx="86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hr-HR" altLang="en-US" sz="2400" i="1">
                <a:latin typeface="Times New Roman" panose="02020603050405020304" pitchFamily="18" charset="0"/>
              </a:rPr>
              <a:t> = </a:t>
            </a:r>
            <a:r>
              <a:rPr lang="hr-HR" altLang="en-US" sz="2400">
                <a:latin typeface="Times New Roman" panose="02020603050405020304" pitchFamily="18" charset="0"/>
              </a:rPr>
              <a:t>?</a:t>
            </a:r>
            <a:endParaRPr lang="hr-HR" altLang="en-US" sz="240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22539" name="Object 11">
            <a:extLst>
              <a:ext uri="{FF2B5EF4-FFF2-40B4-BE49-F238E27FC236}">
                <a16:creationId xmlns:a16="http://schemas.microsoft.com/office/drawing/2014/main" id="{98BFBFE7-3C67-4300-B462-2DA98DE6C2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76450" y="4292600"/>
          <a:ext cx="911225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" name="Equation" r:id="rId3" imgW="444240" imgH="419040" progId="Equation.DSMT4">
                  <p:embed/>
                </p:oleObj>
              </mc:Choice>
              <mc:Fallback>
                <p:oleObj name="Equation" r:id="rId3" imgW="444240" imgH="4190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0" y="4292600"/>
                        <a:ext cx="911225" cy="846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0" name="Object 12">
            <a:extLst>
              <a:ext uri="{FF2B5EF4-FFF2-40B4-BE49-F238E27FC236}">
                <a16:creationId xmlns:a16="http://schemas.microsoft.com/office/drawing/2014/main" id="{8A1F6155-0587-4282-BF1B-EAD52787A6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68838" y="4292600"/>
          <a:ext cx="911225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8" name="Equation" r:id="rId5" imgW="444240" imgH="393480" progId="Equation.DSMT4">
                  <p:embed/>
                </p:oleObj>
              </mc:Choice>
              <mc:Fallback>
                <p:oleObj name="Equation" r:id="rId5" imgW="444240" imgH="393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8838" y="4292600"/>
                        <a:ext cx="911225" cy="795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>
            <a:extLst>
              <a:ext uri="{FF2B5EF4-FFF2-40B4-BE49-F238E27FC236}">
                <a16:creationId xmlns:a16="http://schemas.microsoft.com/office/drawing/2014/main" id="{2B7019FD-21B7-4CA2-AE80-5A419138B9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71850" y="4289425"/>
          <a:ext cx="911225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9" name="Equation" r:id="rId7" imgW="444240" imgH="393480" progId="Equation.DSMT4">
                  <p:embed/>
                </p:oleObj>
              </mc:Choice>
              <mc:Fallback>
                <p:oleObj name="Equation" r:id="rId7" imgW="444240" imgH="393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850" y="4289425"/>
                        <a:ext cx="911225" cy="795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4">
            <a:extLst>
              <a:ext uri="{FF2B5EF4-FFF2-40B4-BE49-F238E27FC236}">
                <a16:creationId xmlns:a16="http://schemas.microsoft.com/office/drawing/2014/main" id="{8296D180-E378-4215-A0BA-B22B5943F6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89150" y="5497513"/>
          <a:ext cx="1301750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name="Equation" r:id="rId9" imgW="634680" imgH="419040" progId="Equation.DSMT4">
                  <p:embed/>
                </p:oleObj>
              </mc:Choice>
              <mc:Fallback>
                <p:oleObj name="Equation" r:id="rId9" imgW="634680" imgH="4190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9150" y="5497513"/>
                        <a:ext cx="1301750" cy="846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3" name="Object 15">
            <a:extLst>
              <a:ext uri="{FF2B5EF4-FFF2-40B4-BE49-F238E27FC236}">
                <a16:creationId xmlns:a16="http://schemas.microsoft.com/office/drawing/2014/main" id="{75A62484-E8AF-489E-93A4-65E74ECCF9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86138" y="5459413"/>
          <a:ext cx="2447925" cy="922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Equation" r:id="rId11" imgW="1193760" imgH="457200" progId="Equation.DSMT4">
                  <p:embed/>
                </p:oleObj>
              </mc:Choice>
              <mc:Fallback>
                <p:oleObj name="Equation" r:id="rId11" imgW="1193760" imgH="4572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6138" y="5459413"/>
                        <a:ext cx="2447925" cy="922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4" name="Rectangle 16">
            <a:extLst>
              <a:ext uri="{FF2B5EF4-FFF2-40B4-BE49-F238E27FC236}">
                <a16:creationId xmlns:a16="http://schemas.microsoft.com/office/drawing/2014/main" id="{FDAC22C8-A038-4D7A-8192-9792F3BE0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5734050"/>
            <a:ext cx="1330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hr-HR" altLang="en-US" sz="2400" i="1">
                <a:latin typeface="Times New Roman" panose="02020603050405020304" pitchFamily="18" charset="0"/>
              </a:rPr>
              <a:t> = </a:t>
            </a:r>
            <a:r>
              <a:rPr lang="hr-HR" altLang="en-US" sz="2400">
                <a:latin typeface="Times New Roman" panose="02020603050405020304" pitchFamily="18" charset="0"/>
              </a:rPr>
              <a:t>10 N</a:t>
            </a:r>
            <a:endParaRPr lang="hr-HR" altLang="en-US" sz="240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2545" name="Rectangle 17">
            <a:extLst>
              <a:ext uri="{FF2B5EF4-FFF2-40B4-BE49-F238E27FC236}">
                <a16:creationId xmlns:a16="http://schemas.microsoft.com/office/drawing/2014/main" id="{37D57EA1-D39A-4EC8-987E-36B815386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2781300"/>
            <a:ext cx="1254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</a:rPr>
              <a:t>= </a:t>
            </a:r>
            <a:r>
              <a:rPr lang="hr-HR" altLang="en-US" sz="2400">
                <a:latin typeface="Times New Roman" panose="02020603050405020304" pitchFamily="18" charset="0"/>
              </a:rPr>
              <a:t>10</a:t>
            </a:r>
            <a:r>
              <a:rPr lang="hr-HR" altLang="en-US" sz="2400" baseline="30000">
                <a:latin typeface="Times New Roman" panose="02020603050405020304" pitchFamily="18" charset="0"/>
              </a:rPr>
              <a:t>-3</a:t>
            </a:r>
            <a:r>
              <a:rPr lang="hr-HR" altLang="en-US" sz="2400">
                <a:latin typeface="Times New Roman" panose="02020603050405020304" pitchFamily="18" charset="0"/>
              </a:rPr>
              <a:t> m</a:t>
            </a:r>
            <a:endParaRPr lang="hr-HR" altLang="en-US" sz="240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2546" name="Rectangle 18">
            <a:extLst>
              <a:ext uri="{FF2B5EF4-FFF2-40B4-BE49-F238E27FC236}">
                <a16:creationId xmlns:a16="http://schemas.microsoft.com/office/drawing/2014/main" id="{EB474E4F-F7BF-4F3C-A47C-93582E8B7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9088" y="3500438"/>
            <a:ext cx="1187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</a:rPr>
              <a:t>= </a:t>
            </a:r>
            <a:r>
              <a:rPr lang="hr-HR" altLang="en-US" sz="2400">
                <a:latin typeface="Times New Roman" panose="02020603050405020304" pitchFamily="18" charset="0"/>
              </a:rPr>
              <a:t>10</a:t>
            </a:r>
            <a:r>
              <a:rPr lang="hr-HR" altLang="en-US" sz="2400" baseline="30000">
                <a:latin typeface="Times New Roman" panose="02020603050405020304" pitchFamily="18" charset="0"/>
              </a:rPr>
              <a:t>-6</a:t>
            </a:r>
            <a:r>
              <a:rPr lang="hr-HR" altLang="en-US" sz="2400">
                <a:latin typeface="Times New Roman" panose="02020603050405020304" pitchFamily="18" charset="0"/>
              </a:rPr>
              <a:t> F</a:t>
            </a:r>
            <a:endParaRPr lang="hr-HR" altLang="en-US" sz="240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2533" grpId="0"/>
      <p:bldP spid="22534" grpId="0"/>
      <p:bldP spid="22535" grpId="0"/>
      <p:bldP spid="22536" grpId="0"/>
      <p:bldP spid="22538" grpId="0"/>
      <p:bldP spid="22544" grpId="0"/>
      <p:bldP spid="22545" grpId="0"/>
      <p:bldP spid="225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>
            <a:extLst>
              <a:ext uri="{FF2B5EF4-FFF2-40B4-BE49-F238E27FC236}">
                <a16:creationId xmlns:a16="http://schemas.microsoft.com/office/drawing/2014/main" id="{8BC9DCB6-239F-438E-A1AD-73C926DB1C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198563"/>
            <a:ext cx="3165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>
                <a:solidFill>
                  <a:schemeClr val="tx2"/>
                </a:solidFill>
              </a:rPr>
              <a:t>Kapacitet (</a:t>
            </a:r>
            <a:r>
              <a:rPr lang="hr-HR" altLang="en-US" sz="2400" i="1">
                <a:solidFill>
                  <a:schemeClr val="tx2"/>
                </a:solidFill>
                <a:latin typeface="Times New Roman" panose="02020603050405020304" pitchFamily="18" charset="0"/>
              </a:rPr>
              <a:t>C</a:t>
            </a:r>
            <a:r>
              <a:rPr lang="hr-HR" altLang="en-US" sz="2400">
                <a:solidFill>
                  <a:schemeClr val="tx2"/>
                </a:solidFill>
              </a:rPr>
              <a:t>) vodiča:  </a:t>
            </a:r>
          </a:p>
        </p:txBody>
      </p:sp>
      <p:graphicFrame>
        <p:nvGraphicFramePr>
          <p:cNvPr id="12294" name="Object 6">
            <a:extLst>
              <a:ext uri="{FF2B5EF4-FFF2-40B4-BE49-F238E27FC236}">
                <a16:creationId xmlns:a16="http://schemas.microsoft.com/office/drawing/2014/main" id="{4C7372D2-93D7-4457-9F87-878C875E28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8400" y="2565400"/>
          <a:ext cx="93662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3" imgW="406080" imgH="406080" progId="Equation.3">
                  <p:embed/>
                </p:oleObj>
              </mc:Choice>
              <mc:Fallback>
                <p:oleObj name="Equation" r:id="rId3" imgW="406080" imgH="4060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565400"/>
                        <a:ext cx="936625" cy="936625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5" name="Rectangle 7">
            <a:extLst>
              <a:ext uri="{FF2B5EF4-FFF2-40B4-BE49-F238E27FC236}">
                <a16:creationId xmlns:a16="http://schemas.microsoft.com/office/drawing/2014/main" id="{DA0E03E2-53A5-4D68-9E06-58B9BE95F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3" y="2781300"/>
            <a:ext cx="1655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r-HR" altLang="en-US" sz="2400">
                <a:solidFill>
                  <a:schemeClr val="tx2"/>
                </a:solidFill>
                <a:latin typeface="Times New Roman" panose="02020603050405020304" pitchFamily="18" charset="0"/>
              </a:rPr>
              <a:t>[F = C V</a:t>
            </a:r>
            <a:r>
              <a:rPr lang="hr-HR" altLang="en-US" sz="2400" baseline="30000">
                <a:solidFill>
                  <a:schemeClr val="tx2"/>
                </a:solidFill>
                <a:latin typeface="Times New Roman" panose="02020603050405020304" pitchFamily="18" charset="0"/>
              </a:rPr>
              <a:t>-1</a:t>
            </a:r>
            <a:r>
              <a:rPr lang="hr-HR" altLang="en-US" sz="2400">
                <a:solidFill>
                  <a:schemeClr val="tx2"/>
                </a:solidFill>
                <a:latin typeface="Times New Roman" panose="02020603050405020304" pitchFamily="18" charset="0"/>
              </a:rPr>
              <a:t>]</a:t>
            </a:r>
            <a:r>
              <a:rPr lang="hr-HR" altLang="en-US" sz="2400">
                <a:solidFill>
                  <a:schemeClr val="tx2"/>
                </a:solidFill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Line 5">
            <a:extLst>
              <a:ext uri="{FF2B5EF4-FFF2-40B4-BE49-F238E27FC236}">
                <a16:creationId xmlns:a16="http://schemas.microsoft.com/office/drawing/2014/main" id="{9CCF8712-8B97-4098-969B-80D1CF103E1F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3800" y="1989138"/>
            <a:ext cx="1588" cy="338296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26" name="Line 6">
            <a:extLst>
              <a:ext uri="{FF2B5EF4-FFF2-40B4-BE49-F238E27FC236}">
                <a16:creationId xmlns:a16="http://schemas.microsoft.com/office/drawing/2014/main" id="{94AD1BEA-69C8-4AF9-84FB-DAEE15402D91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7763" y="2060575"/>
            <a:ext cx="1587" cy="33115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9E49D895-47FB-47F7-8BD1-B52FFD72A7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9038" y="3859213"/>
            <a:ext cx="2808287" cy="187325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5128" name="Group 8">
            <a:extLst>
              <a:ext uri="{FF2B5EF4-FFF2-40B4-BE49-F238E27FC236}">
                <a16:creationId xmlns:a16="http://schemas.microsoft.com/office/drawing/2014/main" id="{FA01A9A0-271B-481D-A587-88121B87E544}"/>
              </a:ext>
            </a:extLst>
          </p:cNvPr>
          <p:cNvGrpSpPr>
            <a:grpSpLocks/>
          </p:cNvGrpSpPr>
          <p:nvPr/>
        </p:nvGrpSpPr>
        <p:grpSpPr bwMode="auto">
          <a:xfrm>
            <a:off x="2124075" y="3932238"/>
            <a:ext cx="1584325" cy="2376487"/>
            <a:chOff x="3742" y="2976"/>
            <a:chExt cx="744" cy="1081"/>
          </a:xfrm>
        </p:grpSpPr>
        <p:sp>
          <p:nvSpPr>
            <p:cNvPr id="5129" name="Arc 9">
              <a:extLst>
                <a:ext uri="{FF2B5EF4-FFF2-40B4-BE49-F238E27FC236}">
                  <a16:creationId xmlns:a16="http://schemas.microsoft.com/office/drawing/2014/main" id="{AB16F559-F76A-4B5A-B537-A9364E840B73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3871" y="3121"/>
              <a:ext cx="504" cy="157"/>
            </a:xfrm>
            <a:custGeom>
              <a:avLst/>
              <a:gdLst>
                <a:gd name="G0" fmla="+- 21052 0 0"/>
                <a:gd name="G1" fmla="+- 21600 0 0"/>
                <a:gd name="G2" fmla="+- 21600 0 0"/>
                <a:gd name="T0" fmla="*/ 0 w 42569"/>
                <a:gd name="T1" fmla="*/ 16764 h 21600"/>
                <a:gd name="T2" fmla="*/ 42569 w 42569"/>
                <a:gd name="T3" fmla="*/ 19713 h 21600"/>
                <a:gd name="T4" fmla="*/ 21052 w 4256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569" h="21600" fill="none" extrusionOk="0">
                  <a:moveTo>
                    <a:pt x="0" y="16764"/>
                  </a:moveTo>
                  <a:cubicBezTo>
                    <a:pt x="2253" y="6953"/>
                    <a:pt x="10985" y="0"/>
                    <a:pt x="21052" y="0"/>
                  </a:cubicBezTo>
                  <a:cubicBezTo>
                    <a:pt x="32249" y="0"/>
                    <a:pt x="41591" y="8557"/>
                    <a:pt x="42569" y="19712"/>
                  </a:cubicBezTo>
                </a:path>
                <a:path w="42569" h="21600" stroke="0" extrusionOk="0">
                  <a:moveTo>
                    <a:pt x="0" y="16764"/>
                  </a:moveTo>
                  <a:cubicBezTo>
                    <a:pt x="2253" y="6953"/>
                    <a:pt x="10985" y="0"/>
                    <a:pt x="21052" y="0"/>
                  </a:cubicBezTo>
                  <a:cubicBezTo>
                    <a:pt x="32249" y="0"/>
                    <a:pt x="41591" y="8557"/>
                    <a:pt x="42569" y="19712"/>
                  </a:cubicBezTo>
                  <a:lnTo>
                    <a:pt x="21052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130" name="Rectangle 10">
              <a:extLst>
                <a:ext uri="{FF2B5EF4-FFF2-40B4-BE49-F238E27FC236}">
                  <a16:creationId xmlns:a16="http://schemas.microsoft.com/office/drawing/2014/main" id="{EFDE5CFB-1E28-4DEC-B781-94DF139483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7" y="3265"/>
              <a:ext cx="72" cy="7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131" name="Arc 11">
              <a:extLst>
                <a:ext uri="{FF2B5EF4-FFF2-40B4-BE49-F238E27FC236}">
                  <a16:creationId xmlns:a16="http://schemas.microsoft.com/office/drawing/2014/main" id="{7142AF9A-A237-4DB7-8E72-1ABB6CE09894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3799" y="3121"/>
              <a:ext cx="648" cy="157"/>
            </a:xfrm>
            <a:custGeom>
              <a:avLst/>
              <a:gdLst>
                <a:gd name="G0" fmla="+- 21052 0 0"/>
                <a:gd name="G1" fmla="+- 21600 0 0"/>
                <a:gd name="G2" fmla="+- 21600 0 0"/>
                <a:gd name="T0" fmla="*/ 0 w 42569"/>
                <a:gd name="T1" fmla="*/ 16764 h 21600"/>
                <a:gd name="T2" fmla="*/ 42569 w 42569"/>
                <a:gd name="T3" fmla="*/ 19713 h 21600"/>
                <a:gd name="T4" fmla="*/ 21052 w 4256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569" h="21600" fill="none" extrusionOk="0">
                  <a:moveTo>
                    <a:pt x="0" y="16764"/>
                  </a:moveTo>
                  <a:cubicBezTo>
                    <a:pt x="2253" y="6953"/>
                    <a:pt x="10985" y="0"/>
                    <a:pt x="21052" y="0"/>
                  </a:cubicBezTo>
                  <a:cubicBezTo>
                    <a:pt x="32249" y="0"/>
                    <a:pt x="41591" y="8557"/>
                    <a:pt x="42569" y="19712"/>
                  </a:cubicBezTo>
                </a:path>
                <a:path w="42569" h="21600" stroke="0" extrusionOk="0">
                  <a:moveTo>
                    <a:pt x="0" y="16764"/>
                  </a:moveTo>
                  <a:cubicBezTo>
                    <a:pt x="2253" y="6953"/>
                    <a:pt x="10985" y="0"/>
                    <a:pt x="21052" y="0"/>
                  </a:cubicBezTo>
                  <a:cubicBezTo>
                    <a:pt x="32249" y="0"/>
                    <a:pt x="41591" y="8557"/>
                    <a:pt x="42569" y="19712"/>
                  </a:cubicBezTo>
                  <a:lnTo>
                    <a:pt x="21052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FFFF00"/>
                </a:gs>
                <a:gs pos="100000">
                  <a:srgbClr val="FFCC99"/>
                </a:gs>
              </a:gsLst>
              <a:path path="shape">
                <a:fillToRect l="50000" t="50000" r="50000" b="50000"/>
              </a:path>
            </a:gradFill>
            <a:ln w="3175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132" name="Freeform 12">
              <a:extLst>
                <a:ext uri="{FF2B5EF4-FFF2-40B4-BE49-F238E27FC236}">
                  <a16:creationId xmlns:a16="http://schemas.microsoft.com/office/drawing/2014/main" id="{966B1BB9-795D-48BD-B4EC-31A58E9D002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9" y="3913"/>
              <a:ext cx="648" cy="144"/>
            </a:xfrm>
            <a:custGeom>
              <a:avLst/>
              <a:gdLst>
                <a:gd name="T0" fmla="*/ 540 w 1260"/>
                <a:gd name="T1" fmla="*/ 0 h 180"/>
                <a:gd name="T2" fmla="*/ 0 w 1260"/>
                <a:gd name="T3" fmla="*/ 180 h 180"/>
                <a:gd name="T4" fmla="*/ 1260 w 1260"/>
                <a:gd name="T5" fmla="*/ 180 h 180"/>
                <a:gd name="T6" fmla="*/ 720 w 1260"/>
                <a:gd name="T7" fmla="*/ 0 h 180"/>
                <a:gd name="T8" fmla="*/ 540 w 1260"/>
                <a:gd name="T9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60" h="180">
                  <a:moveTo>
                    <a:pt x="540" y="0"/>
                  </a:moveTo>
                  <a:lnTo>
                    <a:pt x="0" y="180"/>
                  </a:lnTo>
                  <a:lnTo>
                    <a:pt x="1260" y="180"/>
                  </a:lnTo>
                  <a:lnTo>
                    <a:pt x="720" y="0"/>
                  </a:lnTo>
                  <a:lnTo>
                    <a:pt x="540" y="0"/>
                  </a:lnTo>
                  <a:close/>
                </a:path>
              </a:pathLst>
            </a:custGeom>
            <a:gradFill rotWithShape="0">
              <a:gsLst>
                <a:gs pos="0">
                  <a:srgbClr val="FFCC99"/>
                </a:gs>
                <a:gs pos="100000">
                  <a:srgbClr val="FFFF00"/>
                </a:gs>
              </a:gsLst>
              <a:lin ang="5400000" scaled="1"/>
            </a:gradFill>
            <a:ln w="9525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133" name="Freeform 13">
              <a:extLst>
                <a:ext uri="{FF2B5EF4-FFF2-40B4-BE49-F238E27FC236}">
                  <a16:creationId xmlns:a16="http://schemas.microsoft.com/office/drawing/2014/main" id="{DFFC5C67-3730-4BFA-94FB-CD764A531AC1}"/>
                </a:ext>
              </a:extLst>
            </p:cNvPr>
            <p:cNvSpPr>
              <a:spLocks/>
            </p:cNvSpPr>
            <p:nvPr/>
          </p:nvSpPr>
          <p:spPr bwMode="auto">
            <a:xfrm rot="196675">
              <a:off x="3742" y="2976"/>
              <a:ext cx="744" cy="384"/>
            </a:xfrm>
            <a:custGeom>
              <a:avLst/>
              <a:gdLst>
                <a:gd name="T0" fmla="*/ 210 w 1830"/>
                <a:gd name="T1" fmla="*/ 840 h 960"/>
                <a:gd name="T2" fmla="*/ 30 w 1830"/>
                <a:gd name="T3" fmla="*/ 300 h 960"/>
                <a:gd name="T4" fmla="*/ 390 w 1830"/>
                <a:gd name="T5" fmla="*/ 120 h 960"/>
                <a:gd name="T6" fmla="*/ 930 w 1830"/>
                <a:gd name="T7" fmla="*/ 120 h 960"/>
                <a:gd name="T8" fmla="*/ 1650 w 1830"/>
                <a:gd name="T9" fmla="*/ 120 h 960"/>
                <a:gd name="T10" fmla="*/ 1830 w 1830"/>
                <a:gd name="T11" fmla="*/ 840 h 960"/>
                <a:gd name="T12" fmla="*/ 1650 w 1830"/>
                <a:gd name="T13" fmla="*/ 840 h 960"/>
                <a:gd name="T14" fmla="*/ 1470 w 1830"/>
                <a:gd name="T15" fmla="*/ 480 h 960"/>
                <a:gd name="T16" fmla="*/ 1110 w 1830"/>
                <a:gd name="T17" fmla="*/ 480 h 960"/>
                <a:gd name="T18" fmla="*/ 930 w 1830"/>
                <a:gd name="T19" fmla="*/ 660 h 960"/>
                <a:gd name="T20" fmla="*/ 390 w 1830"/>
                <a:gd name="T21" fmla="*/ 480 h 960"/>
                <a:gd name="T22" fmla="*/ 210 w 1830"/>
                <a:gd name="T23" fmla="*/ 840 h 9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30" h="960">
                  <a:moveTo>
                    <a:pt x="210" y="840"/>
                  </a:moveTo>
                  <a:cubicBezTo>
                    <a:pt x="150" y="810"/>
                    <a:pt x="0" y="420"/>
                    <a:pt x="30" y="300"/>
                  </a:cubicBezTo>
                  <a:cubicBezTo>
                    <a:pt x="60" y="180"/>
                    <a:pt x="240" y="150"/>
                    <a:pt x="390" y="120"/>
                  </a:cubicBezTo>
                  <a:cubicBezTo>
                    <a:pt x="540" y="90"/>
                    <a:pt x="720" y="120"/>
                    <a:pt x="930" y="120"/>
                  </a:cubicBezTo>
                  <a:cubicBezTo>
                    <a:pt x="1140" y="120"/>
                    <a:pt x="1500" y="0"/>
                    <a:pt x="1650" y="120"/>
                  </a:cubicBezTo>
                  <a:cubicBezTo>
                    <a:pt x="1800" y="240"/>
                    <a:pt x="1830" y="720"/>
                    <a:pt x="1830" y="840"/>
                  </a:cubicBezTo>
                  <a:cubicBezTo>
                    <a:pt x="1830" y="960"/>
                    <a:pt x="1710" y="900"/>
                    <a:pt x="1650" y="840"/>
                  </a:cubicBezTo>
                  <a:cubicBezTo>
                    <a:pt x="1590" y="780"/>
                    <a:pt x="1560" y="540"/>
                    <a:pt x="1470" y="480"/>
                  </a:cubicBezTo>
                  <a:cubicBezTo>
                    <a:pt x="1380" y="420"/>
                    <a:pt x="1200" y="450"/>
                    <a:pt x="1110" y="480"/>
                  </a:cubicBezTo>
                  <a:cubicBezTo>
                    <a:pt x="1020" y="510"/>
                    <a:pt x="1050" y="660"/>
                    <a:pt x="930" y="660"/>
                  </a:cubicBezTo>
                  <a:cubicBezTo>
                    <a:pt x="810" y="660"/>
                    <a:pt x="510" y="450"/>
                    <a:pt x="390" y="480"/>
                  </a:cubicBezTo>
                  <a:cubicBezTo>
                    <a:pt x="270" y="510"/>
                    <a:pt x="270" y="870"/>
                    <a:pt x="210" y="84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5134" name="Line 14">
            <a:extLst>
              <a:ext uri="{FF2B5EF4-FFF2-40B4-BE49-F238E27FC236}">
                <a16:creationId xmlns:a16="http://schemas.microsoft.com/office/drawing/2014/main" id="{44C8EEAD-0D9C-43CF-A1DC-1509EE93DA17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2213" y="1989138"/>
            <a:ext cx="1587" cy="338296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5135" name="Group 15">
            <a:extLst>
              <a:ext uri="{FF2B5EF4-FFF2-40B4-BE49-F238E27FC236}">
                <a16:creationId xmlns:a16="http://schemas.microsoft.com/office/drawing/2014/main" id="{EEA835A3-809D-4588-ACAC-DDCCE70ACB82}"/>
              </a:ext>
            </a:extLst>
          </p:cNvPr>
          <p:cNvGrpSpPr>
            <a:grpSpLocks/>
          </p:cNvGrpSpPr>
          <p:nvPr/>
        </p:nvGrpSpPr>
        <p:grpSpPr bwMode="auto">
          <a:xfrm>
            <a:off x="5073650" y="1843088"/>
            <a:ext cx="361950" cy="3554412"/>
            <a:chOff x="2472" y="1207"/>
            <a:chExt cx="228" cy="2239"/>
          </a:xfrm>
        </p:grpSpPr>
        <p:sp>
          <p:nvSpPr>
            <p:cNvPr id="5136" name="Rectangle 16">
              <a:extLst>
                <a:ext uri="{FF2B5EF4-FFF2-40B4-BE49-F238E27FC236}">
                  <a16:creationId xmlns:a16="http://schemas.microsoft.com/office/drawing/2014/main" id="{565A5AD1-4896-4C8A-BE62-6CEFD50FE4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1207"/>
              <a:ext cx="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r-HR" altLang="en-US" sz="240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5137" name="Rectangle 17">
              <a:extLst>
                <a:ext uri="{FF2B5EF4-FFF2-40B4-BE49-F238E27FC236}">
                  <a16:creationId xmlns:a16="http://schemas.microsoft.com/office/drawing/2014/main" id="{27A68B9D-621F-4271-8D5E-EC0E26CCF3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1570"/>
              <a:ext cx="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r-HR" altLang="en-US" sz="240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5138" name="Rectangle 18">
              <a:extLst>
                <a:ext uri="{FF2B5EF4-FFF2-40B4-BE49-F238E27FC236}">
                  <a16:creationId xmlns:a16="http://schemas.microsoft.com/office/drawing/2014/main" id="{326CEBBB-8421-4370-847C-1891BC9048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1979"/>
              <a:ext cx="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r-HR" altLang="en-US" sz="240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5139" name="Rectangle 19">
              <a:extLst>
                <a:ext uri="{FF2B5EF4-FFF2-40B4-BE49-F238E27FC236}">
                  <a16:creationId xmlns:a16="http://schemas.microsoft.com/office/drawing/2014/main" id="{E68F9B10-6A7B-480F-A433-B9E78465F4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341"/>
              <a:ext cx="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r-HR" altLang="en-US" sz="240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5140" name="Rectangle 20">
              <a:extLst>
                <a:ext uri="{FF2B5EF4-FFF2-40B4-BE49-F238E27FC236}">
                  <a16:creationId xmlns:a16="http://schemas.microsoft.com/office/drawing/2014/main" id="{B78D4ED6-5C02-46D6-867E-17FAF4C43A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750"/>
              <a:ext cx="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r-HR" altLang="en-US" sz="240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5141" name="Rectangle 21">
              <a:extLst>
                <a:ext uri="{FF2B5EF4-FFF2-40B4-BE49-F238E27FC236}">
                  <a16:creationId xmlns:a16="http://schemas.microsoft.com/office/drawing/2014/main" id="{CFBBC63C-A4EE-4F88-B484-011CABBF17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3158"/>
              <a:ext cx="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r-HR" altLang="en-US" sz="2400">
                  <a:solidFill>
                    <a:srgbClr val="FF0000"/>
                  </a:solidFill>
                </a:rPr>
                <a:t>+</a:t>
              </a:r>
            </a:p>
          </p:txBody>
        </p:sp>
      </p:grpSp>
      <p:grpSp>
        <p:nvGrpSpPr>
          <p:cNvPr id="5142" name="Group 22">
            <a:extLst>
              <a:ext uri="{FF2B5EF4-FFF2-40B4-BE49-F238E27FC236}">
                <a16:creationId xmlns:a16="http://schemas.microsoft.com/office/drawing/2014/main" id="{B71EB62C-AAAB-43A8-9651-A88E4C7FC8D3}"/>
              </a:ext>
            </a:extLst>
          </p:cNvPr>
          <p:cNvGrpSpPr>
            <a:grpSpLocks/>
          </p:cNvGrpSpPr>
          <p:nvPr/>
        </p:nvGrpSpPr>
        <p:grpSpPr bwMode="auto">
          <a:xfrm>
            <a:off x="6300788" y="1844675"/>
            <a:ext cx="361950" cy="3554413"/>
            <a:chOff x="2472" y="1207"/>
            <a:chExt cx="228" cy="2239"/>
          </a:xfrm>
        </p:grpSpPr>
        <p:sp>
          <p:nvSpPr>
            <p:cNvPr id="5143" name="Rectangle 23">
              <a:extLst>
                <a:ext uri="{FF2B5EF4-FFF2-40B4-BE49-F238E27FC236}">
                  <a16:creationId xmlns:a16="http://schemas.microsoft.com/office/drawing/2014/main" id="{878D9C89-268B-4FCD-B47F-6929C4C226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1207"/>
              <a:ext cx="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r-HR" altLang="en-US" sz="240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5144" name="Rectangle 24">
              <a:extLst>
                <a:ext uri="{FF2B5EF4-FFF2-40B4-BE49-F238E27FC236}">
                  <a16:creationId xmlns:a16="http://schemas.microsoft.com/office/drawing/2014/main" id="{1459688D-AFC2-441C-B98C-EBF101570F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1570"/>
              <a:ext cx="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r-HR" altLang="en-US" sz="240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5145" name="Rectangle 25">
              <a:extLst>
                <a:ext uri="{FF2B5EF4-FFF2-40B4-BE49-F238E27FC236}">
                  <a16:creationId xmlns:a16="http://schemas.microsoft.com/office/drawing/2014/main" id="{0A026275-3137-4CE1-8196-43C68F36CC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1979"/>
              <a:ext cx="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r-HR" altLang="en-US" sz="240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5146" name="Rectangle 26">
              <a:extLst>
                <a:ext uri="{FF2B5EF4-FFF2-40B4-BE49-F238E27FC236}">
                  <a16:creationId xmlns:a16="http://schemas.microsoft.com/office/drawing/2014/main" id="{5A646187-34D3-466C-9203-6D0F500097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341"/>
              <a:ext cx="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r-HR" altLang="en-US" sz="240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5147" name="Rectangle 27">
              <a:extLst>
                <a:ext uri="{FF2B5EF4-FFF2-40B4-BE49-F238E27FC236}">
                  <a16:creationId xmlns:a16="http://schemas.microsoft.com/office/drawing/2014/main" id="{7EEEEF3E-D80C-4463-A0BC-225A6E82B7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750"/>
              <a:ext cx="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r-HR" altLang="en-US" sz="2400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5148" name="Rectangle 28">
              <a:extLst>
                <a:ext uri="{FF2B5EF4-FFF2-40B4-BE49-F238E27FC236}">
                  <a16:creationId xmlns:a16="http://schemas.microsoft.com/office/drawing/2014/main" id="{0C2DBC56-EEA5-4EC9-9474-441BD166E4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3158"/>
              <a:ext cx="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r-HR" altLang="en-US" sz="2400">
                  <a:solidFill>
                    <a:srgbClr val="FF0000"/>
                  </a:solidFill>
                </a:rPr>
                <a:t>+</a:t>
              </a:r>
            </a:p>
          </p:txBody>
        </p:sp>
      </p:grpSp>
      <p:sp>
        <p:nvSpPr>
          <p:cNvPr id="5149" name="Line 29">
            <a:extLst>
              <a:ext uri="{FF2B5EF4-FFF2-40B4-BE49-F238E27FC236}">
                <a16:creationId xmlns:a16="http://schemas.microsoft.com/office/drawing/2014/main" id="{D9B5A6F0-ADC5-4D27-BCC0-F0FF078452CA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7763" y="2060575"/>
            <a:ext cx="1587" cy="3311525"/>
          </a:xfrm>
          <a:prstGeom prst="line">
            <a:avLst/>
          </a:prstGeom>
          <a:noFill/>
          <a:ln w="762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5157" name="Group 37">
            <a:extLst>
              <a:ext uri="{FF2B5EF4-FFF2-40B4-BE49-F238E27FC236}">
                <a16:creationId xmlns:a16="http://schemas.microsoft.com/office/drawing/2014/main" id="{4B87B2CE-7411-4CB3-88AD-43F9899D4EAC}"/>
              </a:ext>
            </a:extLst>
          </p:cNvPr>
          <p:cNvGrpSpPr>
            <a:grpSpLocks/>
          </p:cNvGrpSpPr>
          <p:nvPr/>
        </p:nvGrpSpPr>
        <p:grpSpPr bwMode="auto">
          <a:xfrm>
            <a:off x="5797550" y="1843088"/>
            <a:ext cx="285750" cy="3554412"/>
            <a:chOff x="2472" y="1207"/>
            <a:chExt cx="180" cy="2239"/>
          </a:xfrm>
        </p:grpSpPr>
        <p:sp>
          <p:nvSpPr>
            <p:cNvPr id="5158" name="Rectangle 38">
              <a:extLst>
                <a:ext uri="{FF2B5EF4-FFF2-40B4-BE49-F238E27FC236}">
                  <a16:creationId xmlns:a16="http://schemas.microsoft.com/office/drawing/2014/main" id="{320C09BB-462F-449B-B7EC-3232CB7B03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1207"/>
              <a:ext cx="1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r-HR" altLang="en-US" sz="2400">
                  <a:solidFill>
                    <a:schemeClr val="accent2"/>
                  </a:solidFill>
                </a:rPr>
                <a:t>-</a:t>
              </a:r>
            </a:p>
          </p:txBody>
        </p:sp>
        <p:sp>
          <p:nvSpPr>
            <p:cNvPr id="5159" name="Rectangle 39">
              <a:extLst>
                <a:ext uri="{FF2B5EF4-FFF2-40B4-BE49-F238E27FC236}">
                  <a16:creationId xmlns:a16="http://schemas.microsoft.com/office/drawing/2014/main" id="{2EFA30B3-159E-4B87-8D4D-1663367E2E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1570"/>
              <a:ext cx="1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r-HR" altLang="en-US" sz="2400">
                  <a:solidFill>
                    <a:schemeClr val="accent2"/>
                  </a:solidFill>
                </a:rPr>
                <a:t>-</a:t>
              </a:r>
            </a:p>
          </p:txBody>
        </p:sp>
        <p:sp>
          <p:nvSpPr>
            <p:cNvPr id="5160" name="Rectangle 40">
              <a:extLst>
                <a:ext uri="{FF2B5EF4-FFF2-40B4-BE49-F238E27FC236}">
                  <a16:creationId xmlns:a16="http://schemas.microsoft.com/office/drawing/2014/main" id="{8B00FB8B-BC94-4221-BB37-10394A2C3F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1979"/>
              <a:ext cx="1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r-HR" altLang="en-US" sz="2400">
                  <a:solidFill>
                    <a:schemeClr val="accent2"/>
                  </a:solidFill>
                </a:rPr>
                <a:t>-</a:t>
              </a:r>
            </a:p>
          </p:txBody>
        </p:sp>
        <p:sp>
          <p:nvSpPr>
            <p:cNvPr id="5161" name="Rectangle 41">
              <a:extLst>
                <a:ext uri="{FF2B5EF4-FFF2-40B4-BE49-F238E27FC236}">
                  <a16:creationId xmlns:a16="http://schemas.microsoft.com/office/drawing/2014/main" id="{9F766726-103D-407A-AE0A-A930C22951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341"/>
              <a:ext cx="1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r-HR" altLang="en-US" sz="2400">
                  <a:solidFill>
                    <a:schemeClr val="accent2"/>
                  </a:solidFill>
                </a:rPr>
                <a:t>-</a:t>
              </a:r>
            </a:p>
          </p:txBody>
        </p:sp>
        <p:sp>
          <p:nvSpPr>
            <p:cNvPr id="5162" name="Rectangle 42">
              <a:extLst>
                <a:ext uri="{FF2B5EF4-FFF2-40B4-BE49-F238E27FC236}">
                  <a16:creationId xmlns:a16="http://schemas.microsoft.com/office/drawing/2014/main" id="{D23F2389-3636-4CF5-B14E-0F2359DD3C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750"/>
              <a:ext cx="1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r-HR" altLang="en-US" sz="2400">
                  <a:solidFill>
                    <a:schemeClr val="accent2"/>
                  </a:solidFill>
                </a:rPr>
                <a:t>-</a:t>
              </a:r>
            </a:p>
          </p:txBody>
        </p:sp>
        <p:sp>
          <p:nvSpPr>
            <p:cNvPr id="5163" name="Rectangle 43">
              <a:extLst>
                <a:ext uri="{FF2B5EF4-FFF2-40B4-BE49-F238E27FC236}">
                  <a16:creationId xmlns:a16="http://schemas.microsoft.com/office/drawing/2014/main" id="{1283C733-2933-4CCA-878D-C919181CDD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3158"/>
              <a:ext cx="1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hr-HR" altLang="en-US" sz="2400">
                  <a:solidFill>
                    <a:schemeClr val="accent2"/>
                  </a:solidFill>
                </a:rPr>
                <a:t>-</a:t>
              </a:r>
            </a:p>
          </p:txBody>
        </p:sp>
      </p:grpSp>
      <p:sp>
        <p:nvSpPr>
          <p:cNvPr id="5164" name="Freeform 44">
            <a:extLst>
              <a:ext uri="{FF2B5EF4-FFF2-40B4-BE49-F238E27FC236}">
                <a16:creationId xmlns:a16="http://schemas.microsoft.com/office/drawing/2014/main" id="{E6500B56-434A-4B76-BED5-8A29FF4A2D31}"/>
              </a:ext>
            </a:extLst>
          </p:cNvPr>
          <p:cNvSpPr>
            <a:spLocks/>
          </p:cNvSpPr>
          <p:nvPr/>
        </p:nvSpPr>
        <p:spPr bwMode="auto">
          <a:xfrm>
            <a:off x="6256338" y="5237163"/>
            <a:ext cx="1058862" cy="1090612"/>
          </a:xfrm>
          <a:custGeom>
            <a:avLst/>
            <a:gdLst>
              <a:gd name="T0" fmla="*/ 0 w 667"/>
              <a:gd name="T1" fmla="*/ 0 h 687"/>
              <a:gd name="T2" fmla="*/ 162 w 667"/>
              <a:gd name="T3" fmla="*/ 71 h 687"/>
              <a:gd name="T4" fmla="*/ 202 w 667"/>
              <a:gd name="T5" fmla="*/ 81 h 687"/>
              <a:gd name="T6" fmla="*/ 263 w 667"/>
              <a:gd name="T7" fmla="*/ 101 h 687"/>
              <a:gd name="T8" fmla="*/ 384 w 667"/>
              <a:gd name="T9" fmla="*/ 192 h 687"/>
              <a:gd name="T10" fmla="*/ 445 w 667"/>
              <a:gd name="T11" fmla="*/ 232 h 687"/>
              <a:gd name="T12" fmla="*/ 505 w 667"/>
              <a:gd name="T13" fmla="*/ 283 h 687"/>
              <a:gd name="T14" fmla="*/ 606 w 667"/>
              <a:gd name="T15" fmla="*/ 434 h 687"/>
              <a:gd name="T16" fmla="*/ 616 w 667"/>
              <a:gd name="T17" fmla="*/ 475 h 687"/>
              <a:gd name="T18" fmla="*/ 637 w 667"/>
              <a:gd name="T19" fmla="*/ 535 h 687"/>
              <a:gd name="T20" fmla="*/ 667 w 667"/>
              <a:gd name="T21" fmla="*/ 687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67" h="687">
                <a:moveTo>
                  <a:pt x="0" y="0"/>
                </a:moveTo>
                <a:cubicBezTo>
                  <a:pt x="44" y="44"/>
                  <a:pt x="103" y="54"/>
                  <a:pt x="162" y="71"/>
                </a:cubicBezTo>
                <a:cubicBezTo>
                  <a:pt x="175" y="75"/>
                  <a:pt x="189" y="77"/>
                  <a:pt x="202" y="81"/>
                </a:cubicBezTo>
                <a:cubicBezTo>
                  <a:pt x="223" y="87"/>
                  <a:pt x="263" y="101"/>
                  <a:pt x="263" y="101"/>
                </a:cubicBezTo>
                <a:cubicBezTo>
                  <a:pt x="308" y="131"/>
                  <a:pt x="343" y="160"/>
                  <a:pt x="384" y="192"/>
                </a:cubicBezTo>
                <a:cubicBezTo>
                  <a:pt x="403" y="207"/>
                  <a:pt x="428" y="215"/>
                  <a:pt x="445" y="232"/>
                </a:cubicBezTo>
                <a:cubicBezTo>
                  <a:pt x="483" y="272"/>
                  <a:pt x="463" y="255"/>
                  <a:pt x="505" y="283"/>
                </a:cubicBezTo>
                <a:cubicBezTo>
                  <a:pt x="540" y="333"/>
                  <a:pt x="589" y="372"/>
                  <a:pt x="606" y="434"/>
                </a:cubicBezTo>
                <a:cubicBezTo>
                  <a:pt x="610" y="448"/>
                  <a:pt x="612" y="462"/>
                  <a:pt x="616" y="475"/>
                </a:cubicBezTo>
                <a:cubicBezTo>
                  <a:pt x="622" y="495"/>
                  <a:pt x="637" y="535"/>
                  <a:pt x="637" y="535"/>
                </a:cubicBezTo>
                <a:cubicBezTo>
                  <a:pt x="645" y="584"/>
                  <a:pt x="667" y="639"/>
                  <a:pt x="667" y="687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65" name="Line 45">
            <a:extLst>
              <a:ext uri="{FF2B5EF4-FFF2-40B4-BE49-F238E27FC236}">
                <a16:creationId xmlns:a16="http://schemas.microsoft.com/office/drawing/2014/main" id="{EC7EBF3D-3E64-4F05-90C8-71F3BB774C3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3800" y="5372100"/>
            <a:ext cx="0" cy="936625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66" name="Rectangle 46">
            <a:extLst>
              <a:ext uri="{FF2B5EF4-FFF2-40B4-BE49-F238E27FC236}">
                <a16:creationId xmlns:a16="http://schemas.microsoft.com/office/drawing/2014/main" id="{EF1633C7-724E-47A3-BAE7-53846BC3B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6164263"/>
            <a:ext cx="863600" cy="144462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>
              <a:solidFill>
                <a:srgbClr val="FFFF00"/>
              </a:solidFill>
            </a:endParaRPr>
          </a:p>
        </p:txBody>
      </p:sp>
      <p:sp>
        <p:nvSpPr>
          <p:cNvPr id="5167" name="Line 47">
            <a:extLst>
              <a:ext uri="{FF2B5EF4-FFF2-40B4-BE49-F238E27FC236}">
                <a16:creationId xmlns:a16="http://schemas.microsoft.com/office/drawing/2014/main" id="{F7638D5B-4856-46FC-B2B5-29492F91C354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7763" y="5372100"/>
            <a:ext cx="0" cy="936625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68" name="Rectangle 48">
            <a:extLst>
              <a:ext uri="{FF2B5EF4-FFF2-40B4-BE49-F238E27FC236}">
                <a16:creationId xmlns:a16="http://schemas.microsoft.com/office/drawing/2014/main" id="{5660E62F-B6CC-4F58-A74A-8F0B55012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5963" y="6164263"/>
            <a:ext cx="863600" cy="144462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>
              <a:solidFill>
                <a:srgbClr val="FFFF00"/>
              </a:solidFill>
            </a:endParaRPr>
          </a:p>
        </p:txBody>
      </p:sp>
      <p:sp>
        <p:nvSpPr>
          <p:cNvPr id="5169" name="Line 49">
            <a:extLst>
              <a:ext uri="{FF2B5EF4-FFF2-40B4-BE49-F238E27FC236}">
                <a16:creationId xmlns:a16="http://schemas.microsoft.com/office/drawing/2014/main" id="{38A2DB18-015E-45F2-AE3D-BA75EBE731EF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308725"/>
            <a:ext cx="9144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70" name="Rectangle 50">
            <a:extLst>
              <a:ext uri="{FF2B5EF4-FFF2-40B4-BE49-F238E27FC236}">
                <a16:creationId xmlns:a16="http://schemas.microsoft.com/office/drawing/2014/main" id="{F1071748-F8A0-4AC9-AA0A-5ADAF6B0C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836613"/>
            <a:ext cx="1914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>
                <a:solidFill>
                  <a:schemeClr val="tx2"/>
                </a:solidFill>
              </a:rPr>
              <a:t>Kondenzator</a:t>
            </a:r>
          </a:p>
        </p:txBody>
      </p:sp>
      <p:sp>
        <p:nvSpPr>
          <p:cNvPr id="5175" name="Rectangle 55">
            <a:extLst>
              <a:ext uri="{FF2B5EF4-FFF2-40B4-BE49-F238E27FC236}">
                <a16:creationId xmlns:a16="http://schemas.microsoft.com/office/drawing/2014/main" id="{F9AB68D3-9FF0-4971-9E65-FD2AA4A2D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341438"/>
            <a:ext cx="3240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r-HR" altLang="en-US" sz="2400">
                <a:solidFill>
                  <a:schemeClr val="tx2"/>
                </a:solidFill>
              </a:rPr>
              <a:t>Obloge kondenzatora</a:t>
            </a:r>
          </a:p>
        </p:txBody>
      </p:sp>
      <p:sp>
        <p:nvSpPr>
          <p:cNvPr id="5176" name="Rectangle 56">
            <a:extLst>
              <a:ext uri="{FF2B5EF4-FFF2-40B4-BE49-F238E27FC236}">
                <a16:creationId xmlns:a16="http://schemas.microsoft.com/office/drawing/2014/main" id="{C22FE9DA-749A-4ADE-98B7-1C57900910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638" y="2420938"/>
            <a:ext cx="687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 i="1">
                <a:solidFill>
                  <a:schemeClr val="tx2"/>
                </a:solidFill>
                <a:latin typeface="Times New Roman" panose="02020603050405020304" pitchFamily="18" charset="0"/>
              </a:rPr>
              <a:t>+ Q</a:t>
            </a:r>
          </a:p>
        </p:txBody>
      </p:sp>
      <p:sp>
        <p:nvSpPr>
          <p:cNvPr id="5177" name="Rectangle 57">
            <a:extLst>
              <a:ext uri="{FF2B5EF4-FFF2-40B4-BE49-F238E27FC236}">
                <a16:creationId xmlns:a16="http://schemas.microsoft.com/office/drawing/2014/main" id="{12A53C33-8CFB-46C2-A144-A064D1F2B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2420938"/>
            <a:ext cx="582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 i="1">
                <a:solidFill>
                  <a:schemeClr val="tx2"/>
                </a:solidFill>
                <a:latin typeface="Times New Roman" panose="02020603050405020304" pitchFamily="18" charset="0"/>
              </a:rPr>
              <a:t>- Q</a:t>
            </a:r>
          </a:p>
        </p:txBody>
      </p:sp>
      <p:sp>
        <p:nvSpPr>
          <p:cNvPr id="5178" name="Rectangle 58">
            <a:extLst>
              <a:ext uri="{FF2B5EF4-FFF2-40B4-BE49-F238E27FC236}">
                <a16:creationId xmlns:a16="http://schemas.microsoft.com/office/drawing/2014/main" id="{D912E729-17D4-4304-B7CC-63E6B98D31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23850" y="1819275"/>
            <a:ext cx="4824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hr-HR" altLang="en-US" sz="2400">
                <a:solidFill>
                  <a:schemeClr val="tx2"/>
                </a:solidFill>
              </a:rPr>
              <a:t>Kapacitet kondenzatora : </a:t>
            </a:r>
          </a:p>
        </p:txBody>
      </p:sp>
      <p:graphicFrame>
        <p:nvGraphicFramePr>
          <p:cNvPr id="5179" name="Object 59">
            <a:extLst>
              <a:ext uri="{FF2B5EF4-FFF2-40B4-BE49-F238E27FC236}">
                <a16:creationId xmlns:a16="http://schemas.microsoft.com/office/drawing/2014/main" id="{4B558135-02B6-4544-BA74-0D36C7745D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2275" y="2636838"/>
          <a:ext cx="936625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2" name="Equation" r:id="rId3" imgW="419040" imgH="368280" progId="Equation.3">
                  <p:embed/>
                </p:oleObj>
              </mc:Choice>
              <mc:Fallback>
                <p:oleObj name="Equation" r:id="rId3" imgW="419040" imgH="368280" progId="Equation.3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2636838"/>
                        <a:ext cx="936625" cy="822325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81" name="Rectangle 61">
            <a:extLst>
              <a:ext uri="{FF2B5EF4-FFF2-40B4-BE49-F238E27FC236}">
                <a16:creationId xmlns:a16="http://schemas.microsoft.com/office/drawing/2014/main" id="{9927196E-86B1-4959-9103-5F5946B66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404813"/>
            <a:ext cx="2190750" cy="3667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>
                <a:hlinkClick r:id="rId5" action="ppaction://hlinkfile"/>
              </a:rPr>
              <a:t>..\KAPACITET 2.avi</a:t>
            </a:r>
            <a:endParaRPr lang="hr-H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13873E-6 C 0.01336 0.00069 0.0559 0.00277 0.05086 0.00231 C 0.04583 0.00185 -0.0217 -0.00232 -0.02986 -0.00232 C -0.03802 -0.00232 -0.01337 -0.0007 3.61111E-6 2.13873E-6 Z " pathEditMode="relative" ptsTypes="aaaa">
                                      <p:cBhvr>
                                        <p:cTn id="46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1.6185E-6 L 0.11424 -0.05549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12" y="-27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60116E-6 L 0.11025 -0.05248 " pathEditMode="relative" rAng="0" ptsTypes="AA">
                                      <p:cBhvr>
                                        <p:cTn id="52" dur="2000" spd="-100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03" y="-2636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6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200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200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00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10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5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5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5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66" grpId="0" animBg="1"/>
      <p:bldP spid="5168" grpId="0" animBg="1"/>
      <p:bldP spid="5170" grpId="0"/>
      <p:bldP spid="5175" grpId="0"/>
      <p:bldP spid="5176" grpId="0"/>
      <p:bldP spid="5177" grpId="0"/>
      <p:bldP spid="5178" grpId="0"/>
      <p:bldP spid="518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3" name="Rectangle 219">
            <a:extLst>
              <a:ext uri="{FF2B5EF4-FFF2-40B4-BE49-F238E27FC236}">
                <a16:creationId xmlns:a16="http://schemas.microsoft.com/office/drawing/2014/main" id="{C4802703-E367-4200-B3A4-9B3CA11AB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454025"/>
            <a:ext cx="38846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800">
                <a:solidFill>
                  <a:schemeClr val="tx2"/>
                </a:solidFill>
              </a:rPr>
              <a:t>Pločasti kondenzator    </a:t>
            </a:r>
          </a:p>
        </p:txBody>
      </p:sp>
      <p:sp>
        <p:nvSpPr>
          <p:cNvPr id="6364" name="Rectangle 220">
            <a:extLst>
              <a:ext uri="{FF2B5EF4-FFF2-40B4-BE49-F238E27FC236}">
                <a16:creationId xmlns:a16="http://schemas.microsoft.com/office/drawing/2014/main" id="{2B920A53-78DD-4C71-8747-D5FA66584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8613" y="3357563"/>
            <a:ext cx="858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 i="1">
                <a:solidFill>
                  <a:schemeClr val="tx2"/>
                </a:solidFill>
                <a:latin typeface="Times New Roman" panose="02020603050405020304" pitchFamily="18" charset="0"/>
              </a:rPr>
              <a:t>C </a:t>
            </a:r>
            <a:r>
              <a:rPr lang="hr-HR" altLang="en-US" sz="2400" i="1">
                <a:solidFill>
                  <a:schemeClr val="tx2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 S</a:t>
            </a:r>
          </a:p>
        </p:txBody>
      </p:sp>
      <p:graphicFrame>
        <p:nvGraphicFramePr>
          <p:cNvPr id="6365" name="Object 221">
            <a:extLst>
              <a:ext uri="{FF2B5EF4-FFF2-40B4-BE49-F238E27FC236}">
                <a16:creationId xmlns:a16="http://schemas.microsoft.com/office/drawing/2014/main" id="{378CCB00-55D7-478C-B8AC-D092885D07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14875" y="2279650"/>
          <a:ext cx="3556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70" name="Equation" r:id="rId3" imgW="164880" imgH="368280" progId="Equation.3">
                  <p:embed/>
                </p:oleObj>
              </mc:Choice>
              <mc:Fallback>
                <p:oleObj name="Equation" r:id="rId3" imgW="164880" imgH="368280" progId="Equation.3">
                  <p:embed/>
                  <p:pic>
                    <p:nvPicPr>
                      <p:cNvPr id="0" name="Object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5" y="2279650"/>
                        <a:ext cx="355600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66" name="Rectangle 222">
            <a:extLst>
              <a:ext uri="{FF2B5EF4-FFF2-40B4-BE49-F238E27FC236}">
                <a16:creationId xmlns:a16="http://schemas.microsoft.com/office/drawing/2014/main" id="{74F3157E-E0F0-405C-8676-9A668DB9CB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2422525"/>
            <a:ext cx="706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 i="1">
                <a:solidFill>
                  <a:schemeClr val="tx2"/>
                </a:solidFill>
                <a:latin typeface="Times New Roman" panose="02020603050405020304" pitchFamily="18" charset="0"/>
              </a:rPr>
              <a:t>C </a:t>
            </a:r>
            <a:r>
              <a:rPr lang="hr-HR" altLang="en-US" sz="2400" i="1">
                <a:solidFill>
                  <a:schemeClr val="tx2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 </a:t>
            </a:r>
          </a:p>
        </p:txBody>
      </p:sp>
      <p:graphicFrame>
        <p:nvGraphicFramePr>
          <p:cNvPr id="6367" name="Object 223">
            <a:extLst>
              <a:ext uri="{FF2B5EF4-FFF2-40B4-BE49-F238E27FC236}">
                <a16:creationId xmlns:a16="http://schemas.microsoft.com/office/drawing/2014/main" id="{C63E0FE0-8E75-4125-A4FC-39C0762391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54463" y="4914900"/>
          <a:ext cx="1524000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71" name="Equation" r:id="rId5" imgW="698400" imgH="393480" progId="Equation.DSMT4">
                  <p:embed/>
                </p:oleObj>
              </mc:Choice>
              <mc:Fallback>
                <p:oleObj name="Equation" r:id="rId5" imgW="698400" imgH="393480" progId="Equation.DSMT4">
                  <p:embed/>
                  <p:pic>
                    <p:nvPicPr>
                      <p:cNvPr id="0" name="Object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4463" y="4914900"/>
                        <a:ext cx="1524000" cy="858838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68" name="Rectangle 224">
            <a:extLst>
              <a:ext uri="{FF2B5EF4-FFF2-40B4-BE49-F238E27FC236}">
                <a16:creationId xmlns:a16="http://schemas.microsoft.com/office/drawing/2014/main" id="{E57819D6-98DF-45CF-BE83-F2C028058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8613" y="4149725"/>
            <a:ext cx="9191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 i="1">
                <a:solidFill>
                  <a:schemeClr val="tx2"/>
                </a:solidFill>
                <a:latin typeface="Times New Roman" panose="02020603050405020304" pitchFamily="18" charset="0"/>
              </a:rPr>
              <a:t>C </a:t>
            </a:r>
            <a:r>
              <a:rPr lang="hr-HR" altLang="en-US" sz="2400" i="1">
                <a:solidFill>
                  <a:schemeClr val="tx2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 </a:t>
            </a:r>
            <a:r>
              <a:rPr lang="hr-HR" altLang="en-US" sz="2400" i="1" baseline="-25000">
                <a:solidFill>
                  <a:schemeClr val="tx2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r</a:t>
            </a:r>
            <a:endParaRPr lang="hr-HR" altLang="en-US" sz="2400" i="1">
              <a:solidFill>
                <a:schemeClr val="tx2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6369" name="Rectangle 225">
            <a:extLst>
              <a:ext uri="{FF2B5EF4-FFF2-40B4-BE49-F238E27FC236}">
                <a16:creationId xmlns:a16="http://schemas.microsoft.com/office/drawing/2014/main" id="{1C7C6363-75C8-4C9D-88A3-389C1B504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1484313"/>
            <a:ext cx="3676650" cy="3667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>
                <a:hlinkClick r:id="rId7" action="ppaction://hlinkfile"/>
              </a:rPr>
              <a:t>..\PLOCASTI KONDENZATOR.avi</a:t>
            </a:r>
            <a:endParaRPr lang="hr-H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63" grpId="0"/>
      <p:bldP spid="6364" grpId="0"/>
      <p:bldP spid="6366" grpId="0"/>
      <p:bldP spid="6368" grpId="0"/>
      <p:bldP spid="636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>
            <a:extLst>
              <a:ext uri="{FF2B5EF4-FFF2-40B4-BE49-F238E27FC236}">
                <a16:creationId xmlns:a16="http://schemas.microsoft.com/office/drawing/2014/main" id="{93F7852B-0CB3-40CD-AE4D-5F5C3F5E0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5100" y="2971800"/>
            <a:ext cx="215900" cy="244792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2669F63D-313A-4DEE-9A60-2C2A8C334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5825" y="2971800"/>
            <a:ext cx="215900" cy="2447925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7" name="Rectangle 13">
            <a:extLst>
              <a:ext uri="{FF2B5EF4-FFF2-40B4-BE49-F238E27FC236}">
                <a16:creationId xmlns:a16="http://schemas.microsoft.com/office/drawing/2014/main" id="{7380C3CC-0016-489D-9847-F58DBB7245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1000" y="476250"/>
            <a:ext cx="503238" cy="2447925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pSp>
        <p:nvGrpSpPr>
          <p:cNvPr id="16422" name="Group 38">
            <a:extLst>
              <a:ext uri="{FF2B5EF4-FFF2-40B4-BE49-F238E27FC236}">
                <a16:creationId xmlns:a16="http://schemas.microsoft.com/office/drawing/2014/main" id="{39827C26-9786-4F79-AD5D-9120205DBF9C}"/>
              </a:ext>
            </a:extLst>
          </p:cNvPr>
          <p:cNvGrpSpPr>
            <a:grpSpLocks/>
          </p:cNvGrpSpPr>
          <p:nvPr/>
        </p:nvGrpSpPr>
        <p:grpSpPr bwMode="auto">
          <a:xfrm rot="4054449">
            <a:off x="6765925" y="584200"/>
            <a:ext cx="431800" cy="215900"/>
            <a:chOff x="1565" y="2840"/>
            <a:chExt cx="272" cy="136"/>
          </a:xfrm>
        </p:grpSpPr>
        <p:grpSp>
          <p:nvGrpSpPr>
            <p:cNvPr id="16423" name="Group 39">
              <a:extLst>
                <a:ext uri="{FF2B5EF4-FFF2-40B4-BE49-F238E27FC236}">
                  <a16:creationId xmlns:a16="http://schemas.microsoft.com/office/drawing/2014/main" id="{5A7A3EAD-CBA6-4D82-9F23-9F93A6FB14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65" y="2840"/>
              <a:ext cx="272" cy="136"/>
              <a:chOff x="1474" y="2205"/>
              <a:chExt cx="816" cy="454"/>
            </a:xfrm>
          </p:grpSpPr>
          <p:sp>
            <p:nvSpPr>
              <p:cNvPr id="16424" name="Arc 40">
                <a:extLst>
                  <a:ext uri="{FF2B5EF4-FFF2-40B4-BE49-F238E27FC236}">
                    <a16:creationId xmlns:a16="http://schemas.microsoft.com/office/drawing/2014/main" id="{13D727B8-6819-4AFA-A605-C24E196801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2" y="2205"/>
                <a:ext cx="408" cy="454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43197"/>
                  <a:gd name="T2" fmla="*/ 372 w 21600"/>
                  <a:gd name="T3" fmla="*/ 43197 h 43197"/>
                  <a:gd name="T4" fmla="*/ 0 w 21600"/>
                  <a:gd name="T5" fmla="*/ 21600 h 43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3197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384"/>
                      <a:pt x="12154" y="42993"/>
                      <a:pt x="371" y="43196"/>
                    </a:cubicBezTo>
                  </a:path>
                  <a:path w="21600" h="43197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384"/>
                      <a:pt x="12154" y="42993"/>
                      <a:pt x="371" y="43196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6425" name="Arc 41">
                <a:extLst>
                  <a:ext uri="{FF2B5EF4-FFF2-40B4-BE49-F238E27FC236}">
                    <a16:creationId xmlns:a16="http://schemas.microsoft.com/office/drawing/2014/main" id="{D77D5867-6783-4CEE-A1B1-6732B53088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4" y="2205"/>
                <a:ext cx="413" cy="454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21600 w 21878"/>
                  <a:gd name="T1" fmla="*/ 43200 h 43200"/>
                  <a:gd name="T2" fmla="*/ 21878 w 21878"/>
                  <a:gd name="T3" fmla="*/ 2 h 43200"/>
                  <a:gd name="T4" fmla="*/ 21600 w 21878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878" h="43200" fill="none" extrusionOk="0">
                    <a:moveTo>
                      <a:pt x="21600" y="43200"/>
                    </a:move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1692" y="0"/>
                      <a:pt x="21785" y="0"/>
                      <a:pt x="21878" y="1"/>
                    </a:cubicBezTo>
                  </a:path>
                  <a:path w="21878" h="43200" stroke="0" extrusionOk="0">
                    <a:moveTo>
                      <a:pt x="21600" y="43200"/>
                    </a:move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1692" y="0"/>
                      <a:pt x="21785" y="0"/>
                      <a:pt x="21878" y="1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16426" name="Group 42">
              <a:extLst>
                <a:ext uri="{FF2B5EF4-FFF2-40B4-BE49-F238E27FC236}">
                  <a16:creationId xmlns:a16="http://schemas.microsoft.com/office/drawing/2014/main" id="{9B238D86-9AD3-44B4-8CA2-DF250C3987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01" y="2886"/>
              <a:ext cx="91" cy="90"/>
              <a:chOff x="975" y="1616"/>
              <a:chExt cx="91" cy="90"/>
            </a:xfrm>
          </p:grpSpPr>
          <p:sp>
            <p:nvSpPr>
              <p:cNvPr id="16427" name="Line 43">
                <a:extLst>
                  <a:ext uri="{FF2B5EF4-FFF2-40B4-BE49-F238E27FC236}">
                    <a16:creationId xmlns:a16="http://schemas.microsoft.com/office/drawing/2014/main" id="{4E9C8F73-E680-436F-9DD7-FDA9CD0715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75" y="1661"/>
                <a:ext cx="91" cy="0"/>
              </a:xfrm>
              <a:prstGeom prst="line">
                <a:avLst/>
              </a:prstGeom>
              <a:noFill/>
              <a:ln w="19050">
                <a:solidFill>
                  <a:srgbClr val="FFFF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6428" name="Line 44">
                <a:extLst>
                  <a:ext uri="{FF2B5EF4-FFF2-40B4-BE49-F238E27FC236}">
                    <a16:creationId xmlns:a16="http://schemas.microsoft.com/office/drawing/2014/main" id="{B501F86E-D658-4E3A-8723-E086B31293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20" y="1616"/>
                <a:ext cx="0" cy="90"/>
              </a:xfrm>
              <a:prstGeom prst="line">
                <a:avLst/>
              </a:prstGeom>
              <a:noFill/>
              <a:ln w="19050">
                <a:solidFill>
                  <a:srgbClr val="FFFF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6429" name="Line 45">
              <a:extLst>
                <a:ext uri="{FF2B5EF4-FFF2-40B4-BE49-F238E27FC236}">
                  <a16:creationId xmlns:a16="http://schemas.microsoft.com/office/drawing/2014/main" id="{6848D9BA-E721-47D6-921C-0641252C63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" y="2886"/>
              <a:ext cx="91" cy="0"/>
            </a:xfrm>
            <a:prstGeom prst="line">
              <a:avLst/>
            </a:prstGeom>
            <a:noFill/>
            <a:ln w="19050">
              <a:solidFill>
                <a:srgbClr val="FFFF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6462" name="Group 78">
            <a:extLst>
              <a:ext uri="{FF2B5EF4-FFF2-40B4-BE49-F238E27FC236}">
                <a16:creationId xmlns:a16="http://schemas.microsoft.com/office/drawing/2014/main" id="{EBA99C80-A6E6-45A7-93BA-88B4B48B0826}"/>
              </a:ext>
            </a:extLst>
          </p:cNvPr>
          <p:cNvGrpSpPr>
            <a:grpSpLocks/>
          </p:cNvGrpSpPr>
          <p:nvPr/>
        </p:nvGrpSpPr>
        <p:grpSpPr bwMode="auto">
          <a:xfrm rot="2091268">
            <a:off x="6765925" y="1628775"/>
            <a:ext cx="431800" cy="215900"/>
            <a:chOff x="1882" y="2840"/>
            <a:chExt cx="272" cy="136"/>
          </a:xfrm>
        </p:grpSpPr>
        <p:grpSp>
          <p:nvGrpSpPr>
            <p:cNvPr id="16463" name="Group 79">
              <a:extLst>
                <a:ext uri="{FF2B5EF4-FFF2-40B4-BE49-F238E27FC236}">
                  <a16:creationId xmlns:a16="http://schemas.microsoft.com/office/drawing/2014/main" id="{41983A8F-EDEA-4B68-8501-8D388193D8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2" y="2840"/>
              <a:ext cx="272" cy="136"/>
              <a:chOff x="1474" y="2205"/>
              <a:chExt cx="816" cy="454"/>
            </a:xfrm>
          </p:grpSpPr>
          <p:sp>
            <p:nvSpPr>
              <p:cNvPr id="16464" name="Arc 80">
                <a:extLst>
                  <a:ext uri="{FF2B5EF4-FFF2-40B4-BE49-F238E27FC236}">
                    <a16:creationId xmlns:a16="http://schemas.microsoft.com/office/drawing/2014/main" id="{D4B8C355-6D2F-4447-BF22-2B3BE04557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2" y="2205"/>
                <a:ext cx="408" cy="454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43197"/>
                  <a:gd name="T2" fmla="*/ 372 w 21600"/>
                  <a:gd name="T3" fmla="*/ 43197 h 43197"/>
                  <a:gd name="T4" fmla="*/ 0 w 21600"/>
                  <a:gd name="T5" fmla="*/ 21600 h 43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3197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384"/>
                      <a:pt x="12154" y="42993"/>
                      <a:pt x="371" y="43196"/>
                    </a:cubicBezTo>
                  </a:path>
                  <a:path w="21600" h="43197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384"/>
                      <a:pt x="12154" y="42993"/>
                      <a:pt x="371" y="43196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6465" name="Arc 81">
                <a:extLst>
                  <a:ext uri="{FF2B5EF4-FFF2-40B4-BE49-F238E27FC236}">
                    <a16:creationId xmlns:a16="http://schemas.microsoft.com/office/drawing/2014/main" id="{BC6D4F48-4649-48E7-A666-605F9CBD61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4" y="2205"/>
                <a:ext cx="413" cy="454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21600 w 21878"/>
                  <a:gd name="T1" fmla="*/ 43200 h 43200"/>
                  <a:gd name="T2" fmla="*/ 21878 w 21878"/>
                  <a:gd name="T3" fmla="*/ 2 h 43200"/>
                  <a:gd name="T4" fmla="*/ 21600 w 21878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878" h="43200" fill="none" extrusionOk="0">
                    <a:moveTo>
                      <a:pt x="21600" y="43200"/>
                    </a:move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1692" y="0"/>
                      <a:pt x="21785" y="0"/>
                      <a:pt x="21878" y="1"/>
                    </a:cubicBezTo>
                  </a:path>
                  <a:path w="21878" h="43200" stroke="0" extrusionOk="0">
                    <a:moveTo>
                      <a:pt x="21600" y="43200"/>
                    </a:move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1692" y="0"/>
                      <a:pt x="21785" y="0"/>
                      <a:pt x="21878" y="1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16466" name="Group 82">
              <a:extLst>
                <a:ext uri="{FF2B5EF4-FFF2-40B4-BE49-F238E27FC236}">
                  <a16:creationId xmlns:a16="http://schemas.microsoft.com/office/drawing/2014/main" id="{4C34BAF8-9F57-4A00-B4AB-591B819137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18" y="2886"/>
              <a:ext cx="91" cy="90"/>
              <a:chOff x="975" y="1616"/>
              <a:chExt cx="91" cy="90"/>
            </a:xfrm>
          </p:grpSpPr>
          <p:sp>
            <p:nvSpPr>
              <p:cNvPr id="16467" name="Line 83">
                <a:extLst>
                  <a:ext uri="{FF2B5EF4-FFF2-40B4-BE49-F238E27FC236}">
                    <a16:creationId xmlns:a16="http://schemas.microsoft.com/office/drawing/2014/main" id="{B20640C9-2246-4818-BBEA-F67A7E21FB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75" y="1661"/>
                <a:ext cx="91" cy="0"/>
              </a:xfrm>
              <a:prstGeom prst="line">
                <a:avLst/>
              </a:prstGeom>
              <a:noFill/>
              <a:ln w="19050">
                <a:solidFill>
                  <a:srgbClr val="FFFF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6468" name="Line 84">
                <a:extLst>
                  <a:ext uri="{FF2B5EF4-FFF2-40B4-BE49-F238E27FC236}">
                    <a16:creationId xmlns:a16="http://schemas.microsoft.com/office/drawing/2014/main" id="{17688BD1-1E66-4AE6-8181-EA13F46B1B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20" y="1616"/>
                <a:ext cx="0" cy="90"/>
              </a:xfrm>
              <a:prstGeom prst="line">
                <a:avLst/>
              </a:prstGeom>
              <a:noFill/>
              <a:ln w="19050">
                <a:solidFill>
                  <a:srgbClr val="FFFF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6469" name="Line 85">
              <a:extLst>
                <a:ext uri="{FF2B5EF4-FFF2-40B4-BE49-F238E27FC236}">
                  <a16:creationId xmlns:a16="http://schemas.microsoft.com/office/drawing/2014/main" id="{ADE3460E-7162-4556-81E8-A4C29EA102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7" y="2886"/>
              <a:ext cx="91" cy="0"/>
            </a:xfrm>
            <a:prstGeom prst="line">
              <a:avLst/>
            </a:prstGeom>
            <a:noFill/>
            <a:ln w="19050">
              <a:solidFill>
                <a:srgbClr val="FFFF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6502" name="Group 118">
            <a:extLst>
              <a:ext uri="{FF2B5EF4-FFF2-40B4-BE49-F238E27FC236}">
                <a16:creationId xmlns:a16="http://schemas.microsoft.com/office/drawing/2014/main" id="{633C05AD-1E61-4056-8FD5-D36CFF990F43}"/>
              </a:ext>
            </a:extLst>
          </p:cNvPr>
          <p:cNvGrpSpPr>
            <a:grpSpLocks/>
          </p:cNvGrpSpPr>
          <p:nvPr/>
        </p:nvGrpSpPr>
        <p:grpSpPr bwMode="auto">
          <a:xfrm rot="9482366">
            <a:off x="6802438" y="2636838"/>
            <a:ext cx="431800" cy="215900"/>
            <a:chOff x="1247" y="2840"/>
            <a:chExt cx="272" cy="136"/>
          </a:xfrm>
        </p:grpSpPr>
        <p:grpSp>
          <p:nvGrpSpPr>
            <p:cNvPr id="16503" name="Group 119">
              <a:extLst>
                <a:ext uri="{FF2B5EF4-FFF2-40B4-BE49-F238E27FC236}">
                  <a16:creationId xmlns:a16="http://schemas.microsoft.com/office/drawing/2014/main" id="{A47A6BA8-78E6-4664-BAF3-48989DB177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7" y="2840"/>
              <a:ext cx="272" cy="136"/>
              <a:chOff x="1474" y="2205"/>
              <a:chExt cx="816" cy="454"/>
            </a:xfrm>
          </p:grpSpPr>
          <p:sp>
            <p:nvSpPr>
              <p:cNvPr id="16504" name="Arc 120">
                <a:extLst>
                  <a:ext uri="{FF2B5EF4-FFF2-40B4-BE49-F238E27FC236}">
                    <a16:creationId xmlns:a16="http://schemas.microsoft.com/office/drawing/2014/main" id="{54F208BB-6762-4FB4-A112-BA01870790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2" y="2205"/>
                <a:ext cx="408" cy="454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43197"/>
                  <a:gd name="T2" fmla="*/ 372 w 21600"/>
                  <a:gd name="T3" fmla="*/ 43197 h 43197"/>
                  <a:gd name="T4" fmla="*/ 0 w 21600"/>
                  <a:gd name="T5" fmla="*/ 21600 h 43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3197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384"/>
                      <a:pt x="12154" y="42993"/>
                      <a:pt x="371" y="43196"/>
                    </a:cubicBezTo>
                  </a:path>
                  <a:path w="21600" h="43197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384"/>
                      <a:pt x="12154" y="42993"/>
                      <a:pt x="371" y="43196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6505" name="Arc 121">
                <a:extLst>
                  <a:ext uri="{FF2B5EF4-FFF2-40B4-BE49-F238E27FC236}">
                    <a16:creationId xmlns:a16="http://schemas.microsoft.com/office/drawing/2014/main" id="{5BD924C9-D4AD-4EFD-BA2E-6F40916992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4" y="2205"/>
                <a:ext cx="413" cy="454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21600 w 21878"/>
                  <a:gd name="T1" fmla="*/ 43200 h 43200"/>
                  <a:gd name="T2" fmla="*/ 21878 w 21878"/>
                  <a:gd name="T3" fmla="*/ 2 h 43200"/>
                  <a:gd name="T4" fmla="*/ 21600 w 21878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878" h="43200" fill="none" extrusionOk="0">
                    <a:moveTo>
                      <a:pt x="21600" y="43200"/>
                    </a:move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1692" y="0"/>
                      <a:pt x="21785" y="0"/>
                      <a:pt x="21878" y="1"/>
                    </a:cubicBezTo>
                  </a:path>
                  <a:path w="21878" h="43200" stroke="0" extrusionOk="0">
                    <a:moveTo>
                      <a:pt x="21600" y="43200"/>
                    </a:move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1692" y="0"/>
                      <a:pt x="21785" y="0"/>
                      <a:pt x="21878" y="1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16506" name="Group 122">
              <a:extLst>
                <a:ext uri="{FF2B5EF4-FFF2-40B4-BE49-F238E27FC236}">
                  <a16:creationId xmlns:a16="http://schemas.microsoft.com/office/drawing/2014/main" id="{8398A76D-55FB-4D3D-A628-9C590744B4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83" y="2886"/>
              <a:ext cx="91" cy="90"/>
              <a:chOff x="975" y="1616"/>
              <a:chExt cx="91" cy="90"/>
            </a:xfrm>
          </p:grpSpPr>
          <p:sp>
            <p:nvSpPr>
              <p:cNvPr id="16507" name="Line 123">
                <a:extLst>
                  <a:ext uri="{FF2B5EF4-FFF2-40B4-BE49-F238E27FC236}">
                    <a16:creationId xmlns:a16="http://schemas.microsoft.com/office/drawing/2014/main" id="{5C58D5DC-7A04-44F4-A28D-894600A66F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75" y="1661"/>
                <a:ext cx="91" cy="0"/>
              </a:xfrm>
              <a:prstGeom prst="line">
                <a:avLst/>
              </a:prstGeom>
              <a:noFill/>
              <a:ln w="19050">
                <a:solidFill>
                  <a:srgbClr val="FFFF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6508" name="Line 124">
                <a:extLst>
                  <a:ext uri="{FF2B5EF4-FFF2-40B4-BE49-F238E27FC236}">
                    <a16:creationId xmlns:a16="http://schemas.microsoft.com/office/drawing/2014/main" id="{EA57E1B8-E777-457F-8128-D124416C5C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20" y="1616"/>
                <a:ext cx="0" cy="90"/>
              </a:xfrm>
              <a:prstGeom prst="line">
                <a:avLst/>
              </a:prstGeom>
              <a:noFill/>
              <a:ln w="19050">
                <a:solidFill>
                  <a:srgbClr val="FFFF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6509" name="Line 125">
              <a:extLst>
                <a:ext uri="{FF2B5EF4-FFF2-40B4-BE49-F238E27FC236}">
                  <a16:creationId xmlns:a16="http://schemas.microsoft.com/office/drawing/2014/main" id="{91A0B2B7-DEED-4664-B7D3-BEAC1A30A4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3" y="2886"/>
              <a:ext cx="91" cy="0"/>
            </a:xfrm>
            <a:prstGeom prst="line">
              <a:avLst/>
            </a:prstGeom>
            <a:noFill/>
            <a:ln w="19050">
              <a:solidFill>
                <a:srgbClr val="FFFF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6529" name="Rectangle 145">
            <a:extLst>
              <a:ext uri="{FF2B5EF4-FFF2-40B4-BE49-F238E27FC236}">
                <a16:creationId xmlns:a16="http://schemas.microsoft.com/office/drawing/2014/main" id="{D3A3A2A3-4516-4497-9587-3C676E6974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2075" y="4627563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+</a:t>
            </a:r>
            <a:endParaRPr lang="hr-HR" altLang="en-US" sz="2400">
              <a:solidFill>
                <a:schemeClr val="bg1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6526" name="Rectangle 142">
            <a:extLst>
              <a:ext uri="{FF2B5EF4-FFF2-40B4-BE49-F238E27FC236}">
                <a16:creationId xmlns:a16="http://schemas.microsoft.com/office/drawing/2014/main" id="{B724347B-26A7-4270-90B7-76E1E32CE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6838" y="297180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+</a:t>
            </a:r>
            <a:endParaRPr lang="hr-HR" altLang="en-US" sz="2400">
              <a:solidFill>
                <a:schemeClr val="bg1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6527" name="Rectangle 143">
            <a:extLst>
              <a:ext uri="{FF2B5EF4-FFF2-40B4-BE49-F238E27FC236}">
                <a16:creationId xmlns:a16="http://schemas.microsoft.com/office/drawing/2014/main" id="{142A7CB0-0EDB-4594-8B54-3869BDE65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6838" y="3332163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+</a:t>
            </a:r>
            <a:endParaRPr lang="hr-HR" altLang="en-US" sz="2400">
              <a:solidFill>
                <a:schemeClr val="bg1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6528" name="Rectangle 144">
            <a:extLst>
              <a:ext uri="{FF2B5EF4-FFF2-40B4-BE49-F238E27FC236}">
                <a16:creationId xmlns:a16="http://schemas.microsoft.com/office/drawing/2014/main" id="{72DC7024-0B45-425B-8F50-7FA424B66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6838" y="36671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+</a:t>
            </a:r>
            <a:endParaRPr lang="hr-HR" altLang="en-US" sz="2400">
              <a:solidFill>
                <a:schemeClr val="bg1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6530" name="Rectangle 146">
            <a:extLst>
              <a:ext uri="{FF2B5EF4-FFF2-40B4-BE49-F238E27FC236}">
                <a16:creationId xmlns:a16="http://schemas.microsoft.com/office/drawing/2014/main" id="{40086113-CBDF-482E-97E9-FF6837D5A9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6838" y="43148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+</a:t>
            </a:r>
            <a:endParaRPr lang="hr-HR" altLang="en-US" sz="2400">
              <a:solidFill>
                <a:schemeClr val="bg1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6531" name="Rectangle 147">
            <a:extLst>
              <a:ext uri="{FF2B5EF4-FFF2-40B4-BE49-F238E27FC236}">
                <a16:creationId xmlns:a16="http://schemas.microsoft.com/office/drawing/2014/main" id="{1DD55F48-EB8E-40CD-A70F-9D4445CB3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6838" y="3979863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+</a:t>
            </a:r>
            <a:endParaRPr lang="hr-HR" altLang="en-US" sz="2400">
              <a:solidFill>
                <a:schemeClr val="bg1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6532" name="Rectangle 148">
            <a:extLst>
              <a:ext uri="{FF2B5EF4-FFF2-40B4-BE49-F238E27FC236}">
                <a16:creationId xmlns:a16="http://schemas.microsoft.com/office/drawing/2014/main" id="{7E95067B-01AA-42AB-8C7A-CF42E788C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6838" y="49879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+</a:t>
            </a:r>
            <a:endParaRPr lang="hr-HR" altLang="en-US" sz="2400">
              <a:solidFill>
                <a:schemeClr val="bg1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6538" name="Rectangle 154">
            <a:extLst>
              <a:ext uri="{FF2B5EF4-FFF2-40B4-BE49-F238E27FC236}">
                <a16:creationId xmlns:a16="http://schemas.microsoft.com/office/drawing/2014/main" id="{703E55B1-BF55-466E-A4B2-7F49F8E2E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5825" y="4314825"/>
            <a:ext cx="285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-</a:t>
            </a:r>
            <a:endParaRPr lang="hr-HR" altLang="en-US" sz="2400">
              <a:solidFill>
                <a:schemeClr val="bg1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6534" name="Rectangle 150">
            <a:extLst>
              <a:ext uri="{FF2B5EF4-FFF2-40B4-BE49-F238E27FC236}">
                <a16:creationId xmlns:a16="http://schemas.microsoft.com/office/drawing/2014/main" id="{AAA3AD7A-E002-4DC3-A5B7-B7D9EB703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2946400"/>
            <a:ext cx="285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-</a:t>
            </a:r>
            <a:endParaRPr lang="hr-HR" altLang="en-US" sz="2400">
              <a:solidFill>
                <a:schemeClr val="bg1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6535" name="Rectangle 151">
            <a:extLst>
              <a:ext uri="{FF2B5EF4-FFF2-40B4-BE49-F238E27FC236}">
                <a16:creationId xmlns:a16="http://schemas.microsoft.com/office/drawing/2014/main" id="{476A2929-B4E4-4669-97CC-61CCCACA2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5825" y="3667125"/>
            <a:ext cx="285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-</a:t>
            </a:r>
            <a:endParaRPr lang="hr-HR" altLang="en-US" sz="2400">
              <a:solidFill>
                <a:schemeClr val="bg1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6536" name="Rectangle 152">
            <a:extLst>
              <a:ext uri="{FF2B5EF4-FFF2-40B4-BE49-F238E27FC236}">
                <a16:creationId xmlns:a16="http://schemas.microsoft.com/office/drawing/2014/main" id="{8EAAE080-FF2C-48EF-8814-0401C1CD5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5825" y="3306763"/>
            <a:ext cx="285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-</a:t>
            </a:r>
            <a:endParaRPr lang="hr-HR" altLang="en-US" sz="2400">
              <a:solidFill>
                <a:schemeClr val="bg1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6537" name="Rectangle 153">
            <a:extLst>
              <a:ext uri="{FF2B5EF4-FFF2-40B4-BE49-F238E27FC236}">
                <a16:creationId xmlns:a16="http://schemas.microsoft.com/office/drawing/2014/main" id="{BA4E6308-74B0-42AF-B13D-FB9D51E87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5825" y="3979863"/>
            <a:ext cx="285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-</a:t>
            </a:r>
            <a:endParaRPr lang="hr-HR" altLang="en-US" sz="2400">
              <a:solidFill>
                <a:schemeClr val="bg1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6539" name="Rectangle 155">
            <a:extLst>
              <a:ext uri="{FF2B5EF4-FFF2-40B4-BE49-F238E27FC236}">
                <a16:creationId xmlns:a16="http://schemas.microsoft.com/office/drawing/2014/main" id="{9D047587-3574-4441-994A-0A52019E07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5825" y="4602163"/>
            <a:ext cx="285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-</a:t>
            </a:r>
            <a:endParaRPr lang="hr-HR" altLang="en-US" sz="2400">
              <a:solidFill>
                <a:schemeClr val="bg1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6540" name="Rectangle 156">
            <a:extLst>
              <a:ext uri="{FF2B5EF4-FFF2-40B4-BE49-F238E27FC236}">
                <a16:creationId xmlns:a16="http://schemas.microsoft.com/office/drawing/2014/main" id="{1C5061D6-B791-4C9A-AAC3-BD4DC052FC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4962525"/>
            <a:ext cx="285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-</a:t>
            </a:r>
            <a:endParaRPr lang="hr-HR" altLang="en-US" sz="2400">
              <a:solidFill>
                <a:schemeClr val="bg1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6554" name="Rectangle 170">
            <a:extLst>
              <a:ext uri="{FF2B5EF4-FFF2-40B4-BE49-F238E27FC236}">
                <a16:creationId xmlns:a16="http://schemas.microsoft.com/office/drawing/2014/main" id="{B5C3942D-2C54-4CB5-9011-79FC3029F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5338" y="3860800"/>
            <a:ext cx="7127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 i="1">
                <a:solidFill>
                  <a:schemeClr val="tx2"/>
                </a:solidFill>
                <a:latin typeface="Times New Roman" panose="02020603050405020304" pitchFamily="18" charset="0"/>
              </a:rPr>
              <a:t>+Q</a:t>
            </a:r>
            <a:r>
              <a:rPr lang="hr-HR" altLang="en-US" sz="2400" i="1" baseline="-25000">
                <a:solidFill>
                  <a:schemeClr val="tx2"/>
                </a:solidFill>
                <a:latin typeface="Times New Roman" panose="02020603050405020304" pitchFamily="18" charset="0"/>
              </a:rPr>
              <a:t>o</a:t>
            </a:r>
            <a:endParaRPr lang="hr-HR" altLang="en-US" sz="2400" i="1">
              <a:solidFill>
                <a:schemeClr val="tx2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6555" name="Rectangle 171">
            <a:extLst>
              <a:ext uri="{FF2B5EF4-FFF2-40B4-BE49-F238E27FC236}">
                <a16:creationId xmlns:a16="http://schemas.microsoft.com/office/drawing/2014/main" id="{77364F62-73EB-4879-AD73-1090DE3914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0288" y="3860800"/>
            <a:ext cx="608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 i="1">
                <a:solidFill>
                  <a:schemeClr val="tx2"/>
                </a:solidFill>
                <a:latin typeface="Times New Roman" panose="02020603050405020304" pitchFamily="18" charset="0"/>
              </a:rPr>
              <a:t>-Q</a:t>
            </a:r>
            <a:r>
              <a:rPr lang="hr-HR" altLang="en-US" sz="2400" i="1" baseline="-25000">
                <a:solidFill>
                  <a:schemeClr val="tx2"/>
                </a:solidFill>
                <a:latin typeface="Times New Roman" panose="02020603050405020304" pitchFamily="18" charset="0"/>
              </a:rPr>
              <a:t>o</a:t>
            </a:r>
            <a:endParaRPr lang="hr-HR" altLang="en-US" sz="2400" i="1">
              <a:solidFill>
                <a:schemeClr val="tx2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6556" name="Rectangle 172">
            <a:extLst>
              <a:ext uri="{FF2B5EF4-FFF2-40B4-BE49-F238E27FC236}">
                <a16:creationId xmlns:a16="http://schemas.microsoft.com/office/drawing/2014/main" id="{9772CDBE-DF51-4AFB-A770-AADB941B8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0288" y="3860800"/>
            <a:ext cx="506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 i="1">
                <a:solidFill>
                  <a:schemeClr val="tx2"/>
                </a:solidFill>
                <a:latin typeface="Times New Roman" panose="02020603050405020304" pitchFamily="18" charset="0"/>
              </a:rPr>
              <a:t>-Q</a:t>
            </a:r>
            <a:endParaRPr lang="hr-HR" altLang="en-US" sz="2400" i="1">
              <a:solidFill>
                <a:schemeClr val="tx2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6557" name="Rectangle 173">
            <a:extLst>
              <a:ext uri="{FF2B5EF4-FFF2-40B4-BE49-F238E27FC236}">
                <a16:creationId xmlns:a16="http://schemas.microsoft.com/office/drawing/2014/main" id="{A6DD2439-D98E-4C6D-A5B2-1D576E2E5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6925" y="3860800"/>
            <a:ext cx="611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 i="1">
                <a:solidFill>
                  <a:schemeClr val="tx2"/>
                </a:solidFill>
                <a:latin typeface="Times New Roman" panose="02020603050405020304" pitchFamily="18" charset="0"/>
              </a:rPr>
              <a:t>+Q</a:t>
            </a:r>
            <a:endParaRPr lang="hr-HR" altLang="en-US" sz="2400" i="1">
              <a:solidFill>
                <a:schemeClr val="tx2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6559" name="Rectangle 175">
            <a:extLst>
              <a:ext uri="{FF2B5EF4-FFF2-40B4-BE49-F238E27FC236}">
                <a16:creationId xmlns:a16="http://schemas.microsoft.com/office/drawing/2014/main" id="{10D31F1F-FDBA-484B-B055-DA4BBC383F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16558" name="Object 174">
            <a:extLst>
              <a:ext uri="{FF2B5EF4-FFF2-40B4-BE49-F238E27FC236}">
                <a16:creationId xmlns:a16="http://schemas.microsoft.com/office/drawing/2014/main" id="{B2676D74-5CD9-47E7-9272-7BD624F147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2125" y="1712913"/>
          <a:ext cx="107950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4" name="Equation" r:id="rId3" imgW="533169" imgH="431613" progId="Equation.3">
                  <p:embed/>
                </p:oleObj>
              </mc:Choice>
              <mc:Fallback>
                <p:oleObj name="Equation" r:id="rId3" imgW="533169" imgH="431613" progId="Equation.3">
                  <p:embed/>
                  <p:pic>
                    <p:nvPicPr>
                      <p:cNvPr id="0" name="Object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25" y="1712913"/>
                        <a:ext cx="1079500" cy="866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60" name="Object 176">
            <a:extLst>
              <a:ext uri="{FF2B5EF4-FFF2-40B4-BE49-F238E27FC236}">
                <a16:creationId xmlns:a16="http://schemas.microsoft.com/office/drawing/2014/main" id="{5EB800A1-AE58-4647-A12D-21A20869B5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2125" y="2768600"/>
          <a:ext cx="1296988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5" name="Equation" r:id="rId5" imgW="634725" imgH="431613" progId="Equation.3">
                  <p:embed/>
                </p:oleObj>
              </mc:Choice>
              <mc:Fallback>
                <p:oleObj name="Equation" r:id="rId5" imgW="634725" imgH="431613" progId="Equation.3">
                  <p:embed/>
                  <p:pic>
                    <p:nvPicPr>
                      <p:cNvPr id="0" name="Object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25" y="2768600"/>
                        <a:ext cx="1296988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63" name="Rectangle 179">
            <a:extLst>
              <a:ext uri="{FF2B5EF4-FFF2-40B4-BE49-F238E27FC236}">
                <a16:creationId xmlns:a16="http://schemas.microsoft.com/office/drawing/2014/main" id="{7C0AAC32-0513-4D28-B867-0D6D9448EB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16562" name="Object 178">
            <a:extLst>
              <a:ext uri="{FF2B5EF4-FFF2-40B4-BE49-F238E27FC236}">
                <a16:creationId xmlns:a16="http://schemas.microsoft.com/office/drawing/2014/main" id="{A44693C2-4830-4DF7-BA1F-438BED5FDD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2125" y="3871913"/>
          <a:ext cx="1152525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6" name="Equation" r:id="rId7" imgW="533169" imgH="431613" progId="Equation.3">
                  <p:embed/>
                </p:oleObj>
              </mc:Choice>
              <mc:Fallback>
                <p:oleObj name="Equation" r:id="rId7" imgW="533169" imgH="431613" progId="Equation.3">
                  <p:embed/>
                  <p:pic>
                    <p:nvPicPr>
                      <p:cNvPr id="0" name="Object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25" y="3871913"/>
                        <a:ext cx="1152525" cy="925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6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6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36716 " pathEditMode="relative" ptsTypes="AA">
                                      <p:cBhvr>
                                        <p:cTn id="59" dur="2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36716 " pathEditMode="relative" ptsTypes="AA">
                                      <p:cBhvr>
                                        <p:cTn id="61" dur="2000" fill="hold"/>
                                        <p:tgtEl>
                                          <p:spTgt spid="164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36716 " pathEditMode="relative" ptsTypes="AA">
                                      <p:cBhvr>
                                        <p:cTn id="63" dur="2000" fill="hold"/>
                                        <p:tgtEl>
                                          <p:spTgt spid="164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36716 " pathEditMode="relative" ptsTypes="AA">
                                      <p:cBhvr>
                                        <p:cTn id="65" dur="2000" fill="hold"/>
                                        <p:tgtEl>
                                          <p:spTgt spid="165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4080000">
                                      <p:cBhvr>
                                        <p:cTn id="69" dur="1000" fill="hold"/>
                                        <p:tgtEl>
                                          <p:spTgt spid="164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220000">
                                      <p:cBhvr>
                                        <p:cTn id="71" dur="1000" fill="hold"/>
                                        <p:tgtEl>
                                          <p:spTgt spid="164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9480000">
                                      <p:cBhvr>
                                        <p:cTn id="73" dur="1000" fill="hold"/>
                                        <p:tgtEl>
                                          <p:spTgt spid="165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65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65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65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65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165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165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64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164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165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6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6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6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6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6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6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16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16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165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16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16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16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1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29" grpId="0"/>
      <p:bldP spid="16526" grpId="0"/>
      <p:bldP spid="16526" grpId="1"/>
      <p:bldP spid="16526" grpId="2"/>
      <p:bldP spid="16527" grpId="0"/>
      <p:bldP spid="16528" grpId="0"/>
      <p:bldP spid="16530" grpId="0"/>
      <p:bldP spid="16531" grpId="0"/>
      <p:bldP spid="16531" grpId="1"/>
      <p:bldP spid="16531" grpId="2"/>
      <p:bldP spid="16532" grpId="0"/>
      <p:bldP spid="16532" grpId="1"/>
      <p:bldP spid="16532" grpId="2"/>
      <p:bldP spid="16538" grpId="0"/>
      <p:bldP spid="16534" grpId="0"/>
      <p:bldP spid="16534" grpId="1"/>
      <p:bldP spid="16534" grpId="2"/>
      <p:bldP spid="16535" grpId="0"/>
      <p:bldP spid="16536" grpId="0"/>
      <p:bldP spid="16537" grpId="0"/>
      <p:bldP spid="16537" grpId="1"/>
      <p:bldP spid="16537" grpId="2"/>
      <p:bldP spid="16539" grpId="0"/>
      <p:bldP spid="16540" grpId="0"/>
      <p:bldP spid="16540" grpId="1"/>
      <p:bldP spid="16540" grpId="2"/>
      <p:bldP spid="16554" grpId="0"/>
      <p:bldP spid="16554" grpId="1"/>
      <p:bldP spid="16555" grpId="0"/>
      <p:bldP spid="16555" grpId="1"/>
      <p:bldP spid="16556" grpId="0"/>
      <p:bldP spid="165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>
            <a:extLst>
              <a:ext uri="{FF2B5EF4-FFF2-40B4-BE49-F238E27FC236}">
                <a16:creationId xmlns:a16="http://schemas.microsoft.com/office/drawing/2014/main" id="{8EEA0ECD-03E1-4804-BA91-D19AC9B6F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8443" name="Rectangle 11">
            <a:extLst>
              <a:ext uri="{FF2B5EF4-FFF2-40B4-BE49-F238E27FC236}">
                <a16:creationId xmlns:a16="http://schemas.microsoft.com/office/drawing/2014/main" id="{3F2F7D42-AA45-4271-A250-3720C0CFCC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19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8445" name="Rectangle 13">
            <a:extLst>
              <a:ext uri="{FF2B5EF4-FFF2-40B4-BE49-F238E27FC236}">
                <a16:creationId xmlns:a16="http://schemas.microsoft.com/office/drawing/2014/main" id="{D2D80B2A-2290-4DCB-B76B-B842B3A0E4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18455" name="Object 23">
            <a:extLst>
              <a:ext uri="{FF2B5EF4-FFF2-40B4-BE49-F238E27FC236}">
                <a16:creationId xmlns:a16="http://schemas.microsoft.com/office/drawing/2014/main" id="{F55F4094-9870-4CCE-9BDF-0734E84B1B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4075" y="1628775"/>
          <a:ext cx="936625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2" name="Equation" r:id="rId3" imgW="444307" imgH="393529" progId="Equation.DSMT4">
                  <p:embed/>
                </p:oleObj>
              </mc:Choice>
              <mc:Fallback>
                <p:oleObj name="Equation" r:id="rId3" imgW="444307" imgH="393529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1628775"/>
                        <a:ext cx="936625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6" name="Rectangle 24">
            <a:extLst>
              <a:ext uri="{FF2B5EF4-FFF2-40B4-BE49-F238E27FC236}">
                <a16:creationId xmlns:a16="http://schemas.microsoft.com/office/drawing/2014/main" id="{740D6FDA-3C72-49B0-9D3A-DFBB252FC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1063" y="1800225"/>
            <a:ext cx="1165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GB" altLang="en-US" sz="2400" i="1">
                <a:latin typeface="Times New Roman" panose="02020603050405020304" pitchFamily="18" charset="0"/>
              </a:rPr>
              <a:t>U = Ed</a:t>
            </a:r>
            <a:r>
              <a:rPr lang="en-GB" altLang="en-US"/>
              <a:t> </a:t>
            </a:r>
          </a:p>
        </p:txBody>
      </p:sp>
      <p:graphicFrame>
        <p:nvGraphicFramePr>
          <p:cNvPr id="18457" name="Object 25">
            <a:extLst>
              <a:ext uri="{FF2B5EF4-FFF2-40B4-BE49-F238E27FC236}">
                <a16:creationId xmlns:a16="http://schemas.microsoft.com/office/drawing/2014/main" id="{424C6FF5-7CF8-43AB-AE86-A36092466D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16463" y="1628775"/>
          <a:ext cx="151130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3" name="Equation" r:id="rId5" imgW="672840" imgH="431640" progId="Equation.DSMT4">
                  <p:embed/>
                </p:oleObj>
              </mc:Choice>
              <mc:Fallback>
                <p:oleObj name="Equation" r:id="rId5" imgW="672840" imgH="43164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1628775"/>
                        <a:ext cx="1511300" cy="949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8" name="Object 26">
            <a:extLst>
              <a:ext uri="{FF2B5EF4-FFF2-40B4-BE49-F238E27FC236}">
                <a16:creationId xmlns:a16="http://schemas.microsoft.com/office/drawing/2014/main" id="{B3CD2222-E954-4CFF-9BE4-6DF6728D27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4075" y="3141663"/>
          <a:ext cx="114300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4" name="Equation" r:id="rId7" imgW="520560" imgH="393480" progId="Equation.DSMT4">
                  <p:embed/>
                </p:oleObj>
              </mc:Choice>
              <mc:Fallback>
                <p:oleObj name="Equation" r:id="rId7" imgW="520560" imgH="3934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3141663"/>
                        <a:ext cx="1143000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9" name="Object 27">
            <a:extLst>
              <a:ext uri="{FF2B5EF4-FFF2-40B4-BE49-F238E27FC236}">
                <a16:creationId xmlns:a16="http://schemas.microsoft.com/office/drawing/2014/main" id="{F653F23D-3D2C-4038-8D67-CE162300B0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5513" y="5013325"/>
          <a:ext cx="1512887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5" name="Equation" r:id="rId9" imgW="698400" imgH="393480" progId="Equation.DSMT4">
                  <p:embed/>
                </p:oleObj>
              </mc:Choice>
              <mc:Fallback>
                <p:oleObj name="Equation" r:id="rId9" imgW="698400" imgH="3934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5013325"/>
                        <a:ext cx="1512887" cy="84931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60" name="Rectangle 28">
            <a:extLst>
              <a:ext uri="{FF2B5EF4-FFF2-40B4-BE49-F238E27FC236}">
                <a16:creationId xmlns:a16="http://schemas.microsoft.com/office/drawing/2014/main" id="{84225B91-D273-480D-BF67-536C95A6A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476250"/>
            <a:ext cx="6911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r-HR" altLang="en-US" sz="2400">
                <a:solidFill>
                  <a:schemeClr val="tx2"/>
                </a:solidFill>
              </a:rPr>
              <a:t>Izvod izraza za kapacitet pločastog kondenzatora</a:t>
            </a:r>
          </a:p>
        </p:txBody>
      </p:sp>
      <p:graphicFrame>
        <p:nvGraphicFramePr>
          <p:cNvPr id="18461" name="Object 29">
            <a:extLst>
              <a:ext uri="{FF2B5EF4-FFF2-40B4-BE49-F238E27FC236}">
                <a16:creationId xmlns:a16="http://schemas.microsoft.com/office/drawing/2014/main" id="{9F8294AA-78AC-461D-B847-54DA4B68A2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2150" y="3141663"/>
          <a:ext cx="1700213" cy="1354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6" name="Equation" r:id="rId11" imgW="774360" imgH="622080" progId="Equation.DSMT4">
                  <p:embed/>
                </p:oleObj>
              </mc:Choice>
              <mc:Fallback>
                <p:oleObj name="Equation" r:id="rId11" imgW="774360" imgH="6220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2150" y="3141663"/>
                        <a:ext cx="1700213" cy="1354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6" grpId="0"/>
      <p:bldP spid="184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>
            <a:extLst>
              <a:ext uri="{FF2B5EF4-FFF2-40B4-BE49-F238E27FC236}">
                <a16:creationId xmlns:a16="http://schemas.microsoft.com/office/drawing/2014/main" id="{5EEFC445-60B4-47D5-917E-E39ADC63C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266700"/>
            <a:ext cx="9070975" cy="150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bIns="0" anchor="ctr">
            <a:spAutoFit/>
          </a:bodyPr>
          <a:lstStyle/>
          <a:p>
            <a:r>
              <a:rPr lang="hr-HR" altLang="en-US" sz="2400" b="1"/>
              <a:t>Primjer: </a:t>
            </a:r>
            <a:r>
              <a:rPr lang="hr-HR" altLang="en-US" sz="2400"/>
              <a:t>Dvije folije oblika kvadrata stranice 40 cm zalijepljene </a:t>
            </a:r>
          </a:p>
          <a:p>
            <a:r>
              <a:rPr lang="hr-HR" altLang="en-US" sz="2400"/>
              <a:t>su na staklenu ploču debljine 4</a:t>
            </a:r>
            <a:r>
              <a:rPr lang="en-US" altLang="en-US" sz="2400"/>
              <a:t> </a:t>
            </a:r>
            <a:r>
              <a:rPr lang="hr-HR" altLang="en-US" sz="2400"/>
              <a:t>mm jedna nasuprot drugoj. Kolika </a:t>
            </a:r>
          </a:p>
          <a:p>
            <a:r>
              <a:rPr lang="hr-HR" altLang="en-US" sz="2400"/>
              <a:t>će se količina naboja skupiti na folije ako ih priključimo na napon </a:t>
            </a:r>
          </a:p>
          <a:p>
            <a:r>
              <a:rPr lang="hr-HR" altLang="en-US" sz="2400"/>
              <a:t>100</a:t>
            </a:r>
            <a:r>
              <a:rPr lang="en-US" altLang="en-US" sz="2400"/>
              <a:t> </a:t>
            </a:r>
            <a:r>
              <a:rPr lang="hr-HR" altLang="en-US" sz="2400"/>
              <a:t>V? Relativna permitivnost</a:t>
            </a:r>
            <a:r>
              <a:rPr lang="hr-HR" altLang="en-US"/>
              <a:t> </a:t>
            </a:r>
            <a:r>
              <a:rPr lang="hr-HR" altLang="en-US" sz="2400"/>
              <a:t>stakla je 6.</a:t>
            </a:r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30FA69BB-5F32-46D2-B9C2-1B6357E9F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916113"/>
            <a:ext cx="1539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b="1"/>
              <a:t>Rješenje: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2AD30A55-4C09-43A7-9763-05528AF49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2376488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</a:rPr>
              <a:t>a = </a:t>
            </a:r>
            <a:r>
              <a:rPr lang="hr-HR" altLang="en-US" sz="2400">
                <a:latin typeface="Times New Roman" panose="02020603050405020304" pitchFamily="18" charset="0"/>
              </a:rPr>
              <a:t>40 cm</a:t>
            </a:r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722DE1DA-53E1-4665-89CF-C1E8CD6FB1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2708275"/>
            <a:ext cx="139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</a:rPr>
              <a:t>d = </a:t>
            </a:r>
            <a:r>
              <a:rPr lang="hr-HR" altLang="en-US" sz="2400">
                <a:latin typeface="Times New Roman" panose="02020603050405020304" pitchFamily="18" charset="0"/>
              </a:rPr>
              <a:t>4 mm</a:t>
            </a:r>
          </a:p>
        </p:txBody>
      </p:sp>
      <p:sp>
        <p:nvSpPr>
          <p:cNvPr id="14344" name="Rectangle 8">
            <a:extLst>
              <a:ext uri="{FF2B5EF4-FFF2-40B4-BE49-F238E27FC236}">
                <a16:creationId xmlns:a16="http://schemas.microsoft.com/office/drawing/2014/main" id="{0E69C46D-81EE-4D2F-8057-F8A654C98C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" y="3097213"/>
            <a:ext cx="1441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</a:rPr>
              <a:t>U = </a:t>
            </a:r>
            <a:r>
              <a:rPr lang="hr-HR" altLang="en-US" sz="2400">
                <a:latin typeface="Times New Roman" panose="02020603050405020304" pitchFamily="18" charset="0"/>
              </a:rPr>
              <a:t>100V</a:t>
            </a:r>
          </a:p>
        </p:txBody>
      </p:sp>
      <p:sp>
        <p:nvSpPr>
          <p:cNvPr id="14346" name="Rectangle 10">
            <a:extLst>
              <a:ext uri="{FF2B5EF4-FFF2-40B4-BE49-F238E27FC236}">
                <a16:creationId xmlns:a16="http://schemas.microsoft.com/office/drawing/2014/main" id="{61506AC2-D751-411B-8F34-5EB22E584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92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4345" name="Line 9">
            <a:extLst>
              <a:ext uri="{FF2B5EF4-FFF2-40B4-BE49-F238E27FC236}">
                <a16:creationId xmlns:a16="http://schemas.microsoft.com/office/drawing/2014/main" id="{42603405-3B1D-4DC4-9D49-A6C920BB81B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0825" y="3860800"/>
            <a:ext cx="25209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7" name="Rectangle 11">
            <a:extLst>
              <a:ext uri="{FF2B5EF4-FFF2-40B4-BE49-F238E27FC236}">
                <a16:creationId xmlns:a16="http://schemas.microsoft.com/office/drawing/2014/main" id="{6033DFE4-1035-4A94-B475-618CD2EC7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963" y="3403600"/>
            <a:ext cx="908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hr-HR" altLang="en-US" sz="2400" i="1" baseline="-3000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hr-HR" altLang="en-US" sz="2400" i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</a:t>
            </a:r>
            <a:r>
              <a:rPr lang="hr-HR" altLang="en-US" sz="24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</a:t>
            </a:r>
            <a:endParaRPr lang="hr-HR" altLang="en-US" sz="2400" i="1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4348" name="Rectangle 12">
            <a:extLst>
              <a:ext uri="{FF2B5EF4-FFF2-40B4-BE49-F238E27FC236}">
                <a16:creationId xmlns:a16="http://schemas.microsoft.com/office/drawing/2014/main" id="{A7B7FB19-CC1B-488D-B6D2-CD1469E8E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3960813"/>
            <a:ext cx="898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</a:rPr>
              <a:t>Q = </a:t>
            </a:r>
            <a:r>
              <a:rPr lang="hr-HR" altLang="en-US" sz="240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14350" name="Rectangle 14">
            <a:extLst>
              <a:ext uri="{FF2B5EF4-FFF2-40B4-BE49-F238E27FC236}">
                <a16:creationId xmlns:a16="http://schemas.microsoft.com/office/drawing/2014/main" id="{1C0B9197-99C7-4915-9A29-AD1F94198D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781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4351" name="Rectangle 15">
            <a:extLst>
              <a:ext uri="{FF2B5EF4-FFF2-40B4-BE49-F238E27FC236}">
                <a16:creationId xmlns:a16="http://schemas.microsoft.com/office/drawing/2014/main" id="{AF1D1851-0105-4928-8A4E-05A8C1962E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2850" y="4013200"/>
            <a:ext cx="1187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</a:rPr>
              <a:t>Q = CU</a:t>
            </a:r>
          </a:p>
        </p:txBody>
      </p:sp>
      <p:graphicFrame>
        <p:nvGraphicFramePr>
          <p:cNvPr id="14352" name="Object 16">
            <a:extLst>
              <a:ext uri="{FF2B5EF4-FFF2-40B4-BE49-F238E27FC236}">
                <a16:creationId xmlns:a16="http://schemas.microsoft.com/office/drawing/2014/main" id="{991EF0F4-BD6C-4975-BD92-361D9DA682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5375" y="3860800"/>
          <a:ext cx="136842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8" name="Equation" r:id="rId3" imgW="698400" imgH="393480" progId="Equation.3">
                  <p:embed/>
                </p:oleObj>
              </mc:Choice>
              <mc:Fallback>
                <p:oleObj name="Equation" r:id="rId3" imgW="698400" imgH="3934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3860800"/>
                        <a:ext cx="1368425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3" name="Object 17">
            <a:extLst>
              <a:ext uri="{FF2B5EF4-FFF2-40B4-BE49-F238E27FC236}">
                <a16:creationId xmlns:a16="http://schemas.microsoft.com/office/drawing/2014/main" id="{F113E6BB-1242-4F4E-8A93-30B53750A2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84438" y="4611688"/>
          <a:ext cx="1944687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Equation" r:id="rId5" imgW="901440" imgH="419040" progId="Equation.3">
                  <p:embed/>
                </p:oleObj>
              </mc:Choice>
              <mc:Fallback>
                <p:oleObj name="Equation" r:id="rId5" imgW="901440" imgH="41904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4611688"/>
                        <a:ext cx="1944687" cy="90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4" name="Object 18">
            <a:extLst>
              <a:ext uri="{FF2B5EF4-FFF2-40B4-BE49-F238E27FC236}">
                <a16:creationId xmlns:a16="http://schemas.microsoft.com/office/drawing/2014/main" id="{154DA095-8A13-4BBB-8551-9A4E641D9D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6100" y="4724400"/>
          <a:ext cx="4392613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name="Equation" r:id="rId7" imgW="2374560" imgH="444240" progId="Equation.3">
                  <p:embed/>
                </p:oleObj>
              </mc:Choice>
              <mc:Fallback>
                <p:oleObj name="Equation" r:id="rId7" imgW="2374560" imgH="44424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4724400"/>
                        <a:ext cx="4392613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5" name="Rectangle 19">
            <a:extLst>
              <a:ext uri="{FF2B5EF4-FFF2-40B4-BE49-F238E27FC236}">
                <a16:creationId xmlns:a16="http://schemas.microsoft.com/office/drawing/2014/main" id="{05FD7509-6005-4BAD-BFDA-82C688DBA2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5734050"/>
            <a:ext cx="2374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hr-HR" altLang="en-US" sz="2400" i="1">
                <a:latin typeface="Times New Roman" panose="02020603050405020304" pitchFamily="18" charset="0"/>
              </a:rPr>
              <a:t>Q = </a:t>
            </a:r>
            <a:r>
              <a:rPr lang="hr-HR" altLang="en-US" sz="2400">
                <a:latin typeface="Times New Roman" panose="02020603050405020304" pitchFamily="18" charset="0"/>
              </a:rPr>
              <a:t>2,12</a:t>
            </a:r>
            <a:r>
              <a:rPr lang="hr-HR" altLang="en-US" sz="2400">
                <a:latin typeface="Times New Roman" panose="02020603050405020304" pitchFamily="18" charset="0"/>
                <a:sym typeface="Symbol" panose="05050102010706020507" pitchFamily="18" charset="2"/>
              </a:rPr>
              <a:t>10</a:t>
            </a:r>
            <a:r>
              <a:rPr lang="hr-HR" altLang="en-US" sz="2400" baseline="30000">
                <a:latin typeface="Times New Roman" panose="02020603050405020304" pitchFamily="18" charset="0"/>
                <a:sym typeface="Symbol" panose="05050102010706020507" pitchFamily="18" charset="2"/>
              </a:rPr>
              <a:t>-7 </a:t>
            </a:r>
            <a:r>
              <a:rPr lang="hr-HR" altLang="en-US" sz="2400">
                <a:latin typeface="Times New Roman" panose="02020603050405020304" pitchFamily="18" charset="0"/>
                <a:sym typeface="Symbol" panose="05050102010706020507" pitchFamily="18" charset="2"/>
              </a:rPr>
              <a:t>C</a:t>
            </a:r>
            <a:endParaRPr lang="hr-HR" altLang="en-US" sz="2400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4356" name="Rectangle 20">
            <a:extLst>
              <a:ext uri="{FF2B5EF4-FFF2-40B4-BE49-F238E27FC236}">
                <a16:creationId xmlns:a16="http://schemas.microsoft.com/office/drawing/2014/main" id="{8B36F88A-6F47-46F7-9E0E-0E2D31A423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2395538"/>
            <a:ext cx="12779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>
                <a:latin typeface="Times New Roman" panose="02020603050405020304" pitchFamily="18" charset="0"/>
              </a:rPr>
              <a:t>= 0,40 m</a:t>
            </a:r>
          </a:p>
        </p:txBody>
      </p:sp>
      <p:sp>
        <p:nvSpPr>
          <p:cNvPr id="14357" name="Rectangle 21">
            <a:extLst>
              <a:ext uri="{FF2B5EF4-FFF2-40B4-BE49-F238E27FC236}">
                <a16:creationId xmlns:a16="http://schemas.microsoft.com/office/drawing/2014/main" id="{0673711E-6929-4837-98C8-5F6C3EF30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2708275"/>
            <a:ext cx="1430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hr-HR" altLang="en-US" sz="2400">
                <a:latin typeface="Times New Roman" panose="02020603050405020304" pitchFamily="18" charset="0"/>
              </a:rPr>
              <a:t>= 0,004 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1" grpId="0"/>
      <p:bldP spid="14342" grpId="0"/>
      <p:bldP spid="14343" grpId="0"/>
      <p:bldP spid="14344" grpId="0"/>
      <p:bldP spid="14347" grpId="0"/>
      <p:bldP spid="14348" grpId="0"/>
      <p:bldP spid="14351" grpId="0"/>
      <p:bldP spid="14355" grpId="0"/>
      <p:bldP spid="14356" grpId="0"/>
      <p:bldP spid="143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68" name="Group 12">
            <a:extLst>
              <a:ext uri="{FF2B5EF4-FFF2-40B4-BE49-F238E27FC236}">
                <a16:creationId xmlns:a16="http://schemas.microsoft.com/office/drawing/2014/main" id="{45CE2584-1F8A-46E4-99F8-5800DDF25264}"/>
              </a:ext>
            </a:extLst>
          </p:cNvPr>
          <p:cNvGrpSpPr>
            <a:grpSpLocks/>
          </p:cNvGrpSpPr>
          <p:nvPr/>
        </p:nvGrpSpPr>
        <p:grpSpPr bwMode="auto">
          <a:xfrm>
            <a:off x="4284663" y="1196975"/>
            <a:ext cx="4319587" cy="3240088"/>
            <a:chOff x="2699" y="754"/>
            <a:chExt cx="2721" cy="2041"/>
          </a:xfrm>
        </p:grpSpPr>
        <p:pic>
          <p:nvPicPr>
            <p:cNvPr id="19464" name="Picture 8">
              <a:extLst>
                <a:ext uri="{FF2B5EF4-FFF2-40B4-BE49-F238E27FC236}">
                  <a16:creationId xmlns:a16="http://schemas.microsoft.com/office/drawing/2014/main" id="{A9348AE2-442D-4CB7-9B90-C68417F7EC0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9" y="754"/>
              <a:ext cx="2721" cy="19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467" name="Oval 11">
              <a:extLst>
                <a:ext uri="{FF2B5EF4-FFF2-40B4-BE49-F238E27FC236}">
                  <a16:creationId xmlns:a16="http://schemas.microsoft.com/office/drawing/2014/main" id="{54D3F143-CD0F-4C7E-B4FA-7221D61E5E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1" y="2478"/>
              <a:ext cx="454" cy="317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rgbClr val="33CC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9460" name="Rectangle 4">
            <a:extLst>
              <a:ext uri="{FF2B5EF4-FFF2-40B4-BE49-F238E27FC236}">
                <a16:creationId xmlns:a16="http://schemas.microsoft.com/office/drawing/2014/main" id="{BFBA471F-47CB-469E-AF61-FEC8D5F57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404813"/>
            <a:ext cx="2828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>
                <a:solidFill>
                  <a:schemeClr val="tx2"/>
                </a:solidFill>
              </a:rPr>
              <a:t>Vrste kondenzatora</a:t>
            </a:r>
          </a:p>
        </p:txBody>
      </p:sp>
      <p:pic>
        <p:nvPicPr>
          <p:cNvPr id="19461" name="Picture 5">
            <a:extLst>
              <a:ext uri="{FF2B5EF4-FFF2-40B4-BE49-F238E27FC236}">
                <a16:creationId xmlns:a16="http://schemas.microsoft.com/office/drawing/2014/main" id="{0A05578C-0FF9-4063-AB17-C91208871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1412875"/>
            <a:ext cx="1212850" cy="230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6">
            <a:extLst>
              <a:ext uri="{FF2B5EF4-FFF2-40B4-BE49-F238E27FC236}">
                <a16:creationId xmlns:a16="http://schemas.microsoft.com/office/drawing/2014/main" id="{35ACCBB9-5381-4E78-A2AC-72DA41660D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788" y="1412875"/>
            <a:ext cx="1219200" cy="230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3" name="Rectangle 7">
            <a:extLst>
              <a:ext uri="{FF2B5EF4-FFF2-40B4-BE49-F238E27FC236}">
                <a16:creationId xmlns:a16="http://schemas.microsoft.com/office/drawing/2014/main" id="{1F8DF45C-671A-4E10-A2DC-801D6DF90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4005263"/>
            <a:ext cx="2322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>
                <a:solidFill>
                  <a:schemeClr val="tx2"/>
                </a:solidFill>
              </a:rPr>
              <a:t>Lajdenska boca</a:t>
            </a:r>
          </a:p>
        </p:txBody>
      </p:sp>
      <p:sp>
        <p:nvSpPr>
          <p:cNvPr id="19465" name="Rectangle 9">
            <a:extLst>
              <a:ext uri="{FF2B5EF4-FFF2-40B4-BE49-F238E27FC236}">
                <a16:creationId xmlns:a16="http://schemas.microsoft.com/office/drawing/2014/main" id="{69B2C240-3D1B-4AA9-9EBB-5CC53E439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9338" y="1268413"/>
            <a:ext cx="1168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>
                <a:solidFill>
                  <a:schemeClr val="tx2"/>
                </a:solidFill>
              </a:rPr>
              <a:t>izolator</a:t>
            </a:r>
          </a:p>
        </p:txBody>
      </p:sp>
      <p:sp>
        <p:nvSpPr>
          <p:cNvPr id="19466" name="Rectangle 10">
            <a:extLst>
              <a:ext uri="{FF2B5EF4-FFF2-40B4-BE49-F238E27FC236}">
                <a16:creationId xmlns:a16="http://schemas.microsoft.com/office/drawing/2014/main" id="{2CA936BB-EBCF-4F38-8F2A-55847AF7A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7763" y="1557338"/>
            <a:ext cx="1368425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r-HR" altLang="en-US" sz="2400">
                <a:solidFill>
                  <a:schemeClr val="tx2"/>
                </a:solidFill>
              </a:rPr>
              <a:t>vodič</a:t>
            </a:r>
          </a:p>
        </p:txBody>
      </p:sp>
      <p:sp>
        <p:nvSpPr>
          <p:cNvPr id="19469" name="Rectangle 13">
            <a:extLst>
              <a:ext uri="{FF2B5EF4-FFF2-40B4-BE49-F238E27FC236}">
                <a16:creationId xmlns:a16="http://schemas.microsoft.com/office/drawing/2014/main" id="{44BD7392-D245-461C-B66A-4E7A17BDC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4411663"/>
            <a:ext cx="2898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>
                <a:solidFill>
                  <a:schemeClr val="tx2"/>
                </a:solidFill>
              </a:rPr>
              <a:t>Papirni kondenzator</a:t>
            </a:r>
          </a:p>
        </p:txBody>
      </p:sp>
      <p:pic>
        <p:nvPicPr>
          <p:cNvPr id="19470" name="Picture 14">
            <a:extLst>
              <a:ext uri="{FF2B5EF4-FFF2-40B4-BE49-F238E27FC236}">
                <a16:creationId xmlns:a16="http://schemas.microsoft.com/office/drawing/2014/main" id="{80BE146C-EFD0-4B04-A6B8-5245A7F315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5013325"/>
            <a:ext cx="3384550" cy="134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63" grpId="0"/>
      <p:bldP spid="19465" grpId="0" animBg="1"/>
      <p:bldP spid="19466" grpId="0" animBg="1"/>
      <p:bldP spid="194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>
            <a:extLst>
              <a:ext uri="{FF2B5EF4-FFF2-40B4-BE49-F238E27FC236}">
                <a16:creationId xmlns:a16="http://schemas.microsoft.com/office/drawing/2014/main" id="{C0EA359E-2976-47DC-B966-AD6752603B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3357563"/>
            <a:ext cx="30956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5">
            <a:extLst>
              <a:ext uri="{FF2B5EF4-FFF2-40B4-BE49-F238E27FC236}">
                <a16:creationId xmlns:a16="http://schemas.microsoft.com/office/drawing/2014/main" id="{81F99825-78EA-46BA-9A5E-446DEF3A4D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765175"/>
            <a:ext cx="1406525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6">
            <a:extLst>
              <a:ext uri="{FF2B5EF4-FFF2-40B4-BE49-F238E27FC236}">
                <a16:creationId xmlns:a16="http://schemas.microsoft.com/office/drawing/2014/main" id="{B3DF8F14-C092-4DE4-8E33-BCD7429787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692150"/>
            <a:ext cx="2160588" cy="163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7" name="Rectangle 7">
            <a:extLst>
              <a:ext uri="{FF2B5EF4-FFF2-40B4-BE49-F238E27FC236}">
                <a16:creationId xmlns:a16="http://schemas.microsoft.com/office/drawing/2014/main" id="{E57C699C-26D2-489B-9362-8B5D471085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2611438"/>
            <a:ext cx="3441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>
                <a:solidFill>
                  <a:schemeClr val="tx2"/>
                </a:solidFill>
              </a:rPr>
              <a:t>Promjenjivi kondenzator</a:t>
            </a:r>
          </a:p>
        </p:txBody>
      </p:sp>
      <p:sp>
        <p:nvSpPr>
          <p:cNvPr id="20488" name="Rectangle 8">
            <a:extLst>
              <a:ext uri="{FF2B5EF4-FFF2-40B4-BE49-F238E27FC236}">
                <a16:creationId xmlns:a16="http://schemas.microsoft.com/office/drawing/2014/main" id="{8D85307A-7CFB-4B1D-9131-FB908F1B9A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2636838"/>
            <a:ext cx="3287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>
                <a:solidFill>
                  <a:schemeClr val="tx2"/>
                </a:solidFill>
              </a:rPr>
              <a:t>Keramički kondenzator</a:t>
            </a:r>
          </a:p>
        </p:txBody>
      </p:sp>
      <p:sp>
        <p:nvSpPr>
          <p:cNvPr id="20489" name="Rectangle 9">
            <a:extLst>
              <a:ext uri="{FF2B5EF4-FFF2-40B4-BE49-F238E27FC236}">
                <a16:creationId xmlns:a16="http://schemas.microsoft.com/office/drawing/2014/main" id="{8E6B028F-15DF-4E23-BFF2-9984850CD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5949950"/>
            <a:ext cx="3490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altLang="en-US" sz="2400">
                <a:solidFill>
                  <a:schemeClr val="tx2"/>
                </a:solidFill>
              </a:rPr>
              <a:t>Elektrolitski kondenzator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/>
      <p:bldP spid="20488" grpId="0"/>
      <p:bldP spid="2048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1054</TotalTime>
  <Words>529</Words>
  <Application>Microsoft Office PowerPoint</Application>
  <PresentationFormat>Prikaz na zaslonu (4:3)</PresentationFormat>
  <Paragraphs>135</Paragraphs>
  <Slides>13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2</vt:i4>
      </vt:variant>
      <vt:variant>
        <vt:lpstr>Naslovi slajdova</vt:lpstr>
      </vt:variant>
      <vt:variant>
        <vt:i4>13</vt:i4>
      </vt:variant>
    </vt:vector>
  </HeadingPairs>
  <TitlesOfParts>
    <vt:vector size="19" baseType="lpstr">
      <vt:lpstr>Arial</vt:lpstr>
      <vt:lpstr>Times New Roman</vt:lpstr>
      <vt:lpstr>Symbol</vt:lpstr>
      <vt:lpstr>Default Design</vt:lpstr>
      <vt:lpstr>Microsoft Equation 3.0</vt:lpstr>
      <vt:lpstr>MathType 5.0 Equation</vt:lpstr>
      <vt:lpstr>Kapacitet i kondenzator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>doma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Kapacitet i kondenzator</dc:title>
  <dc:creator>korisnik</dc:creator>
  <cp:lastModifiedBy>Tomislav</cp:lastModifiedBy>
  <cp:revision>45</cp:revision>
  <dcterms:created xsi:type="dcterms:W3CDTF">2006-01-27T14:26:20Z</dcterms:created>
  <dcterms:modified xsi:type="dcterms:W3CDTF">2020-12-13T10:54:08Z</dcterms:modified>
</cp:coreProperties>
</file>