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3"/>
  </p:notesMasterIdLst>
  <p:sldIdLst>
    <p:sldId id="256" r:id="rId2"/>
    <p:sldId id="315" r:id="rId3"/>
    <p:sldId id="463" r:id="rId4"/>
    <p:sldId id="464" r:id="rId5"/>
    <p:sldId id="648" r:id="rId6"/>
    <p:sldId id="649" r:id="rId7"/>
    <p:sldId id="465" r:id="rId8"/>
    <p:sldId id="650" r:id="rId9"/>
    <p:sldId id="651" r:id="rId10"/>
    <p:sldId id="652" r:id="rId11"/>
    <p:sldId id="653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664" r:id="rId23"/>
    <p:sldId id="665" r:id="rId24"/>
    <p:sldId id="666" r:id="rId25"/>
    <p:sldId id="667" r:id="rId26"/>
    <p:sldId id="668" r:id="rId27"/>
    <p:sldId id="669" r:id="rId28"/>
    <p:sldId id="670" r:id="rId29"/>
    <p:sldId id="671" r:id="rId30"/>
    <p:sldId id="672" r:id="rId31"/>
    <p:sldId id="673" r:id="rId32"/>
    <p:sldId id="674" r:id="rId33"/>
    <p:sldId id="675" r:id="rId34"/>
    <p:sldId id="676" r:id="rId35"/>
    <p:sldId id="677" r:id="rId36"/>
    <p:sldId id="678" r:id="rId37"/>
    <p:sldId id="679" r:id="rId38"/>
    <p:sldId id="680" r:id="rId39"/>
    <p:sldId id="681" r:id="rId40"/>
    <p:sldId id="682" r:id="rId41"/>
    <p:sldId id="683" r:id="rId42"/>
    <p:sldId id="684" r:id="rId43"/>
    <p:sldId id="685" r:id="rId44"/>
    <p:sldId id="686" r:id="rId45"/>
    <p:sldId id="687" r:id="rId46"/>
    <p:sldId id="688" r:id="rId47"/>
    <p:sldId id="689" r:id="rId48"/>
    <p:sldId id="690" r:id="rId49"/>
    <p:sldId id="691" r:id="rId50"/>
    <p:sldId id="692" r:id="rId51"/>
    <p:sldId id="693" r:id="rId5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2" autoAdjust="0"/>
    <p:restoredTop sz="94660"/>
  </p:normalViewPr>
  <p:slideViewPr>
    <p:cSldViewPr>
      <p:cViewPr varScale="1">
        <p:scale>
          <a:sx n="99" d="100"/>
          <a:sy n="99" d="100"/>
        </p:scale>
        <p:origin x="1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2B22-0791-4705-8D0C-B028D6EBBD36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A01F7-EDA4-4B84-8F97-D1242C3236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07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Times New Roman" pitchFamily="18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8BDC49E-7DAE-48E1-BBE4-31F0CCFA8D0C}" type="datetimeFigureOut">
              <a:rPr lang="sr-Latn-CS" smtClean="0"/>
              <a:pPr/>
              <a:t>26.4.2019.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fld id="{E8BDC49E-7DAE-48E1-BBE4-31F0CCFA8D0C}" type="datetimeFigureOut">
              <a:rPr lang="sr-Latn-CS" smtClean="0"/>
              <a:pPr/>
              <a:t>26.4.2019.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endParaRPr lang="hr-HR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1340768"/>
            <a:ext cx="6477000" cy="3600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r-HR" sz="3600" dirty="0" smtClean="0"/>
              <a:t>SIGURNOSNA ZAŠTITA: </a:t>
            </a:r>
            <a:r>
              <a:rPr lang="hr-HR" sz="3600" dirty="0"/>
              <a:t>ZAŠTITA  OD ELEKTRIČNOG UDARA, OD TOPLINSKIH UČINAKA, OD STRUJA KVARA, NADSTRUJNA ZAŠTITA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2000" dirty="0" smtClean="0"/>
              <a:t>MATERIJAL U IZRADI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000" dirty="0" smtClean="0"/>
              <a:t> </a:t>
            </a:r>
            <a:endParaRPr lang="hr-HR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Izv.prof.dr.sc. Zvonimir Klaić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 wrap="square">
            <a:noAutofit/>
          </a:bodyPr>
          <a:lstStyle/>
          <a:p>
            <a:r>
              <a:rPr lang="hr-HR" sz="2200" dirty="0" smtClean="0">
                <a:latin typeface="Tahoma" pitchFamily="34" charset="0"/>
                <a:cs typeface="Tahoma" pitchFamily="34" charset="0"/>
              </a:rPr>
              <a:t>Određivanje nazivnog iznosa električnog voda i zaštitnog uređaja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2571766"/>
            <a:ext cx="7562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1774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45170" cy="5257800"/>
          </a:xfrm>
        </p:spPr>
        <p:txBody>
          <a:bodyPr wrap="square">
            <a:noAutofit/>
          </a:bodyPr>
          <a:lstStyle/>
          <a:p>
            <a:pPr>
              <a:buNone/>
            </a:pPr>
            <a:r>
              <a:rPr lang="hr-HR" sz="1700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400" b="1" dirty="0" smtClean="0">
                <a:latin typeface="Tahoma" pitchFamily="34" charset="0"/>
                <a:cs typeface="Tahoma" pitchFamily="34" charset="0"/>
              </a:rPr>
              <a:t>b</a:t>
            </a:r>
            <a:r>
              <a:rPr lang="hr-HR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očekivana struja opterećenja</a:t>
            </a:r>
          </a:p>
          <a:p>
            <a:pPr>
              <a:buNone/>
            </a:pPr>
            <a:r>
              <a:rPr lang="hr-HR" sz="1700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400" b="1" dirty="0" smtClean="0">
                <a:latin typeface="Tahoma" pitchFamily="34" charset="0"/>
                <a:cs typeface="Tahoma" pitchFamily="34" charset="0"/>
              </a:rPr>
              <a:t>z</a:t>
            </a:r>
            <a:r>
              <a:rPr lang="hr-HR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trajno dopuštena struja vodiča</a:t>
            </a:r>
          </a:p>
          <a:p>
            <a:pPr>
              <a:buNone/>
            </a:pPr>
            <a:r>
              <a:rPr lang="hr-HR" sz="1700" b="1" dirty="0" smtClean="0">
                <a:latin typeface="Tahoma" pitchFamily="34" charset="0"/>
                <a:cs typeface="Tahoma" pitchFamily="34" charset="0"/>
              </a:rPr>
              <a:t>1,45×I</a:t>
            </a:r>
            <a:r>
              <a:rPr lang="hr-HR" sz="1400" b="1" dirty="0" smtClean="0">
                <a:latin typeface="Tahoma" pitchFamily="34" charset="0"/>
                <a:cs typeface="Tahoma" pitchFamily="34" charset="0"/>
              </a:rPr>
              <a:t>z</a:t>
            </a:r>
            <a:r>
              <a:rPr lang="hr-HR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maksimalno dopuštena, vremenski ograničena struja preopterećenja, kod koje kratkotrajno nastupajuće prekoračenje trajne granične temperature još ne dovodi do sigurnosnog reduciranja izolacijskih svojstava</a:t>
            </a:r>
          </a:p>
          <a:p>
            <a:pPr>
              <a:buNone/>
            </a:pPr>
            <a:r>
              <a:rPr lang="hr-HR" sz="1700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400" b="1" dirty="0" smtClean="0">
                <a:latin typeface="Tahoma" pitchFamily="34" charset="0"/>
                <a:cs typeface="Tahoma" pitchFamily="34" charset="0"/>
              </a:rPr>
              <a:t>n</a:t>
            </a:r>
            <a:r>
              <a:rPr lang="hr-HR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nazivna ili podešena struja prekidača</a:t>
            </a:r>
          </a:p>
          <a:p>
            <a:pPr>
              <a:buNone/>
            </a:pPr>
            <a:r>
              <a:rPr lang="hr-HR" sz="1700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400" b="1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hr-HR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struja, koja pod definiranim uvjetima ne dovodi do isključenja</a:t>
            </a:r>
          </a:p>
          <a:p>
            <a:pPr>
              <a:buNone/>
            </a:pPr>
            <a:r>
              <a:rPr lang="hr-HR" sz="1700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400" b="1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hr-HR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prekidna struja, koja se isključuje pod definiranim uvjetima unutar 1 sata ( In ≤ 63 A)</a:t>
            </a:r>
          </a:p>
          <a:p>
            <a:pPr>
              <a:buNone/>
            </a:pPr>
            <a:r>
              <a:rPr lang="hr-HR" sz="1700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400" b="1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hr-HR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granica odstupanja</a:t>
            </a:r>
          </a:p>
          <a:p>
            <a:pPr>
              <a:buNone/>
            </a:pPr>
            <a:r>
              <a:rPr lang="hr-HR" sz="1700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400" b="1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hr-HR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podnosiva struja trenutnog elektromagnetskog prekostrujnog okidača</a:t>
            </a:r>
          </a:p>
          <a:p>
            <a:pPr>
              <a:buNone/>
            </a:pPr>
            <a:r>
              <a:rPr lang="hr-HR" sz="1700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400" b="1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hr-HR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struja isključenja trenutnog elektromagnetskog prekostrujnog okidača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929190" y="1500174"/>
          <a:ext cx="4095750" cy="530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r:id="rId3" imgW="4552188" imgH="5891479" progId="">
                  <p:embed/>
                </p:oleObj>
              </mc:Choice>
              <mc:Fallback>
                <p:oleObj r:id="rId3" imgW="4552188" imgH="5891479" progId="">
                  <p:embed/>
                  <p:pic>
                    <p:nvPicPr>
                      <p:cNvPr id="296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1500174"/>
                        <a:ext cx="4095750" cy="530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2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753902"/>
              </p:ext>
            </p:extLst>
          </p:nvPr>
        </p:nvGraphicFramePr>
        <p:xfrm>
          <a:off x="-428660" y="951437"/>
          <a:ext cx="7592948" cy="619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3" imgW="7118299" imgH="5806745" progId="">
                  <p:embed/>
                </p:oleObj>
              </mc:Choice>
              <mc:Fallback>
                <p:oleObj r:id="rId3" imgW="7118299" imgH="5806745" progId="">
                  <p:embed/>
                  <p:pic>
                    <p:nvPicPr>
                      <p:cNvPr id="286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60" y="951437"/>
                        <a:ext cx="7592948" cy="61923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80052" y="1976434"/>
          <a:ext cx="3452160" cy="1059000"/>
        </p:xfrm>
        <a:graphic>
          <a:graphicData uri="http://schemas.openxmlformats.org/drawingml/2006/table">
            <a:tbl>
              <a:tblPr/>
              <a:tblGrid>
                <a:gridCol w="779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8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8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8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A(1)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(t &gt; 1h)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1,13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1,13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1,13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(t &lt; 1h)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1,13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1,45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1,45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(t &gt; 0,1s)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(t &lt; 0,1s)</a:t>
                      </a: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× I</a:t>
                      </a:r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× I</a:t>
                      </a:r>
                      <a:r>
                        <a:rPr lang="hr-H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440" marR="10440" marT="10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5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71406" y="1500174"/>
          <a:ext cx="6445250" cy="537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3" imgW="7157009" imgH="5968898" progId="">
                  <p:embed/>
                </p:oleObj>
              </mc:Choice>
              <mc:Fallback>
                <p:oleObj r:id="rId3" imgW="7157009" imgH="5968898" progId="">
                  <p:embed/>
                  <p:pic>
                    <p:nvPicPr>
                      <p:cNvPr id="276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" y="1500174"/>
                        <a:ext cx="6445250" cy="537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399126" y="2786058"/>
            <a:ext cx="2673468" cy="2114552"/>
          </a:xfrm>
        </p:spPr>
        <p:txBody>
          <a:bodyPr wrap="square">
            <a:noAutofit/>
          </a:bodyPr>
          <a:lstStyle/>
          <a:p>
            <a:pPr>
              <a:buNone/>
            </a:pPr>
            <a:r>
              <a:rPr lang="hr-HR" sz="1700" dirty="0" smtClean="0">
                <a:latin typeface="Tahoma" pitchFamily="34" charset="0"/>
                <a:cs typeface="Tahoma" pitchFamily="34" charset="0"/>
              </a:rPr>
              <a:t>1 – struja koja po definiranim uvjetima ne dovodi do isključenja</a:t>
            </a:r>
          </a:p>
          <a:p>
            <a:pPr>
              <a:buNone/>
            </a:pPr>
            <a:r>
              <a:rPr lang="hr-HR" sz="1700" dirty="0" smtClean="0">
                <a:latin typeface="Tahoma" pitchFamily="34" charset="0"/>
                <a:cs typeface="Tahoma" pitchFamily="34" charset="0"/>
              </a:rPr>
              <a:t>2 – rastalna struja, koja se isključuje pod definiranim uvjetima</a:t>
            </a:r>
            <a:endParaRPr lang="hr-HR" sz="16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-61901" y="1344636"/>
          <a:ext cx="6348413" cy="551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3" imgW="6688836" imgH="5823509" progId="">
                  <p:embed/>
                </p:oleObj>
              </mc:Choice>
              <mc:Fallback>
                <p:oleObj r:id="rId3" imgW="6688836" imgH="5823509" progId="">
                  <p:embed/>
                  <p:pic>
                    <p:nvPicPr>
                      <p:cNvPr id="501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01" y="1344636"/>
                        <a:ext cx="6348413" cy="551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2714620"/>
            <a:ext cx="2500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ahoma" pitchFamily="34" charset="0"/>
                <a:cs typeface="Tahoma" pitchFamily="34" charset="0"/>
              </a:rPr>
              <a:t>Krivulje djelovanja “Struja vrijeme” osigurača sukladno VDE 0636 – Dio 41 (kod ovih krivulja je prikazana samo rastalna struja koja se pod definiranim uvjetima isključuje)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05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86256" y="1000108"/>
            <a:ext cx="8153400" cy="328602"/>
          </a:xfrm>
        </p:spPr>
        <p:txBody>
          <a:bodyPr wrap="square">
            <a:noAutofit/>
          </a:bodyPr>
          <a:lstStyle/>
          <a:p>
            <a:pPr marL="0" lvl="1">
              <a:buNone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Tablica 1. Ispitna struja za osigurače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9803"/>
              </p:ext>
            </p:extLst>
          </p:nvPr>
        </p:nvGraphicFramePr>
        <p:xfrm>
          <a:off x="1357290" y="1628796"/>
          <a:ext cx="6887120" cy="4866784"/>
        </p:xfrm>
        <a:graphic>
          <a:graphicData uri="http://schemas.openxmlformats.org/drawingml/2006/table">
            <a:tbl>
              <a:tblPr/>
              <a:tblGrid>
                <a:gridCol w="1377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7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74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74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0328"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Pogonske klase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Nazivna struja u [A]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Niža ispitna struja I1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Viša ispitna struja I2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Trajanje ispitivanja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1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Ispitna struja za NH osigurače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170">
                <a:tc rowSpan="7"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gG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 4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4-10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10-25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1,75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25-63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63-160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h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160-400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h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preko 400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h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170"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sve In</a:t>
                      </a:r>
                    </a:p>
                  </a:txBody>
                  <a:tcPr marL="12709" marR="12709" marT="1270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In</a:t>
                      </a:r>
                    </a:p>
                  </a:txBody>
                  <a:tcPr marL="12709" marR="12709" marT="1270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 In</a:t>
                      </a:r>
                    </a:p>
                  </a:txBody>
                  <a:tcPr marL="12709" marR="12709" marT="1270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s</a:t>
                      </a:r>
                    </a:p>
                  </a:txBody>
                  <a:tcPr marL="12709" marR="12709" marT="1270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017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Ispitna struja za D0 osigurače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017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gG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 4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4-10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10-25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1,75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25-63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h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017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63-100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 In</a:t>
                      </a:r>
                    </a:p>
                  </a:txBody>
                  <a:tcPr marL="12709" marR="12709" marT="1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h</a:t>
                      </a:r>
                    </a:p>
                  </a:txBody>
                  <a:tcPr marL="12709" marR="12709" marT="1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 wrap="square">
            <a:noAutofit/>
          </a:bodyPr>
          <a:lstStyle/>
          <a:p>
            <a:pPr lvl="1"/>
            <a:r>
              <a:rPr lang="hr-HR" sz="2200" dirty="0" smtClean="0">
                <a:cs typeface="Times New Roman" panose="02020603050405020304" pitchFamily="18" charset="0"/>
              </a:rPr>
              <a:t>Zaštita od preopterećenja može se odrediti:</a:t>
            </a:r>
          </a:p>
          <a:p>
            <a:pPr lvl="2"/>
            <a:r>
              <a:rPr lang="hr-HR" sz="1900" dirty="0" smtClean="0">
                <a:cs typeface="Times New Roman" panose="02020603050405020304" pitchFamily="18" charset="0"/>
              </a:rPr>
              <a:t>prema tablicama</a:t>
            </a:r>
          </a:p>
          <a:p>
            <a:pPr lvl="2"/>
            <a:r>
              <a:rPr lang="hr-HR" sz="1900" dirty="0" smtClean="0">
                <a:cs typeface="Times New Roman" panose="02020603050405020304" pitchFamily="18" charset="0"/>
              </a:rPr>
              <a:t>proračunom</a:t>
            </a:r>
          </a:p>
          <a:p>
            <a:pPr lvl="2"/>
            <a:r>
              <a:rPr lang="hr-HR" sz="1900" dirty="0" smtClean="0">
                <a:cs typeface="Times New Roman" panose="02020603050405020304" pitchFamily="18" charset="0"/>
              </a:rPr>
              <a:t>iz strujne preopteretivosti vodiča ili kabela</a:t>
            </a:r>
          </a:p>
          <a:p>
            <a:pPr lvl="1"/>
            <a:r>
              <a:rPr lang="hr-HR" sz="1900" dirty="0" smtClean="0">
                <a:cs typeface="Times New Roman" panose="02020603050405020304" pitchFamily="18" charset="0"/>
              </a:rPr>
              <a:t>Prema starim propisima u odabiru NN osigurača za zaštitu vodova od preopterećenja služila je tablica koja za pojedine presjeke i raspored vodiča sadrži najveće nazivne struje osigurača.</a:t>
            </a:r>
          </a:p>
          <a:p>
            <a:pPr lvl="1"/>
            <a:r>
              <a:rPr lang="hr-HR" sz="1900" dirty="0" smtClean="0">
                <a:cs typeface="Times New Roman" panose="02020603050405020304" pitchFamily="18" charset="0"/>
              </a:rPr>
              <a:t>Međutim, najnovije norme propisuju sukladno IEC 364-5-523/83 za pojedine presjeke, vrstu izolacije i smještaj izoliranih vodiča trajno dopuštene struje, a norma IEC 364-4-43/77 navodi odredbe za zaštitu el. instalacija u zagradama koje se odnose na općenite smjernice, bez tablice o odabiru osigurača. </a:t>
            </a:r>
          </a:p>
          <a:p>
            <a:pPr lvl="1"/>
            <a:r>
              <a:rPr lang="hr-HR" sz="1900" dirty="0" smtClean="0">
                <a:cs typeface="Times New Roman" panose="02020603050405020304" pitchFamily="18" charset="0"/>
              </a:rPr>
              <a:t>U toj se normi daje omjer proradne struje (tijekom određenog vremena) zaštitnog uređaja I</a:t>
            </a:r>
            <a:r>
              <a:rPr lang="hr-HR" sz="1400" dirty="0" smtClean="0">
                <a:cs typeface="Times New Roman" panose="02020603050405020304" pitchFamily="18" charset="0"/>
              </a:rPr>
              <a:t>2</a:t>
            </a:r>
            <a:r>
              <a:rPr lang="hr-HR" sz="1900" dirty="0" smtClean="0">
                <a:cs typeface="Times New Roman" panose="02020603050405020304" pitchFamily="18" charset="0"/>
              </a:rPr>
              <a:t> (osigurača ili prekidača) i trajne struje vodiča I</a:t>
            </a:r>
            <a:r>
              <a:rPr lang="hr-HR" sz="1400" dirty="0" smtClean="0">
                <a:cs typeface="Times New Roman" panose="02020603050405020304" pitchFamily="18" charset="0"/>
              </a:rPr>
              <a:t>z</a:t>
            </a:r>
            <a:r>
              <a:rPr lang="hr-HR" sz="1900" dirty="0" smtClean="0">
                <a:cs typeface="Times New Roman" panose="02020603050405020304" pitchFamily="18" charset="0"/>
              </a:rPr>
              <a:t>, kao što je naprijed navedeno.</a:t>
            </a:r>
            <a:endParaRPr lang="hr-HR" sz="1400" dirty="0" smtClean="0"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38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 wrap="square">
            <a:noAutofit/>
          </a:bodyPr>
          <a:lstStyle/>
          <a:p>
            <a:pPr lvl="1"/>
            <a:r>
              <a:rPr lang="hr-HR" sz="2200" dirty="0" smtClean="0">
                <a:cs typeface="Times New Roman" panose="02020603050405020304" pitchFamily="18" charset="0"/>
              </a:rPr>
              <a:t>Postavljanje zaštitnih uređaja (ZU) za zaštitu od preopterećenja:</a:t>
            </a:r>
          </a:p>
          <a:p>
            <a:pPr marL="1028700" lvl="2" indent="-342900">
              <a:buSzPct val="100000"/>
              <a:buFont typeface="+mj-lt"/>
              <a:buAutoNum type="arabicPeriod"/>
            </a:pPr>
            <a:r>
              <a:rPr lang="hr-HR" sz="1900" dirty="0" smtClean="0">
                <a:cs typeface="Times New Roman" panose="02020603050405020304" pitchFamily="18" charset="0"/>
              </a:rPr>
              <a:t>Postavljaju se na sva mjesta na kojima se smanjuje trajno dopuštena struja vodiča ili kabela</a:t>
            </a:r>
          </a:p>
          <a:p>
            <a:pPr marL="1028700" lvl="2" indent="-342900">
              <a:buSzPct val="100000"/>
              <a:buFont typeface="+mj-lt"/>
              <a:buAutoNum type="arabicPeriod"/>
            </a:pPr>
            <a:r>
              <a:rPr lang="hr-HR" sz="1900" dirty="0" smtClean="0">
                <a:cs typeface="Times New Roman" panose="02020603050405020304" pitchFamily="18" charset="0"/>
              </a:rPr>
              <a:t>Zahtjevaju se na početku svakog strujnog kruga</a:t>
            </a:r>
          </a:p>
          <a:p>
            <a:pPr marL="1028700" lvl="2" indent="-342900">
              <a:buSzPct val="100000"/>
              <a:buFont typeface="+mj-lt"/>
              <a:buAutoNum type="arabicPeriod"/>
            </a:pPr>
            <a:r>
              <a:rPr lang="hr-HR" sz="1900" dirty="0" smtClean="0">
                <a:cs typeface="Times New Roman" panose="02020603050405020304" pitchFamily="18" charset="0"/>
              </a:rPr>
              <a:t>Mogu se premjestiti ako se time neće umanjiti zaštita strujnog kruga od preopterećenja</a:t>
            </a:r>
          </a:p>
          <a:p>
            <a:pPr marL="1028700" lvl="2" indent="-342900">
              <a:buSzPct val="100000"/>
              <a:buFont typeface="+mj-lt"/>
              <a:buAutoNum type="arabicPeriod"/>
            </a:pPr>
            <a:r>
              <a:rPr lang="hr-HR" sz="1900" dirty="0" smtClean="0">
                <a:cs typeface="Times New Roman" panose="02020603050405020304" pitchFamily="18" charset="0"/>
              </a:rPr>
              <a:t>Smiju se izostaviti, ako se ne mora računati s nastankom preopterećenja</a:t>
            </a:r>
          </a:p>
          <a:p>
            <a:pPr marL="1028700" lvl="2" indent="-342900">
              <a:buSzPct val="100000"/>
              <a:buFont typeface="+mj-lt"/>
              <a:buAutoNum type="arabicPeriod"/>
            </a:pPr>
            <a:r>
              <a:rPr lang="hr-HR" sz="1900" dirty="0" smtClean="0">
                <a:cs typeface="Times New Roman" panose="02020603050405020304" pitchFamily="18" charset="0"/>
              </a:rPr>
              <a:t>Ne postavljaju se u takve strujne krugove gdje prekid strujnog kruga može značiti opasnost, kao što su uzbudni strujni krugovi rotacijskih strojeva, strujni krugovi sekundara strujnih transformatora i sl.</a:t>
            </a:r>
          </a:p>
          <a:p>
            <a:pPr marL="1028700" lvl="2" indent="-342900">
              <a:buSzPct val="100000"/>
              <a:buFont typeface="+mj-lt"/>
              <a:buAutoNum type="arabicPeriod"/>
            </a:pPr>
            <a:r>
              <a:rPr lang="hr-HR" sz="1900" dirty="0" smtClean="0">
                <a:cs typeface="Times New Roman" panose="02020603050405020304" pitchFamily="18" charset="0"/>
              </a:rPr>
              <a:t>Mogu se izostaviti u vodičima i kabelima za spajanje električnih strojeva, pokretača, transformatora, ispravljača, akumulatora, rashladnih postrojenja i sl.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5788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68960"/>
          </a:xfrm>
        </p:spPr>
        <p:txBody>
          <a:bodyPr wrap="square">
            <a:noAutofit/>
          </a:bodyPr>
          <a:lstStyle/>
          <a:p>
            <a:pPr marL="0" indent="-342900">
              <a:spcBef>
                <a:spcPts val="0"/>
              </a:spcBef>
              <a:buSzPct val="100000"/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Ako isti zaštitni uređaj štiti nekoliko vodiča spojenih paralelno, iznos I</a:t>
            </a:r>
            <a:r>
              <a:rPr lang="hr-HR" sz="1400" dirty="0" smtClean="0">
                <a:cs typeface="Times New Roman" panose="02020603050405020304" pitchFamily="18" charset="0"/>
              </a:rPr>
              <a:t>z</a:t>
            </a:r>
            <a:r>
              <a:rPr lang="hr-HR" sz="1900" dirty="0" smtClean="0">
                <a:cs typeface="Times New Roman" panose="02020603050405020304" pitchFamily="18" charset="0"/>
              </a:rPr>
              <a:t> je zbroj trajno podnosivih struja različitih vodiča. </a:t>
            </a:r>
          </a:p>
          <a:p>
            <a:pPr marL="0" indent="-342900">
              <a:spcBef>
                <a:spcPts val="0"/>
              </a:spcBef>
              <a:buSzPct val="100000"/>
              <a:buNone/>
            </a:pPr>
            <a:endParaRPr lang="hr-HR" sz="1900" dirty="0">
              <a:cs typeface="Times New Roman" panose="02020603050405020304" pitchFamily="18" charset="0"/>
            </a:endParaRPr>
          </a:p>
          <a:p>
            <a:pPr marL="0" indent="-342900">
              <a:spcBef>
                <a:spcPts val="0"/>
              </a:spcBef>
              <a:buSzPct val="100000"/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To se primjenjuje samo ako su vodiči tako odabrani da provode jednaku struju. </a:t>
            </a:r>
          </a:p>
          <a:p>
            <a:pPr marL="0" indent="-342900">
              <a:spcBef>
                <a:spcPts val="0"/>
              </a:spcBef>
              <a:buSzPct val="100000"/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Taj zahtjev ne isključuje primjenu strujnih krugova prstenaste mreže.</a:t>
            </a:r>
          </a:p>
          <a:p>
            <a:pPr marL="0" indent="-342900">
              <a:spcBef>
                <a:spcPts val="0"/>
              </a:spcBef>
              <a:buSzPct val="100000"/>
              <a:buNone/>
            </a:pPr>
            <a:endParaRPr lang="hr-HR" sz="1900" dirty="0" smtClean="0">
              <a:cs typeface="Times New Roman" panose="02020603050405020304" pitchFamily="18" charset="0"/>
            </a:endParaRPr>
          </a:p>
          <a:p>
            <a:pPr marL="0" indent="-342900">
              <a:buSzPct val="100000"/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Naredne tablice (sukladne DIN VDE 0298 Dio 4) mogu se koristiti za određivanje dozvoljene trajne struje kabela i vodiča, kao i za odabir ZU za zaštitu od struja preopterećenja u kućnim električnim instalacijama.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8028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"/>
          </p:nvPr>
        </p:nvSpPr>
        <p:spPr>
          <a:xfrm>
            <a:off x="562004" y="1600200"/>
            <a:ext cx="8153400" cy="828668"/>
          </a:xfrm>
        </p:spPr>
        <p:txBody>
          <a:bodyPr wrap="square">
            <a:noAutofit/>
          </a:bodyPr>
          <a:lstStyle/>
          <a:p>
            <a:pPr marL="0" lvl="1">
              <a:buNone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Tablica 2. : Referentni načini polaganja A1, A2, B1 i B2 za kabele i izolirane vodiče za stalno polaganje u objektima, pogonska temperatura 70°C, temperatura okoliša 30°C, sukladno VDE 0298: 1998-04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2643182"/>
            <a:ext cx="88011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73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chemeClr val="tx1"/>
                </a:solidFill>
                <a:cs typeface="Times New Roman" pitchFamily="18" charset="0"/>
              </a:rPr>
              <a:t>Tehnički </a:t>
            </a:r>
            <a:r>
              <a:rPr lang="hr-HR" sz="3600" b="1" dirty="0">
                <a:solidFill>
                  <a:schemeClr val="tx1"/>
                </a:solidFill>
                <a:cs typeface="Times New Roman" pitchFamily="18" charset="0"/>
              </a:rPr>
              <a:t>propis za niskonaponske električne </a:t>
            </a:r>
            <a:r>
              <a:rPr lang="hr-HR" sz="3600" b="1" dirty="0" smtClean="0">
                <a:solidFill>
                  <a:schemeClr val="tx1"/>
                </a:solidFill>
                <a:cs typeface="Times New Roman" pitchFamily="18" charset="0"/>
              </a:rPr>
              <a:t>instalacije</a:t>
            </a:r>
            <a:endParaRPr lang="hr-HR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Sukladno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ehničkom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propisu za niskonaponske električne instalacije (NN 5/10) potrebno je u svakom projektu odabrati mjere sigurnosne zaštite tj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zaštitu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električnog udara,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zaštitu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toplinskih učinaka,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nadstrujnu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zaštitu,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zaštitu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struja kvara,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zaštitu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naponskih smetnja i zaštitne mjere od elektromagnetskih utjecaja (EMC) te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zaštitu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prekida energetske opskrbe te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opis zaštitnih i upravljačkih naprava.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2004" y="1600200"/>
            <a:ext cx="8153400" cy="614354"/>
          </a:xfrm>
        </p:spPr>
        <p:txBody>
          <a:bodyPr wrap="square">
            <a:noAutofit/>
          </a:bodyPr>
          <a:lstStyle/>
          <a:p>
            <a:pPr marL="0" lvl="1">
              <a:buNone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Tablica 3. Referentni načini polaganja C, E, F i G za kabele i izolirane vodiče za stalno polaganje u objektima, pogonska temperatura 70°C, temperatura okoliša 30°C, sukladno VDE 0298: 1998-04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016" y="2447925"/>
            <a:ext cx="87153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77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62004" y="1528762"/>
            <a:ext cx="7867648" cy="900106"/>
          </a:xfrm>
        </p:spPr>
        <p:txBody>
          <a:bodyPr wrap="square">
            <a:noAutofit/>
          </a:bodyPr>
          <a:lstStyle/>
          <a:p>
            <a:pPr marL="0" lvl="1">
              <a:buNone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Tablica 4. Strujna opteretivost Cu-kabela i izoliranih vodiča za stalno polaganje u objektima, načini polaganja A1, A2, B1, B2 i C, pogonska temperatura 70 °C, temperatura okoliša 30 °C, sukladno VDE 0298: 1998-04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4794" y="2428868"/>
          <a:ext cx="6673354" cy="3960000"/>
        </p:xfrm>
        <a:graphic>
          <a:graphicData uri="http://schemas.openxmlformats.org/drawingml/2006/table">
            <a:tbl>
              <a:tblPr/>
              <a:tblGrid>
                <a:gridCol w="1065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9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9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9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96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96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96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960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960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8863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219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20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 razvoda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Polaganje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 termički izoliranim zidovima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u elektro-instalacijama cijevima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izravno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000"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Broj istodobno opterećenih vodiča</a:t>
                      </a:r>
                    </a:p>
                  </a:txBody>
                  <a:tcPr marL="11000" marR="11000" marT="11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Presjek mm2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Dopuštena strujna opteretivost I</a:t>
                      </a:r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 (A)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11000" marR="11000" marT="11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11000" marR="11000" marT="11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2004" y="1528762"/>
            <a:ext cx="7867648" cy="900106"/>
          </a:xfrm>
        </p:spPr>
        <p:txBody>
          <a:bodyPr wrap="square">
            <a:noAutofit/>
          </a:bodyPr>
          <a:lstStyle/>
          <a:p>
            <a:pPr marL="0" lvl="1">
              <a:buNone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Tablica 5. Strujna opteretivost Cu-kabela i izoliranih vodiča za stalno polaganje u objektima, načini polaganja E, F i G, pogonska temperatura 70 °C, temperatura okoliša 30 °C, sukladno VDE 0298: 1998-04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2571744"/>
            <a:ext cx="83915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0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28762"/>
            <a:ext cx="3248910" cy="5043510"/>
          </a:xfrm>
        </p:spPr>
        <p:txBody>
          <a:bodyPr wrap="square">
            <a:noAutofit/>
          </a:bodyPr>
          <a:lstStyle/>
          <a:p>
            <a:pPr marL="0" lvl="1">
              <a:buNone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Tablica 6. Preporučeni iznos za dopuštenu strujnu opteretivost Cu-kabela i izoliranih vodiča s PVC izolacijom kod stalnog polaganja u objektima, trajni pogon, pogonska temperatura 70 °C, temperatura okoliša 25 °C jednako tako koordinacija nazivnih struja ZU za zaštitu od preopterećenja s konvencionalnom rastalnom strujom sukladno VDE 0298: 1998-04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43306" y="1603709"/>
          <a:ext cx="5249894" cy="5040001"/>
        </p:xfrm>
        <a:graphic>
          <a:graphicData uri="http://schemas.openxmlformats.org/drawingml/2006/table">
            <a:tbl>
              <a:tblPr/>
              <a:tblGrid>
                <a:gridCol w="699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5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52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52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52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52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52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3400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9223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52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9223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6529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 razvoda</a:t>
                      </a:r>
                    </a:p>
                  </a:txBody>
                  <a:tcPr marL="10500" marR="10500" marT="10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</a:t>
                      </a:r>
                    </a:p>
                  </a:txBody>
                  <a:tcPr marL="10500" marR="10500" marT="10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A2</a:t>
                      </a:r>
                    </a:p>
                  </a:txBody>
                  <a:tcPr marL="10500" marR="10500" marT="10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B1</a:t>
                      </a:r>
                    </a:p>
                  </a:txBody>
                  <a:tcPr marL="10500" marR="10500" marT="10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B2</a:t>
                      </a:r>
                    </a:p>
                  </a:txBody>
                  <a:tcPr marL="10500" marR="10500" marT="10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10500" marR="10500" marT="10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10500" marR="10500" marT="10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00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Broj istodobno opterećenih vodiča</a:t>
                      </a:r>
                    </a:p>
                  </a:txBody>
                  <a:tcPr marL="10500" marR="10500" marT="10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0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Presjek mm2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Dopuštena strujna opteretivost I</a:t>
                      </a: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(A)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000">
                <a:tc gridSpan="2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Nazivna struja I</a:t>
                      </a:r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(A)</a:t>
                      </a:r>
                    </a:p>
                  </a:txBody>
                  <a:tcPr marL="10500" marR="10500" marT="10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500" marR="10500" marT="10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10500" marR="10500" marT="10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2000" dirty="0" smtClean="0">
                <a:cs typeface="Times New Roman" panose="02020603050405020304" pitchFamily="18" charset="0"/>
              </a:rPr>
              <a:t>Struje kratkog spoja moraju se prekinuti prije nego se ošteti izolacija vodiča, priključna ili spojna mjesta ili sami el. uređaji. U ovom slučaju se dopušta jedna kratkotrajna nadtemperatura. Utjecajne veličine kratkotrajne opteretivosti strujama kratkog spoja na odabir potrebnih kabela i vodiča su: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struja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vrijeme trajanja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pad napona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snaga koja treba da se prenese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zaštitne mjere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specifična električna otpornost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radne temperature postrojenja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dopuštene radne temperature kabela i vodiča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poprečni presjek kabela i vodiča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specifični toplinski kapacitet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propisi kojih se treba pridržavati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kratkog spoja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510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kratkog spoja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2200" dirty="0" smtClean="0">
                <a:cs typeface="Times New Roman" panose="02020603050405020304" pitchFamily="18" charset="0"/>
              </a:rPr>
              <a:t>Zaštita od kratkog spoja može se odrediti</a:t>
            </a:r>
            <a:r>
              <a:rPr lang="hr-HR" sz="2000" dirty="0" smtClean="0">
                <a:cs typeface="Times New Roman" panose="02020603050405020304" pitchFamily="18" charset="0"/>
              </a:rPr>
              <a:t>: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prema važećim propisima ( npr. VDE 0102, IEC 60909 i dr.)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prema tablicama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mjerenjima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istraživanjima</a:t>
            </a:r>
          </a:p>
          <a:p>
            <a:pPr marL="594360" lvl="2">
              <a:buSzPct val="100000"/>
              <a:buFont typeface="Arial" pitchFamily="34" charset="0"/>
              <a:buChar char="•"/>
            </a:pPr>
            <a:r>
              <a:rPr lang="hr-HR" sz="1700" dirty="0" smtClean="0">
                <a:cs typeface="Times New Roman" panose="02020603050405020304" pitchFamily="18" charset="0"/>
              </a:rPr>
              <a:t>iz strujne opteretivosti vodiča i kabela.</a:t>
            </a:r>
          </a:p>
          <a:p>
            <a:pPr marL="0">
              <a:spcBef>
                <a:spcPts val="0"/>
              </a:spcBef>
              <a:buSzPct val="100000"/>
              <a:buNone/>
            </a:pPr>
            <a:endParaRPr lang="hr-HR" sz="2300" dirty="0" smtClean="0"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SzPct val="100000"/>
              <a:buNone/>
            </a:pPr>
            <a:r>
              <a:rPr lang="hr-HR" sz="2300" dirty="0" smtClean="0">
                <a:cs typeface="Times New Roman" panose="02020603050405020304" pitchFamily="18" charset="0"/>
              </a:rPr>
              <a:t>Postavljanje ZU za zaštitu od kratkog spoja:</a:t>
            </a:r>
          </a:p>
          <a:p>
            <a:pPr marL="0">
              <a:spcBef>
                <a:spcPts val="0"/>
              </a:spcBef>
              <a:buSzPct val="100000"/>
              <a:buNone/>
            </a:pPr>
            <a:endParaRPr lang="hr-HR" sz="2300" dirty="0" smtClean="0">
              <a:cs typeface="Times New Roman" panose="02020603050405020304" pitchFamily="18" charset="0"/>
            </a:endParaRPr>
          </a:p>
          <a:p>
            <a:pPr marL="817200" lvl="3" indent="-457200">
              <a:spcBef>
                <a:spcPts val="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hr-HR" sz="1700" dirty="0" smtClean="0">
                <a:cs typeface="Times New Roman" panose="02020603050405020304" pitchFamily="18" charset="0"/>
              </a:rPr>
              <a:t>ZU za zaštitu od kratkog spoja moraju se postaviti na početak svakog strujnog kruga i na svim mjestima na kojima se smanjuje strujna opteretivost, ako ZU postavljen ispred tog mjesta ne pruža odgovarajuću zaštitu</a:t>
            </a:r>
          </a:p>
          <a:p>
            <a:pPr marL="817200" lvl="3" indent="-457200">
              <a:spcBef>
                <a:spcPts val="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hr-HR" sz="1700" dirty="0" smtClean="0">
                <a:cs typeface="Times New Roman" panose="02020603050405020304" pitchFamily="18" charset="0"/>
              </a:rPr>
              <a:t>ZU za zaštitu od kratkog spoja smije se pomicati najviše do 3 m uzduž štićenog vodiča ili kabela uz uvjet da su kabeli, odnosno vodiči ispred ZU položeni sigurno u odnosu na kratki spoj i zemljospoj i da su udaljeni od zapaljivog materijala, te da ne može doći do opasnosti po osoblje</a:t>
            </a:r>
          </a:p>
        </p:txBody>
      </p:sp>
    </p:spTree>
    <p:extLst>
      <p:ext uri="{BB962C8B-B14F-4D97-AF65-F5344CB8AC3E}">
        <p14:creationId xmlns:p14="http://schemas.microsoft.com/office/powerpoint/2010/main" val="21422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kratkog spoja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43378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2200" dirty="0" smtClean="0">
                <a:cs typeface="Times New Roman" panose="02020603050405020304" pitchFamily="18" charset="0"/>
              </a:rPr>
              <a:t>Koordinacija zaštitnih uređaja:</a:t>
            </a:r>
          </a:p>
          <a:p>
            <a:pPr marL="731520" lvl="2" indent="-457200">
              <a:buFont typeface="+mj-lt"/>
              <a:buAutoNum type="arabicPeriod"/>
            </a:pPr>
            <a:r>
              <a:rPr lang="hr-HR" sz="1900" dirty="0" smtClean="0">
                <a:cs typeface="Times New Roman" panose="02020603050405020304" pitchFamily="18" charset="0"/>
              </a:rPr>
              <a:t>Zajednički zaštitni uređaji za zaštitu od kratkog spoja i preopterećenja</a:t>
            </a:r>
          </a:p>
          <a:p>
            <a:pPr marL="731520" lvl="2" indent="-457200">
              <a:buFont typeface="+mj-lt"/>
              <a:buAutoNum type="arabicPeriod"/>
            </a:pPr>
            <a:r>
              <a:rPr lang="hr-HR" sz="1900" dirty="0" smtClean="0">
                <a:cs typeface="Times New Roman" panose="02020603050405020304" pitchFamily="18" charset="0"/>
              </a:rPr>
              <a:t>Proračun dopuštenog vremena isključenja</a:t>
            </a:r>
          </a:p>
          <a:p>
            <a:pPr marL="731520" lvl="2" indent="-457200">
              <a:buFont typeface="+mj-lt"/>
              <a:buAutoNum type="arabicPeriod"/>
            </a:pPr>
            <a:r>
              <a:rPr lang="hr-HR" sz="1900" dirty="0" smtClean="0">
                <a:cs typeface="Times New Roman" panose="02020603050405020304" pitchFamily="18" charset="0"/>
              </a:rPr>
              <a:t>Proračun granične dužine vodiča</a:t>
            </a:r>
          </a:p>
          <a:p>
            <a:pPr marL="457200" lvl="1" indent="-457200">
              <a:buNone/>
            </a:pPr>
            <a:endParaRPr lang="hr-HR" sz="2000" dirty="0" smtClean="0">
              <a:cs typeface="Times New Roman" panose="02020603050405020304" pitchFamily="18" charset="0"/>
            </a:endParaRPr>
          </a:p>
          <a:p>
            <a:pPr marL="0" lvl="1" indent="-457200">
              <a:buNone/>
            </a:pPr>
            <a:r>
              <a:rPr lang="hr-HR" sz="2000" dirty="0" smtClean="0">
                <a:cs typeface="Times New Roman" panose="02020603050405020304" pitchFamily="18" charset="0"/>
              </a:rPr>
              <a:t>Zaštitni uređaji moraju osigurati prekidne struje kratkog spoja koje protječju kroz vodiče strujnog kruga prije nego takove struje prouzroče opasnost od toplinskih i mehaničkih djelovanja na vodičima, spojevima i uređajima. </a:t>
            </a:r>
          </a:p>
          <a:p>
            <a:pPr marL="0" lvl="1" indent="-457200">
              <a:buNone/>
            </a:pPr>
            <a:r>
              <a:rPr lang="hr-HR" sz="2000" dirty="0" smtClean="0">
                <a:cs typeface="Times New Roman" panose="02020603050405020304" pitchFamily="18" charset="0"/>
              </a:rPr>
              <a:t>Očekivana struja kratkog spoja u svakoj pojedinoj točki el. instalacije mora biti utvrđena bilo proračunom bilo mjerenjem. Proračun dopuštenog vremena isključenja od 5 s može se obaviti na ovaj način: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1425" y="5715016"/>
            <a:ext cx="1581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74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kratkog spoja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71544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Kada se dobivena vremena isključenja nalaze ispod 0,1 s, onda mora uslijediti koordinacija glavnih prekidača i zaštitnih prekidača za vodove prema sljedećoj jednadžbi:</a:t>
            </a:r>
          </a:p>
          <a:p>
            <a:pPr marL="0" lvl="1" indent="-457200">
              <a:buNone/>
            </a:pPr>
            <a:endParaRPr lang="hr-HR" sz="2000" dirty="0" smtClean="0"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5" y="2500306"/>
            <a:ext cx="1238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3442" y="2928934"/>
            <a:ext cx="8153400" cy="371477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Ovaj uvjet je uvijek ispunjen, ako kod dužine vodiča ≤ 3m poprečni presjek vodiča iznosi najmanje 1,5 mm2</a:t>
            </a:r>
            <a:r>
              <a:rPr kumimoji="0" lang="hr-H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 ako prije njega spojeni osigurač iznosi ≤ 63 A.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9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Uvijek mora vrijediti:</a:t>
            </a:r>
            <a:r>
              <a:rPr lang="hr-HR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dop.</a:t>
            </a:r>
            <a:r>
              <a:rPr kumimoji="0" lang="hr-H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&lt; t</a:t>
            </a: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isk.</a:t>
            </a:r>
            <a:endParaRPr kumimoji="0" lang="hr-H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Značenje gore navedenih oznaka:</a:t>
            </a:r>
          </a:p>
          <a:p>
            <a:pPr marL="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isk.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(s)		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vrijeme isključenja ZU</a:t>
            </a:r>
          </a:p>
          <a:p>
            <a:pPr marL="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dop.</a:t>
            </a: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(s)		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dopušteno vrijeme isključenja ili trajanja struje kratkog spoja</a:t>
            </a:r>
          </a:p>
          <a:p>
            <a:pPr marL="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(A)		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struja kvara (najmanja struja kratkog spoja)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 (A√s/mm</a:t>
            </a:r>
            <a:r>
              <a:rPr kumimoji="0" lang="hr-HR" sz="1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specifični faktor za vodiče ili kabele</a:t>
            </a:r>
          </a:p>
          <a:p>
            <a:pPr marL="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(mm</a:t>
            </a:r>
            <a:r>
              <a:rPr lang="hr-HR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	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poprečni presjek vodiča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kratkog spoja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972072"/>
          </a:xfrm>
        </p:spPr>
        <p:txBody>
          <a:bodyPr wrap="square">
            <a:noAutofit/>
          </a:bodyPr>
          <a:lstStyle/>
          <a:p>
            <a:pPr marL="0">
              <a:buNone/>
            </a:pPr>
            <a:endParaRPr lang="hr-HR" sz="1000" dirty="0" smtClean="0">
              <a:cs typeface="Times New Roman" panose="02020603050405020304" pitchFamily="18" charset="0"/>
            </a:endParaRPr>
          </a:p>
          <a:p>
            <a:pPr marL="0" lvl="1" indent="-45720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Za analizu vremena isključenja u slučaju nastanka kratkog spoja uzima se struja jednopolnog kratkog spoja i ova će morati isključiti unutar 0,4 s strujne krugove do 35 A za priključnice, odnosno 5 s za strujne krugove preko 35 A i za neprenosivu opremu fiksno priključenu na rasklopne blokove (strujne krugove).</a:t>
            </a:r>
          </a:p>
          <a:p>
            <a:pPr marL="0" lvl="1" indent="-457200">
              <a:buNone/>
            </a:pPr>
            <a:endParaRPr lang="hr-HR" sz="1000" dirty="0" smtClean="0">
              <a:cs typeface="Times New Roman" panose="02020603050405020304" pitchFamily="18" charset="0"/>
            </a:endParaRPr>
          </a:p>
          <a:p>
            <a:pPr marL="0" lvl="1" indent="-45720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Kod kratkog spoja mora vrijediti:</a:t>
            </a:r>
          </a:p>
          <a:p>
            <a:pPr marL="731520" lvl="3" indent="-457200">
              <a:buClr>
                <a:schemeClr val="accent2"/>
              </a:buClr>
            </a:pPr>
            <a:r>
              <a:rPr lang="hr-HR" sz="1600" dirty="0" smtClean="0">
                <a:cs typeface="Times New Roman" panose="02020603050405020304" pitchFamily="18" charset="0"/>
              </a:rPr>
              <a:t>Nazivna prekidna moć u kratkom spoju ZU I</a:t>
            </a:r>
            <a:r>
              <a:rPr lang="hr-HR" sz="1200" dirty="0" smtClean="0">
                <a:cs typeface="Times New Roman" panose="02020603050405020304" pitchFamily="18" charset="0"/>
              </a:rPr>
              <a:t>cn</a:t>
            </a:r>
            <a:r>
              <a:rPr lang="hr-HR" sz="1600" dirty="0" smtClean="0">
                <a:cs typeface="Times New Roman" panose="02020603050405020304" pitchFamily="18" charset="0"/>
              </a:rPr>
              <a:t> mora biti veća od struje tropolnog kratkog spoja na početku vodiča I</a:t>
            </a:r>
            <a:r>
              <a:rPr lang="hr-HR" sz="1200" dirty="0" smtClean="0">
                <a:cs typeface="Times New Roman" panose="02020603050405020304" pitchFamily="18" charset="0"/>
              </a:rPr>
              <a:t>k3</a:t>
            </a:r>
          </a:p>
          <a:p>
            <a:pPr marL="731520" lvl="3" indent="-457200">
              <a:buClr>
                <a:schemeClr val="accent2"/>
              </a:buClr>
            </a:pPr>
            <a:r>
              <a:rPr lang="hr-HR" sz="1600" dirty="0" smtClean="0">
                <a:cs typeface="Times New Roman" panose="02020603050405020304" pitchFamily="18" charset="0"/>
              </a:rPr>
              <a:t>Podešena struja kratkospojnog elektromagnetskog okidača I</a:t>
            </a:r>
            <a:r>
              <a:rPr lang="hr-HR" sz="1200" dirty="0" smtClean="0">
                <a:cs typeface="Times New Roman" panose="02020603050405020304" pitchFamily="18" charset="0"/>
              </a:rPr>
              <a:t>rm</a:t>
            </a:r>
            <a:r>
              <a:rPr lang="hr-HR" sz="1600" dirty="0" smtClean="0">
                <a:cs typeface="Times New Roman" panose="02020603050405020304" pitchFamily="18" charset="0"/>
              </a:rPr>
              <a:t> mora biti manja od struje jednopolnog kratkog spoja na kraju vodiča I</a:t>
            </a:r>
            <a:r>
              <a:rPr lang="hr-HR" sz="1200" dirty="0" smtClean="0">
                <a:cs typeface="Times New Roman" panose="02020603050405020304" pitchFamily="18" charset="0"/>
              </a:rPr>
              <a:t>k1</a:t>
            </a:r>
            <a:endParaRPr lang="hr-HR" sz="1600" dirty="0" smtClean="0">
              <a:cs typeface="Times New Roman" panose="02020603050405020304" pitchFamily="18" charset="0"/>
            </a:endParaRPr>
          </a:p>
          <a:p>
            <a:pPr marL="731520" lvl="3" indent="-457200">
              <a:buClr>
                <a:schemeClr val="accent2"/>
              </a:buClr>
            </a:pPr>
            <a:r>
              <a:rPr lang="hr-HR" sz="1600" dirty="0" smtClean="0">
                <a:cs typeface="Times New Roman" panose="02020603050405020304" pitchFamily="18" charset="0"/>
              </a:rPr>
              <a:t>Prekidna moć ne smije biti manja od očekivane struje kratkog spoja na mjestu postavljanja, izuzev ako je postavljen drugi ZU koji ima potrebnu prekidnu moć na opskrbnoj strani</a:t>
            </a:r>
            <a:endParaRPr lang="hr-HR" sz="12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kratkog spoja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U tom slučaju karakteristike uređaja moraju se tako uskladiti da energija koju propuštaju ta dva uređaja </a:t>
            </a:r>
            <a:r>
              <a:rPr lang="hr-HR" sz="1900" b="1" dirty="0" smtClean="0">
                <a:cs typeface="Times New Roman" panose="02020603050405020304" pitchFamily="18" charset="0"/>
              </a:rPr>
              <a:t>ne premašuje iznos </a:t>
            </a:r>
            <a:r>
              <a:rPr lang="hr-HR" sz="1900" dirty="0" smtClean="0">
                <a:cs typeface="Times New Roman" panose="02020603050405020304" pitchFamily="18" charset="0"/>
              </a:rPr>
              <a:t>koji uređaj postavljen na stranji opterećenja, kao i vodiči koji se štite tim uređajima, mogu podnijeti bez oštećenja.</a:t>
            </a:r>
          </a:p>
          <a:p>
            <a:pPr marL="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U nekim slučajevima za uređaje na strani opterećenja moraju se uzeti u obzir druge karakteristike, kao što su </a:t>
            </a:r>
            <a:r>
              <a:rPr lang="hr-HR" sz="1900" b="1" dirty="0" smtClean="0">
                <a:cs typeface="Times New Roman" panose="02020603050405020304" pitchFamily="18" charset="0"/>
              </a:rPr>
              <a:t>dinamička naprezanja i energija luka</a:t>
            </a:r>
            <a:r>
              <a:rPr lang="hr-HR" sz="1900" dirty="0" smtClean="0">
                <a:cs typeface="Times New Roman" panose="02020603050405020304" pitchFamily="18" charset="0"/>
              </a:rPr>
              <a:t>. Takve karakteristike daje proizvođač uređaja.</a:t>
            </a:r>
          </a:p>
          <a:p>
            <a:pPr marL="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Svaka struja kratkog spoja koja se pojavi u bilo kojoj točki strujnog kruga treba biti prekinuta </a:t>
            </a:r>
            <a:r>
              <a:rPr lang="hr-HR" sz="1900" b="1" dirty="0" smtClean="0">
                <a:cs typeface="Times New Roman" panose="02020603050405020304" pitchFamily="18" charset="0"/>
              </a:rPr>
              <a:t>unutar vremena </a:t>
            </a:r>
            <a:r>
              <a:rPr lang="hr-HR" sz="1900" dirty="0" smtClean="0">
                <a:cs typeface="Times New Roman" panose="02020603050405020304" pitchFamily="18" charset="0"/>
              </a:rPr>
              <a:t>koje dovodi vodiče do granice dopuštene temperature.</a:t>
            </a:r>
          </a:p>
          <a:p>
            <a:pPr marL="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Kao prekostrujni zaštitni uređaji mogu se upotrijebiti:</a:t>
            </a:r>
          </a:p>
          <a:p>
            <a:pPr marL="594360" lvl="2"/>
            <a:r>
              <a:rPr lang="hr-HR" sz="1600" dirty="0" smtClean="0">
                <a:cs typeface="Times New Roman" panose="02020603050405020304" pitchFamily="18" charset="0"/>
              </a:rPr>
              <a:t>ZU, koji štite kod preopterećenja</a:t>
            </a:r>
          </a:p>
          <a:p>
            <a:pPr marL="594360" lvl="2"/>
            <a:r>
              <a:rPr lang="hr-HR" sz="1600" dirty="0" smtClean="0">
                <a:cs typeface="Times New Roman" panose="02020603050405020304" pitchFamily="18" charset="0"/>
              </a:rPr>
              <a:t>ZU, koji štite kod kratkog spoja</a:t>
            </a:r>
          </a:p>
          <a:p>
            <a:pPr marL="594360" lvl="2"/>
            <a:r>
              <a:rPr lang="hr-HR" sz="1600" dirty="0" smtClean="0">
                <a:cs typeface="Times New Roman" panose="02020603050405020304" pitchFamily="18" charset="0"/>
              </a:rPr>
              <a:t>ZU, koji štite kako kod preopterećenja, tako i kod kratkog spoja</a:t>
            </a:r>
          </a:p>
        </p:txBody>
      </p:sp>
    </p:spTree>
    <p:extLst>
      <p:ext uri="{BB962C8B-B14F-4D97-AF65-F5344CB8AC3E}">
        <p14:creationId xmlns:p14="http://schemas.microsoft.com/office/powerpoint/2010/main" val="16377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32" y="1584199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Prema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navedenom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propisu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(popis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normi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nije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ažuriran),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norme koje se odnose na navedenu problematiku su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1. Zaštita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od električnog udara prema HRN HD 60364-4-41:2007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2. Nadstrujna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zaštita prema HRN HD 384.4.43 S2:2002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3. Mjere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 nadstrujnu zaštitu prema HRN HD 384.4.473 S1 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4. Podnaponska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zaštita prema HRN HD 384.4.45 S1:1999</a:t>
            </a:r>
          </a:p>
          <a:p>
            <a:pPr marL="355600" indent="-355600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5. Zaštita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od atmosferskih i sklopnih prenapona prema HRN HD 60364-4-443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6. Odvajanje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 isklapanje prema HRN HD 384.4.46 S2:2002</a:t>
            </a:r>
          </a:p>
          <a:p>
            <a:pPr marL="355600" indent="-355600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7. Zaštita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od požara gdje postoje posebne opasnosti ili pogibelj prema HRN HD 384.4.482 .S1:1999</a:t>
            </a:r>
          </a:p>
          <a:p>
            <a:pPr marL="355600" indent="-355600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8. Sklopni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 upravljački uređaji: Naprave za odvajanje i sklapanje prema HRN HD 384.5.537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S2:1999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06152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 smtClean="0">
                <a:solidFill>
                  <a:schemeClr val="tx1"/>
                </a:solidFill>
                <a:cs typeface="Times New Roman" pitchFamily="18" charset="0"/>
              </a:rPr>
              <a:t>Tehnički propis za niskonaponske električne instalacije</a:t>
            </a:r>
            <a:endParaRPr lang="hr-HR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06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3442" y="708736"/>
            <a:ext cx="8153400" cy="720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Strujna opteretivost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971544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1700" dirty="0" smtClean="0">
                <a:cs typeface="Times New Roman" panose="02020603050405020304" pitchFamily="18" charset="0"/>
              </a:rPr>
              <a:t>Izbor presjeka vodiča uslijeđuje prema strujnoj opteretivosti kabela ili izoliranih vodiča u normalnom pogonu i kod nastaka kratkog spoja. Uvjet za dopuštenu strujnu opteretivost vodiča Iz ≥ Ib mora vrijediti uvijek i za sve pogonske slučajeve.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2910" y="2428868"/>
            <a:ext cx="8153400" cy="720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Opteretivost u normalnom pogonu (bez kvara)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3442" y="3000372"/>
            <a:ext cx="8010524" cy="3857628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Strujno opterećenje</a:t>
            </a:r>
            <a:r>
              <a:rPr kumimoji="0" lang="hr-HR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mora se tako ograničiti, da na svim mjestima duž kabela ili izoliranog vodiča razvijena toplinska energija može se odvesti u okolni prostor pod unaprijed određenim okolnostima.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9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Utjecajne</a:t>
            </a:r>
            <a:r>
              <a:rPr lang="hr-H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veličine na strujnu opteretivost su:</a:t>
            </a:r>
          </a:p>
          <a:p>
            <a:pPr lvl="2" indent="-320040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Nazivni poprečni presjek kabela ili izoliranih vodiča</a:t>
            </a:r>
          </a:p>
          <a:p>
            <a:pPr lvl="2" indent="-320040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Vrsta materijala vodiča</a:t>
            </a:r>
          </a:p>
          <a:p>
            <a:pPr lvl="2" indent="-320040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opterećenih vodiča</a:t>
            </a:r>
          </a:p>
          <a:p>
            <a:pPr lvl="2" indent="-320040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hr-HR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Vrsta materijala za izolaciju</a:t>
            </a:r>
          </a:p>
          <a:p>
            <a:pPr lvl="2" indent="-320040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Način polaganja (tip el. </a:t>
            </a: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razvoda</a:t>
            </a: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kabela i izoliranih </a:t>
            </a: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vodiča)</a:t>
            </a:r>
            <a:endParaRPr kumimoji="0" lang="hr-H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320040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Grupiranje kabela</a:t>
            </a:r>
          </a:p>
          <a:p>
            <a:pPr lvl="2" indent="-320040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hr-HR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Odstupanje okolne temperature</a:t>
            </a:r>
          </a:p>
          <a:p>
            <a:pPr lvl="2" indent="-320040">
              <a:spcBef>
                <a:spcPts val="7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kumimoji="0" lang="hr-H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Vrsta pogona</a:t>
            </a: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 wrap="square">
            <a:noAutofit/>
          </a:bodyPr>
          <a:lstStyle/>
          <a:p>
            <a:pPr marL="0" algn="just">
              <a:buNone/>
            </a:pPr>
            <a:r>
              <a:rPr lang="hr-HR" sz="1700" dirty="0" smtClean="0">
                <a:cs typeface="Times New Roman" panose="02020603050405020304" pitchFamily="18" charset="0"/>
              </a:rPr>
              <a:t>Određivanje trajno dopuštenih struja kabela i izoliranih vodiča temelji se na dogovorenim pogonskim uvjetima kao vrsta pogona, uvjeti polaganja i okolne temperature. Za odstupnje pogonskih uvjeta od tih dogovorenih dopušteno strujno opterećenje kod polaganja u zemlju uz korekcijske faktore iznosi:</a:t>
            </a:r>
          </a:p>
          <a:p>
            <a:pPr marL="0" algn="ctr">
              <a:buNone/>
            </a:pPr>
            <a:r>
              <a:rPr lang="hr-HR" sz="1900" b="1" dirty="0" smtClean="0">
                <a:cs typeface="Times New Roman" panose="02020603050405020304" pitchFamily="18" charset="0"/>
              </a:rPr>
              <a:t>I</a:t>
            </a:r>
            <a:r>
              <a:rPr lang="hr-HR" sz="1400" b="1" dirty="0" smtClean="0">
                <a:cs typeface="Times New Roman" panose="02020603050405020304" pitchFamily="18" charset="0"/>
              </a:rPr>
              <a:t>z </a:t>
            </a:r>
            <a:r>
              <a:rPr lang="hr-HR" sz="1900" b="1" dirty="0" smtClean="0">
                <a:cs typeface="Times New Roman" panose="02020603050405020304" pitchFamily="18" charset="0"/>
              </a:rPr>
              <a:t>= I</a:t>
            </a:r>
            <a:r>
              <a:rPr lang="hr-HR" sz="1400" b="1" dirty="0" smtClean="0">
                <a:cs typeface="Times New Roman" panose="02020603050405020304" pitchFamily="18" charset="0"/>
              </a:rPr>
              <a:t>r </a:t>
            </a:r>
            <a:r>
              <a:rPr lang="hr-HR" sz="1900" b="1" dirty="0" smtClean="0">
                <a:cs typeface="Times New Roman" panose="02020603050405020304" pitchFamily="18" charset="0"/>
              </a:rPr>
              <a:t>f</a:t>
            </a:r>
            <a:r>
              <a:rPr lang="hr-HR" sz="1400" b="1" dirty="0" smtClean="0">
                <a:cs typeface="Times New Roman" panose="02020603050405020304" pitchFamily="18" charset="0"/>
              </a:rPr>
              <a:t>1 </a:t>
            </a:r>
            <a:r>
              <a:rPr lang="hr-HR" sz="1900" b="1" dirty="0" smtClean="0">
                <a:cs typeface="Times New Roman" panose="02020603050405020304" pitchFamily="18" charset="0"/>
              </a:rPr>
              <a:t>f</a:t>
            </a:r>
            <a:r>
              <a:rPr lang="hr-HR" sz="1400" b="1" dirty="0" smtClean="0">
                <a:cs typeface="Times New Roman" panose="02020603050405020304" pitchFamily="18" charset="0"/>
              </a:rPr>
              <a:t>2 </a:t>
            </a:r>
            <a:r>
              <a:rPr lang="hr-HR" sz="1900" b="1" dirty="0" smtClean="0">
                <a:cs typeface="Times New Roman" panose="02020603050405020304" pitchFamily="18" charset="0"/>
              </a:rPr>
              <a:t>∏f</a:t>
            </a:r>
          </a:p>
          <a:p>
            <a:pPr marL="0">
              <a:buNone/>
            </a:pPr>
            <a:r>
              <a:rPr lang="hr-HR" sz="1700" dirty="0" smtClean="0">
                <a:cs typeface="Times New Roman" panose="02020603050405020304" pitchFamily="18" charset="0"/>
              </a:rPr>
              <a:t>A kod polaganja u zraku uz korekcijske faktore je:</a:t>
            </a:r>
            <a:r>
              <a:rPr lang="hr-HR" sz="1900" dirty="0" smtClean="0">
                <a:cs typeface="Times New Roman" panose="02020603050405020304" pitchFamily="18" charset="0"/>
              </a:rPr>
              <a:t>	</a:t>
            </a:r>
            <a:r>
              <a:rPr lang="hr-HR" sz="1900" b="1" dirty="0" smtClean="0">
                <a:cs typeface="Times New Roman" panose="02020603050405020304" pitchFamily="18" charset="0"/>
              </a:rPr>
              <a:t>I</a:t>
            </a:r>
            <a:r>
              <a:rPr lang="hr-HR" sz="1400" b="1" dirty="0" smtClean="0">
                <a:cs typeface="Times New Roman" panose="02020603050405020304" pitchFamily="18" charset="0"/>
              </a:rPr>
              <a:t>z </a:t>
            </a:r>
            <a:r>
              <a:rPr lang="hr-HR" sz="1900" b="1" dirty="0" smtClean="0">
                <a:cs typeface="Times New Roman" panose="02020603050405020304" pitchFamily="18" charset="0"/>
              </a:rPr>
              <a:t>= I</a:t>
            </a:r>
            <a:r>
              <a:rPr lang="hr-HR" sz="1400" b="1" dirty="0" smtClean="0">
                <a:cs typeface="Times New Roman" panose="02020603050405020304" pitchFamily="18" charset="0"/>
              </a:rPr>
              <a:t>r </a:t>
            </a:r>
            <a:r>
              <a:rPr lang="hr-HR" sz="1900" b="1" dirty="0" smtClean="0">
                <a:cs typeface="Times New Roman" panose="02020603050405020304" pitchFamily="18" charset="0"/>
              </a:rPr>
              <a:t>∏f</a:t>
            </a:r>
          </a:p>
          <a:p>
            <a:pPr marL="0">
              <a:buNone/>
            </a:pPr>
            <a:r>
              <a:rPr lang="hr-HR" sz="1700" dirty="0" smtClean="0">
                <a:cs typeface="Times New Roman" panose="02020603050405020304" pitchFamily="18" charset="0"/>
              </a:rPr>
              <a:t>Odabir presjeka vodiča u normalnom pogonu slijedi prema omjeru:</a:t>
            </a:r>
          </a:p>
          <a:p>
            <a:pPr marL="0" algn="ctr">
              <a:buNone/>
            </a:pPr>
            <a:r>
              <a:rPr lang="hr-HR" sz="1900" b="1" dirty="0" smtClean="0">
                <a:cs typeface="Times New Roman" panose="02020603050405020304" pitchFamily="18" charset="0"/>
              </a:rPr>
              <a:t>I</a:t>
            </a:r>
            <a:r>
              <a:rPr lang="hr-HR" sz="1400" b="1" dirty="0" smtClean="0">
                <a:cs typeface="Times New Roman" panose="02020603050405020304" pitchFamily="18" charset="0"/>
              </a:rPr>
              <a:t>z </a:t>
            </a:r>
            <a:r>
              <a:rPr lang="hr-HR" sz="1900" b="1" dirty="0" smtClean="0">
                <a:cs typeface="Times New Roman" panose="02020603050405020304" pitchFamily="18" charset="0"/>
              </a:rPr>
              <a:t>≥ I</a:t>
            </a:r>
            <a:r>
              <a:rPr lang="hr-HR" sz="1400" b="1" dirty="0" smtClean="0">
                <a:cs typeface="Times New Roman" panose="02020603050405020304" pitchFamily="18" charset="0"/>
              </a:rPr>
              <a:t>b</a:t>
            </a:r>
          </a:p>
          <a:p>
            <a:pPr marL="0">
              <a:buNone/>
            </a:pPr>
            <a:r>
              <a:rPr lang="hr-HR" sz="1700" dirty="0" smtClean="0">
                <a:cs typeface="Times New Roman" panose="02020603050405020304" pitchFamily="18" charset="0"/>
              </a:rPr>
              <a:t>gdje su:</a:t>
            </a:r>
          </a:p>
          <a:p>
            <a:pPr marL="0">
              <a:buNone/>
            </a:pPr>
            <a:r>
              <a:rPr lang="hr-HR" sz="1600" dirty="0" smtClean="0">
                <a:cs typeface="Times New Roman" panose="02020603050405020304" pitchFamily="18" charset="0"/>
              </a:rPr>
              <a:t>I</a:t>
            </a:r>
            <a:r>
              <a:rPr lang="hr-HR" sz="1200" dirty="0" smtClean="0">
                <a:cs typeface="Times New Roman" panose="02020603050405020304" pitchFamily="18" charset="0"/>
              </a:rPr>
              <a:t>z</a:t>
            </a:r>
            <a:r>
              <a:rPr lang="hr-HR" sz="1600" dirty="0" smtClean="0">
                <a:cs typeface="Times New Roman" panose="02020603050405020304" pitchFamily="18" charset="0"/>
              </a:rPr>
              <a:t>	dopušteno strujno opterećenje</a:t>
            </a:r>
          </a:p>
          <a:p>
            <a:pPr marL="0">
              <a:buNone/>
            </a:pPr>
            <a:r>
              <a:rPr lang="hr-HR" sz="1600" dirty="0" smtClean="0">
                <a:cs typeface="Times New Roman" panose="02020603050405020304" pitchFamily="18" charset="0"/>
              </a:rPr>
              <a:t>I</a:t>
            </a:r>
            <a:r>
              <a:rPr lang="hr-HR" sz="1200" dirty="0" smtClean="0">
                <a:cs typeface="Times New Roman" panose="02020603050405020304" pitchFamily="18" charset="0"/>
              </a:rPr>
              <a:t>r</a:t>
            </a:r>
            <a:r>
              <a:rPr lang="hr-HR" sz="1600" dirty="0" smtClean="0">
                <a:cs typeface="Times New Roman" panose="02020603050405020304" pitchFamily="18" charset="0"/>
              </a:rPr>
              <a:t>	strujno opterećenje kod unaprijed dogovorenih (propisanih)uvjeta</a:t>
            </a:r>
          </a:p>
          <a:p>
            <a:pPr marL="0">
              <a:buNone/>
            </a:pPr>
            <a:r>
              <a:rPr lang="hr-HR" sz="1600" dirty="0" smtClean="0">
                <a:cs typeface="Times New Roman" panose="02020603050405020304" pitchFamily="18" charset="0"/>
              </a:rPr>
              <a:t>f</a:t>
            </a:r>
            <a:r>
              <a:rPr lang="hr-HR" sz="1200" dirty="0" smtClean="0">
                <a:cs typeface="Times New Roman" panose="02020603050405020304" pitchFamily="18" charset="0"/>
              </a:rPr>
              <a:t>1</a:t>
            </a:r>
            <a:r>
              <a:rPr lang="hr-HR" sz="1600" dirty="0" smtClean="0">
                <a:cs typeface="Times New Roman" panose="02020603050405020304" pitchFamily="18" charset="0"/>
              </a:rPr>
              <a:t>	korekcijski faktor, npr. za odstupanje temperature</a:t>
            </a:r>
          </a:p>
          <a:p>
            <a:pPr marL="0">
              <a:buNone/>
            </a:pPr>
            <a:r>
              <a:rPr lang="hr-HR" sz="1600" dirty="0" smtClean="0">
                <a:cs typeface="Times New Roman" panose="02020603050405020304" pitchFamily="18" charset="0"/>
              </a:rPr>
              <a:t>f</a:t>
            </a:r>
            <a:r>
              <a:rPr lang="hr-HR" sz="1200" dirty="0" smtClean="0">
                <a:cs typeface="Times New Roman" panose="02020603050405020304" pitchFamily="18" charset="0"/>
              </a:rPr>
              <a:t>2</a:t>
            </a:r>
            <a:r>
              <a:rPr lang="hr-HR" sz="1600" dirty="0" smtClean="0">
                <a:cs typeface="Times New Roman" panose="02020603050405020304" pitchFamily="18" charset="0"/>
              </a:rPr>
              <a:t>	korekcijski faktor, npr. za grupiranje kabela</a:t>
            </a:r>
          </a:p>
          <a:p>
            <a:pPr marL="0">
              <a:buNone/>
            </a:pPr>
            <a:r>
              <a:rPr lang="hr-HR" sz="1600" dirty="0" smtClean="0">
                <a:cs typeface="Times New Roman" panose="02020603050405020304" pitchFamily="18" charset="0"/>
              </a:rPr>
              <a:t>∏f	umnožak svih potrebnih drugih korekcijskih faktora, npr. višežilni vodovi</a:t>
            </a:r>
          </a:p>
          <a:p>
            <a:pPr marL="0">
              <a:buNone/>
            </a:pPr>
            <a:r>
              <a:rPr lang="hr-HR" sz="1600" dirty="0" smtClean="0">
                <a:cs typeface="Times New Roman" panose="02020603050405020304" pitchFamily="18" charset="0"/>
              </a:rPr>
              <a:t>I</a:t>
            </a:r>
            <a:r>
              <a:rPr lang="hr-HR" sz="1200" dirty="0" smtClean="0">
                <a:cs typeface="Times New Roman" panose="02020603050405020304" pitchFamily="18" charset="0"/>
              </a:rPr>
              <a:t>b</a:t>
            </a:r>
            <a:r>
              <a:rPr lang="hr-HR" sz="1600" dirty="0" smtClean="0">
                <a:cs typeface="Times New Roman" panose="02020603050405020304" pitchFamily="18" charset="0"/>
              </a:rPr>
              <a:t>	strujno opterećenje u normalnom pogonu</a:t>
            </a:r>
          </a:p>
        </p:txBody>
      </p:sp>
    </p:spTree>
    <p:extLst>
      <p:ext uri="{BB962C8B-B14F-4D97-AF65-F5344CB8AC3E}">
        <p14:creationId xmlns:p14="http://schemas.microsoft.com/office/powerpoint/2010/main" val="35391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0" y="199551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42" y="199551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57324"/>
            <a:ext cx="2459154" cy="400040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1900" dirty="0" smtClean="0">
                <a:latin typeface="Tahoma" pitchFamily="34" charset="0"/>
                <a:cs typeface="Tahoma" pitchFamily="34" charset="0"/>
              </a:rPr>
              <a:t>a) Kabel u zraku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43504" y="1457324"/>
            <a:ext cx="2459154" cy="40004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900" dirty="0" smtClean="0">
                <a:latin typeface="Tahoma" pitchFamily="34" charset="0"/>
                <a:cs typeface="Tahoma" pitchFamily="34" charset="0"/>
              </a:rPr>
              <a:t>b</a:t>
            </a: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) Kabel u tlu</a:t>
            </a:r>
          </a:p>
        </p:txBody>
      </p:sp>
    </p:spTree>
    <p:extLst>
      <p:ext uri="{BB962C8B-B14F-4D97-AF65-F5344CB8AC3E}">
        <p14:creationId xmlns:p14="http://schemas.microsoft.com/office/powerpoint/2010/main" val="8642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500306"/>
            <a:ext cx="8458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31318" cy="400040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1900" dirty="0" smtClean="0">
                <a:latin typeface="Tahoma" pitchFamily="34" charset="0"/>
                <a:cs typeface="Tahoma" pitchFamily="34" charset="0"/>
              </a:rPr>
              <a:t>Model termičkog kruga kabela za proračun strujne opteretivosti</a:t>
            </a:r>
          </a:p>
        </p:txBody>
      </p:sp>
    </p:spTree>
    <p:extLst>
      <p:ext uri="{BB962C8B-B14F-4D97-AF65-F5344CB8AC3E}">
        <p14:creationId xmlns:p14="http://schemas.microsoft.com/office/powerpoint/2010/main" val="8118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00238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Kod nastanka kratkog spoja opterećuju se izolirani vodiči i kabeli kako termički tako i mehanički. Vodič se tada ne smije zagrijati preko </a:t>
            </a:r>
            <a:r>
              <a:rPr lang="hr-HR" sz="1900" b="1" dirty="0" smtClean="0">
                <a:cs typeface="Times New Roman" panose="02020603050405020304" pitchFamily="18" charset="0"/>
              </a:rPr>
              <a:t>dopuštene temperature </a:t>
            </a:r>
            <a:r>
              <a:rPr lang="hr-HR" sz="1900" dirty="0" smtClean="0">
                <a:cs typeface="Times New Roman" panose="02020603050405020304" pitchFamily="18" charset="0"/>
              </a:rPr>
              <a:t>za slučaj kratkog spoja. Početna temperatura i trajanje kratkog spoja moraju se u proračunu uzeti u obzir.</a:t>
            </a:r>
          </a:p>
          <a:p>
            <a:pPr marL="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Termičko određivanje vodiča ovisi o veličini, vremenskom tijeku i trajanju struja kratkog spoja. Termički ekvivalentna </a:t>
            </a:r>
            <a:r>
              <a:rPr lang="hr-HR" sz="1900" i="1" dirty="0" smtClean="0">
                <a:cs typeface="Times New Roman" panose="02020603050405020304" pitchFamily="18" charset="0"/>
              </a:rPr>
              <a:t>kratkotrajna struja </a:t>
            </a:r>
            <a:r>
              <a:rPr lang="hr-HR" sz="1900" dirty="0" smtClean="0">
                <a:cs typeface="Times New Roman" panose="02020603050405020304" pitchFamily="18" charset="0"/>
              </a:rPr>
              <a:t>I</a:t>
            </a:r>
            <a:r>
              <a:rPr lang="hr-HR" sz="1400" dirty="0" smtClean="0">
                <a:cs typeface="Times New Roman" panose="02020603050405020304" pitchFamily="18" charset="0"/>
              </a:rPr>
              <a:t>th</a:t>
            </a:r>
            <a:r>
              <a:rPr lang="hr-HR" sz="1900" dirty="0" smtClean="0">
                <a:cs typeface="Times New Roman" panose="02020603050405020304" pitchFamily="18" charset="0"/>
              </a:rPr>
              <a:t> definira </a:t>
            </a:r>
          </a:p>
          <a:p>
            <a:pPr marL="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		</a:t>
            </a:r>
            <a:endParaRPr lang="hr-HR" sz="1400" dirty="0" smtClean="0"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3442" y="708736"/>
            <a:ext cx="8153400" cy="720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Strujna opteretivost kod nastanka kratkog spoja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596" y="6072206"/>
            <a:ext cx="1485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00694" y="3714752"/>
          <a:ext cx="3268829" cy="2807998"/>
        </p:xfrm>
        <a:graphic>
          <a:graphicData uri="http://schemas.openxmlformats.org/drawingml/2006/table">
            <a:tbl>
              <a:tblPr/>
              <a:tblGrid>
                <a:gridCol w="313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99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25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800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Vrsta izolacijskog materijala u kabelu</a:t>
                      </a:r>
                    </a:p>
                  </a:txBody>
                  <a:tcPr marL="10796" marR="10796" marT="10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Temperatura vodiča prije kratkog spoja °C</a:t>
                      </a:r>
                    </a:p>
                  </a:txBody>
                  <a:tcPr marL="10796" marR="10796" marT="10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Dozvoljena temperatura vodiča u kratkom spoju °C</a:t>
                      </a:r>
                    </a:p>
                  </a:txBody>
                  <a:tcPr marL="10796" marR="10796" marT="10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PVC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9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9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XPE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9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EPDM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9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papir</a:t>
                      </a:r>
                    </a:p>
                  </a:txBody>
                  <a:tcPr marL="10796" marR="10796" marT="1079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pojasni 6 kV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180*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99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pojasni 10 kV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165*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99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3-olovni 20 kV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99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H-kabel 35 kV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10796" marR="10796" marT="10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642910" y="3429000"/>
            <a:ext cx="4714908" cy="264320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 kao struja čiji efektivni iznos proizvodi 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jednaku količinu topline kao neka struja 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kratkog spoja čija DC i AC komponenta 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mogu varirati tijekom vremena trajanja 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kratkog spoja T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Ona se računa za jedan 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nastanak kratkog spoja u trajanju T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kako 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slijedi: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-214346" y="2514626"/>
          <a:ext cx="6910388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r:id="rId3" imgW="6922922" imgH="4636922" progId="">
                  <p:embed/>
                </p:oleObj>
              </mc:Choice>
              <mc:Fallback>
                <p:oleObj r:id="rId3" imgW="6922922" imgH="4636922" progId="">
                  <p:embed/>
                  <p:pic>
                    <p:nvPicPr>
                      <p:cNvPr id="61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46" y="2514626"/>
                        <a:ext cx="6910388" cy="462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62004" y="1528762"/>
            <a:ext cx="8367714" cy="900106"/>
          </a:xfrm>
        </p:spPr>
        <p:txBody>
          <a:bodyPr wrap="square">
            <a:noAutofit/>
          </a:bodyPr>
          <a:lstStyle/>
          <a:p>
            <a:pPr marL="0" lvl="1">
              <a:buNone/>
            </a:pPr>
            <a:r>
              <a:rPr lang="hr-HR" sz="1600" b="1" dirty="0" smtClean="0">
                <a:cs typeface="Times New Roman" panose="02020603050405020304" pitchFamily="18" charset="0"/>
              </a:rPr>
              <a:t>Faktor m</a:t>
            </a:r>
            <a:r>
              <a:rPr lang="hr-HR" sz="1600" dirty="0" smtClean="0">
                <a:cs typeface="Times New Roman" panose="02020603050405020304" pitchFamily="18" charset="0"/>
              </a:rPr>
              <a:t> je termički efekt istosmjernog dijela struje troplonog i jednopolnog kratkog spoja. Određuje se iz dijagrama u ovisnosti o parametru </a:t>
            </a:r>
            <a:r>
              <a:rPr lang="hr-HR" sz="1600" b="1" dirty="0" smtClean="0">
                <a:cs typeface="Times New Roman" panose="02020603050405020304" pitchFamily="18" charset="0"/>
              </a:rPr>
              <a:t>k</a:t>
            </a:r>
            <a:r>
              <a:rPr lang="hr-HR" sz="1600" dirty="0" smtClean="0">
                <a:cs typeface="Times New Roman" panose="02020603050405020304" pitchFamily="18" charset="0"/>
              </a:rPr>
              <a:t> ili pomoću sljedeće jednadžbe za f = 50 Hz:</a:t>
            </a:r>
            <a:endParaRPr lang="hr-HR" sz="1600" b="1" dirty="0" smtClean="0"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071678"/>
            <a:ext cx="3267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15074" y="3357562"/>
            <a:ext cx="2714644" cy="135732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Faktor k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je isti onaj kao kod proračuna udarne struje kratkog spoja </a:t>
            </a:r>
            <a:r>
              <a:rPr kumimoji="0" lang="hr-H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kumimoji="0" lang="hr-HR" sz="1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 određuje se iz dijagrama ili izrazom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hr-H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7016" y="4929198"/>
            <a:ext cx="2266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95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142976" y="2285992"/>
          <a:ext cx="6910387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r:id="rId3" imgW="6922922" imgH="4636922" progId="">
                  <p:embed/>
                </p:oleObj>
              </mc:Choice>
              <mc:Fallback>
                <p:oleObj r:id="rId3" imgW="6922922" imgH="4636922" progId="">
                  <p:embed/>
                  <p:pic>
                    <p:nvPicPr>
                      <p:cNvPr id="51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2285992"/>
                        <a:ext cx="6910387" cy="462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62004" y="1528762"/>
            <a:ext cx="7867648" cy="900106"/>
          </a:xfrm>
        </p:spPr>
        <p:txBody>
          <a:bodyPr wrap="square">
            <a:noAutofit/>
          </a:bodyPr>
          <a:lstStyle/>
          <a:p>
            <a:pPr marL="0" lvl="1">
              <a:buNone/>
            </a:pPr>
            <a:r>
              <a:rPr lang="hr-HR" sz="1600" b="1" dirty="0" smtClean="0">
                <a:cs typeface="Times New Roman" panose="02020603050405020304" pitchFamily="18" charset="0"/>
              </a:rPr>
              <a:t>Faktor n</a:t>
            </a:r>
            <a:r>
              <a:rPr lang="hr-HR" sz="1600" dirty="0" smtClean="0">
                <a:cs typeface="Times New Roman" panose="02020603050405020304" pitchFamily="18" charset="0"/>
              </a:rPr>
              <a:t> za termički efekt izmjeničnog dijela struje troplonog i aproksimativno jednopolnog kratkog spoja određuje se iz dijagrama u ovisnosti o omjeru </a:t>
            </a:r>
            <a:r>
              <a:rPr lang="hr-HR" sz="1600" i="1" dirty="0" smtClean="0">
                <a:cs typeface="Times New Roman" panose="02020603050405020304" pitchFamily="18" charset="0"/>
              </a:rPr>
              <a:t>I”</a:t>
            </a:r>
            <a:r>
              <a:rPr lang="hr-HR" sz="1200" i="1" dirty="0" smtClean="0">
                <a:cs typeface="Times New Roman" panose="02020603050405020304" pitchFamily="18" charset="0"/>
              </a:rPr>
              <a:t>k</a:t>
            </a:r>
            <a:r>
              <a:rPr lang="hr-HR" sz="1600" i="1" dirty="0" smtClean="0">
                <a:cs typeface="Times New Roman" panose="02020603050405020304" pitchFamily="18" charset="0"/>
              </a:rPr>
              <a:t>/I</a:t>
            </a:r>
            <a:r>
              <a:rPr lang="hr-HR" sz="1200" i="1" dirty="0" smtClean="0">
                <a:cs typeface="Times New Roman" panose="02020603050405020304" pitchFamily="18" charset="0"/>
              </a:rPr>
              <a:t>k</a:t>
            </a:r>
            <a:r>
              <a:rPr lang="hr-HR" sz="1600" dirty="0" smtClean="0">
                <a:cs typeface="Times New Roman" panose="02020603050405020304" pitchFamily="18" charset="0"/>
              </a:rPr>
              <a:t> (omjer početne izmjenične struje kratkog spoja prema trajnoj struji kratkog spoja)</a:t>
            </a:r>
            <a:endParaRPr lang="hr-HR" sz="1200" b="1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1800" dirty="0" smtClean="0">
                <a:cs typeface="Times New Roman" panose="02020603050405020304" pitchFamily="18" charset="0"/>
              </a:rPr>
              <a:t>Za trajanje kratkog spoja od T</a:t>
            </a:r>
            <a:r>
              <a:rPr lang="hr-HR" sz="1400" dirty="0" smtClean="0">
                <a:cs typeface="Times New Roman" panose="02020603050405020304" pitchFamily="18" charset="0"/>
              </a:rPr>
              <a:t>k</a:t>
            </a:r>
            <a:r>
              <a:rPr lang="hr-HR" sz="1800" dirty="0" smtClean="0">
                <a:cs typeface="Times New Roman" panose="02020603050405020304" pitchFamily="18" charset="0"/>
              </a:rPr>
              <a:t> &gt; 1 s može se uzeti da je m = 0.</a:t>
            </a:r>
          </a:p>
          <a:p>
            <a:pPr marL="0">
              <a:buNone/>
            </a:pPr>
            <a:r>
              <a:rPr lang="hr-HR" sz="1800" dirty="0" smtClean="0">
                <a:cs typeface="Times New Roman" panose="02020603050405020304" pitchFamily="18" charset="0"/>
              </a:rPr>
              <a:t>Faktor n je termičko djelovanje izmjenične komponente struje kratkog spoja, koji za kratke spojeve “daleko od generatora” je n = 1.</a:t>
            </a:r>
          </a:p>
          <a:p>
            <a:pPr marL="0">
              <a:buNone/>
            </a:pPr>
            <a:r>
              <a:rPr lang="hr-HR" sz="1800" dirty="0" smtClean="0">
                <a:cs typeface="Times New Roman" panose="02020603050405020304" pitchFamily="18" charset="0"/>
              </a:rPr>
              <a:t>Proizvođači daju odobrene </a:t>
            </a:r>
            <a:r>
              <a:rPr lang="hr-HR" sz="1800" i="1" dirty="0" smtClean="0">
                <a:cs typeface="Times New Roman" panose="02020603050405020304" pitchFamily="18" charset="0"/>
              </a:rPr>
              <a:t>nazivne kratkotrajne podnosive struje I</a:t>
            </a:r>
            <a:r>
              <a:rPr lang="hr-HR" sz="1400" i="1" dirty="0" smtClean="0">
                <a:cs typeface="Times New Roman" panose="02020603050405020304" pitchFamily="18" charset="0"/>
              </a:rPr>
              <a:t>thr</a:t>
            </a:r>
            <a:r>
              <a:rPr lang="hr-HR" sz="1800" dirty="0" smtClean="0">
                <a:cs typeface="Times New Roman" panose="02020603050405020304" pitchFamily="18" charset="0"/>
              </a:rPr>
              <a:t> i nazivno vrijeme trajanja T</a:t>
            </a:r>
            <a:r>
              <a:rPr lang="hr-HR" sz="1400" dirty="0" smtClean="0">
                <a:cs typeface="Times New Roman" panose="02020603050405020304" pitchFamily="18" charset="0"/>
              </a:rPr>
              <a:t>kr</a:t>
            </a:r>
            <a:r>
              <a:rPr lang="hr-HR" sz="1800" dirty="0" smtClean="0">
                <a:cs typeface="Times New Roman" panose="02020603050405020304" pitchFamily="18" charset="0"/>
              </a:rPr>
              <a:t> kratkog spoja za opremu. To je efektivni iznos struje, čiji efekt oprema mora izdržati u tom vremenu T</a:t>
            </a:r>
            <a:r>
              <a:rPr lang="hr-HR" sz="1400" dirty="0" smtClean="0">
                <a:cs typeface="Times New Roman" panose="02020603050405020304" pitchFamily="18" charset="0"/>
              </a:rPr>
              <a:t>kr</a:t>
            </a:r>
            <a:r>
              <a:rPr lang="hr-HR" sz="1800" dirty="0" smtClean="0">
                <a:cs typeface="Times New Roman" panose="02020603050405020304" pitchFamily="18" charset="0"/>
              </a:rPr>
              <a:t>. Električna oprema ima dovoljnu termičku otpornost ako je:</a:t>
            </a:r>
          </a:p>
          <a:p>
            <a:pPr marL="0" algn="ctr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I</a:t>
            </a:r>
            <a:r>
              <a:rPr lang="hr-HR" sz="1400" dirty="0" smtClean="0">
                <a:cs typeface="Times New Roman" panose="02020603050405020304" pitchFamily="18" charset="0"/>
              </a:rPr>
              <a:t>th</a:t>
            </a:r>
            <a:r>
              <a:rPr lang="hr-HR" sz="1900" dirty="0" smtClean="0">
                <a:cs typeface="Times New Roman" panose="02020603050405020304" pitchFamily="18" charset="0"/>
              </a:rPr>
              <a:t> ≤ I</a:t>
            </a:r>
            <a:r>
              <a:rPr lang="hr-HR" sz="1400" dirty="0" smtClean="0">
                <a:cs typeface="Times New Roman" panose="02020603050405020304" pitchFamily="18" charset="0"/>
              </a:rPr>
              <a:t>thr  </a:t>
            </a:r>
            <a:r>
              <a:rPr lang="hr-HR" sz="1900" dirty="0" smtClean="0">
                <a:cs typeface="Times New Roman" panose="02020603050405020304" pitchFamily="18" charset="0"/>
              </a:rPr>
              <a:t>    za     T</a:t>
            </a:r>
            <a:r>
              <a:rPr lang="hr-HR" sz="1400" dirty="0" smtClean="0">
                <a:cs typeface="Times New Roman" panose="02020603050405020304" pitchFamily="18" charset="0"/>
              </a:rPr>
              <a:t>k</a:t>
            </a:r>
            <a:r>
              <a:rPr lang="hr-HR" sz="1900" dirty="0" smtClean="0">
                <a:cs typeface="Times New Roman" panose="02020603050405020304" pitchFamily="18" charset="0"/>
              </a:rPr>
              <a:t> ≤ T</a:t>
            </a:r>
            <a:r>
              <a:rPr lang="hr-HR" sz="1400" dirty="0" smtClean="0">
                <a:cs typeface="Times New Roman" panose="02020603050405020304" pitchFamily="18" charset="0"/>
              </a:rPr>
              <a:t>kr</a:t>
            </a:r>
            <a:endParaRPr lang="hr-HR" sz="1900" dirty="0" smtClean="0">
              <a:cs typeface="Times New Roman" panose="02020603050405020304" pitchFamily="18" charset="0"/>
            </a:endParaRPr>
          </a:p>
          <a:p>
            <a:pPr marL="0" algn="ctr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I</a:t>
            </a:r>
            <a:r>
              <a:rPr lang="hr-HR" sz="1400" dirty="0" smtClean="0">
                <a:cs typeface="Times New Roman" panose="02020603050405020304" pitchFamily="18" charset="0"/>
              </a:rPr>
              <a:t>th</a:t>
            </a:r>
            <a:r>
              <a:rPr lang="hr-HR" sz="1900" dirty="0" smtClean="0">
                <a:cs typeface="Times New Roman" panose="02020603050405020304" pitchFamily="18" charset="0"/>
              </a:rPr>
              <a:t> ≤ I</a:t>
            </a:r>
            <a:r>
              <a:rPr lang="hr-HR" sz="1400" dirty="0" smtClean="0">
                <a:cs typeface="Times New Roman" panose="02020603050405020304" pitchFamily="18" charset="0"/>
              </a:rPr>
              <a:t>thr</a:t>
            </a:r>
            <a:r>
              <a:rPr lang="hr-HR" sz="1900" dirty="0" smtClean="0">
                <a:cs typeface="Times New Roman" panose="02020603050405020304" pitchFamily="18" charset="0"/>
              </a:rPr>
              <a:t>×√T</a:t>
            </a:r>
            <a:r>
              <a:rPr lang="hr-HR" sz="1400" dirty="0" smtClean="0">
                <a:cs typeface="Times New Roman" panose="02020603050405020304" pitchFamily="18" charset="0"/>
              </a:rPr>
              <a:t>kr</a:t>
            </a:r>
            <a:r>
              <a:rPr lang="hr-HR" sz="1900" dirty="0" smtClean="0">
                <a:cs typeface="Times New Roman" panose="02020603050405020304" pitchFamily="18" charset="0"/>
              </a:rPr>
              <a:t>/T</a:t>
            </a:r>
            <a:r>
              <a:rPr lang="hr-HR" sz="1400" dirty="0" smtClean="0">
                <a:cs typeface="Times New Roman" panose="02020603050405020304" pitchFamily="18" charset="0"/>
              </a:rPr>
              <a:t>k  </a:t>
            </a:r>
            <a:r>
              <a:rPr lang="hr-HR" sz="1900" dirty="0" smtClean="0">
                <a:cs typeface="Times New Roman" panose="02020603050405020304" pitchFamily="18" charset="0"/>
              </a:rPr>
              <a:t>    za     T</a:t>
            </a:r>
            <a:r>
              <a:rPr lang="hr-HR" sz="1400" dirty="0" smtClean="0">
                <a:cs typeface="Times New Roman" panose="02020603050405020304" pitchFamily="18" charset="0"/>
              </a:rPr>
              <a:t>k</a:t>
            </a:r>
            <a:r>
              <a:rPr lang="hr-HR" sz="1900" dirty="0" smtClean="0">
                <a:cs typeface="Times New Roman" panose="02020603050405020304" pitchFamily="18" charset="0"/>
              </a:rPr>
              <a:t> ≥ T</a:t>
            </a:r>
            <a:r>
              <a:rPr lang="hr-HR" sz="1400" dirty="0" smtClean="0">
                <a:cs typeface="Times New Roman" panose="02020603050405020304" pitchFamily="18" charset="0"/>
              </a:rPr>
              <a:t>kr</a:t>
            </a:r>
            <a:endParaRPr lang="hr-HR" sz="1900" dirty="0" smtClean="0"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hr-HR" sz="1800" dirty="0" smtClean="0">
                <a:cs typeface="Times New Roman" panose="02020603050405020304" pitchFamily="18" charset="0"/>
              </a:rPr>
              <a:t>T</a:t>
            </a:r>
            <a:r>
              <a:rPr lang="hr-HR" sz="1400" dirty="0" smtClean="0">
                <a:cs typeface="Times New Roman" panose="02020603050405020304" pitchFamily="18" charset="0"/>
              </a:rPr>
              <a:t>k</a:t>
            </a:r>
            <a:r>
              <a:rPr lang="hr-HR" sz="1800" dirty="0" smtClean="0">
                <a:cs typeface="Times New Roman" panose="02020603050405020304" pitchFamily="18" charset="0"/>
              </a:rPr>
              <a:t> je zbroj vremena prorade releja i ukupno vrijeme isklopa prekidača.</a:t>
            </a:r>
          </a:p>
          <a:p>
            <a:pPr marL="0">
              <a:buNone/>
            </a:pPr>
            <a:r>
              <a:rPr lang="hr-HR" sz="1800" dirty="0" smtClean="0">
                <a:cs typeface="Times New Roman" panose="02020603050405020304" pitchFamily="18" charset="0"/>
              </a:rPr>
              <a:t>Postavljeno vrijeme stupnjevanja treba biti uzeto u obzir.</a:t>
            </a:r>
          </a:p>
          <a:p>
            <a:pPr marL="0">
              <a:buNone/>
            </a:pPr>
            <a:r>
              <a:rPr lang="hr-HR" sz="1800" dirty="0" smtClean="0">
                <a:cs typeface="Times New Roman" panose="02020603050405020304" pitchFamily="18" charset="0"/>
              </a:rPr>
              <a:t>Za proračun termičke čvrstoće kabela u kratkom spoju može se umjesto sa strujama računati sa ekvivalentnim gustoćama struje kratkog spoja, ako je ispunjen sljedeći uvjet: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33442" y="708736"/>
            <a:ext cx="8153400" cy="720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Strujna opteretivost kod nastanka kratkog spoja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857892"/>
            <a:ext cx="2162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61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14354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1800" dirty="0" smtClean="0">
                <a:cs typeface="Times New Roman" panose="02020603050405020304" pitchFamily="18" charset="0"/>
              </a:rPr>
              <a:t>Faktor </a:t>
            </a:r>
            <a:r>
              <a:rPr lang="el-GR" sz="1800" dirty="0" smtClean="0">
                <a:cs typeface="Times New Roman" panose="02020603050405020304" pitchFamily="18" charset="0"/>
              </a:rPr>
              <a:t>η</a:t>
            </a:r>
            <a:r>
              <a:rPr lang="hr-HR" sz="1800" dirty="0" smtClean="0">
                <a:cs typeface="Times New Roman" panose="02020603050405020304" pitchFamily="18" charset="0"/>
              </a:rPr>
              <a:t> uzima u obzir predaju topline na izolaciju tijekom trajanja kratkog spoja. Nazivna gustoća struje kratkog spoja </a:t>
            </a:r>
            <a:r>
              <a:rPr lang="hr-HR" sz="1800" i="1" dirty="0" smtClean="0">
                <a:cs typeface="Times New Roman" panose="02020603050405020304" pitchFamily="18" charset="0"/>
              </a:rPr>
              <a:t>S</a:t>
            </a:r>
            <a:r>
              <a:rPr lang="hr-HR" sz="1200" i="1" dirty="0" smtClean="0">
                <a:cs typeface="Times New Roman" panose="02020603050405020304" pitchFamily="18" charset="0"/>
              </a:rPr>
              <a:t>thr</a:t>
            </a:r>
            <a:r>
              <a:rPr lang="hr-HR" sz="1800" dirty="0" smtClean="0">
                <a:cs typeface="Times New Roman" panose="02020603050405020304" pitchFamily="18" charset="0"/>
              </a:rPr>
              <a:t> iznosi: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95550"/>
            <a:ext cx="3962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2910" y="2285992"/>
            <a:ext cx="5572164" cy="250033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gdje je:</a:t>
            </a:r>
          </a:p>
          <a:p>
            <a:pPr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ρ 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gustoća strujnog vodiča u (g/cm3)</a:t>
            </a:r>
          </a:p>
          <a:p>
            <a:pPr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hr-HR" sz="1000" i="1" dirty="0" smtClean="0">
                <a:latin typeface="Tahoma" pitchFamily="34" charset="0"/>
                <a:cs typeface="Tahoma" pitchFamily="34" charset="0"/>
              </a:rPr>
              <a:t>k </a:t>
            </a: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trajanje struje kratkog spoja u (s)</a:t>
            </a:r>
            <a:endParaRPr lang="hr-HR" sz="1400" i="1" dirty="0" smtClean="0">
              <a:latin typeface="Tahoma" pitchFamily="34" charset="0"/>
              <a:cs typeface="Tahoma" pitchFamily="34" charset="0"/>
            </a:endParaRPr>
          </a:p>
          <a:p>
            <a:pPr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hr-HR" sz="1000" i="1" dirty="0" smtClean="0">
                <a:latin typeface="Tahoma" pitchFamily="34" charset="0"/>
                <a:cs typeface="Tahoma" pitchFamily="34" charset="0"/>
              </a:rPr>
              <a:t>20</a:t>
            </a: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specifična vodljivost za Cu, Al i Fe</a:t>
            </a:r>
          </a:p>
          <a:p>
            <a:pPr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η 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faktor za predaju topline na izolaciju</a:t>
            </a:r>
          </a:p>
          <a:p>
            <a:pPr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000" i="1" dirty="0" smtClean="0">
                <a:latin typeface="Tahoma" pitchFamily="34" charset="0"/>
                <a:cs typeface="Tahoma" pitchFamily="34" charset="0"/>
              </a:rPr>
              <a:t>thr</a:t>
            </a: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nazivna struja kratkog spoja u (kA)</a:t>
            </a: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hr-HR" sz="1000" i="1" dirty="0" smtClean="0">
                <a:latin typeface="Tahoma" pitchFamily="34" charset="0"/>
                <a:cs typeface="Tahoma" pitchFamily="34" charset="0"/>
              </a:rPr>
              <a:t>kr </a:t>
            </a: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nazivno trajanje struje kratkog spoja u (s)</a:t>
            </a: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c 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specifični toplinski kapacitet materijala vodiča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I”</a:t>
            </a:r>
            <a:r>
              <a:rPr lang="hr-HR" sz="1000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početna (subtranzijentna)struja kratkog spoja u (kA)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hr-HR" sz="1000" i="1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termička ekvivalentna struja kratkog spoja u (kA)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</a:t>
            </a:r>
            <a:r>
              <a:rPr kumimoji="0" lang="hr-H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thr</a:t>
            </a:r>
            <a:r>
              <a:rPr kumimoji="0" lang="hr-H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- </a:t>
            </a:r>
            <a:r>
              <a:rPr kumimoji="0" lang="hr-HR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nazivna gustoća struje kratkog spoja u (A/mm2)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hr-HR" sz="1000" i="1" dirty="0" smtClean="0">
                <a:latin typeface="Tahoma" pitchFamily="34" charset="0"/>
                <a:cs typeface="Tahoma" pitchFamily="34" charset="0"/>
              </a:rPr>
              <a:t>th</a:t>
            </a: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termički ekvivalentna gustoća struje kratkog spoja u (A/mm2)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J</a:t>
            </a:r>
            <a:r>
              <a:rPr kumimoji="0" lang="hr-H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</a:t>
            </a:r>
            <a:r>
              <a:rPr kumimoji="0" lang="hr-HR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- </a:t>
            </a:r>
            <a:r>
              <a:rPr kumimoji="0" lang="hr-HR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temperatura vodiča na kraju kratkog spoja u (°C)</a:t>
            </a:r>
          </a:p>
          <a:p>
            <a:pPr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J</a:t>
            </a:r>
            <a:r>
              <a:rPr lang="hr-HR" sz="1000" i="1" dirty="0" smtClean="0">
                <a:latin typeface="Tahoma" pitchFamily="34" charset="0"/>
                <a:cs typeface="Tahoma" pitchFamily="34" charset="0"/>
              </a:rPr>
              <a:t>b</a:t>
            </a: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temperatura vodiča na početku kratkog spoja u (°C)</a:t>
            </a:r>
          </a:p>
          <a:p>
            <a:pPr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400" i="1" dirty="0" smtClean="0">
                <a:latin typeface="Tahoma" pitchFamily="34" charset="0"/>
                <a:cs typeface="Tahoma" pitchFamily="34" charset="0"/>
              </a:rPr>
              <a:t>α</a:t>
            </a:r>
            <a:r>
              <a:rPr lang="hr-HR" sz="1400" i="1" dirty="0" smtClean="0">
                <a:latin typeface="Tahoma" pitchFamily="34" charset="0"/>
                <a:cs typeface="Tahoma" pitchFamily="34" charset="0"/>
              </a:rPr>
              <a:t> - temperaturni koeficijent električnog otpora u (1/</a:t>
            </a:r>
            <a:r>
              <a:rPr lang="hr-HR" sz="1400" dirty="0" smtClean="0">
                <a:latin typeface="Tahoma" pitchFamily="34" charset="0"/>
                <a:cs typeface="Tahoma" pitchFamily="34" charset="0"/>
              </a:rPr>
              <a:t> °C)</a:t>
            </a:r>
          </a:p>
        </p:txBody>
      </p:sp>
    </p:spTree>
    <p:extLst>
      <p:ext uri="{BB962C8B-B14F-4D97-AF65-F5344CB8AC3E}">
        <p14:creationId xmlns:p14="http://schemas.microsoft.com/office/powerpoint/2010/main" val="792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0040"/>
          </a:xfrm>
        </p:spPr>
        <p:txBody>
          <a:bodyPr wrap="square">
            <a:noAutofit/>
          </a:bodyPr>
          <a:lstStyle/>
          <a:p>
            <a:pPr marL="0">
              <a:buNone/>
            </a:pPr>
            <a:r>
              <a:rPr lang="hr-HR" sz="1800" dirty="0" smtClean="0">
                <a:latin typeface="Tahoma" pitchFamily="34" charset="0"/>
                <a:cs typeface="Tahoma" pitchFamily="34" charset="0"/>
              </a:rPr>
              <a:t>Faktori u jednadžbi sa prethodne stranice uzimaju se iz ovih tablica.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5478" y="2800353"/>
          <a:ext cx="2796972" cy="1187999"/>
        </p:xfrm>
        <a:graphic>
          <a:graphicData uri="http://schemas.openxmlformats.org/drawingml/2006/table">
            <a:tbl>
              <a:tblPr/>
              <a:tblGrid>
                <a:gridCol w="673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45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26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73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583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Materijal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[J/gK]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ρ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[g/cm3]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</a:t>
                      </a: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  <a:r>
                        <a:rPr lang="hr-H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m/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mm2]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</a:t>
                      </a: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[</a:t>
                      </a:r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K]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05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Bakar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0,0039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05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Aluminij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0,91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34,8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0,004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405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Čelik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7,85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7,25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0,0045</a:t>
                      </a:r>
                    </a:p>
                  </a:txBody>
                  <a:tcPr marL="10702" marR="10702" marT="10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72066" y="2569948"/>
          <a:ext cx="2935090" cy="573300"/>
        </p:xfrm>
        <a:graphic>
          <a:graphicData uri="http://schemas.openxmlformats.org/drawingml/2006/table">
            <a:tbl>
              <a:tblPr/>
              <a:tblGrid>
                <a:gridCol w="712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2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89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6317"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PVC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VPE, EPR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31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869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13026" marR="13026" marT="130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1834" y="5072075"/>
          <a:ext cx="2911472" cy="657845"/>
        </p:xfrm>
        <a:graphic>
          <a:graphicData uri="http://schemas.openxmlformats.org/drawingml/2006/table">
            <a:tbl>
              <a:tblPr/>
              <a:tblGrid>
                <a:gridCol w="1588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7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4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0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PVC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VPE, EPR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Početna temperatura T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432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Krajnja temperatura Te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7005" marR="7005" marT="70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72066" y="5143512"/>
          <a:ext cx="3708402" cy="571500"/>
        </p:xfrm>
        <a:graphic>
          <a:graphicData uri="http://schemas.openxmlformats.org/drawingml/2006/table">
            <a:tbl>
              <a:tblPr/>
              <a:tblGrid>
                <a:gridCol w="518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7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87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87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66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66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Homogeni vodiči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Kombinirani vodiči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Aldrey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Aldrey/Stahl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Al/St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33442" y="2171704"/>
            <a:ext cx="3795682" cy="54291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Konstante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za proračun nazivne gustoće struje kratkog spoja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91160" y="2171704"/>
            <a:ext cx="1081038" cy="40004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Faktor k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0628" y="3214686"/>
            <a:ext cx="3795682" cy="85725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Za krivulju granične temperature vodiča koeficijent materijala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k može se odrediti osim iz tablice i proračunom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3442" y="4600596"/>
            <a:ext cx="3938558" cy="40004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Temperature kratkog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spoja za kabel u °C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00628" y="4572008"/>
            <a:ext cx="3938558" cy="64294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Temperature kratkog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spoja T</a:t>
            </a:r>
            <a:r>
              <a:rPr kumimoji="0" lang="hr-HR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 za vodiče zračnog voda 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u °C</a:t>
            </a: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62880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Zaštita od električnog udara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chemeClr val="tx1"/>
                </a:solidFill>
              </a:rPr>
              <a:t>Sigurnosna zaštita</a:t>
            </a:r>
            <a:endParaRPr lang="hr-HR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97981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Definicija prema normi EN 61140 je:</a:t>
            </a: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„Temeljno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pravilo zaštite od električnog udara je da opasni aktivni dijelovi ne smiju biti dodirljivi, a dodirljivi vodljivi dijelovi ne smiju biti opasni aktivni dijelovi kako u normalnim (pravilnim) uvjetima tako i u uvjetima jednostrukog kvara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01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097101" y="1349399"/>
          <a:ext cx="4332287" cy="543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r:id="rId3" imgW="6657137" imgH="8344814" progId="">
                  <p:embed/>
                </p:oleObj>
              </mc:Choice>
              <mc:Fallback>
                <p:oleObj r:id="rId3" imgW="6657137" imgH="8344814" progId="">
                  <p:embed/>
                  <p:pic>
                    <p:nvPicPr>
                      <p:cNvPr id="10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101" y="1349399"/>
                        <a:ext cx="4332287" cy="543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Strujna opteretivost kabela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3364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466" y="-24"/>
            <a:ext cx="5667566" cy="6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3442" y="1571612"/>
            <a:ext cx="2581236" cy="232886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Blok shema glavnog napajanja uredske visokokatnice</a:t>
            </a:r>
          </a:p>
        </p:txBody>
      </p:sp>
    </p:spTree>
    <p:extLst>
      <p:ext uri="{BB962C8B-B14F-4D97-AF65-F5344CB8AC3E}">
        <p14:creationId xmlns:p14="http://schemas.microsoft.com/office/powerpoint/2010/main" val="27045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"/>
            <a:ext cx="3235643" cy="68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33442" y="1571612"/>
            <a:ext cx="3795682" cy="232886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Primjer kućnog priključka s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priključnim stupom</a:t>
            </a:r>
            <a:endParaRPr kumimoji="0" lang="hr-H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3345" y="62914"/>
            <a:ext cx="4665079" cy="671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33442" y="1571612"/>
            <a:ext cx="2509798" cy="232886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Skupni položaj brojila, npr. u podrumu; razdjelnici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u stanovima</a:t>
            </a:r>
            <a:endParaRPr kumimoji="0" lang="hr-H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71414"/>
            <a:ext cx="82486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42910" y="5143512"/>
            <a:ext cx="3000396" cy="1714488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– Nadžbukna instalacija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600" baseline="0" dirty="0" smtClean="0">
                <a:latin typeface="Tahoma" pitchFamily="34" charset="0"/>
                <a:cs typeface="Tahoma" pitchFamily="34" charset="0"/>
              </a:rPr>
              <a:t>2 – Podžbukna instalacija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3 – Kabelska trasa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600" baseline="0" dirty="0" smtClean="0">
                <a:latin typeface="Tahoma" pitchFamily="34" charset="0"/>
                <a:cs typeface="Tahoma" pitchFamily="34" charset="0"/>
              </a:rPr>
              <a:t>4 – Zidni kabelski kanal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  <a:p>
            <a:pPr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5 – Stropni kabelski kanal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57818" y="5143512"/>
            <a:ext cx="3429024" cy="1328734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6</a:t>
            </a:r>
            <a:r>
              <a:rPr lang="hr-HR" sz="1600" baseline="0" dirty="0" smtClean="0">
                <a:latin typeface="Tahoma" pitchFamily="34" charset="0"/>
                <a:cs typeface="Tahoma" pitchFamily="34" charset="0"/>
              </a:rPr>
              <a:t> – Kabelski</a:t>
            </a:r>
            <a:r>
              <a:rPr lang="hr-HR" sz="1600" dirty="0" smtClean="0">
                <a:latin typeface="Tahoma" pitchFamily="34" charset="0"/>
                <a:cs typeface="Tahoma" pitchFamily="34" charset="0"/>
              </a:rPr>
              <a:t> kanal uz donji rub zida</a:t>
            </a:r>
            <a:endParaRPr lang="hr-HR" sz="1600" baseline="0" dirty="0" smtClean="0">
              <a:latin typeface="Tahoma" pitchFamily="34" charset="0"/>
              <a:cs typeface="Tahoma" pitchFamily="34" charset="0"/>
            </a:endParaRP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7/8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– Parapetni kabelski kanal</a:t>
            </a:r>
          </a:p>
          <a:p>
            <a:pPr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9 – Podni kabelski kanal</a:t>
            </a:r>
          </a:p>
          <a:p>
            <a:pPr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10 – Priključak na sustav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1790718"/>
            <a:ext cx="78676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928926" y="6215082"/>
            <a:ext cx="3000396" cy="428628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Instalacija</a:t>
            </a:r>
            <a:r>
              <a:rPr kumimoji="0" lang="hr-H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kabelskih kanala</a:t>
            </a:r>
          </a:p>
        </p:txBody>
      </p:sp>
    </p:spTree>
    <p:extLst>
      <p:ext uri="{BB962C8B-B14F-4D97-AF65-F5344CB8AC3E}">
        <p14:creationId xmlns:p14="http://schemas.microsoft.com/office/powerpoint/2010/main" val="1272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6" y="1643055"/>
            <a:ext cx="4990910" cy="282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72008"/>
            <a:ext cx="5743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429256" y="1643050"/>
            <a:ext cx="3000396" cy="64294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Fleksibilni kabeli pridržavani željeznim šipkama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5429264"/>
            <a:ext cx="3000396" cy="64294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Kabeli fiksirani u kabelskim vodilicama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67361"/>
            <a:ext cx="4892040" cy="477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500298" y="6357958"/>
            <a:ext cx="3571900" cy="35719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600" dirty="0" smtClean="0">
                <a:latin typeface="Tahoma" pitchFamily="34" charset="0"/>
                <a:cs typeface="Tahoma" pitchFamily="34" charset="0"/>
              </a:rPr>
              <a:t>Kabelske police u kabelskim kanalima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17368"/>
            <a:ext cx="7355205" cy="51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12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714" y="1823105"/>
            <a:ext cx="7500938" cy="45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95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62880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Zaštita od električnog udara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chemeClr val="tx1"/>
                </a:solidFill>
              </a:rPr>
              <a:t>Sigurnosna zaštita</a:t>
            </a:r>
            <a:endParaRPr lang="hr-HR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97981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Zaštitna mjera mora se sastojati od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odgovarajuće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kombinacije mjere za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osnovnu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 zaštitu i neovisne mjere za zaštitu u slučaju kvara, ili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pojačane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zaštitne mjere kojom se postiže istodobno osnovna zaštita i zaštita u slučaju kvara.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Dodatna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zaštita je određena kao dio zaštitne mjere pod nekim uvjetima vanjskih utjecaja i u nekim posebnim prostorima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73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2285992"/>
            <a:ext cx="85534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22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467" y="1559933"/>
            <a:ext cx="3941921" cy="511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1406" y="1571612"/>
            <a:ext cx="2500330" cy="5072098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1 – Kućni uvodni vod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2 – Kućni priključni ormarić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3 – Glavni vod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4 – Mjesto za ormarić brojila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5 – Odvodi od mjernog uređaja za razdjelnike strujnih krugova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6 – Kabelska zaštitna cijev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7 – Kućni priključni vod za vodu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8 – Kućni priključni vod za plin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9 – Plinski glavni zaporni uređaj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10 – Izolirani komad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11 – Kućni priključni vod za dojavni uređaj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12 – Cijev za grijanu vodu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13 – Kanalizacijska cijev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14 – Temeljni uzemljivač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15 – Priključni kraj temeljnog uzemljivača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57950" y="1500174"/>
            <a:ext cx="2857520" cy="535785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16 – Sabirnica za izjednačenje potencijala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17 – Vodič za izjednačenje potencijala za zaštitu od udara groma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18 – Vodič za izjednačenje potencijala cijevi za grijanu vodu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19</a:t>
            </a:r>
            <a:r>
              <a:rPr kumimoji="0" lang="hr-HR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– Priključni kabel za zaštitne mjere u TN sustavu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baseline="0" dirty="0" smtClean="0">
                <a:latin typeface="Tahoma" pitchFamily="34" charset="0"/>
                <a:cs typeface="Tahoma" pitchFamily="34" charset="0"/>
              </a:rPr>
              <a:t>20</a:t>
            </a:r>
            <a:r>
              <a:rPr lang="hr-HR" sz="1300" dirty="0" smtClean="0">
                <a:latin typeface="Tahoma" pitchFamily="34" charset="0"/>
                <a:cs typeface="Tahoma" pitchFamily="34" charset="0"/>
              </a:rPr>
              <a:t> – Vodič za izjednačenje potencijala za zaštitne mjere u TN sustavu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21 – Vodič za izjednačenje potencijala komunikacijskog sustava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22 – Vodič za izjednačenje potencijala antenskog sustava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23 – Vodič za izjednačenje potencijala</a:t>
            </a:r>
            <a:r>
              <a:rPr kumimoji="0" lang="hr-HR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plinskog voda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baseline="0" dirty="0" smtClean="0">
                <a:latin typeface="Tahoma" pitchFamily="34" charset="0"/>
                <a:cs typeface="Tahoma" pitchFamily="34" charset="0"/>
              </a:rPr>
              <a:t>24</a:t>
            </a:r>
            <a:r>
              <a:rPr lang="hr-HR" sz="1300" dirty="0" smtClean="0">
                <a:latin typeface="Tahoma" pitchFamily="34" charset="0"/>
                <a:cs typeface="Tahoma" pitchFamily="34" charset="0"/>
              </a:rPr>
              <a:t> – Vodič za izjednačenje potencijala voda za vodu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hr-H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 – Rasvjetno tijelo</a:t>
            </a:r>
          </a:p>
          <a:p>
            <a:pPr marL="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sz="1300" dirty="0" smtClean="0">
                <a:latin typeface="Tahoma" pitchFamily="34" charset="0"/>
                <a:cs typeface="Tahoma" pitchFamily="34" charset="0"/>
              </a:rPr>
              <a:t>26 – Podni odvod</a:t>
            </a:r>
            <a:endParaRPr kumimoji="0" lang="hr-HR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3108" y="571480"/>
            <a:ext cx="4714908" cy="64294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hr-HR" dirty="0" smtClean="0">
                <a:latin typeface="Tahoma" pitchFamily="34" charset="0"/>
                <a:cs typeface="Tahoma" pitchFamily="34" charset="0"/>
              </a:rPr>
              <a:t>Primjer kučnog priključnog prostora s izjednačenje potencijala prema DIN 18012</a:t>
            </a:r>
          </a:p>
          <a:p>
            <a:pPr marL="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62880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Zaštita od električnog udara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chemeClr val="tx1"/>
                </a:solidFill>
              </a:rPr>
              <a:t>Sigurnosna zaštita</a:t>
            </a:r>
            <a:endParaRPr lang="hr-HR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97981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U svakom dijelu instalacije mora se primijeniti jedna ili više zaštitnih mjera vodeći računa o uvjetima vanjskog utjecaja.</a:t>
            </a: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Općenito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se dopuštaju zaštitne mjere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1. automatski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isklop opskrbe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2. dvostruka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ili pojačana izolacija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3. električno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odjeljivanje za opskrbu jednog trošila 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	4. mali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napon (SELV 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PELV) 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Ovaj dio obrađen u kolegiju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Električne instalacije i rasvjeta</a:t>
            </a:r>
            <a:endParaRPr lang="hr-H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77281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Nadstruja (struja preopterećenja) je struja koja je veća od trajno dopuštene nazivne struje</a:t>
            </a: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Razlikuju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se dvije vrste nadstruje: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nadstruja – struja preopterećenja, koja nastaje bez nastanka kvara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nadstruja – struja kratkog spoja</a:t>
            </a:r>
          </a:p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U niskonaponskim mrežama zaštita od nadstruja postiže 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rastalnim osiguračima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zaštitnim prekidačima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nadstrujnim okidačima i relejima (npr. nadstrujni termički bimetalni releji, prigrađuju se uz sklopnike)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chemeClr val="tx1"/>
                </a:solidFill>
              </a:rPr>
              <a:t>Nadstrujna zaštita</a:t>
            </a:r>
            <a:endParaRPr lang="hr-HR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8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 wrap="square">
            <a:noAutofit/>
          </a:bodyPr>
          <a:lstStyle/>
          <a:p>
            <a:r>
              <a:rPr lang="hr-HR" sz="2200" dirty="0" smtClean="0">
                <a:cs typeface="Times New Roman" panose="02020603050405020304" pitchFamily="18" charset="0"/>
              </a:rPr>
              <a:t>Prema važećem pravilniku za električne instalacije niskog napona ne koristi se više faktor “k” za nadstrujnu zaštitu, te se za osigurače i prekidače moraju u proračunima koristiti karakteristike struja-vrijeme “i-t” i druge</a:t>
            </a:r>
          </a:p>
          <a:p>
            <a:r>
              <a:rPr lang="hr-HR" sz="2200" dirty="0" smtClean="0">
                <a:cs typeface="Times New Roman" panose="02020603050405020304" pitchFamily="18" charset="0"/>
              </a:rPr>
              <a:t>Određivanje zaštitnih uređaja za kabele i vodiče od preopterećenja mora slijediti sljedeće uvjete:</a:t>
            </a:r>
          </a:p>
          <a:p>
            <a:pPr lvl="1"/>
            <a:r>
              <a:rPr lang="hr-HR" sz="2200" dirty="0" smtClean="0">
                <a:cs typeface="Times New Roman" panose="02020603050405020304" pitchFamily="18" charset="0"/>
              </a:rPr>
              <a:t>Pravilo nazivne struje</a:t>
            </a:r>
          </a:p>
          <a:p>
            <a:pPr marL="685800" lvl="2" indent="0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zaštitni uređaji se trebaju tako odabrati da je njihova </a:t>
            </a:r>
            <a:r>
              <a:rPr lang="hr-HR" sz="1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nazivna struja</a:t>
            </a:r>
            <a:r>
              <a:rPr lang="hr-HR" sz="1900" dirty="0" smtClean="0">
                <a:cs typeface="Times New Roman" panose="02020603050405020304" pitchFamily="18" charset="0"/>
              </a:rPr>
              <a:t> In ili </a:t>
            </a:r>
            <a:r>
              <a:rPr lang="hr-HR" sz="19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podešena struja </a:t>
            </a:r>
            <a:r>
              <a:rPr lang="hr-HR" sz="1900" dirty="0" smtClean="0">
                <a:cs typeface="Times New Roman" panose="02020603050405020304" pitchFamily="18" charset="0"/>
              </a:rPr>
              <a:t>Ip prekidača manja od </a:t>
            </a:r>
            <a:r>
              <a:rPr lang="hr-HR" sz="19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struje opterećenja</a:t>
            </a:r>
            <a:r>
              <a:rPr lang="hr-HR" sz="1900" dirty="0" smtClean="0">
                <a:cs typeface="Times New Roman" panose="02020603050405020304" pitchFamily="18" charset="0"/>
              </a:rPr>
              <a:t> Iz kabela ili vodiča:</a:t>
            </a:r>
          </a:p>
          <a:p>
            <a:pPr lvl="2" algn="ctr">
              <a:buNone/>
            </a:pPr>
            <a:endParaRPr lang="hr-HR" sz="1900" dirty="0" smtClean="0">
              <a:cs typeface="Times New Roman" panose="02020603050405020304" pitchFamily="18" charset="0"/>
            </a:endParaRPr>
          </a:p>
          <a:p>
            <a:pPr lvl="2" algn="ctr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I</a:t>
            </a:r>
            <a:r>
              <a:rPr lang="hr-HR" sz="1400" dirty="0" smtClean="0">
                <a:cs typeface="Times New Roman" panose="02020603050405020304" pitchFamily="18" charset="0"/>
              </a:rPr>
              <a:t>b</a:t>
            </a:r>
            <a:r>
              <a:rPr lang="hr-HR" sz="1900" dirty="0" smtClean="0">
                <a:cs typeface="Times New Roman" panose="02020603050405020304" pitchFamily="18" charset="0"/>
              </a:rPr>
              <a:t> ≤ I</a:t>
            </a:r>
            <a:r>
              <a:rPr lang="hr-HR" sz="1400" dirty="0" smtClean="0">
                <a:cs typeface="Times New Roman" panose="02020603050405020304" pitchFamily="18" charset="0"/>
              </a:rPr>
              <a:t>n</a:t>
            </a:r>
            <a:r>
              <a:rPr lang="hr-HR" sz="1900" dirty="0" smtClean="0">
                <a:cs typeface="Times New Roman" panose="02020603050405020304" pitchFamily="18" charset="0"/>
              </a:rPr>
              <a:t> ≤ I</a:t>
            </a:r>
            <a:r>
              <a:rPr lang="hr-HR" sz="1400" dirty="0" smtClean="0"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4764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 wrap="square">
            <a:noAutofit/>
          </a:bodyPr>
          <a:lstStyle/>
          <a:p>
            <a:pPr lvl="1"/>
            <a:r>
              <a:rPr lang="hr-HR" sz="2200" dirty="0" smtClean="0">
                <a:cs typeface="Times New Roman" panose="02020603050405020304" pitchFamily="18" charset="0"/>
              </a:rPr>
              <a:t>Pravilo struje isključenja</a:t>
            </a:r>
          </a:p>
          <a:p>
            <a:pPr lvl="2"/>
            <a:r>
              <a:rPr lang="hr-HR" sz="1900" dirty="0" smtClean="0">
                <a:cs typeface="Times New Roman" panose="02020603050405020304" pitchFamily="18" charset="0"/>
              </a:rPr>
              <a:t>Veća ispitna struja I</a:t>
            </a:r>
            <a:r>
              <a:rPr lang="hr-HR" sz="1400" dirty="0" smtClean="0">
                <a:cs typeface="Times New Roman" panose="02020603050405020304" pitchFamily="18" charset="0"/>
              </a:rPr>
              <a:t>2</a:t>
            </a:r>
            <a:r>
              <a:rPr lang="hr-HR" sz="1900" dirty="0" smtClean="0">
                <a:cs typeface="Times New Roman" panose="02020603050405020304" pitchFamily="18" charset="0"/>
              </a:rPr>
              <a:t> ne smije prekoačiti 1,45 puta iznos strujne opteretivosti kabela ili vodiča:</a:t>
            </a:r>
          </a:p>
          <a:p>
            <a:pPr lvl="2" algn="ctr">
              <a:buNone/>
            </a:pPr>
            <a:endParaRPr lang="hr-HR" sz="1900" dirty="0" smtClean="0">
              <a:cs typeface="Times New Roman" panose="02020603050405020304" pitchFamily="18" charset="0"/>
            </a:endParaRPr>
          </a:p>
          <a:p>
            <a:pPr lvl="2" algn="ctr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I</a:t>
            </a:r>
            <a:r>
              <a:rPr lang="hr-HR" sz="1400" dirty="0" smtClean="0">
                <a:cs typeface="Times New Roman" panose="02020603050405020304" pitchFamily="18" charset="0"/>
              </a:rPr>
              <a:t>2</a:t>
            </a:r>
            <a:r>
              <a:rPr lang="hr-HR" sz="1900" dirty="0" smtClean="0">
                <a:cs typeface="Times New Roman" panose="02020603050405020304" pitchFamily="18" charset="0"/>
              </a:rPr>
              <a:t> ≤ 1,45 × I</a:t>
            </a:r>
            <a:r>
              <a:rPr lang="hr-HR" sz="1400" dirty="0" smtClean="0">
                <a:cs typeface="Times New Roman" panose="02020603050405020304" pitchFamily="18" charset="0"/>
              </a:rPr>
              <a:t>z</a:t>
            </a:r>
          </a:p>
          <a:p>
            <a:pPr lvl="2">
              <a:buNone/>
            </a:pPr>
            <a:endParaRPr lang="hr-HR" sz="1900" dirty="0" smtClean="0">
              <a:cs typeface="Times New Roman" panose="02020603050405020304" pitchFamily="18" charset="0"/>
            </a:endParaRPr>
          </a:p>
          <a:p>
            <a:pPr lvl="2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gdje je:</a:t>
            </a:r>
          </a:p>
          <a:p>
            <a:pPr lvl="2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I</a:t>
            </a:r>
            <a:r>
              <a:rPr lang="hr-HR" sz="1400" dirty="0" smtClean="0">
                <a:cs typeface="Times New Roman" panose="02020603050405020304" pitchFamily="18" charset="0"/>
              </a:rPr>
              <a:t>b</a:t>
            </a:r>
            <a:r>
              <a:rPr lang="hr-HR" sz="1900" dirty="0" smtClean="0">
                <a:cs typeface="Times New Roman" panose="02020603050405020304" pitchFamily="18" charset="0"/>
              </a:rPr>
              <a:t> – radna struja za koju je projektiran strujni krug</a:t>
            </a:r>
          </a:p>
          <a:p>
            <a:pPr lvl="2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I</a:t>
            </a:r>
            <a:r>
              <a:rPr lang="hr-HR" sz="1400" dirty="0" smtClean="0">
                <a:cs typeface="Times New Roman" panose="02020603050405020304" pitchFamily="18" charset="0"/>
              </a:rPr>
              <a:t>n</a:t>
            </a:r>
            <a:r>
              <a:rPr lang="hr-HR" sz="1900" dirty="0" smtClean="0">
                <a:cs typeface="Times New Roman" panose="02020603050405020304" pitchFamily="18" charset="0"/>
              </a:rPr>
              <a:t> – nazivna struja zaštitnog uređaja (za podesive zaštitne uređaje, nazivna je ona koja je podešena)</a:t>
            </a:r>
          </a:p>
          <a:p>
            <a:pPr lvl="2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I</a:t>
            </a:r>
            <a:r>
              <a:rPr lang="hr-HR" sz="1400" dirty="0" smtClean="0">
                <a:cs typeface="Times New Roman" panose="02020603050405020304" pitchFamily="18" charset="0"/>
              </a:rPr>
              <a:t>z</a:t>
            </a:r>
            <a:r>
              <a:rPr lang="hr-HR" sz="1900" dirty="0" smtClean="0">
                <a:cs typeface="Times New Roman" panose="02020603050405020304" pitchFamily="18" charset="0"/>
              </a:rPr>
              <a:t> – trajno dopuštena struja vodiča ili kabela</a:t>
            </a:r>
          </a:p>
          <a:p>
            <a:pPr lvl="2">
              <a:buNone/>
            </a:pPr>
            <a:r>
              <a:rPr lang="hr-HR" sz="1900" dirty="0" smtClean="0">
                <a:cs typeface="Times New Roman" panose="02020603050405020304" pitchFamily="18" charset="0"/>
              </a:rPr>
              <a:t>I</a:t>
            </a:r>
            <a:r>
              <a:rPr lang="hr-HR" sz="1400" dirty="0" smtClean="0">
                <a:cs typeface="Times New Roman" panose="02020603050405020304" pitchFamily="18" charset="0"/>
              </a:rPr>
              <a:t>2</a:t>
            </a:r>
            <a:r>
              <a:rPr lang="hr-HR" sz="1900" dirty="0" smtClean="0">
                <a:cs typeface="Times New Roman" panose="02020603050405020304" pitchFamily="18" charset="0"/>
              </a:rPr>
              <a:t> – uobičajena rastalna struja za osigurače ili uobičajena prekidna struja za prekidače (veća ispitna struja)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280108"/>
            <a:ext cx="8153400" cy="720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Zaštita od preopterećenja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135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10010</TotalTime>
  <Words>3876</Words>
  <Application>Microsoft Office PowerPoint</Application>
  <PresentationFormat>On-screen Show (4:3)</PresentationFormat>
  <Paragraphs>918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Tw Cen MT</vt:lpstr>
      <vt:lpstr>Wingdings</vt:lpstr>
      <vt:lpstr>Wingdings 2</vt:lpstr>
      <vt:lpstr>Median</vt:lpstr>
      <vt:lpstr>SIGURNOSNA ZAŠTITA: ZAŠTITA  OD ELEKTRIČNOG UDARA, OD TOPLINSKIH UČINAKA, OD STRUJA KVARA, NADSTRUJNA ZAŠTITA  MATERIJAL U IZRADI  </vt:lpstr>
      <vt:lpstr>Tehnički propis za niskonaponske električne instalacije</vt:lpstr>
      <vt:lpstr>PowerPoint Presentation</vt:lpstr>
      <vt:lpstr>Sigurnosna zaštita</vt:lpstr>
      <vt:lpstr>Sigurnosna zaštita</vt:lpstr>
      <vt:lpstr>Sigurnosna zaštita</vt:lpstr>
      <vt:lpstr>Nadstrujna zaštita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preopterećenja</vt:lpstr>
      <vt:lpstr>Zaštita od kratkog spoja</vt:lpstr>
      <vt:lpstr>Zaštita od kratkog spoja</vt:lpstr>
      <vt:lpstr>Zaštita od kratkog spoja</vt:lpstr>
      <vt:lpstr>Zaštita od kratkog spoja</vt:lpstr>
      <vt:lpstr>Zaštita od kratkog spoja</vt:lpstr>
      <vt:lpstr>Zaštita od kratkog spoja</vt:lpstr>
      <vt:lpstr>Strujna opteretivost kabela</vt:lpstr>
      <vt:lpstr>Strujna opteretivost kabela</vt:lpstr>
      <vt:lpstr>Strujna opteretivost kabela</vt:lpstr>
      <vt:lpstr>Strujna opteretivost kabela</vt:lpstr>
      <vt:lpstr>Strujna opteretivost kabela</vt:lpstr>
      <vt:lpstr>Strujna opteretivost kabela</vt:lpstr>
      <vt:lpstr>Strujna opteretivost kabela</vt:lpstr>
      <vt:lpstr>Strujna opteretivost kabela</vt:lpstr>
      <vt:lpstr>Strujna opteretivost kabela</vt:lpstr>
      <vt:lpstr>Strujna opteretivost kabela</vt:lpstr>
      <vt:lpstr>Strujna opteretivost kabela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Disertacija</dc:title>
  <dc:creator>Organisation</dc:creator>
  <cp:lastModifiedBy>zvonimir klaic</cp:lastModifiedBy>
  <cp:revision>842</cp:revision>
  <dcterms:created xsi:type="dcterms:W3CDTF">2010-05-26T15:22:35Z</dcterms:created>
  <dcterms:modified xsi:type="dcterms:W3CDTF">2019-04-26T11:25:10Z</dcterms:modified>
</cp:coreProperties>
</file>