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7" r:id="rId1"/>
  </p:sldMasterIdLst>
  <p:notesMasterIdLst>
    <p:notesMasterId r:id="rId17"/>
  </p:notesMasterIdLst>
  <p:handoutMasterIdLst>
    <p:handoutMasterId r:id="rId18"/>
  </p:handoutMasterIdLst>
  <p:sldIdLst>
    <p:sldId id="283" r:id="rId2"/>
    <p:sldId id="284" r:id="rId3"/>
    <p:sldId id="285" r:id="rId4"/>
    <p:sldId id="286" r:id="rId5"/>
    <p:sldId id="287" r:id="rId6"/>
    <p:sldId id="288" r:id="rId7"/>
    <p:sldId id="291" r:id="rId8"/>
    <p:sldId id="290" r:id="rId9"/>
    <p:sldId id="295" r:id="rId10"/>
    <p:sldId id="293" r:id="rId11"/>
    <p:sldId id="301" r:id="rId12"/>
    <p:sldId id="297" r:id="rId13"/>
    <p:sldId id="300" r:id="rId14"/>
    <p:sldId id="298" r:id="rId15"/>
    <p:sldId id="292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 autoAdjust="0"/>
    <p:restoredTop sz="94718" autoAdjust="0"/>
  </p:normalViewPr>
  <p:slideViewPr>
    <p:cSldViewPr>
      <p:cViewPr varScale="1">
        <p:scale>
          <a:sx n="109" d="100"/>
          <a:sy n="109" d="100"/>
        </p:scale>
        <p:origin x="75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E2E2B93F-A8E6-4EAA-BF79-5BE8809FF6AF}" type="datetime1">
              <a:rPr lang="en-US"/>
              <a:pPr>
                <a:defRPr/>
              </a:pPr>
              <a:t>5/17/2020</a:t>
            </a:fld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1C7AFB8-F79A-4053-9C13-08660DCFFE6C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494840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855071A2-E970-4F78-AD45-417B46397FB9}" type="datetime1">
              <a:rPr lang="en-US"/>
              <a:pPr>
                <a:defRPr/>
              </a:pPr>
              <a:t>5/17/2020</a:t>
            </a:fld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AE10BB0-6398-4416-8F22-6F80110BA8CC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6225348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smtClean="0"/>
              <a:t>-113</a:t>
            </a:r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E10BB0-6398-4416-8F22-6F80110BA8CC}" type="slidenum">
              <a:rPr lang="en-US" altLang="sr-Latn-RS" smtClean="0"/>
              <a:pPr>
                <a:defRPr/>
              </a:pPr>
              <a:t>10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440730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r-HR" dirty="0" smtClean="0"/>
              <a:t>DM2012</a:t>
            </a:r>
            <a:r>
              <a:rPr lang="hr-HR" baseline="0" dirty="0" smtClean="0"/>
              <a:t> jesen</a:t>
            </a:r>
            <a:endParaRPr lang="hr-HR" dirty="0" smtClean="0"/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6C610D-65E6-48B6-A361-675983D00101}" type="slidenum">
              <a:rPr lang="hr-HR" smtClean="0"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11020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203200" y="0"/>
            <a:ext cx="3778250" cy="6858000"/>
            <a:chOff x="203200" y="0"/>
            <a:chExt cx="3778250" cy="6858001"/>
          </a:xfrm>
        </p:grpSpPr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>
                <a:gd name="T0" fmla="*/ 0 w 860"/>
                <a:gd name="T1" fmla="*/ 2147483646 h 2502"/>
                <a:gd name="T2" fmla="*/ 574595625 w 860"/>
                <a:gd name="T3" fmla="*/ 2147483646 h 2502"/>
                <a:gd name="T4" fmla="*/ 2147483646 w 860"/>
                <a:gd name="T5" fmla="*/ 0 h 2502"/>
                <a:gd name="T6" fmla="*/ 1562496875 w 860"/>
                <a:gd name="T7" fmla="*/ 0 h 2502"/>
                <a:gd name="T8" fmla="*/ 0 w 860"/>
                <a:gd name="T9" fmla="*/ 2147483646 h 250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" name="Freeform 7"/>
            <p:cNvSpPr/>
            <p:nvPr/>
          </p:nvSpPr>
          <p:spPr bwMode="auto">
            <a:xfrm>
              <a:off x="203200" y="0"/>
              <a:ext cx="1336675" cy="3862389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7" name="Freeform 8"/>
            <p:cNvSpPr/>
            <p:nvPr/>
          </p:nvSpPr>
          <p:spPr bwMode="auto">
            <a:xfrm>
              <a:off x="207963" y="3776664"/>
              <a:ext cx="1936750" cy="3081337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8" name="Freeform 9"/>
            <p:cNvSpPr/>
            <p:nvPr/>
          </p:nvSpPr>
          <p:spPr bwMode="auto">
            <a:xfrm>
              <a:off x="646113" y="3886201"/>
              <a:ext cx="2373312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9" name="Freeform 10"/>
            <p:cNvSpPr/>
            <p:nvPr/>
          </p:nvSpPr>
          <p:spPr bwMode="auto">
            <a:xfrm>
              <a:off x="641350" y="3881439"/>
              <a:ext cx="3340100" cy="2976562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0" name="Freeform 11"/>
            <p:cNvSpPr/>
            <p:nvPr/>
          </p:nvSpPr>
          <p:spPr bwMode="auto">
            <a:xfrm>
              <a:off x="203200" y="3771901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11" name="Freeform 12"/>
          <p:cNvSpPr>
            <a:spLocks/>
          </p:cNvSpPr>
          <p:nvPr/>
        </p:nvSpPr>
        <p:spPr bwMode="auto">
          <a:xfrm>
            <a:off x="203200" y="3771900"/>
            <a:ext cx="361950" cy="90488"/>
          </a:xfrm>
          <a:custGeom>
            <a:avLst/>
            <a:gdLst>
              <a:gd name="T0" fmla="*/ 574595625 w 228"/>
              <a:gd name="T1" fmla="*/ 143650494 h 57"/>
              <a:gd name="T2" fmla="*/ 0 w 228"/>
              <a:gd name="T3" fmla="*/ 0 h 57"/>
              <a:gd name="T4" fmla="*/ 559474688 w 228"/>
              <a:gd name="T5" fmla="*/ 136089189 h 57"/>
              <a:gd name="T6" fmla="*/ 574595625 w 228"/>
              <a:gd name="T7" fmla="*/ 143650494 h 5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" name="Freeform 13"/>
          <p:cNvSpPr>
            <a:spLocks/>
          </p:cNvSpPr>
          <p:nvPr/>
        </p:nvSpPr>
        <p:spPr bwMode="auto">
          <a:xfrm>
            <a:off x="560388" y="3867150"/>
            <a:ext cx="61912" cy="80963"/>
          </a:xfrm>
          <a:custGeom>
            <a:avLst/>
            <a:gdLst>
              <a:gd name="T0" fmla="*/ 0 w 39"/>
              <a:gd name="T1" fmla="*/ 0 h 51"/>
              <a:gd name="T2" fmla="*/ 98284506 w 39"/>
              <a:gd name="T3" fmla="*/ 128529556 h 51"/>
              <a:gd name="T4" fmla="*/ 7559614 w 39"/>
              <a:gd name="T5" fmla="*/ 0 h 51"/>
              <a:gd name="T6" fmla="*/ 0 w 39"/>
              <a:gd name="T7" fmla="*/ 0 h 51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7326313" y="6116638"/>
            <a:ext cx="8572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A7E5F2-929B-4E56-9733-0F969BACF778}" type="datetime1">
              <a:rPr lang="hr-HR"/>
              <a:pPr>
                <a:defRPr/>
              </a:pPr>
              <a:t>17.5.2020.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4263" y="6116638"/>
            <a:ext cx="36083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i prezime predavača: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638" y="6116638"/>
            <a:ext cx="4111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2EC15-48A8-40E2-8AF5-49F2CD636765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56388718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hr-HR" noProof="0" smtClean="0"/>
              <a:t>Kliknite ikonu da biste dodali  sliku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BD1E6-AD96-4C61-B5EB-19572110E188}" type="datetime1">
              <a:rPr lang="hr-HR"/>
              <a:pPr>
                <a:defRPr/>
              </a:pPr>
              <a:t>17.5.2020.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i prezime predavača: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C22DA7-8F44-4BE9-8EDA-3839980C5A3D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452447578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>
            <a:normAutofit/>
          </a:bodyPr>
          <a:lstStyle>
            <a:lvl1pPr algn="ctr">
              <a:defRPr sz="32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DA537-4B9A-4B9C-984A-53A4DE570FBB}" type="datetime1">
              <a:rPr lang="hr-HR"/>
              <a:pPr>
                <a:defRPr/>
              </a:pPr>
              <a:t>17.5.2020.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i prezime predavača: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7DB4A-02FF-4B16-A244-1EA5370D6DFD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525091968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3"/>
          <p:cNvSpPr txBox="1"/>
          <p:nvPr/>
        </p:nvSpPr>
        <p:spPr>
          <a:xfrm>
            <a:off x="969963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hangingPunct="1">
              <a:defRPr/>
            </a:pPr>
            <a:r>
              <a:rPr lang="en-US" sz="8000" dirty="0">
                <a:effectLst/>
              </a:rPr>
              <a:t>“</a:t>
            </a:r>
          </a:p>
        </p:txBody>
      </p:sp>
      <p:sp>
        <p:nvSpPr>
          <p:cNvPr id="6" name="TextBox 14"/>
          <p:cNvSpPr txBox="1"/>
          <p:nvPr/>
        </p:nvSpPr>
        <p:spPr>
          <a:xfrm>
            <a:off x="8172450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hangingPunct="1">
              <a:defRPr/>
            </a:pPr>
            <a:r>
              <a:rPr lang="en-US" sz="8000" dirty="0"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D32CAD-B079-437B-BB1A-614E6AE1C40B}" type="datetime1">
              <a:rPr lang="hr-HR"/>
              <a:pPr>
                <a:defRPr/>
              </a:pPr>
              <a:t>17.5.2020.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i prezime predavača: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5F98E-6661-47CE-A88E-63DCF20B0E8D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110510161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0E7193-C14A-415E-8AC4-D39A12941784}" type="datetime1">
              <a:rPr lang="hr-HR"/>
              <a:pPr>
                <a:defRPr/>
              </a:pPr>
              <a:t>17.5.2020.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i prezime predavača: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BDE692-5185-41BC-969C-6FA24B36203F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021315263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3"/>
          <p:cNvSpPr txBox="1"/>
          <p:nvPr/>
        </p:nvSpPr>
        <p:spPr>
          <a:xfrm>
            <a:off x="969963" y="8636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hangingPunct="1">
              <a:defRPr/>
            </a:pPr>
            <a:r>
              <a:rPr lang="en-US" sz="8000" dirty="0">
                <a:effectLst/>
              </a:rPr>
              <a:t>“</a:t>
            </a:r>
          </a:p>
        </p:txBody>
      </p:sp>
      <p:sp>
        <p:nvSpPr>
          <p:cNvPr id="6" name="TextBox 14"/>
          <p:cNvSpPr txBox="1"/>
          <p:nvPr/>
        </p:nvSpPr>
        <p:spPr>
          <a:xfrm>
            <a:off x="8172450" y="2819400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hangingPunct="1">
              <a:defRPr/>
            </a:pPr>
            <a:r>
              <a:rPr lang="en-US" sz="8000" dirty="0"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34EDE-7BF2-4B2A-894A-2B59AAEACA4C}" type="datetime1">
              <a:rPr lang="hr-HR"/>
              <a:pPr>
                <a:defRPr/>
              </a:pPr>
              <a:t>17.5.2020.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i prezime predavača: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EDCBEE-6DE0-4A83-9A0A-E3C183A4604F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326152978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rtlCol="0">
            <a:normAutofit/>
          </a:bodyPr>
          <a:lstStyle>
            <a:lvl1pPr>
              <a:defRPr lang="en-US" b="0" dirty="0"/>
            </a:lvl1pPr>
          </a:lstStyle>
          <a:p>
            <a:pPr lvl="0"/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F848FD-9D13-4063-ADAF-8586B29DEECD}" type="datetime1">
              <a:rPr lang="hr-HR"/>
              <a:pPr>
                <a:defRPr/>
              </a:pPr>
              <a:t>17.5.2020.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i prezime predavača: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0AE96-D085-447D-BB00-F08E5F33C03E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607771438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77A31-B208-4F11-9C8A-4ADDFA159A20}" type="datetime1">
              <a:rPr lang="hr-HR"/>
              <a:pPr>
                <a:defRPr/>
              </a:pPr>
              <a:t>17.5.2020.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i prezime predavača: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05D34-279A-4294-9F74-82210DF73CF0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696644566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23F2F-6DA6-4C19-9F78-5C4879CBC951}" type="datetime1">
              <a:rPr lang="hr-HR"/>
              <a:pPr>
                <a:defRPr/>
              </a:pPr>
              <a:t>17.5.2020.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i prezime predavača: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FFEEF-DCA3-4E15-AF30-DFB4F08657E8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195902091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3F9EA-6642-4A95-978C-FA722C1476D3}" type="datetime1">
              <a:rPr lang="hr-HR"/>
              <a:pPr>
                <a:defRPr/>
              </a:pPr>
              <a:t>17.5.2020.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i prezime predavača: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B47690-08F8-462F-A99A-D7419FC877FC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202205308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3775" y="6108700"/>
            <a:ext cx="8572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40664-0594-4C6C-8CF7-7267EC7785C0}" type="datetime1">
              <a:rPr lang="hr-HR"/>
              <a:pPr>
                <a:defRPr/>
              </a:pPr>
              <a:t>17.5.2020.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3263" y="6108700"/>
            <a:ext cx="53133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i prezime predavača: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175" y="6108700"/>
            <a:ext cx="4286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D8922-1F24-4259-B887-82D465E181E1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292316235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40C79-6950-4A5B-898F-EC01E97F7405}" type="datetime1">
              <a:rPr lang="hr-HR"/>
              <a:pPr>
                <a:defRPr/>
              </a:pPr>
              <a:t>17.5.2020.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i prezime predavača: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D9338-765A-4E58-AC61-7CAD4CB5866B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40684085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F1994-694D-4580-9BC0-C7E86AFC708F}" type="datetime1">
              <a:rPr lang="hr-HR"/>
              <a:pPr>
                <a:defRPr/>
              </a:pPr>
              <a:t>17.5.2020.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i prezime predavača: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9FD73-4B2B-44AB-9E30-76EAF5DEB629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546646469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DE0ED-2622-4B52-8F1B-91F46E63AC0C}" type="datetime1">
              <a:rPr lang="hr-HR"/>
              <a:pPr>
                <a:defRPr/>
              </a:pPr>
              <a:t>17.5.2020.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i prezime predavača: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FCA0D-D5E4-4E56-9FA2-C99A08ECEEDB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539834889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22226-3147-48CF-8CAF-42CAA936B107}" type="datetime1">
              <a:rPr lang="hr-HR"/>
              <a:pPr>
                <a:defRPr/>
              </a:pPr>
              <a:t>17.5.2020.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i prezime predavača: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044700-DDDC-4EE3-9B4F-B6C59DEC8007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110505991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356E03-1D31-4518-B0B3-2087B17754A5}" type="datetime1">
              <a:rPr lang="hr-HR"/>
              <a:pPr>
                <a:defRPr/>
              </a:pPr>
              <a:t>17.5.2020.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i prezime predavača: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1782B-7803-4ACD-9F1E-9FCEFC7AD35D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081136058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E7E1AA-DCC3-4AD1-87EB-A64F9CC0DA93}" type="datetime1">
              <a:rPr lang="hr-HR"/>
              <a:pPr>
                <a:defRPr/>
              </a:pPr>
              <a:t>17.5.2020.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i prezime predavača: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D05FB9-08AC-4AB3-A431-1B5283F2E33F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067429644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hr-HR" noProof="0" smtClean="0"/>
              <a:t>Kliknite ikonu da biste dodali  sliku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8ED79-88C8-48F0-B59D-6C7A628A196F}" type="datetime1">
              <a:rPr lang="hr-HR"/>
              <a:pPr>
                <a:defRPr/>
              </a:pPr>
              <a:t>17.5.2020.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ime i prezime predavača: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5DEA4-709E-4E27-93B5-D8CDF4778555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658148039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0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3"/>
          <p:cNvGrpSpPr>
            <a:grpSpLocks/>
          </p:cNvGrpSpPr>
          <p:nvPr/>
        </p:nvGrpSpPr>
        <p:grpSpPr bwMode="auto">
          <a:xfrm>
            <a:off x="0" y="0"/>
            <a:ext cx="2132013" cy="6858000"/>
            <a:chOff x="0" y="0"/>
            <a:chExt cx="2132013" cy="6858001"/>
          </a:xfrm>
        </p:grpSpPr>
        <p:sp>
          <p:nvSpPr>
            <p:cNvPr id="1032" name="Freeform 6"/>
            <p:cNvSpPr>
              <a:spLocks/>
            </p:cNvSpPr>
            <p:nvPr/>
          </p:nvSpPr>
          <p:spPr bwMode="auto">
            <a:xfrm>
              <a:off x="0" y="0"/>
              <a:ext cx="1073150" cy="5291138"/>
            </a:xfrm>
            <a:custGeom>
              <a:avLst/>
              <a:gdLst>
                <a:gd name="T0" fmla="*/ 0 w 676"/>
                <a:gd name="T1" fmla="*/ 2147483646 h 3333"/>
                <a:gd name="T2" fmla="*/ 0 w 676"/>
                <a:gd name="T3" fmla="*/ 2147483646 h 3333"/>
                <a:gd name="T4" fmla="*/ 317539688 w 676"/>
                <a:gd name="T5" fmla="*/ 2147483646 h 3333"/>
                <a:gd name="T6" fmla="*/ 1703625625 w 676"/>
                <a:gd name="T7" fmla="*/ 0 h 3333"/>
                <a:gd name="T8" fmla="*/ 1295360313 w 676"/>
                <a:gd name="T9" fmla="*/ 0 h 3333"/>
                <a:gd name="T10" fmla="*/ 0 w 676"/>
                <a:gd name="T11" fmla="*/ 2147483646 h 333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9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4"/>
              <a:ext cx="906463" cy="1195387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1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1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4"/>
              <a:ext cx="1377950" cy="1500187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982663" y="457200"/>
            <a:ext cx="7704137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smtClean="0"/>
              <a:t>Uredite stil naslova matrice</a:t>
            </a:r>
            <a:endParaRPr lang="en-US" altLang="sr-Latn-R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82663" y="2667000"/>
            <a:ext cx="7704137" cy="335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 smtClean="0"/>
              <a:t>Uredite stilove teksta matrice</a:t>
            </a:r>
          </a:p>
          <a:p>
            <a:pPr lvl="1"/>
            <a:r>
              <a:rPr lang="hr-HR" altLang="sr-Latn-RS" smtClean="0"/>
              <a:t>Druga razina</a:t>
            </a:r>
          </a:p>
          <a:p>
            <a:pPr lvl="2"/>
            <a:r>
              <a:rPr lang="hr-HR" altLang="sr-Latn-RS" smtClean="0"/>
              <a:t>Treća razina</a:t>
            </a:r>
          </a:p>
          <a:p>
            <a:pPr lvl="3"/>
            <a:r>
              <a:rPr lang="hr-HR" altLang="sr-Latn-RS" smtClean="0"/>
              <a:t>Četvrta razina</a:t>
            </a:r>
          </a:p>
          <a:p>
            <a:pPr lvl="4"/>
            <a:r>
              <a:rPr lang="hr-HR" altLang="sr-Latn-RS" smtClean="0"/>
              <a:t>Peta razina</a:t>
            </a:r>
            <a:endParaRPr lang="en-US" altLang="sr-Latn-R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063" y="6116638"/>
            <a:ext cx="8588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90B2B13C-65F0-495D-A42A-6F1663F13425}" type="datetime1">
              <a:rPr lang="hr-HR"/>
              <a:pPr>
                <a:defRPr/>
              </a:pPr>
              <a:t>17.5.2020.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7550" y="6116638"/>
            <a:ext cx="53133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r>
              <a:rPr lang="en-US"/>
              <a:t>ime i prezime predavača: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4050" y="6116638"/>
            <a:ext cx="412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31C77171-AD3D-4613-B1DF-6F011EB4A02F}" type="slidenum">
              <a:rPr lang="en-US" altLang="sr-Latn-RS"/>
              <a:pPr>
                <a:defRPr/>
              </a:pPr>
              <a:t>‹#›</a:t>
            </a:fld>
            <a:endParaRPr lang="en-US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05" r:id="rId3"/>
    <p:sldLayoutId id="2147483906" r:id="rId4"/>
    <p:sldLayoutId id="2147483907" r:id="rId5"/>
    <p:sldLayoutId id="2147483908" r:id="rId6"/>
    <p:sldLayoutId id="2147483909" r:id="rId7"/>
    <p:sldLayoutId id="2147483910" r:id="rId8"/>
    <p:sldLayoutId id="2147483911" r:id="rId9"/>
    <p:sldLayoutId id="2147483912" r:id="rId10"/>
    <p:sldLayoutId id="2147483913" r:id="rId11"/>
    <p:sldLayoutId id="2147483921" r:id="rId12"/>
    <p:sldLayoutId id="2147483914" r:id="rId13"/>
    <p:sldLayoutId id="2147483922" r:id="rId14"/>
    <p:sldLayoutId id="2147483915" r:id="rId15"/>
    <p:sldLayoutId id="2147483916" r:id="rId16"/>
    <p:sldLayoutId id="2147483917" r:id="rId17"/>
    <p:sldLayoutId id="2147483918" r:id="rId18"/>
  </p:sldLayoutIdLst>
  <p:transition>
    <p:fade thruBlk="1"/>
  </p:transition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000" kern="1200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0" fontAlgn="base" hangingPunct="0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85750" algn="l" defTabSz="457200" rtl="0" eaLnBrk="0" fontAlgn="base" hangingPunct="0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indent="-171450" algn="l" defTabSz="457200" rtl="0" eaLnBrk="0" fontAlgn="base" hangingPunct="0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00250" indent="-171450" algn="l" defTabSz="457200" rtl="0" eaLnBrk="0" fontAlgn="base" hangingPunct="0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650" y="1484313"/>
            <a:ext cx="7772400" cy="1470025"/>
          </a:xfrm>
        </p:spPr>
        <p:txBody>
          <a:bodyPr/>
          <a:lstStyle/>
          <a:p>
            <a:pPr eaLnBrk="1" hangingPunct="1"/>
            <a:r>
              <a:rPr lang="hr-HR" altLang="sr-Latn-RS" smtClean="0">
                <a:ln>
                  <a:noFill/>
                </a:ln>
              </a:rPr>
              <a:t>BINARNI RAČUN</a:t>
            </a:r>
          </a:p>
        </p:txBody>
      </p:sp>
      <p:sp>
        <p:nvSpPr>
          <p:cNvPr id="8195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fld id="{2214B215-97D8-4181-8C53-3AEE801D6799}" type="datetime1">
              <a:rPr lang="hr-HR" altLang="sr-Latn-RS" sz="1400" smtClean="0">
                <a:latin typeface="Arial" panose="020B0604020202020204" pitchFamily="34" charset="0"/>
              </a:rPr>
              <a:pPr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t>17.5.2020.</a:t>
            </a:fld>
            <a:endParaRPr lang="en-US" altLang="sr-Latn-RS" sz="1400" smtClean="0">
              <a:latin typeface="Arial" panose="020B0604020202020204" pitchFamily="34" charset="0"/>
            </a:endParaRPr>
          </a:p>
        </p:txBody>
      </p:sp>
      <p:sp>
        <p:nvSpPr>
          <p:cNvPr id="8196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US" altLang="sr-Latn-RS" sz="1400" smtClean="0">
                <a:latin typeface="Arial" panose="020B0604020202020204" pitchFamily="34" charset="0"/>
              </a:rPr>
              <a:t>predavač: </a:t>
            </a:r>
          </a:p>
        </p:txBody>
      </p:sp>
      <p:sp>
        <p:nvSpPr>
          <p:cNvPr id="8197" name="WordArt 428"/>
          <p:cNvSpPr>
            <a:spLocks noChangeArrowheads="1" noChangeShapeType="1" noTextEdit="1"/>
          </p:cNvSpPr>
          <p:nvPr/>
        </p:nvSpPr>
        <p:spPr bwMode="auto">
          <a:xfrm>
            <a:off x="2987675" y="3644900"/>
            <a:ext cx="3168650" cy="1352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hr-HR" sz="44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FF0000"/>
                    </a:gs>
                    <a:gs pos="100000">
                      <a:schemeClr val="accent1"/>
                    </a:gs>
                  </a:gsLst>
                  <a:lin ang="5400000" scaled="1"/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1+1=10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116013" y="188913"/>
            <a:ext cx="70516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hr-HR" sz="4400" ker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ABECEDA RAČUNALA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027583"/>
          </a:xfrm>
        </p:spPr>
        <p:txBody>
          <a:bodyPr/>
          <a:lstStyle/>
          <a:p>
            <a:r>
              <a:rPr lang="hr-HR" dirty="0" smtClean="0"/>
              <a:t>Preljev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Pretpostavimo da se cijeli brojevi u memoriji računala zapisuju u 8-bitovnim registrima metodom dvojnog komplementa. U dvama registrima zapisane su dekadske vrijednosti </a:t>
            </a:r>
            <a:r>
              <a:rPr lang="hr-HR" dirty="0" smtClean="0"/>
              <a:t>103</a:t>
            </a:r>
            <a:r>
              <a:rPr lang="hr-HR" baseline="-25000" dirty="0" smtClean="0"/>
              <a:t>10</a:t>
            </a:r>
            <a:r>
              <a:rPr lang="hr-HR" dirty="0" smtClean="0"/>
              <a:t> </a:t>
            </a:r>
            <a:r>
              <a:rPr lang="hr-HR" dirty="0"/>
              <a:t>i </a:t>
            </a:r>
            <a:r>
              <a:rPr lang="hr-HR" dirty="0" smtClean="0"/>
              <a:t>40</a:t>
            </a:r>
            <a:r>
              <a:rPr lang="hr-HR" baseline="-25000" dirty="0" smtClean="0"/>
              <a:t>10</a:t>
            </a:r>
            <a:r>
              <a:rPr lang="hr-HR" dirty="0"/>
              <a:t>. U treći registar treba spremiti zbroj sadržaja ovih registara. </a:t>
            </a:r>
            <a:r>
              <a:rPr lang="pl-PL" dirty="0"/>
              <a:t>Koji je sadržaj trećeg registra</a:t>
            </a:r>
            <a:r>
              <a:rPr lang="pl-PL" dirty="0" smtClean="0"/>
              <a:t>?</a:t>
            </a:r>
          </a:p>
          <a:p>
            <a:r>
              <a:rPr lang="pl-PL" dirty="0"/>
              <a:t>U 8 bitni registar stanu brojevi  od -128  </a:t>
            </a:r>
            <a:r>
              <a:rPr lang="pl-PL" i="1" dirty="0"/>
              <a:t>1000 </a:t>
            </a:r>
            <a:r>
              <a:rPr lang="pl-PL" i="1" dirty="0" smtClean="0"/>
              <a:t>0000</a:t>
            </a:r>
            <a:r>
              <a:rPr lang="pl-PL" i="1" baseline="-25000" dirty="0" smtClean="0"/>
              <a:t>2</a:t>
            </a:r>
            <a:r>
              <a:rPr lang="pl-PL" dirty="0" smtClean="0"/>
              <a:t> </a:t>
            </a:r>
            <a:r>
              <a:rPr lang="pl-PL" dirty="0"/>
              <a:t>do 127 </a:t>
            </a:r>
            <a:r>
              <a:rPr lang="pl-PL" i="1" dirty="0"/>
              <a:t>0111 </a:t>
            </a:r>
            <a:r>
              <a:rPr lang="pl-PL" i="1" dirty="0" smtClean="0"/>
              <a:t>1111</a:t>
            </a:r>
            <a:r>
              <a:rPr lang="pl-PL" i="1" baseline="-25000" dirty="0" smtClean="0"/>
              <a:t>2</a:t>
            </a:r>
            <a:r>
              <a:rPr lang="pl-PL" dirty="0" smtClean="0"/>
              <a:t>. </a:t>
            </a:r>
            <a:r>
              <a:rPr lang="pl-PL" dirty="0"/>
              <a:t>U ovom slučaju došlo je do preljeva, tj. </a:t>
            </a:r>
            <a:r>
              <a:rPr lang="pl-PL" dirty="0" smtClean="0"/>
              <a:t>rezultat </a:t>
            </a:r>
            <a:r>
              <a:rPr lang="pl-PL" dirty="0"/>
              <a:t>nije ispravan jer ne stane u raspoloživu memoriju</a:t>
            </a:r>
          </a:p>
          <a:p>
            <a:endParaRPr lang="pl-PL" dirty="0"/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DD8922-1F24-4259-B887-82D465E181E1}" type="slidenum">
              <a:rPr lang="en-US" altLang="sr-Latn-RS" smtClean="0"/>
              <a:pPr>
                <a:defRPr/>
              </a:pPr>
              <a:t>10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133801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82663" y="-40162"/>
            <a:ext cx="7704137" cy="1981200"/>
          </a:xfrm>
        </p:spPr>
        <p:txBody>
          <a:bodyPr/>
          <a:lstStyle/>
          <a:p>
            <a:r>
              <a:rPr lang="hr-HR" sz="3600" dirty="0" smtClean="0"/>
              <a:t>Koja će biti posljednja 2 ispisana broja?</a:t>
            </a:r>
            <a:br>
              <a:rPr lang="hr-HR" sz="3600" dirty="0" smtClean="0"/>
            </a:br>
            <a:r>
              <a:rPr lang="hr-HR" sz="3600" dirty="0" smtClean="0"/>
              <a:t>Koji će biti slijedeći ispisani broj?</a:t>
            </a:r>
            <a:endParaRPr lang="hr-HR" sz="3600" dirty="0"/>
          </a:p>
        </p:txBody>
      </p:sp>
      <p:sp>
        <p:nvSpPr>
          <p:cNvPr id="6" name="Rezervirano mjesto teksta 5"/>
          <p:cNvSpPr>
            <a:spLocks noGrp="1"/>
          </p:cNvSpPr>
          <p:nvPr>
            <p:ph type="body" idx="1"/>
          </p:nvPr>
        </p:nvSpPr>
        <p:spPr>
          <a:xfrm>
            <a:off x="982663" y="4598443"/>
            <a:ext cx="3085188" cy="1540747"/>
          </a:xfrm>
        </p:spPr>
        <p:txBody>
          <a:bodyPr/>
          <a:lstStyle/>
          <a:p>
            <a:pPr marL="514350" indent="-514350">
              <a:buAutoNum type="arabicPlain" startAt="32767"/>
            </a:pPr>
            <a:r>
              <a:rPr lang="hr-HR" sz="2400" dirty="0" smtClean="0"/>
              <a:t>-32768</a:t>
            </a:r>
          </a:p>
          <a:p>
            <a:r>
              <a:rPr lang="hr-HR" sz="2400" dirty="0" smtClean="0"/>
              <a:t>0111 111     1000 0000</a:t>
            </a:r>
          </a:p>
          <a:p>
            <a:r>
              <a:rPr lang="hr-HR" sz="2400" dirty="0" smtClean="0"/>
              <a:t>Slijedeći: -32 767</a:t>
            </a:r>
            <a:endParaRPr lang="hr-HR" sz="2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2"/>
          </p:nvPr>
        </p:nvSpPr>
        <p:spPr>
          <a:xfrm>
            <a:off x="755576" y="1910632"/>
            <a:ext cx="3672248" cy="26652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sz="1050" dirty="0" err="1"/>
              <a:t>int</a:t>
            </a:r>
            <a:r>
              <a:rPr lang="hr-HR" sz="1050" dirty="0"/>
              <a:t> </a:t>
            </a:r>
            <a:r>
              <a:rPr lang="hr-HR" sz="1050" dirty="0" err="1"/>
              <a:t>main</a:t>
            </a:r>
            <a:r>
              <a:rPr lang="hr-HR" sz="1050" dirty="0"/>
              <a:t>(</a:t>
            </a:r>
            <a:r>
              <a:rPr lang="hr-HR" sz="1050" dirty="0" err="1"/>
              <a:t>int</a:t>
            </a:r>
            <a:r>
              <a:rPr lang="hr-HR" sz="1050" dirty="0"/>
              <a:t> </a:t>
            </a:r>
            <a:r>
              <a:rPr lang="hr-HR" sz="1050" dirty="0" err="1"/>
              <a:t>argc</a:t>
            </a:r>
            <a:r>
              <a:rPr lang="hr-HR" sz="1050" dirty="0"/>
              <a:t>, </a:t>
            </a:r>
            <a:r>
              <a:rPr lang="hr-HR" sz="1050" dirty="0" err="1"/>
              <a:t>char</a:t>
            </a:r>
            <a:r>
              <a:rPr lang="hr-HR" sz="1050" dirty="0"/>
              <a:t>** </a:t>
            </a:r>
            <a:r>
              <a:rPr lang="hr-HR" sz="1050" dirty="0" err="1"/>
              <a:t>argv</a:t>
            </a:r>
            <a:r>
              <a:rPr lang="hr-HR" sz="1050" dirty="0"/>
              <a:t>) {</a:t>
            </a:r>
          </a:p>
          <a:p>
            <a:pPr marL="0" indent="0">
              <a:buNone/>
            </a:pPr>
            <a:r>
              <a:rPr lang="hr-HR" sz="1050" dirty="0"/>
              <a:t>	short </a:t>
            </a:r>
            <a:r>
              <a:rPr lang="hr-HR" sz="1050" dirty="0" err="1"/>
              <a:t>int</a:t>
            </a:r>
            <a:r>
              <a:rPr lang="hr-HR" sz="1050" dirty="0"/>
              <a:t> p=1; </a:t>
            </a:r>
          </a:p>
          <a:p>
            <a:pPr marL="0" indent="0">
              <a:buNone/>
            </a:pPr>
            <a:r>
              <a:rPr lang="hr-HR" sz="1050" dirty="0"/>
              <a:t>	for (</a:t>
            </a:r>
            <a:r>
              <a:rPr lang="hr-HR" sz="1050" dirty="0" err="1"/>
              <a:t>int</a:t>
            </a:r>
            <a:r>
              <a:rPr lang="hr-HR" sz="1050" dirty="0"/>
              <a:t> i=1;i&lt;66000;i++)</a:t>
            </a:r>
          </a:p>
          <a:p>
            <a:pPr marL="0" indent="0">
              <a:buNone/>
            </a:pPr>
            <a:r>
              <a:rPr lang="hr-HR" sz="1050" dirty="0"/>
              <a:t>	{</a:t>
            </a:r>
          </a:p>
          <a:p>
            <a:pPr marL="0" indent="0">
              <a:buNone/>
            </a:pPr>
            <a:r>
              <a:rPr lang="hr-HR" sz="1050" dirty="0"/>
              <a:t>		p=p+1;</a:t>
            </a:r>
          </a:p>
          <a:p>
            <a:pPr marL="0" indent="0">
              <a:buNone/>
            </a:pPr>
            <a:r>
              <a:rPr lang="hr-HR" sz="1050" dirty="0"/>
              <a:t>		</a:t>
            </a:r>
            <a:r>
              <a:rPr lang="hr-HR" sz="1050" dirty="0" err="1"/>
              <a:t>cout</a:t>
            </a:r>
            <a:r>
              <a:rPr lang="hr-HR" sz="1050" dirty="0"/>
              <a:t>&lt;&lt;p&lt;&lt;</a:t>
            </a:r>
            <a:r>
              <a:rPr lang="hr-HR" sz="1050" dirty="0" err="1"/>
              <a:t>endl</a:t>
            </a:r>
            <a:r>
              <a:rPr lang="hr-HR" sz="1050" dirty="0"/>
              <a:t>;</a:t>
            </a:r>
          </a:p>
          <a:p>
            <a:pPr marL="0" indent="0">
              <a:buNone/>
            </a:pPr>
            <a:r>
              <a:rPr lang="hr-HR" sz="1050" dirty="0"/>
              <a:t>		</a:t>
            </a:r>
            <a:r>
              <a:rPr lang="hr-HR" sz="1050" dirty="0" err="1"/>
              <a:t>if</a:t>
            </a:r>
            <a:r>
              <a:rPr lang="hr-HR" sz="1050" dirty="0"/>
              <a:t> (p</a:t>
            </a:r>
            <a:r>
              <a:rPr lang="hr-HR" sz="1050" dirty="0" smtClean="0"/>
              <a:t>&lt;=0</a:t>
            </a:r>
            <a:r>
              <a:rPr lang="hr-HR" sz="1050" dirty="0"/>
              <a:t>) </a:t>
            </a:r>
            <a:r>
              <a:rPr lang="hr-HR" sz="1050" dirty="0" err="1"/>
              <a:t>break</a:t>
            </a:r>
            <a:r>
              <a:rPr lang="hr-HR" sz="1050" dirty="0"/>
              <a:t>;</a:t>
            </a:r>
          </a:p>
          <a:p>
            <a:pPr marL="0" indent="0">
              <a:buNone/>
            </a:pPr>
            <a:r>
              <a:rPr lang="hr-HR" sz="1050" dirty="0"/>
              <a:t>	}</a:t>
            </a:r>
          </a:p>
          <a:p>
            <a:pPr marL="0" indent="0">
              <a:buNone/>
            </a:pPr>
            <a:r>
              <a:rPr lang="hr-HR" sz="1050" dirty="0"/>
              <a:t>	</a:t>
            </a:r>
            <a:r>
              <a:rPr lang="hr-HR" sz="1050" dirty="0" err="1"/>
              <a:t>return</a:t>
            </a:r>
            <a:r>
              <a:rPr lang="hr-HR" sz="1050" dirty="0"/>
              <a:t> 0;</a:t>
            </a:r>
          </a:p>
          <a:p>
            <a:pPr marL="0" indent="0">
              <a:buNone/>
            </a:pPr>
            <a:r>
              <a:rPr lang="hr-HR" sz="1050" dirty="0"/>
              <a:t>}</a:t>
            </a:r>
          </a:p>
        </p:txBody>
      </p:sp>
      <p:sp>
        <p:nvSpPr>
          <p:cNvPr id="7" name="Rezervirano mjesto teksta 6"/>
          <p:cNvSpPr>
            <a:spLocks noGrp="1"/>
          </p:cNvSpPr>
          <p:nvPr>
            <p:ph type="body" sz="quarter" idx="3"/>
          </p:nvPr>
        </p:nvSpPr>
        <p:spPr>
          <a:xfrm>
            <a:off x="4623471" y="4519237"/>
            <a:ext cx="3467806" cy="1699157"/>
          </a:xfrm>
        </p:spPr>
        <p:txBody>
          <a:bodyPr/>
          <a:lstStyle/>
          <a:p>
            <a:r>
              <a:rPr lang="hr-HR" dirty="0" smtClean="0"/>
              <a:t>65535  0</a:t>
            </a:r>
          </a:p>
          <a:p>
            <a:r>
              <a:rPr lang="hr-HR" dirty="0" smtClean="0"/>
              <a:t>1111 1111  </a:t>
            </a:r>
            <a:r>
              <a:rPr lang="hr-HR" dirty="0" smtClean="0">
                <a:solidFill>
                  <a:srgbClr val="FF0000"/>
                </a:solidFill>
              </a:rPr>
              <a:t>1</a:t>
            </a:r>
            <a:r>
              <a:rPr lang="hr-HR" dirty="0" smtClean="0"/>
              <a:t> 0000 0000</a:t>
            </a:r>
          </a:p>
          <a:p>
            <a:r>
              <a:rPr lang="hr-HR" dirty="0" smtClean="0"/>
              <a:t>Slijedeći: 1</a:t>
            </a:r>
            <a:endParaRPr lang="hr-HR" dirty="0"/>
          </a:p>
        </p:txBody>
      </p:sp>
      <p:sp>
        <p:nvSpPr>
          <p:cNvPr id="8" name="Rezervirano mjesto sadržaja 7"/>
          <p:cNvSpPr>
            <a:spLocks noGrp="1"/>
          </p:cNvSpPr>
          <p:nvPr>
            <p:ph sz="quarter" idx="4"/>
          </p:nvPr>
        </p:nvSpPr>
        <p:spPr>
          <a:xfrm>
            <a:off x="4654911" y="1784085"/>
            <a:ext cx="3672248" cy="266525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dirty="0"/>
              <a:t>short </a:t>
            </a:r>
            <a:r>
              <a:rPr lang="hr-HR" dirty="0" err="1"/>
              <a:t>int</a:t>
            </a:r>
            <a:r>
              <a:rPr lang="hr-HR" dirty="0"/>
              <a:t> p=1; </a:t>
            </a:r>
          </a:p>
          <a:p>
            <a:pPr marL="0" indent="0">
              <a:buNone/>
            </a:pPr>
            <a:r>
              <a:rPr lang="hr-HR" dirty="0"/>
              <a:t>	for (</a:t>
            </a:r>
            <a:r>
              <a:rPr lang="hr-HR" dirty="0" err="1"/>
              <a:t>int</a:t>
            </a:r>
            <a:r>
              <a:rPr lang="hr-HR" dirty="0"/>
              <a:t> i=1;i&lt;66000;i++)</a:t>
            </a:r>
          </a:p>
          <a:p>
            <a:pPr marL="0" indent="0">
              <a:buNone/>
            </a:pPr>
            <a:r>
              <a:rPr lang="hr-HR" dirty="0"/>
              <a:t>	{</a:t>
            </a:r>
          </a:p>
          <a:p>
            <a:pPr marL="0" indent="0">
              <a:buNone/>
            </a:pPr>
            <a:r>
              <a:rPr lang="hr-HR" dirty="0"/>
              <a:t>		p=p+1;</a:t>
            </a:r>
          </a:p>
          <a:p>
            <a:pPr marL="0" indent="0">
              <a:buNone/>
            </a:pPr>
            <a:r>
              <a:rPr lang="hr-HR" dirty="0"/>
              <a:t>		</a:t>
            </a:r>
            <a:r>
              <a:rPr lang="hr-HR" dirty="0" err="1"/>
              <a:t>cout</a:t>
            </a:r>
            <a:r>
              <a:rPr lang="hr-HR" dirty="0"/>
              <a:t>&lt;&lt;p&lt;&lt;</a:t>
            </a:r>
            <a:r>
              <a:rPr lang="hr-HR" dirty="0" err="1"/>
              <a:t>endl</a:t>
            </a:r>
            <a:r>
              <a:rPr lang="hr-HR" dirty="0"/>
              <a:t>;</a:t>
            </a:r>
          </a:p>
          <a:p>
            <a:pPr marL="0" indent="0">
              <a:buNone/>
            </a:pPr>
            <a:r>
              <a:rPr lang="hr-HR" dirty="0"/>
              <a:t>		</a:t>
            </a:r>
            <a:r>
              <a:rPr lang="hr-HR" dirty="0" err="1"/>
              <a:t>if</a:t>
            </a:r>
            <a:r>
              <a:rPr lang="hr-HR" dirty="0"/>
              <a:t> (p</a:t>
            </a:r>
            <a:r>
              <a:rPr lang="hr-HR" dirty="0" smtClean="0"/>
              <a:t>&lt;=0) </a:t>
            </a:r>
            <a:r>
              <a:rPr lang="hr-HR" dirty="0" err="1"/>
              <a:t>break</a:t>
            </a:r>
            <a:r>
              <a:rPr lang="hr-HR" dirty="0"/>
              <a:t>;</a:t>
            </a:r>
          </a:p>
          <a:p>
            <a:pPr marL="0" indent="0">
              <a:buNone/>
            </a:pPr>
            <a:r>
              <a:rPr lang="hr-HR" dirty="0"/>
              <a:t>	}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DD8922-1F24-4259-B887-82D465E181E1}" type="slidenum">
              <a:rPr lang="en-US" altLang="sr-Latn-RS" smtClean="0"/>
              <a:pPr>
                <a:defRPr/>
              </a:pPr>
              <a:t>11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6497596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zervirano mjesto sadržaja 5"/>
          <p:cNvSpPr>
            <a:spLocks noGrp="1"/>
          </p:cNvSpPr>
          <p:nvPr>
            <p:ph idx="1"/>
          </p:nvPr>
        </p:nvSpPr>
        <p:spPr>
          <a:xfrm>
            <a:off x="822960" y="2241551"/>
            <a:ext cx="5333216" cy="2805043"/>
          </a:xfrm>
        </p:spPr>
        <p:txBody>
          <a:bodyPr>
            <a:normAutofit lnSpcReduction="10000"/>
          </a:bodyPr>
          <a:lstStyle/>
          <a:p>
            <a:r>
              <a:rPr lang="hr-HR" dirty="0"/>
              <a:t>Koji je </a:t>
            </a:r>
            <a:r>
              <a:rPr lang="hr-HR" dirty="0" err="1"/>
              <a:t>heksadekadski</a:t>
            </a:r>
            <a:r>
              <a:rPr lang="hr-HR" dirty="0"/>
              <a:t> ekvivalent dekadskog broja 254</a:t>
            </a:r>
            <a:r>
              <a:rPr lang="hr-HR" dirty="0" smtClean="0"/>
              <a:t>?</a:t>
            </a:r>
          </a:p>
          <a:p>
            <a:r>
              <a:rPr lang="hr-HR" b="1" dirty="0"/>
              <a:t>A. FE</a:t>
            </a:r>
          </a:p>
          <a:p>
            <a:r>
              <a:rPr lang="hr-HR" b="1" dirty="0"/>
              <a:t>B. </a:t>
            </a:r>
            <a:r>
              <a:rPr lang="hr-HR" dirty="0"/>
              <a:t>EF</a:t>
            </a:r>
          </a:p>
          <a:p>
            <a:r>
              <a:rPr lang="hr-HR" b="1" dirty="0"/>
              <a:t>C. </a:t>
            </a:r>
            <a:r>
              <a:rPr lang="hr-HR" dirty="0"/>
              <a:t>EE</a:t>
            </a:r>
          </a:p>
          <a:p>
            <a:r>
              <a:rPr lang="hr-HR" b="1" dirty="0"/>
              <a:t>D. </a:t>
            </a:r>
            <a:r>
              <a:rPr lang="hr-HR" dirty="0" smtClean="0"/>
              <a:t>FF</a:t>
            </a:r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  <p:sp>
        <p:nvSpPr>
          <p:cNvPr id="2" name="TekstniOkvir 1"/>
          <p:cNvSpPr txBox="1"/>
          <p:nvPr/>
        </p:nvSpPr>
        <p:spPr>
          <a:xfrm>
            <a:off x="3995936" y="3212976"/>
            <a:ext cx="2775119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		ostatak</a:t>
            </a:r>
          </a:p>
          <a:p>
            <a:r>
              <a:rPr lang="hr-HR" dirty="0" smtClean="0"/>
              <a:t>254:16= 15	14</a:t>
            </a:r>
          </a:p>
          <a:p>
            <a:r>
              <a:rPr lang="hr-HR" i="1" dirty="0"/>
              <a:t> </a:t>
            </a:r>
            <a:r>
              <a:rPr lang="hr-HR" i="1" dirty="0" smtClean="0"/>
              <a:t>  94</a:t>
            </a:r>
          </a:p>
          <a:p>
            <a:r>
              <a:rPr lang="hr-HR" i="1" dirty="0"/>
              <a:t> </a:t>
            </a:r>
            <a:r>
              <a:rPr lang="hr-HR" i="1" dirty="0" smtClean="0"/>
              <a:t>  14</a:t>
            </a:r>
          </a:p>
          <a:p>
            <a:r>
              <a:rPr lang="hr-HR" dirty="0"/>
              <a:t> </a:t>
            </a:r>
            <a:r>
              <a:rPr lang="hr-HR" dirty="0" smtClean="0"/>
              <a:t> 15: 16=0	15</a:t>
            </a:r>
          </a:p>
          <a:p>
            <a:endParaRPr lang="hr-HR" dirty="0" smtClean="0"/>
          </a:p>
          <a:p>
            <a:r>
              <a:rPr lang="hr-HR" dirty="0" smtClean="0"/>
              <a:t>14=E 15=F</a:t>
            </a:r>
          </a:p>
          <a:p>
            <a:endParaRPr lang="hr-HR" dirty="0"/>
          </a:p>
          <a:p>
            <a:r>
              <a:rPr lang="hr-HR" dirty="0" smtClean="0"/>
              <a:t>254</a:t>
            </a:r>
            <a:r>
              <a:rPr lang="hr-HR" baseline="-25000" dirty="0" smtClean="0"/>
              <a:t>10</a:t>
            </a:r>
            <a:r>
              <a:rPr lang="hr-HR" dirty="0" smtClean="0"/>
              <a:t>=FE</a:t>
            </a:r>
            <a:r>
              <a:rPr lang="hr-HR" baseline="-25000" dirty="0" smtClean="0"/>
              <a:t>16</a:t>
            </a:r>
          </a:p>
          <a:p>
            <a:endParaRPr lang="hr-HR" dirty="0" smtClean="0"/>
          </a:p>
        </p:txBody>
      </p:sp>
      <p:cxnSp>
        <p:nvCxnSpPr>
          <p:cNvPr id="4" name="Ravni poveznik sa strelicom 3"/>
          <p:cNvCxnSpPr/>
          <p:nvPr/>
        </p:nvCxnSpPr>
        <p:spPr>
          <a:xfrm flipV="1">
            <a:off x="7092280" y="3296484"/>
            <a:ext cx="0" cy="15873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7348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27584" y="2239020"/>
            <a:ext cx="7704667" cy="3332816"/>
          </a:xfrm>
        </p:spPr>
        <p:txBody>
          <a:bodyPr/>
          <a:lstStyle/>
          <a:p>
            <a:r>
              <a:rPr lang="hr-HR" dirty="0"/>
              <a:t>Koji je rezultat zbrajanja binarnih brojeva 111101 i 101111?</a:t>
            </a:r>
          </a:p>
          <a:p>
            <a:r>
              <a:rPr lang="hr-HR" b="1" dirty="0"/>
              <a:t>A. 1101100</a:t>
            </a:r>
          </a:p>
          <a:p>
            <a:r>
              <a:rPr lang="hr-HR" b="1" dirty="0"/>
              <a:t>B. </a:t>
            </a:r>
            <a:r>
              <a:rPr lang="hr-HR" dirty="0"/>
              <a:t>1001100</a:t>
            </a:r>
          </a:p>
          <a:p>
            <a:r>
              <a:rPr lang="hr-HR" b="1" dirty="0"/>
              <a:t>C. </a:t>
            </a:r>
            <a:r>
              <a:rPr lang="hr-HR" dirty="0"/>
              <a:t>1011101</a:t>
            </a:r>
          </a:p>
          <a:p>
            <a:r>
              <a:rPr lang="hr-HR" b="1" dirty="0"/>
              <a:t>D. </a:t>
            </a:r>
            <a:r>
              <a:rPr lang="hr-HR" dirty="0"/>
              <a:t>1110111</a:t>
            </a:r>
          </a:p>
        </p:txBody>
      </p:sp>
      <p:sp>
        <p:nvSpPr>
          <p:cNvPr id="6" name="Pravokutnik 5"/>
          <p:cNvSpPr/>
          <p:nvPr/>
        </p:nvSpPr>
        <p:spPr>
          <a:xfrm>
            <a:off x="3779912" y="3950275"/>
            <a:ext cx="109510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dirty="0" smtClean="0"/>
              <a:t>  111101 </a:t>
            </a:r>
          </a:p>
          <a:p>
            <a:r>
              <a:rPr lang="hr-HR" dirty="0"/>
              <a:t>+</a:t>
            </a:r>
            <a:r>
              <a:rPr lang="hr-HR" u="sng" dirty="0" smtClean="0"/>
              <a:t>101111</a:t>
            </a:r>
          </a:p>
          <a:p>
            <a:r>
              <a:rPr lang="hr-HR" b="1" dirty="0" smtClean="0"/>
              <a:t>1101100</a:t>
            </a:r>
            <a:endParaRPr lang="hr-HR" b="1" dirty="0"/>
          </a:p>
        </p:txBody>
      </p:sp>
      <p:graphicFrame>
        <p:nvGraphicFramePr>
          <p:cNvPr id="7" name="Group 1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8610480"/>
              </p:ext>
            </p:extLst>
          </p:nvPr>
        </p:nvGraphicFramePr>
        <p:xfrm>
          <a:off x="6527894" y="3905428"/>
          <a:ext cx="1871663" cy="365210"/>
        </p:xfrm>
        <a:graphic>
          <a:graphicData uri="http://schemas.openxmlformats.org/drawingml/2006/table">
            <a:tbl>
              <a:tblPr/>
              <a:tblGrid>
                <a:gridCol w="1871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 + 0 = 0</a:t>
                      </a:r>
                    </a:p>
                  </a:txBody>
                  <a:tcPr marT="45445" marB="45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Group 1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2626982"/>
              </p:ext>
            </p:extLst>
          </p:nvPr>
        </p:nvGraphicFramePr>
        <p:xfrm>
          <a:off x="6527894" y="4289919"/>
          <a:ext cx="1871663" cy="365210"/>
        </p:xfrm>
        <a:graphic>
          <a:graphicData uri="http://schemas.openxmlformats.org/drawingml/2006/table">
            <a:tbl>
              <a:tblPr/>
              <a:tblGrid>
                <a:gridCol w="1871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 + 1 = 1</a:t>
                      </a:r>
                    </a:p>
                  </a:txBody>
                  <a:tcPr marT="45445" marB="45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Group 1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7749460"/>
              </p:ext>
            </p:extLst>
          </p:nvPr>
        </p:nvGraphicFramePr>
        <p:xfrm>
          <a:off x="6516216" y="4641907"/>
          <a:ext cx="1871663" cy="365210"/>
        </p:xfrm>
        <a:graphic>
          <a:graphicData uri="http://schemas.openxmlformats.org/drawingml/2006/table">
            <a:tbl>
              <a:tblPr/>
              <a:tblGrid>
                <a:gridCol w="1871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+ 0 = 1</a:t>
                      </a:r>
                    </a:p>
                  </a:txBody>
                  <a:tcPr marT="45445" marB="45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Group 1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8703566"/>
              </p:ext>
            </p:extLst>
          </p:nvPr>
        </p:nvGraphicFramePr>
        <p:xfrm>
          <a:off x="6516216" y="5013176"/>
          <a:ext cx="1871663" cy="365210"/>
        </p:xfrm>
        <a:graphic>
          <a:graphicData uri="http://schemas.openxmlformats.org/drawingml/2006/table">
            <a:tbl>
              <a:tblPr/>
              <a:tblGrid>
                <a:gridCol w="1871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+ 1 = 10</a:t>
                      </a:r>
                    </a:p>
                  </a:txBody>
                  <a:tcPr marT="45445" marB="45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Group 15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8162008"/>
              </p:ext>
            </p:extLst>
          </p:nvPr>
        </p:nvGraphicFramePr>
        <p:xfrm>
          <a:off x="6527894" y="5397667"/>
          <a:ext cx="1871663" cy="365210"/>
        </p:xfrm>
        <a:graphic>
          <a:graphicData uri="http://schemas.openxmlformats.org/drawingml/2006/table">
            <a:tbl>
              <a:tblPr/>
              <a:tblGrid>
                <a:gridCol w="1871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+ 1+1 = 11</a:t>
                      </a:r>
                    </a:p>
                  </a:txBody>
                  <a:tcPr marT="45445" marB="45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1785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Koji je binarni prikaz broja 765</a:t>
            </a:r>
            <a:r>
              <a:rPr lang="pl-PL" baseline="-25000" dirty="0"/>
              <a:t>(8)</a:t>
            </a:r>
            <a:r>
              <a:rPr lang="pl-PL" dirty="0"/>
              <a:t> ?</a:t>
            </a:r>
          </a:p>
          <a:p>
            <a:r>
              <a:rPr lang="hr-HR" b="1" dirty="0"/>
              <a:t>A. </a:t>
            </a:r>
            <a:r>
              <a:rPr lang="hr-HR" dirty="0"/>
              <a:t>111000111</a:t>
            </a:r>
          </a:p>
          <a:p>
            <a:r>
              <a:rPr lang="hr-HR" b="1" dirty="0"/>
              <a:t>B. </a:t>
            </a:r>
            <a:r>
              <a:rPr lang="hr-HR" dirty="0"/>
              <a:t>101111101</a:t>
            </a:r>
          </a:p>
          <a:p>
            <a:r>
              <a:rPr lang="hr-HR" b="1" dirty="0"/>
              <a:t>C. </a:t>
            </a:r>
            <a:r>
              <a:rPr lang="hr-HR" dirty="0"/>
              <a:t>101011111</a:t>
            </a:r>
          </a:p>
          <a:p>
            <a:r>
              <a:rPr lang="hr-HR" b="1" dirty="0"/>
              <a:t>D. 111110101</a:t>
            </a:r>
          </a:p>
        </p:txBody>
      </p:sp>
      <p:sp>
        <p:nvSpPr>
          <p:cNvPr id="6" name="TekstniOkvir 5"/>
          <p:cNvSpPr txBox="1"/>
          <p:nvPr/>
        </p:nvSpPr>
        <p:spPr>
          <a:xfrm>
            <a:off x="3779912" y="3656645"/>
            <a:ext cx="18517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	ostatak</a:t>
            </a:r>
          </a:p>
          <a:p>
            <a:r>
              <a:rPr lang="hr-HR" dirty="0" smtClean="0"/>
              <a:t>7:2=3     1</a:t>
            </a:r>
          </a:p>
          <a:p>
            <a:r>
              <a:rPr lang="hr-HR" dirty="0" smtClean="0"/>
              <a:t>3:2=1	1</a:t>
            </a:r>
          </a:p>
          <a:p>
            <a:r>
              <a:rPr lang="hr-HR" dirty="0" smtClean="0"/>
              <a:t>1:2=0	1</a:t>
            </a:r>
            <a:endParaRPr lang="hr-HR" dirty="0"/>
          </a:p>
        </p:txBody>
      </p:sp>
      <p:cxnSp>
        <p:nvCxnSpPr>
          <p:cNvPr id="7" name="Ravni poveznik sa strelicom 6"/>
          <p:cNvCxnSpPr/>
          <p:nvPr/>
        </p:nvCxnSpPr>
        <p:spPr>
          <a:xfrm flipV="1">
            <a:off x="5649177" y="3865356"/>
            <a:ext cx="0" cy="936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TekstniOkvir 9"/>
          <p:cNvSpPr txBox="1"/>
          <p:nvPr/>
        </p:nvSpPr>
        <p:spPr>
          <a:xfrm>
            <a:off x="5945264" y="3656645"/>
            <a:ext cx="18517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	ostatak</a:t>
            </a:r>
          </a:p>
          <a:p>
            <a:r>
              <a:rPr lang="hr-HR" dirty="0"/>
              <a:t>6</a:t>
            </a:r>
            <a:r>
              <a:rPr lang="hr-HR" dirty="0" smtClean="0"/>
              <a:t>:2=3     </a:t>
            </a:r>
            <a:r>
              <a:rPr lang="hr-HR" dirty="0"/>
              <a:t>0</a:t>
            </a:r>
            <a:endParaRPr lang="hr-HR" dirty="0" smtClean="0"/>
          </a:p>
          <a:p>
            <a:r>
              <a:rPr lang="hr-HR" dirty="0" smtClean="0"/>
              <a:t>3:2=1	1</a:t>
            </a:r>
          </a:p>
          <a:p>
            <a:r>
              <a:rPr lang="hr-HR" dirty="0" smtClean="0"/>
              <a:t>1:2=0	1</a:t>
            </a:r>
            <a:endParaRPr lang="hr-HR" dirty="0"/>
          </a:p>
        </p:txBody>
      </p:sp>
      <p:sp>
        <p:nvSpPr>
          <p:cNvPr id="11" name="TekstniOkvir 10"/>
          <p:cNvSpPr txBox="1"/>
          <p:nvPr/>
        </p:nvSpPr>
        <p:spPr>
          <a:xfrm>
            <a:off x="3762436" y="4828231"/>
            <a:ext cx="18517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	ostatak</a:t>
            </a:r>
          </a:p>
          <a:p>
            <a:r>
              <a:rPr lang="hr-HR" dirty="0" smtClean="0"/>
              <a:t>5:2=2     1</a:t>
            </a:r>
          </a:p>
          <a:p>
            <a:r>
              <a:rPr lang="hr-HR" dirty="0"/>
              <a:t>2</a:t>
            </a:r>
            <a:r>
              <a:rPr lang="hr-HR" dirty="0" smtClean="0"/>
              <a:t>:2=1	0</a:t>
            </a:r>
          </a:p>
          <a:p>
            <a:r>
              <a:rPr lang="hr-HR" dirty="0" smtClean="0"/>
              <a:t>1:2=0	1</a:t>
            </a:r>
            <a:endParaRPr lang="hr-HR" dirty="0"/>
          </a:p>
        </p:txBody>
      </p:sp>
      <p:cxnSp>
        <p:nvCxnSpPr>
          <p:cNvPr id="12" name="Ravni poveznik sa strelicom 11"/>
          <p:cNvCxnSpPr/>
          <p:nvPr/>
        </p:nvCxnSpPr>
        <p:spPr>
          <a:xfrm flipV="1">
            <a:off x="7884368" y="3865356"/>
            <a:ext cx="0" cy="936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3" name="Ravni poveznik sa strelicom 12"/>
          <p:cNvCxnSpPr/>
          <p:nvPr/>
        </p:nvCxnSpPr>
        <p:spPr>
          <a:xfrm flipV="1">
            <a:off x="5724128" y="5034223"/>
            <a:ext cx="0" cy="9361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4" name="TekstniOkvir 13"/>
          <p:cNvSpPr txBox="1"/>
          <p:nvPr/>
        </p:nvSpPr>
        <p:spPr>
          <a:xfrm>
            <a:off x="6497610" y="5905249"/>
            <a:ext cx="14157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b="1" dirty="0" smtClean="0"/>
              <a:t>   7    6    5</a:t>
            </a:r>
          </a:p>
          <a:p>
            <a:r>
              <a:rPr lang="hr-HR" b="1" dirty="0" smtClean="0"/>
              <a:t>111 110 101</a:t>
            </a:r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1639270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/>
      <p:bldP spid="11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Naslov 1"/>
          <p:cNvSpPr>
            <a:spLocks noGrp="1"/>
          </p:cNvSpPr>
          <p:nvPr>
            <p:ph type="title"/>
          </p:nvPr>
        </p:nvSpPr>
        <p:spPr>
          <a:xfrm>
            <a:off x="982663" y="457200"/>
            <a:ext cx="7704137" cy="1981200"/>
          </a:xfrm>
        </p:spPr>
        <p:txBody>
          <a:bodyPr/>
          <a:lstStyle/>
          <a:p>
            <a:pPr eaLnBrk="1" hangingPunct="1"/>
            <a:r>
              <a:rPr lang="hr-HR" altLang="sr-Latn-RS" smtClean="0">
                <a:ln>
                  <a:noFill/>
                </a:ln>
              </a:rPr>
              <a:t>Provjera rezultata</a:t>
            </a:r>
          </a:p>
        </p:txBody>
      </p:sp>
      <p:sp>
        <p:nvSpPr>
          <p:cNvPr id="17411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pPr eaLnBrk="1" hangingPunct="1"/>
            <a:r>
              <a:rPr lang="hr-HR" altLang="sr-Latn-RS" smtClean="0"/>
              <a:t>Kalkulator - programerski</a:t>
            </a:r>
          </a:p>
        </p:txBody>
      </p:sp>
      <p:sp>
        <p:nvSpPr>
          <p:cNvPr id="17412" name="Rezervirano mjesto broja slajda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0142ACF-ABD1-4CCE-8323-0463D7B6E895}" type="slidenum">
              <a:rPr lang="en-US" altLang="sr-Latn-RS" smtClean="0"/>
              <a:pPr/>
              <a:t>15</a:t>
            </a:fld>
            <a:endParaRPr lang="en-US" altLang="sr-Latn-RS" smtClean="0"/>
          </a:p>
        </p:txBody>
      </p:sp>
      <p:pic>
        <p:nvPicPr>
          <p:cNvPr id="174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2700" y="1687513"/>
            <a:ext cx="3067050" cy="519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sz="3200" smtClean="0">
                <a:ln>
                  <a:noFill/>
                </a:ln>
                <a:solidFill>
                  <a:schemeClr val="accent2"/>
                </a:solidFill>
                <a:latin typeface="Comic Sans MS" panose="030F0702030302020204" pitchFamily="66" charset="0"/>
              </a:rPr>
              <a:t>Binarne znamenke </a:t>
            </a:r>
            <a:br>
              <a:rPr lang="hr-HR" altLang="sr-Latn-RS" sz="3200" smtClean="0">
                <a:ln>
                  <a:noFill/>
                </a:ln>
                <a:solidFill>
                  <a:schemeClr val="accent2"/>
                </a:solidFill>
                <a:latin typeface="Comic Sans MS" panose="030F0702030302020204" pitchFamily="66" charset="0"/>
              </a:rPr>
            </a:br>
            <a:r>
              <a:rPr lang="hr-HR" altLang="sr-Latn-RS" sz="3200" smtClean="0">
                <a:ln>
                  <a:noFill/>
                </a:ln>
                <a:solidFill>
                  <a:schemeClr val="accent2"/>
                </a:solidFill>
                <a:latin typeface="Comic Sans MS" panose="030F0702030302020204" pitchFamily="66" charset="0"/>
              </a:rPr>
              <a:t>0,1</a:t>
            </a:r>
          </a:p>
        </p:txBody>
      </p:sp>
      <p:graphicFrame>
        <p:nvGraphicFramePr>
          <p:cNvPr id="3163" name="Group 91"/>
          <p:cNvGraphicFramePr>
            <a:graphicFrameLocks noGrp="1"/>
          </p:cNvGraphicFramePr>
          <p:nvPr/>
        </p:nvGraphicFramePr>
        <p:xfrm>
          <a:off x="2555875" y="2060575"/>
          <a:ext cx="3887788" cy="457200"/>
        </p:xfrm>
        <a:graphic>
          <a:graphicData uri="http://schemas.openxmlformats.org/drawingml/2006/table">
            <a:tbl>
              <a:tblPr/>
              <a:tblGrid>
                <a:gridCol w="3887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7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omic Sans MS" pitchFamily="66" charset="0"/>
                          <a:cs typeface="Times New Roman" pitchFamily="18" charset="0"/>
                        </a:rPr>
                        <a:t>Binarno ZBRAJANJE</a:t>
                      </a:r>
                      <a:endParaRPr kumimoji="0" lang="hr-HR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95" name="Group 123"/>
          <p:cNvGraphicFramePr>
            <a:graphicFrameLocks noGrp="1"/>
          </p:cNvGraphicFramePr>
          <p:nvPr/>
        </p:nvGraphicFramePr>
        <p:xfrm>
          <a:off x="3419475" y="2781300"/>
          <a:ext cx="1871663" cy="365210"/>
        </p:xfrm>
        <a:graphic>
          <a:graphicData uri="http://schemas.openxmlformats.org/drawingml/2006/table">
            <a:tbl>
              <a:tblPr/>
              <a:tblGrid>
                <a:gridCol w="1871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 + 0 = 0</a:t>
                      </a:r>
                    </a:p>
                  </a:txBody>
                  <a:tcPr marT="45445" marB="45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97" name="Group 125"/>
          <p:cNvGraphicFramePr>
            <a:graphicFrameLocks noGrp="1"/>
          </p:cNvGraphicFramePr>
          <p:nvPr/>
        </p:nvGraphicFramePr>
        <p:xfrm>
          <a:off x="3419475" y="3284538"/>
          <a:ext cx="1871663" cy="365210"/>
        </p:xfrm>
        <a:graphic>
          <a:graphicData uri="http://schemas.openxmlformats.org/drawingml/2006/table">
            <a:tbl>
              <a:tblPr/>
              <a:tblGrid>
                <a:gridCol w="1871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 + 1 = 1</a:t>
                      </a:r>
                    </a:p>
                  </a:txBody>
                  <a:tcPr marT="45445" marB="45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98" name="Group 126"/>
          <p:cNvGraphicFramePr>
            <a:graphicFrameLocks noGrp="1"/>
          </p:cNvGraphicFramePr>
          <p:nvPr/>
        </p:nvGraphicFramePr>
        <p:xfrm>
          <a:off x="3419475" y="3789363"/>
          <a:ext cx="1871663" cy="365210"/>
        </p:xfrm>
        <a:graphic>
          <a:graphicData uri="http://schemas.openxmlformats.org/drawingml/2006/table">
            <a:tbl>
              <a:tblPr/>
              <a:tblGrid>
                <a:gridCol w="1871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+ 0 = 1</a:t>
                      </a:r>
                    </a:p>
                  </a:txBody>
                  <a:tcPr marT="45445" marB="45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204" name="Group 132"/>
          <p:cNvGraphicFramePr>
            <a:graphicFrameLocks noGrp="1"/>
          </p:cNvGraphicFramePr>
          <p:nvPr/>
        </p:nvGraphicFramePr>
        <p:xfrm>
          <a:off x="3492500" y="4652963"/>
          <a:ext cx="1871663" cy="365210"/>
        </p:xfrm>
        <a:graphic>
          <a:graphicData uri="http://schemas.openxmlformats.org/drawingml/2006/table">
            <a:tbl>
              <a:tblPr/>
              <a:tblGrid>
                <a:gridCol w="1871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+ 1 = 2</a:t>
                      </a:r>
                    </a:p>
                  </a:txBody>
                  <a:tcPr marT="45445" marB="45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228" name="Group 156"/>
          <p:cNvGraphicFramePr>
            <a:graphicFrameLocks noGrp="1"/>
          </p:cNvGraphicFramePr>
          <p:nvPr/>
        </p:nvGraphicFramePr>
        <p:xfrm>
          <a:off x="3419475" y="4365625"/>
          <a:ext cx="1871663" cy="365210"/>
        </p:xfrm>
        <a:graphic>
          <a:graphicData uri="http://schemas.openxmlformats.org/drawingml/2006/table">
            <a:tbl>
              <a:tblPr/>
              <a:tblGrid>
                <a:gridCol w="1871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+ 1 = 10</a:t>
                      </a:r>
                    </a:p>
                  </a:txBody>
                  <a:tcPr marT="45445" marB="45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234" name="WordArt 162"/>
          <p:cNvSpPr>
            <a:spLocks noChangeArrowheads="1" noChangeShapeType="1" noTextEdit="1"/>
          </p:cNvSpPr>
          <p:nvPr/>
        </p:nvSpPr>
        <p:spPr bwMode="auto">
          <a:xfrm>
            <a:off x="5867400" y="4797425"/>
            <a:ext cx="257175" cy="638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hr-HR" sz="3600" b="1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chemeClr val="accent2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Comic Sans MS" panose="030F0702030302020204" pitchFamily="66" charset="0"/>
              </a:rPr>
              <a:t>?</a:t>
            </a:r>
          </a:p>
        </p:txBody>
      </p:sp>
      <p:graphicFrame>
        <p:nvGraphicFramePr>
          <p:cNvPr id="3243" name="Group 171"/>
          <p:cNvGraphicFramePr>
            <a:graphicFrameLocks noGrp="1"/>
          </p:cNvGraphicFramePr>
          <p:nvPr/>
        </p:nvGraphicFramePr>
        <p:xfrm>
          <a:off x="6227763" y="4724400"/>
          <a:ext cx="2160587" cy="865188"/>
        </p:xfrm>
        <a:graphic>
          <a:graphicData uri="http://schemas.openxmlformats.org/drawingml/2006/table">
            <a:tbl>
              <a:tblPr/>
              <a:tblGrid>
                <a:gridCol w="21605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65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 </a:t>
                      </a:r>
                      <a:r>
                        <a:rPr kumimoji="0" lang="hr-HR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(10)</a:t>
                      </a:r>
                      <a:r>
                        <a:rPr kumimoji="0" lang="hr-HR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=10 </a:t>
                      </a:r>
                      <a:r>
                        <a:rPr kumimoji="0" lang="hr-HR" sz="2400" b="1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(2)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Group 156"/>
          <p:cNvGraphicFramePr>
            <a:graphicFrameLocks noGrp="1"/>
          </p:cNvGraphicFramePr>
          <p:nvPr/>
        </p:nvGraphicFramePr>
        <p:xfrm>
          <a:off x="3432175" y="5156200"/>
          <a:ext cx="1871663" cy="365210"/>
        </p:xfrm>
        <a:graphic>
          <a:graphicData uri="http://schemas.openxmlformats.org/drawingml/2006/table">
            <a:tbl>
              <a:tblPr/>
              <a:tblGrid>
                <a:gridCol w="1871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1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+ 1+1 = 11</a:t>
                      </a:r>
                    </a:p>
                  </a:txBody>
                  <a:tcPr marT="45445" marB="45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32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32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32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34" grpId="0" animBg="1"/>
      <p:bldP spid="3234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9"/>
          <p:cNvSpPr>
            <a:spLocks noChangeArrowheads="1"/>
          </p:cNvSpPr>
          <p:nvPr/>
        </p:nvSpPr>
        <p:spPr bwMode="auto">
          <a:xfrm>
            <a:off x="3203575" y="1484313"/>
            <a:ext cx="2851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>
                <a:latin typeface="Comic Sans MS" panose="030F0702030302020204" pitchFamily="66" charset="0"/>
                <a:cs typeface="Times New Roman" panose="02020603050405020304" pitchFamily="18" charset="0"/>
              </a:rPr>
              <a:t>10</a:t>
            </a:r>
            <a:r>
              <a:rPr lang="hr-HR" altLang="sr-Latn-RS" b="1">
                <a:latin typeface="Comic Sans MS" panose="030F0702030302020204" pitchFamily="66" charset="0"/>
              </a:rPr>
              <a:t>0</a:t>
            </a:r>
            <a:r>
              <a:rPr lang="hr-HR" altLang="sr-Latn-RS" b="1">
                <a:latin typeface="Comic Sans MS" panose="030F0702030302020204" pitchFamily="66" charset="0"/>
                <a:cs typeface="Times New Roman" panose="02020603050405020304" pitchFamily="18" charset="0"/>
              </a:rPr>
              <a:t>11</a:t>
            </a:r>
            <a:r>
              <a:rPr lang="hr-HR" altLang="sr-Latn-RS" b="1" baseline="-30000">
                <a:latin typeface="Comic Sans MS" panose="030F0702030302020204" pitchFamily="66" charset="0"/>
                <a:cs typeface="Times New Roman" panose="02020603050405020304" pitchFamily="18" charset="0"/>
              </a:rPr>
              <a:t>(2)</a:t>
            </a:r>
            <a:r>
              <a:rPr lang="hr-HR" altLang="sr-Latn-RS" b="1">
                <a:latin typeface="Comic Sans MS" panose="030F0702030302020204" pitchFamily="66" charset="0"/>
                <a:cs typeface="Times New Roman" panose="02020603050405020304" pitchFamily="18" charset="0"/>
              </a:rPr>
              <a:t> + 1011</a:t>
            </a:r>
            <a:r>
              <a:rPr lang="hr-HR" altLang="sr-Latn-RS" b="1" baseline="-30000">
                <a:latin typeface="Comic Sans MS" panose="030F0702030302020204" pitchFamily="66" charset="0"/>
                <a:cs typeface="Times New Roman" panose="02020603050405020304" pitchFamily="18" charset="0"/>
              </a:rPr>
              <a:t>(2)</a:t>
            </a:r>
            <a:endParaRPr lang="hr-HR" altLang="sr-Latn-RS">
              <a:latin typeface="Arial" panose="020B0604020202020204" pitchFamily="34" charset="0"/>
            </a:endParaRPr>
          </a:p>
        </p:txBody>
      </p:sp>
      <p:sp>
        <p:nvSpPr>
          <p:cNvPr id="4174" name="Rectangle 78"/>
          <p:cNvSpPr>
            <a:spLocks noChangeArrowheads="1"/>
          </p:cNvSpPr>
          <p:nvPr/>
        </p:nvSpPr>
        <p:spPr bwMode="auto">
          <a:xfrm>
            <a:off x="4629150" y="3979863"/>
            <a:ext cx="4572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marL="342900" indent="-3429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>
                <a:latin typeface="Comic Sans MS" panose="030F0702030302020204" pitchFamily="66" charset="0"/>
                <a:cs typeface="Times New Roman" panose="02020603050405020304" pitchFamily="18" charset="0"/>
              </a:rPr>
              <a:t>0</a:t>
            </a:r>
            <a:endParaRPr lang="hr-HR" altLang="sr-Latn-RS">
              <a:latin typeface="Arial" panose="020B0604020202020204" pitchFamily="34" charset="0"/>
            </a:endParaRPr>
          </a:p>
        </p:txBody>
      </p:sp>
      <p:sp>
        <p:nvSpPr>
          <p:cNvPr id="4173" name="Rectangle 77"/>
          <p:cNvSpPr>
            <a:spLocks noChangeArrowheads="1"/>
          </p:cNvSpPr>
          <p:nvPr/>
        </p:nvSpPr>
        <p:spPr bwMode="auto">
          <a:xfrm>
            <a:off x="4170363" y="3979863"/>
            <a:ext cx="458787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marL="342900" indent="-3429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>
                <a:latin typeface="Comic Sans MS" panose="030F0702030302020204" pitchFamily="66" charset="0"/>
                <a:cs typeface="Times New Roman" panose="02020603050405020304" pitchFamily="18" charset="0"/>
              </a:rPr>
              <a:t>1</a:t>
            </a:r>
            <a:endParaRPr lang="hr-HR" altLang="sr-Latn-RS">
              <a:latin typeface="Arial" panose="020B0604020202020204" pitchFamily="34" charset="0"/>
            </a:endParaRPr>
          </a:p>
        </p:txBody>
      </p:sp>
      <p:sp>
        <p:nvSpPr>
          <p:cNvPr id="4172" name="Rectangle 76"/>
          <p:cNvSpPr>
            <a:spLocks noChangeArrowheads="1"/>
          </p:cNvSpPr>
          <p:nvPr/>
        </p:nvSpPr>
        <p:spPr bwMode="auto">
          <a:xfrm>
            <a:off x="3713163" y="3979863"/>
            <a:ext cx="4572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marL="342900" indent="-3429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>
                <a:latin typeface="Comic Sans MS" panose="030F0702030302020204" pitchFamily="66" charset="0"/>
                <a:cs typeface="Times New Roman" panose="02020603050405020304" pitchFamily="18" charset="0"/>
              </a:rPr>
              <a:t>1</a:t>
            </a:r>
            <a:endParaRPr lang="hr-HR" altLang="sr-Latn-RS">
              <a:latin typeface="Arial" panose="020B0604020202020204" pitchFamily="34" charset="0"/>
            </a:endParaRPr>
          </a:p>
        </p:txBody>
      </p:sp>
      <p:sp>
        <p:nvSpPr>
          <p:cNvPr id="4171" name="Rectangle 75"/>
          <p:cNvSpPr>
            <a:spLocks noChangeArrowheads="1"/>
          </p:cNvSpPr>
          <p:nvPr/>
        </p:nvSpPr>
        <p:spPr bwMode="auto">
          <a:xfrm>
            <a:off x="3255963" y="3979863"/>
            <a:ext cx="4572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marL="342900" indent="-3429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>
                <a:latin typeface="Comic Sans MS" panose="030F0702030302020204" pitchFamily="66" charset="0"/>
                <a:cs typeface="Times New Roman" panose="02020603050405020304" pitchFamily="18" charset="0"/>
              </a:rPr>
              <a:t>1</a:t>
            </a:r>
            <a:endParaRPr lang="hr-HR" altLang="sr-Latn-RS">
              <a:latin typeface="Arial" panose="020B0604020202020204" pitchFamily="34" charset="0"/>
            </a:endParaRPr>
          </a:p>
        </p:txBody>
      </p:sp>
      <p:sp>
        <p:nvSpPr>
          <p:cNvPr id="4170" name="Rectangle 74"/>
          <p:cNvSpPr>
            <a:spLocks noChangeArrowheads="1"/>
          </p:cNvSpPr>
          <p:nvPr/>
        </p:nvSpPr>
        <p:spPr bwMode="auto">
          <a:xfrm>
            <a:off x="2797175" y="3979863"/>
            <a:ext cx="458788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marL="342900" indent="-3429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>
                <a:latin typeface="Comic Sans MS" panose="030F0702030302020204" pitchFamily="66" charset="0"/>
                <a:cs typeface="Times New Roman" panose="02020603050405020304" pitchFamily="18" charset="0"/>
              </a:rPr>
              <a:t>1</a:t>
            </a:r>
            <a:endParaRPr lang="hr-HR" altLang="sr-Latn-RS">
              <a:latin typeface="Arial" panose="020B0604020202020204" pitchFamily="34" charset="0"/>
            </a:endParaRPr>
          </a:p>
        </p:txBody>
      </p:sp>
      <p:sp>
        <p:nvSpPr>
          <p:cNvPr id="10248" name="Rectangle 73"/>
          <p:cNvSpPr>
            <a:spLocks noChangeArrowheads="1"/>
          </p:cNvSpPr>
          <p:nvPr/>
        </p:nvSpPr>
        <p:spPr bwMode="auto">
          <a:xfrm>
            <a:off x="2339975" y="3979863"/>
            <a:ext cx="4572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marL="342900" indent="-3429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sr-Latn-CS" altLang="sr-Latn-RS">
              <a:latin typeface="Arial" panose="020B0604020202020204" pitchFamily="34" charset="0"/>
            </a:endParaRPr>
          </a:p>
        </p:txBody>
      </p:sp>
      <p:grpSp>
        <p:nvGrpSpPr>
          <p:cNvPr id="2" name="Group 118"/>
          <p:cNvGrpSpPr>
            <a:grpSpLocks/>
          </p:cNvGrpSpPr>
          <p:nvPr/>
        </p:nvGrpSpPr>
        <p:grpSpPr bwMode="auto">
          <a:xfrm>
            <a:off x="3255963" y="3524250"/>
            <a:ext cx="1830387" cy="455613"/>
            <a:chOff x="2051" y="2220"/>
            <a:chExt cx="1153" cy="287"/>
          </a:xfrm>
        </p:grpSpPr>
        <p:sp>
          <p:nvSpPr>
            <p:cNvPr id="10273" name="Rectangle 72"/>
            <p:cNvSpPr>
              <a:spLocks noChangeArrowheads="1"/>
            </p:cNvSpPr>
            <p:nvPr/>
          </p:nvSpPr>
          <p:spPr bwMode="auto">
            <a:xfrm>
              <a:off x="2916" y="2220"/>
              <a:ext cx="288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b"/>
            <a:lstStyle>
              <a:lvl1pPr marL="342900" indent="-3429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rbel" panose="020B0503020204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orbel" panose="020B0503020204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orbel" panose="020B050302020402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orbel" panose="020B050302020402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hr-HR" altLang="sr-Latn-RS" b="1">
                  <a:latin typeface="Comic Sans MS" panose="030F0702030302020204" pitchFamily="66" charset="0"/>
                  <a:cs typeface="Times New Roman" panose="02020603050405020304" pitchFamily="18" charset="0"/>
                </a:rPr>
                <a:t>1</a:t>
              </a:r>
              <a:endParaRPr lang="hr-HR" altLang="sr-Latn-RS">
                <a:latin typeface="Arial" panose="020B0604020202020204" pitchFamily="34" charset="0"/>
              </a:endParaRPr>
            </a:p>
          </p:txBody>
        </p:sp>
        <p:sp>
          <p:nvSpPr>
            <p:cNvPr id="10274" name="Rectangle 71"/>
            <p:cNvSpPr>
              <a:spLocks noChangeArrowheads="1"/>
            </p:cNvSpPr>
            <p:nvPr/>
          </p:nvSpPr>
          <p:spPr bwMode="auto">
            <a:xfrm>
              <a:off x="2627" y="2220"/>
              <a:ext cx="289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b"/>
            <a:lstStyle>
              <a:lvl1pPr marL="342900" indent="-3429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rbel" panose="020B0503020204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orbel" panose="020B0503020204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orbel" panose="020B050302020402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orbel" panose="020B050302020402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hr-HR" altLang="sr-Latn-RS" b="1">
                  <a:latin typeface="Comic Sans MS" panose="030F0702030302020204" pitchFamily="66" charset="0"/>
                  <a:cs typeface="Times New Roman" panose="02020603050405020304" pitchFamily="18" charset="0"/>
                </a:rPr>
                <a:t>1</a:t>
              </a:r>
              <a:endParaRPr lang="hr-HR" altLang="sr-Latn-RS">
                <a:latin typeface="Arial" panose="020B0604020202020204" pitchFamily="34" charset="0"/>
              </a:endParaRPr>
            </a:p>
          </p:txBody>
        </p:sp>
        <p:sp>
          <p:nvSpPr>
            <p:cNvPr id="10275" name="Rectangle 70"/>
            <p:cNvSpPr>
              <a:spLocks noChangeArrowheads="1"/>
            </p:cNvSpPr>
            <p:nvPr/>
          </p:nvSpPr>
          <p:spPr bwMode="auto">
            <a:xfrm>
              <a:off x="2339" y="2220"/>
              <a:ext cx="288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b"/>
            <a:lstStyle>
              <a:lvl1pPr marL="342900" indent="-3429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rbel" panose="020B0503020204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orbel" panose="020B0503020204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orbel" panose="020B050302020402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orbel" panose="020B050302020402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hr-HR" altLang="sr-Latn-RS" b="1">
                  <a:latin typeface="Comic Sans MS" panose="030F0702030302020204" pitchFamily="66" charset="0"/>
                  <a:cs typeface="Times New Roman" panose="02020603050405020304" pitchFamily="18" charset="0"/>
                </a:rPr>
                <a:t>0</a:t>
              </a:r>
              <a:endParaRPr lang="hr-HR" altLang="sr-Latn-RS">
                <a:latin typeface="Arial" panose="020B0604020202020204" pitchFamily="34" charset="0"/>
              </a:endParaRPr>
            </a:p>
          </p:txBody>
        </p:sp>
        <p:sp>
          <p:nvSpPr>
            <p:cNvPr id="10276" name="Rectangle 69"/>
            <p:cNvSpPr>
              <a:spLocks noChangeArrowheads="1"/>
            </p:cNvSpPr>
            <p:nvPr/>
          </p:nvSpPr>
          <p:spPr bwMode="auto">
            <a:xfrm>
              <a:off x="2051" y="2220"/>
              <a:ext cx="288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b"/>
            <a:lstStyle>
              <a:lvl1pPr marL="342900" indent="-3429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rbel" panose="020B0503020204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orbel" panose="020B0503020204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orbel" panose="020B050302020402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orbel" panose="020B050302020402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hr-HR" altLang="sr-Latn-RS" b="1">
                  <a:latin typeface="Comic Sans MS" panose="030F0702030302020204" pitchFamily="66" charset="0"/>
                  <a:cs typeface="Times New Roman" panose="02020603050405020304" pitchFamily="18" charset="0"/>
                </a:rPr>
                <a:t>1</a:t>
              </a:r>
              <a:endParaRPr lang="hr-HR" altLang="sr-Latn-RS">
                <a:latin typeface="Arial" panose="020B0604020202020204" pitchFamily="34" charset="0"/>
              </a:endParaRPr>
            </a:p>
          </p:txBody>
        </p:sp>
      </p:grpSp>
      <p:sp>
        <p:nvSpPr>
          <p:cNvPr id="10250" name="Rectangle 68"/>
          <p:cNvSpPr>
            <a:spLocks noChangeArrowheads="1"/>
          </p:cNvSpPr>
          <p:nvPr/>
        </p:nvSpPr>
        <p:spPr bwMode="auto">
          <a:xfrm>
            <a:off x="2797175" y="3524250"/>
            <a:ext cx="458788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sr-Latn-CS" altLang="sr-Latn-RS">
              <a:latin typeface="Arial" panose="020B0604020202020204" pitchFamily="34" charset="0"/>
            </a:endParaRPr>
          </a:p>
        </p:txBody>
      </p:sp>
      <p:sp>
        <p:nvSpPr>
          <p:cNvPr id="4163" name="Rectangle 67"/>
          <p:cNvSpPr>
            <a:spLocks noChangeArrowheads="1"/>
          </p:cNvSpPr>
          <p:nvPr/>
        </p:nvSpPr>
        <p:spPr bwMode="auto">
          <a:xfrm>
            <a:off x="2339975" y="3524250"/>
            <a:ext cx="457200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marL="342900" indent="-3429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>
                <a:latin typeface="Comic Sans MS" panose="030F0702030302020204" pitchFamily="66" charset="0"/>
                <a:cs typeface="Times New Roman" panose="02020603050405020304" pitchFamily="18" charset="0"/>
              </a:rPr>
              <a:t>+</a:t>
            </a:r>
            <a:endParaRPr lang="hr-HR" altLang="sr-Latn-RS">
              <a:latin typeface="Arial" panose="020B0604020202020204" pitchFamily="34" charset="0"/>
            </a:endParaRPr>
          </a:p>
        </p:txBody>
      </p:sp>
      <p:grpSp>
        <p:nvGrpSpPr>
          <p:cNvPr id="3" name="Group 117"/>
          <p:cNvGrpSpPr>
            <a:grpSpLocks/>
          </p:cNvGrpSpPr>
          <p:nvPr/>
        </p:nvGrpSpPr>
        <p:grpSpPr bwMode="auto">
          <a:xfrm>
            <a:off x="2797175" y="3068638"/>
            <a:ext cx="2289175" cy="455612"/>
            <a:chOff x="1762" y="1933"/>
            <a:chExt cx="1442" cy="287"/>
          </a:xfrm>
        </p:grpSpPr>
        <p:sp>
          <p:nvSpPr>
            <p:cNvPr id="10268" name="Rectangle 66"/>
            <p:cNvSpPr>
              <a:spLocks noChangeArrowheads="1"/>
            </p:cNvSpPr>
            <p:nvPr/>
          </p:nvSpPr>
          <p:spPr bwMode="auto">
            <a:xfrm>
              <a:off x="2916" y="1933"/>
              <a:ext cx="288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b"/>
            <a:lstStyle>
              <a:lvl1pPr marL="342900" indent="-3429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rbel" panose="020B0503020204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orbel" panose="020B0503020204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orbel" panose="020B050302020402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orbel" panose="020B050302020402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hr-HR" altLang="sr-Latn-RS" b="1">
                  <a:latin typeface="Comic Sans MS" panose="030F0702030302020204" pitchFamily="66" charset="0"/>
                  <a:cs typeface="Times New Roman" panose="02020603050405020304" pitchFamily="18" charset="0"/>
                </a:rPr>
                <a:t>1</a:t>
              </a:r>
              <a:endParaRPr lang="hr-HR" altLang="sr-Latn-RS">
                <a:latin typeface="Arial" panose="020B0604020202020204" pitchFamily="34" charset="0"/>
              </a:endParaRPr>
            </a:p>
          </p:txBody>
        </p:sp>
        <p:sp>
          <p:nvSpPr>
            <p:cNvPr id="10269" name="Rectangle 65"/>
            <p:cNvSpPr>
              <a:spLocks noChangeArrowheads="1"/>
            </p:cNvSpPr>
            <p:nvPr/>
          </p:nvSpPr>
          <p:spPr bwMode="auto">
            <a:xfrm>
              <a:off x="2627" y="1933"/>
              <a:ext cx="289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b"/>
            <a:lstStyle>
              <a:lvl1pPr marL="342900" indent="-3429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rbel" panose="020B0503020204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orbel" panose="020B0503020204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orbel" panose="020B050302020402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orbel" panose="020B050302020402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hr-HR" altLang="sr-Latn-RS" b="1">
                  <a:latin typeface="Comic Sans MS" panose="030F0702030302020204" pitchFamily="66" charset="0"/>
                  <a:cs typeface="Times New Roman" panose="02020603050405020304" pitchFamily="18" charset="0"/>
                </a:rPr>
                <a:t>1</a:t>
              </a:r>
              <a:endParaRPr lang="hr-HR" altLang="sr-Latn-RS">
                <a:latin typeface="Arial" panose="020B0604020202020204" pitchFamily="34" charset="0"/>
              </a:endParaRPr>
            </a:p>
          </p:txBody>
        </p:sp>
        <p:sp>
          <p:nvSpPr>
            <p:cNvPr id="10270" name="Rectangle 64"/>
            <p:cNvSpPr>
              <a:spLocks noChangeArrowheads="1"/>
            </p:cNvSpPr>
            <p:nvPr/>
          </p:nvSpPr>
          <p:spPr bwMode="auto">
            <a:xfrm>
              <a:off x="2339" y="1933"/>
              <a:ext cx="288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b"/>
            <a:lstStyle>
              <a:lvl1pPr marL="342900" indent="-3429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rbel" panose="020B0503020204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orbel" panose="020B0503020204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orbel" panose="020B050302020402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orbel" panose="020B050302020402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hr-HR" altLang="sr-Latn-RS" b="1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10271" name="Rectangle 63"/>
            <p:cNvSpPr>
              <a:spLocks noChangeArrowheads="1"/>
            </p:cNvSpPr>
            <p:nvPr/>
          </p:nvSpPr>
          <p:spPr bwMode="auto">
            <a:xfrm>
              <a:off x="2051" y="1933"/>
              <a:ext cx="288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b"/>
            <a:lstStyle>
              <a:lvl1pPr marL="342900" indent="-3429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rbel" panose="020B0503020204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orbel" panose="020B0503020204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orbel" panose="020B050302020402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orbel" panose="020B050302020402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hr-HR" altLang="sr-Latn-RS" b="1">
                  <a:latin typeface="Comic Sans MS" panose="030F0702030302020204" pitchFamily="66" charset="0"/>
                  <a:cs typeface="Times New Roman" panose="02020603050405020304" pitchFamily="18" charset="0"/>
                </a:rPr>
                <a:t>0</a:t>
              </a:r>
              <a:endParaRPr lang="hr-HR" altLang="sr-Latn-RS">
                <a:latin typeface="Arial" panose="020B0604020202020204" pitchFamily="34" charset="0"/>
              </a:endParaRPr>
            </a:p>
          </p:txBody>
        </p:sp>
        <p:sp>
          <p:nvSpPr>
            <p:cNvPr id="10272" name="Rectangle 62"/>
            <p:cNvSpPr>
              <a:spLocks noChangeArrowheads="1"/>
            </p:cNvSpPr>
            <p:nvPr/>
          </p:nvSpPr>
          <p:spPr bwMode="auto">
            <a:xfrm>
              <a:off x="1762" y="1933"/>
              <a:ext cx="289" cy="2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b"/>
            <a:lstStyle>
              <a:lvl1pPr marL="342900" indent="-3429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rbel" panose="020B0503020204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orbel" panose="020B0503020204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orbel" panose="020B050302020402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orbel" panose="020B050302020402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hr-HR" altLang="sr-Latn-RS" b="1">
                  <a:latin typeface="Comic Sans MS" panose="030F0702030302020204" pitchFamily="66" charset="0"/>
                  <a:cs typeface="Times New Roman" panose="02020603050405020304" pitchFamily="18" charset="0"/>
                </a:rPr>
                <a:t>1</a:t>
              </a:r>
              <a:endParaRPr lang="hr-HR" altLang="sr-Latn-RS">
                <a:latin typeface="Arial" panose="020B0604020202020204" pitchFamily="34" charset="0"/>
              </a:endParaRPr>
            </a:p>
          </p:txBody>
        </p:sp>
      </p:grpSp>
      <p:sp>
        <p:nvSpPr>
          <p:cNvPr id="10253" name="Rectangle 61"/>
          <p:cNvSpPr>
            <a:spLocks noChangeArrowheads="1"/>
          </p:cNvSpPr>
          <p:nvPr/>
        </p:nvSpPr>
        <p:spPr bwMode="auto">
          <a:xfrm>
            <a:off x="2339975" y="3068638"/>
            <a:ext cx="45720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sr-Latn-CS" altLang="sr-Latn-RS">
              <a:latin typeface="Arial" panose="020B0604020202020204" pitchFamily="34" charset="0"/>
            </a:endParaRPr>
          </a:p>
        </p:txBody>
      </p:sp>
      <p:sp>
        <p:nvSpPr>
          <p:cNvPr id="10254" name="Rectangle 60"/>
          <p:cNvSpPr>
            <a:spLocks noChangeArrowheads="1"/>
          </p:cNvSpPr>
          <p:nvPr/>
        </p:nvSpPr>
        <p:spPr bwMode="auto">
          <a:xfrm>
            <a:off x="4629150" y="2349500"/>
            <a:ext cx="4572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sr-Latn-CS" altLang="sr-Latn-RS">
              <a:latin typeface="Arial" panose="020B0604020202020204" pitchFamily="34" charset="0"/>
            </a:endParaRPr>
          </a:p>
        </p:txBody>
      </p:sp>
      <p:sp>
        <p:nvSpPr>
          <p:cNvPr id="4155" name="Rectangle 59"/>
          <p:cNvSpPr>
            <a:spLocks noChangeArrowheads="1"/>
          </p:cNvSpPr>
          <p:nvPr/>
        </p:nvSpPr>
        <p:spPr bwMode="auto">
          <a:xfrm>
            <a:off x="4170363" y="2349500"/>
            <a:ext cx="458787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marL="342900" indent="-3429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>
                <a:solidFill>
                  <a:srgbClr val="339966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1</a:t>
            </a:r>
            <a:endParaRPr lang="hr-HR" altLang="sr-Latn-RS">
              <a:latin typeface="Arial" panose="020B0604020202020204" pitchFamily="34" charset="0"/>
            </a:endParaRPr>
          </a:p>
        </p:txBody>
      </p:sp>
      <p:sp>
        <p:nvSpPr>
          <p:cNvPr id="4154" name="Rectangle 58"/>
          <p:cNvSpPr>
            <a:spLocks noChangeArrowheads="1"/>
          </p:cNvSpPr>
          <p:nvPr/>
        </p:nvSpPr>
        <p:spPr bwMode="auto">
          <a:xfrm>
            <a:off x="3713163" y="2349500"/>
            <a:ext cx="4572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marL="342900" indent="-3429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>
                <a:solidFill>
                  <a:srgbClr val="339966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1</a:t>
            </a:r>
            <a:endParaRPr lang="hr-HR" altLang="sr-Latn-RS">
              <a:latin typeface="Arial" panose="020B0604020202020204" pitchFamily="34" charset="0"/>
            </a:endParaRPr>
          </a:p>
        </p:txBody>
      </p:sp>
      <p:sp>
        <p:nvSpPr>
          <p:cNvPr id="10257" name="Rectangle 55"/>
          <p:cNvSpPr>
            <a:spLocks noChangeArrowheads="1"/>
          </p:cNvSpPr>
          <p:nvPr/>
        </p:nvSpPr>
        <p:spPr bwMode="auto">
          <a:xfrm>
            <a:off x="2339975" y="2349500"/>
            <a:ext cx="457200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sr-Latn-CS" altLang="sr-Latn-RS">
              <a:latin typeface="Arial" panose="020B0604020202020204" pitchFamily="34" charset="0"/>
            </a:endParaRPr>
          </a:p>
        </p:txBody>
      </p:sp>
      <p:sp>
        <p:nvSpPr>
          <p:cNvPr id="10258" name="Line 79"/>
          <p:cNvSpPr>
            <a:spLocks noChangeShapeType="1"/>
          </p:cNvSpPr>
          <p:nvPr/>
        </p:nvSpPr>
        <p:spPr bwMode="auto">
          <a:xfrm>
            <a:off x="2339975" y="2349500"/>
            <a:ext cx="2746375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259" name="Line 80"/>
          <p:cNvSpPr>
            <a:spLocks noChangeShapeType="1"/>
          </p:cNvSpPr>
          <p:nvPr/>
        </p:nvSpPr>
        <p:spPr bwMode="auto">
          <a:xfrm>
            <a:off x="2339975" y="4435475"/>
            <a:ext cx="2746375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260" name="Line 81"/>
          <p:cNvSpPr>
            <a:spLocks noChangeShapeType="1"/>
          </p:cNvSpPr>
          <p:nvPr/>
        </p:nvSpPr>
        <p:spPr bwMode="auto">
          <a:xfrm>
            <a:off x="2339975" y="2349500"/>
            <a:ext cx="0" cy="208597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261" name="Line 82"/>
          <p:cNvSpPr>
            <a:spLocks noChangeShapeType="1"/>
          </p:cNvSpPr>
          <p:nvPr/>
        </p:nvSpPr>
        <p:spPr bwMode="auto">
          <a:xfrm>
            <a:off x="5086350" y="2349500"/>
            <a:ext cx="0" cy="208597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4180" name="Line 84"/>
          <p:cNvSpPr>
            <a:spLocks noChangeShapeType="1"/>
          </p:cNvSpPr>
          <p:nvPr/>
        </p:nvSpPr>
        <p:spPr bwMode="auto">
          <a:xfrm>
            <a:off x="2339975" y="3979863"/>
            <a:ext cx="2746375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0263" name="Rectangle 108"/>
          <p:cNvSpPr>
            <a:spLocks noChangeArrowheads="1"/>
          </p:cNvSpPr>
          <p:nvPr/>
        </p:nvSpPr>
        <p:spPr bwMode="auto">
          <a:xfrm>
            <a:off x="468313" y="54927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sz="3200">
                <a:solidFill>
                  <a:schemeClr val="accent2"/>
                </a:solidFill>
                <a:latin typeface="Comic Sans MS" panose="030F0702030302020204" pitchFamily="66" charset="0"/>
              </a:rPr>
              <a:t>Koliko je ?</a:t>
            </a:r>
          </a:p>
        </p:txBody>
      </p:sp>
      <p:sp>
        <p:nvSpPr>
          <p:cNvPr id="4205" name="Rectangle 109"/>
          <p:cNvSpPr>
            <a:spLocks noChangeArrowheads="1"/>
          </p:cNvSpPr>
          <p:nvPr/>
        </p:nvSpPr>
        <p:spPr bwMode="auto">
          <a:xfrm>
            <a:off x="2195513" y="4868863"/>
            <a:ext cx="43703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>
                <a:solidFill>
                  <a:schemeClr val="accent2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10</a:t>
            </a:r>
            <a:r>
              <a:rPr lang="hr-HR" altLang="sr-Latn-RS" b="1">
                <a:solidFill>
                  <a:schemeClr val="accent2"/>
                </a:solidFill>
                <a:latin typeface="Comic Sans MS" panose="030F0702030302020204" pitchFamily="66" charset="0"/>
              </a:rPr>
              <a:t>0</a:t>
            </a:r>
            <a:r>
              <a:rPr lang="hr-HR" altLang="sr-Latn-RS" b="1">
                <a:solidFill>
                  <a:schemeClr val="accent2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11</a:t>
            </a:r>
            <a:r>
              <a:rPr lang="hr-HR" altLang="sr-Latn-RS" b="1" baseline="-30000">
                <a:solidFill>
                  <a:schemeClr val="accent2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(2)</a:t>
            </a:r>
            <a:r>
              <a:rPr lang="hr-HR" altLang="sr-Latn-RS" b="1">
                <a:solidFill>
                  <a:schemeClr val="accent2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+ 1011</a:t>
            </a:r>
            <a:r>
              <a:rPr lang="hr-HR" altLang="sr-Latn-RS" b="1" baseline="-30000">
                <a:solidFill>
                  <a:schemeClr val="accent2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(2)</a:t>
            </a:r>
            <a:r>
              <a:rPr lang="hr-HR" altLang="sr-Latn-RS" b="1">
                <a:solidFill>
                  <a:schemeClr val="accent2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 =</a:t>
            </a:r>
            <a:r>
              <a:rPr lang="hr-HR" altLang="sr-Latn-RS" b="1">
                <a:solidFill>
                  <a:schemeClr val="accent2"/>
                </a:solidFill>
                <a:latin typeface="Comic Sans MS" panose="030F0702030302020204" pitchFamily="66" charset="0"/>
              </a:rPr>
              <a:t>1111</a:t>
            </a:r>
            <a:r>
              <a:rPr lang="hr-HR" altLang="sr-Latn-RS" b="1">
                <a:solidFill>
                  <a:schemeClr val="accent2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0</a:t>
            </a:r>
            <a:r>
              <a:rPr lang="hr-HR" altLang="sr-Latn-RS" b="1" baseline="-30000">
                <a:solidFill>
                  <a:schemeClr val="accent2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(2)</a:t>
            </a:r>
            <a:endParaRPr lang="hr-HR" altLang="sr-Latn-RS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4207" name="Rectangle 111"/>
          <p:cNvSpPr>
            <a:spLocks noChangeArrowheads="1"/>
          </p:cNvSpPr>
          <p:nvPr/>
        </p:nvSpPr>
        <p:spPr bwMode="auto">
          <a:xfrm>
            <a:off x="4140200" y="2565400"/>
            <a:ext cx="503238" cy="13684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hr-HR" altLang="sr-Latn-RS" sz="1800">
              <a:latin typeface="Arial" panose="020B0604020202020204" pitchFamily="34" charset="0"/>
            </a:endParaRPr>
          </a:p>
        </p:txBody>
      </p:sp>
      <p:sp>
        <p:nvSpPr>
          <p:cNvPr id="4210" name="Text Box 114"/>
          <p:cNvSpPr txBox="1">
            <a:spLocks noChangeArrowheads="1"/>
          </p:cNvSpPr>
          <p:nvPr/>
        </p:nvSpPr>
        <p:spPr bwMode="auto">
          <a:xfrm>
            <a:off x="6084888" y="3141663"/>
            <a:ext cx="1619250" cy="385762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sz="1800" b="1">
                <a:latin typeface="Arial" panose="020B0604020202020204" pitchFamily="34" charset="0"/>
              </a:rPr>
              <a:t>1 + 1 + 1 = 11</a:t>
            </a:r>
          </a:p>
        </p:txBody>
      </p:sp>
      <p:sp>
        <p:nvSpPr>
          <p:cNvPr id="4211" name="Text Box 115"/>
          <p:cNvSpPr txBox="1">
            <a:spLocks noChangeArrowheads="1"/>
          </p:cNvSpPr>
          <p:nvPr/>
        </p:nvSpPr>
        <p:spPr bwMode="auto">
          <a:xfrm>
            <a:off x="5919788" y="2728913"/>
            <a:ext cx="1123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sz="1800" b="1">
                <a:solidFill>
                  <a:srgbClr val="FF0000"/>
                </a:solidFill>
                <a:latin typeface="Arial" panose="020B0604020202020204" pitchFamily="34" charset="0"/>
              </a:rPr>
              <a:t>Binarno: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4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74" grpId="0"/>
      <p:bldP spid="4173" grpId="0"/>
      <p:bldP spid="4172" grpId="0"/>
      <p:bldP spid="4171" grpId="0"/>
      <p:bldP spid="4170" grpId="0"/>
      <p:bldP spid="4163" grpId="0"/>
      <p:bldP spid="4155" grpId="0"/>
      <p:bldP spid="4154" grpId="0"/>
      <p:bldP spid="4180" grpId="0" animBg="1"/>
      <p:bldP spid="4205" grpId="0"/>
      <p:bldP spid="4207" grpId="0" animBg="1"/>
      <p:bldP spid="4210" grpId="0" animBg="1"/>
      <p:bldP spid="42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549275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sz="3200" i="1" smtClean="0">
                <a:ln>
                  <a:noFill/>
                </a:ln>
                <a:solidFill>
                  <a:schemeClr val="accent2"/>
                </a:solidFill>
                <a:latin typeface="Comic Sans MS" panose="030F0702030302020204" pitchFamily="66" charset="0"/>
              </a:rPr>
              <a:t>Binarne znamenke </a:t>
            </a:r>
            <a:br>
              <a:rPr lang="hr-HR" altLang="sr-Latn-RS" sz="3200" i="1" smtClean="0">
                <a:ln>
                  <a:noFill/>
                </a:ln>
                <a:solidFill>
                  <a:schemeClr val="accent2"/>
                </a:solidFill>
                <a:latin typeface="Comic Sans MS" panose="030F0702030302020204" pitchFamily="66" charset="0"/>
              </a:rPr>
            </a:br>
            <a:r>
              <a:rPr lang="hr-HR" altLang="sr-Latn-RS" sz="3200" i="1" smtClean="0">
                <a:ln>
                  <a:noFill/>
                </a:ln>
                <a:solidFill>
                  <a:schemeClr val="accent2"/>
                </a:solidFill>
                <a:latin typeface="Comic Sans MS" panose="030F0702030302020204" pitchFamily="66" charset="0"/>
              </a:rPr>
              <a:t>0,1</a:t>
            </a:r>
          </a:p>
        </p:txBody>
      </p:sp>
      <p:graphicFrame>
        <p:nvGraphicFramePr>
          <p:cNvPr id="7219" name="Group 51"/>
          <p:cNvGraphicFramePr>
            <a:graphicFrameLocks noGrp="1"/>
          </p:cNvGraphicFramePr>
          <p:nvPr/>
        </p:nvGraphicFramePr>
        <p:xfrm>
          <a:off x="3348038" y="2636838"/>
          <a:ext cx="1871662" cy="517690"/>
        </p:xfrm>
        <a:graphic>
          <a:graphicData uri="http://schemas.openxmlformats.org/drawingml/2006/table">
            <a:tbl>
              <a:tblPr/>
              <a:tblGrid>
                <a:gridCol w="1871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 </a:t>
                      </a:r>
                      <a:r>
                        <a:rPr kumimoji="0" lang="hr-HR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</a:t>
                      </a:r>
                      <a:r>
                        <a:rPr kumimoji="0" lang="hr-H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 </a:t>
                      </a: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 = 0</a:t>
                      </a:r>
                    </a:p>
                  </a:txBody>
                  <a:tcPr marT="45485" marB="4548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216" name="Group 48"/>
          <p:cNvGraphicFramePr>
            <a:graphicFrameLocks noGrp="1"/>
          </p:cNvGraphicFramePr>
          <p:nvPr/>
        </p:nvGraphicFramePr>
        <p:xfrm>
          <a:off x="3348038" y="3140075"/>
          <a:ext cx="1871662" cy="517690"/>
        </p:xfrm>
        <a:graphic>
          <a:graphicData uri="http://schemas.openxmlformats.org/drawingml/2006/table">
            <a:tbl>
              <a:tblPr/>
              <a:tblGrid>
                <a:gridCol w="1871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 </a:t>
                      </a:r>
                      <a:r>
                        <a:rPr kumimoji="0" lang="hr-H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</a:t>
                      </a:r>
                      <a:r>
                        <a:rPr kumimoji="0" lang="hr-H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 </a:t>
                      </a: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= 0</a:t>
                      </a:r>
                    </a:p>
                  </a:txBody>
                  <a:tcPr marT="45485" marB="4548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217" name="Group 49"/>
          <p:cNvGraphicFramePr>
            <a:graphicFrameLocks noGrp="1"/>
          </p:cNvGraphicFramePr>
          <p:nvPr/>
        </p:nvGraphicFramePr>
        <p:xfrm>
          <a:off x="3348038" y="3644900"/>
          <a:ext cx="1871662" cy="517690"/>
        </p:xfrm>
        <a:graphic>
          <a:graphicData uri="http://schemas.openxmlformats.org/drawingml/2006/table">
            <a:tbl>
              <a:tblPr/>
              <a:tblGrid>
                <a:gridCol w="1871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</a:t>
                      </a:r>
                      <a:r>
                        <a:rPr kumimoji="0" lang="hr-H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</a:t>
                      </a: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0 = 0</a:t>
                      </a:r>
                    </a:p>
                  </a:txBody>
                  <a:tcPr marT="45485" marB="4548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7218" name="Group 50"/>
          <p:cNvGraphicFramePr>
            <a:graphicFrameLocks noGrp="1"/>
          </p:cNvGraphicFramePr>
          <p:nvPr/>
        </p:nvGraphicFramePr>
        <p:xfrm>
          <a:off x="3348038" y="4148138"/>
          <a:ext cx="1871662" cy="517690"/>
        </p:xfrm>
        <a:graphic>
          <a:graphicData uri="http://schemas.openxmlformats.org/drawingml/2006/table">
            <a:tbl>
              <a:tblPr/>
              <a:tblGrid>
                <a:gridCol w="1871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175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 </a:t>
                      </a:r>
                      <a:r>
                        <a:rPr kumimoji="0" lang="hr-HR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</a:t>
                      </a: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1 = 1</a:t>
                      </a:r>
                    </a:p>
                  </a:txBody>
                  <a:tcPr marT="45485" marB="4548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1291" name="Text Box 46"/>
          <p:cNvSpPr txBox="1">
            <a:spLocks noChangeArrowheads="1"/>
          </p:cNvSpPr>
          <p:nvPr/>
        </p:nvSpPr>
        <p:spPr bwMode="auto">
          <a:xfrm>
            <a:off x="2771775" y="1773238"/>
            <a:ext cx="320357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 i="1">
                <a:solidFill>
                  <a:srgbClr val="3333FF"/>
                </a:solidFill>
                <a:latin typeface="Comic Sans MS" panose="030F0702030302020204" pitchFamily="66" charset="0"/>
              </a:rPr>
              <a:t>Binarno MNOŽENJE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492500" y="1484313"/>
            <a:ext cx="2216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 i="1">
                <a:latin typeface="Comic Sans MS" panose="030F0702030302020204" pitchFamily="66" charset="0"/>
              </a:rPr>
              <a:t>1001</a:t>
            </a:r>
            <a:r>
              <a:rPr lang="hr-HR" altLang="sr-Latn-RS" b="1" i="1" baseline="-25000">
                <a:latin typeface="Comic Sans MS" panose="030F0702030302020204" pitchFamily="66" charset="0"/>
              </a:rPr>
              <a:t>(2)</a:t>
            </a:r>
            <a:r>
              <a:rPr lang="hr-HR" altLang="sr-Latn-RS" b="1" i="1">
                <a:latin typeface="Comic Sans MS" panose="030F0702030302020204" pitchFamily="66" charset="0"/>
              </a:rPr>
              <a:t>·101</a:t>
            </a:r>
            <a:r>
              <a:rPr lang="hr-HR" altLang="sr-Latn-RS" b="1" i="1" baseline="-25000">
                <a:latin typeface="Comic Sans MS" panose="030F0702030302020204" pitchFamily="66" charset="0"/>
              </a:rPr>
              <a:t>(2)</a:t>
            </a:r>
          </a:p>
        </p:txBody>
      </p:sp>
      <p:sp>
        <p:nvSpPr>
          <p:cNvPr id="12291" name="Line 27"/>
          <p:cNvSpPr>
            <a:spLocks noChangeShapeType="1"/>
          </p:cNvSpPr>
          <p:nvPr/>
        </p:nvSpPr>
        <p:spPr bwMode="auto">
          <a:xfrm>
            <a:off x="2339975" y="2349500"/>
            <a:ext cx="2746375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292" name="Line 28"/>
          <p:cNvSpPr>
            <a:spLocks noChangeShapeType="1"/>
          </p:cNvSpPr>
          <p:nvPr/>
        </p:nvSpPr>
        <p:spPr bwMode="auto">
          <a:xfrm>
            <a:off x="2339975" y="4435475"/>
            <a:ext cx="2746375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293" name="Line 29"/>
          <p:cNvSpPr>
            <a:spLocks noChangeShapeType="1"/>
          </p:cNvSpPr>
          <p:nvPr/>
        </p:nvSpPr>
        <p:spPr bwMode="auto">
          <a:xfrm>
            <a:off x="2339975" y="2349500"/>
            <a:ext cx="0" cy="208597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294" name="Line 30"/>
          <p:cNvSpPr>
            <a:spLocks noChangeShapeType="1"/>
          </p:cNvSpPr>
          <p:nvPr/>
        </p:nvSpPr>
        <p:spPr bwMode="auto">
          <a:xfrm>
            <a:off x="5086350" y="2349500"/>
            <a:ext cx="0" cy="2085975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295" name="Rectangle 32"/>
          <p:cNvSpPr>
            <a:spLocks noChangeArrowheads="1"/>
          </p:cNvSpPr>
          <p:nvPr/>
        </p:nvSpPr>
        <p:spPr bwMode="auto">
          <a:xfrm>
            <a:off x="468313" y="54927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sz="3200" i="1">
                <a:solidFill>
                  <a:schemeClr val="accent2"/>
                </a:solidFill>
                <a:latin typeface="Comic Sans MS" panose="030F0702030302020204" pitchFamily="66" charset="0"/>
              </a:rPr>
              <a:t>Koliko je ?</a:t>
            </a:r>
          </a:p>
        </p:txBody>
      </p:sp>
      <p:sp>
        <p:nvSpPr>
          <p:cNvPr id="8225" name="Rectangle 33"/>
          <p:cNvSpPr>
            <a:spLocks noChangeArrowheads="1"/>
          </p:cNvSpPr>
          <p:nvPr/>
        </p:nvSpPr>
        <p:spPr bwMode="auto">
          <a:xfrm>
            <a:off x="2516188" y="4835525"/>
            <a:ext cx="3879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 i="1">
                <a:solidFill>
                  <a:schemeClr val="accent2"/>
                </a:solidFill>
                <a:latin typeface="Comic Sans MS" panose="030F0702030302020204" pitchFamily="66" charset="0"/>
              </a:rPr>
              <a:t>1001</a:t>
            </a:r>
            <a:r>
              <a:rPr lang="hr-HR" altLang="sr-Latn-RS" b="1" i="1" baseline="-25000">
                <a:solidFill>
                  <a:schemeClr val="accent2"/>
                </a:solidFill>
                <a:latin typeface="Comic Sans MS" panose="030F0702030302020204" pitchFamily="66" charset="0"/>
              </a:rPr>
              <a:t>(2)</a:t>
            </a:r>
            <a:r>
              <a:rPr lang="hr-HR" altLang="sr-Latn-RS" b="1" i="1">
                <a:solidFill>
                  <a:schemeClr val="accent2"/>
                </a:solidFill>
                <a:latin typeface="Comic Sans MS" panose="030F0702030302020204" pitchFamily="66" charset="0"/>
              </a:rPr>
              <a:t>·101</a:t>
            </a:r>
            <a:r>
              <a:rPr lang="hr-HR" altLang="sr-Latn-RS" b="1" i="1" baseline="-25000">
                <a:solidFill>
                  <a:schemeClr val="accent2"/>
                </a:solidFill>
                <a:latin typeface="Comic Sans MS" panose="030F0702030302020204" pitchFamily="66" charset="0"/>
              </a:rPr>
              <a:t>(2)</a:t>
            </a:r>
            <a:r>
              <a:rPr lang="hr-HR" altLang="sr-Latn-RS" i="1">
                <a:solidFill>
                  <a:schemeClr val="accent2"/>
                </a:solidFill>
                <a:latin typeface="Comic Sans MS" panose="030F0702030302020204" pitchFamily="66" charset="0"/>
              </a:rPr>
              <a:t> </a:t>
            </a:r>
            <a:r>
              <a:rPr lang="hr-HR" altLang="sr-Latn-RS" b="1" i="1">
                <a:solidFill>
                  <a:schemeClr val="accent2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=</a:t>
            </a:r>
            <a:r>
              <a:rPr lang="hr-HR" altLang="sr-Latn-RS" b="1" i="1">
                <a:solidFill>
                  <a:schemeClr val="accent2"/>
                </a:solidFill>
                <a:latin typeface="Comic Sans MS" panose="030F0702030302020204" pitchFamily="66" charset="0"/>
              </a:rPr>
              <a:t>1011</a:t>
            </a:r>
            <a:r>
              <a:rPr lang="hr-HR" altLang="sr-Latn-RS" b="1" i="1">
                <a:solidFill>
                  <a:schemeClr val="accent2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0</a:t>
            </a:r>
            <a:r>
              <a:rPr lang="hr-HR" altLang="sr-Latn-RS" b="1" i="1">
                <a:solidFill>
                  <a:schemeClr val="accent2"/>
                </a:solidFill>
                <a:latin typeface="Comic Sans MS" panose="030F0702030302020204" pitchFamily="66" charset="0"/>
              </a:rPr>
              <a:t>1</a:t>
            </a:r>
            <a:r>
              <a:rPr lang="hr-HR" altLang="sr-Latn-RS" b="1" i="1" baseline="-30000">
                <a:solidFill>
                  <a:schemeClr val="accent2"/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(2)</a:t>
            </a:r>
          </a:p>
        </p:txBody>
      </p:sp>
      <p:sp>
        <p:nvSpPr>
          <p:cNvPr id="12297" name="Rectangle 73"/>
          <p:cNvSpPr>
            <a:spLocks noChangeArrowheads="1"/>
          </p:cNvSpPr>
          <p:nvPr/>
        </p:nvSpPr>
        <p:spPr bwMode="auto">
          <a:xfrm>
            <a:off x="6142038" y="3933825"/>
            <a:ext cx="417512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sr-Latn-CS" altLang="sr-Latn-RS" i="1">
              <a:latin typeface="Comic Sans MS" panose="030F0702030302020204" pitchFamily="66" charset="0"/>
            </a:endParaRPr>
          </a:p>
        </p:txBody>
      </p:sp>
      <p:sp>
        <p:nvSpPr>
          <p:cNvPr id="12298" name="Rectangle 72"/>
          <p:cNvSpPr>
            <a:spLocks noChangeArrowheads="1"/>
          </p:cNvSpPr>
          <p:nvPr/>
        </p:nvSpPr>
        <p:spPr bwMode="auto">
          <a:xfrm>
            <a:off x="5724525" y="3933825"/>
            <a:ext cx="417513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sr-Latn-CS" altLang="sr-Latn-RS" i="1">
              <a:latin typeface="Comic Sans MS" panose="030F0702030302020204" pitchFamily="66" charset="0"/>
            </a:endParaRPr>
          </a:p>
        </p:txBody>
      </p:sp>
      <p:sp>
        <p:nvSpPr>
          <p:cNvPr id="8263" name="Rectangle 71"/>
          <p:cNvSpPr>
            <a:spLocks noChangeArrowheads="1"/>
          </p:cNvSpPr>
          <p:nvPr/>
        </p:nvSpPr>
        <p:spPr bwMode="auto">
          <a:xfrm>
            <a:off x="5308600" y="3933825"/>
            <a:ext cx="415925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 i="1">
                <a:latin typeface="Comic Sans MS" panose="030F0702030302020204" pitchFamily="66" charset="0"/>
                <a:cs typeface="Times New Roman" panose="02020603050405020304" pitchFamily="18" charset="0"/>
              </a:rPr>
              <a:t>1</a:t>
            </a:r>
            <a:endParaRPr lang="hr-HR" altLang="sr-Latn-RS" i="1">
              <a:latin typeface="Comic Sans MS" panose="030F0702030302020204" pitchFamily="66" charset="0"/>
            </a:endParaRPr>
          </a:p>
        </p:txBody>
      </p:sp>
      <p:sp>
        <p:nvSpPr>
          <p:cNvPr id="8262" name="Rectangle 70"/>
          <p:cNvSpPr>
            <a:spLocks noChangeArrowheads="1"/>
          </p:cNvSpPr>
          <p:nvPr/>
        </p:nvSpPr>
        <p:spPr bwMode="auto">
          <a:xfrm>
            <a:off x="4891088" y="3933825"/>
            <a:ext cx="417512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 i="1">
                <a:latin typeface="Comic Sans MS" panose="030F0702030302020204" pitchFamily="66" charset="0"/>
                <a:cs typeface="Times New Roman" panose="02020603050405020304" pitchFamily="18" charset="0"/>
              </a:rPr>
              <a:t>0</a:t>
            </a:r>
            <a:endParaRPr lang="hr-HR" altLang="sr-Latn-RS" i="1">
              <a:latin typeface="Comic Sans MS" panose="030F0702030302020204" pitchFamily="66" charset="0"/>
            </a:endParaRPr>
          </a:p>
        </p:txBody>
      </p:sp>
      <p:sp>
        <p:nvSpPr>
          <p:cNvPr id="8261" name="Rectangle 69"/>
          <p:cNvSpPr>
            <a:spLocks noChangeArrowheads="1"/>
          </p:cNvSpPr>
          <p:nvPr/>
        </p:nvSpPr>
        <p:spPr bwMode="auto">
          <a:xfrm>
            <a:off x="4473575" y="3933825"/>
            <a:ext cx="417513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 i="1">
                <a:latin typeface="Comic Sans MS" panose="030F0702030302020204" pitchFamily="66" charset="0"/>
                <a:cs typeface="Times New Roman" panose="02020603050405020304" pitchFamily="18" charset="0"/>
              </a:rPr>
              <a:t>1</a:t>
            </a:r>
            <a:endParaRPr lang="hr-HR" altLang="sr-Latn-RS" i="1">
              <a:latin typeface="Comic Sans MS" panose="030F0702030302020204" pitchFamily="66" charset="0"/>
            </a:endParaRPr>
          </a:p>
        </p:txBody>
      </p:sp>
      <p:sp>
        <p:nvSpPr>
          <p:cNvPr id="8260" name="Rectangle 68"/>
          <p:cNvSpPr>
            <a:spLocks noChangeArrowheads="1"/>
          </p:cNvSpPr>
          <p:nvPr/>
        </p:nvSpPr>
        <p:spPr bwMode="auto">
          <a:xfrm>
            <a:off x="4056063" y="3933825"/>
            <a:ext cx="417512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 i="1">
                <a:latin typeface="Comic Sans MS" panose="030F0702030302020204" pitchFamily="66" charset="0"/>
                <a:cs typeface="Times New Roman" panose="02020603050405020304" pitchFamily="18" charset="0"/>
              </a:rPr>
              <a:t>1</a:t>
            </a:r>
            <a:endParaRPr lang="hr-HR" altLang="sr-Latn-RS" i="1">
              <a:latin typeface="Comic Sans MS" panose="030F0702030302020204" pitchFamily="66" charset="0"/>
            </a:endParaRPr>
          </a:p>
        </p:txBody>
      </p:sp>
      <p:sp>
        <p:nvSpPr>
          <p:cNvPr id="8259" name="Rectangle 67"/>
          <p:cNvSpPr>
            <a:spLocks noChangeArrowheads="1"/>
          </p:cNvSpPr>
          <p:nvPr/>
        </p:nvSpPr>
        <p:spPr bwMode="auto">
          <a:xfrm>
            <a:off x="3640138" y="3933825"/>
            <a:ext cx="415925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 i="1">
                <a:latin typeface="Comic Sans MS" panose="030F0702030302020204" pitchFamily="66" charset="0"/>
                <a:cs typeface="Times New Roman" panose="02020603050405020304" pitchFamily="18" charset="0"/>
              </a:rPr>
              <a:t>0</a:t>
            </a:r>
            <a:endParaRPr lang="hr-HR" altLang="sr-Latn-RS" i="1">
              <a:latin typeface="Comic Sans MS" panose="030F0702030302020204" pitchFamily="66" charset="0"/>
            </a:endParaRPr>
          </a:p>
        </p:txBody>
      </p:sp>
      <p:sp>
        <p:nvSpPr>
          <p:cNvPr id="8258" name="Rectangle 66"/>
          <p:cNvSpPr>
            <a:spLocks noChangeArrowheads="1"/>
          </p:cNvSpPr>
          <p:nvPr/>
        </p:nvSpPr>
        <p:spPr bwMode="auto">
          <a:xfrm>
            <a:off x="3222625" y="3933825"/>
            <a:ext cx="417513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 i="1">
                <a:latin typeface="Comic Sans MS" panose="030F0702030302020204" pitchFamily="66" charset="0"/>
                <a:cs typeface="Times New Roman" panose="02020603050405020304" pitchFamily="18" charset="0"/>
              </a:rPr>
              <a:t>1</a:t>
            </a:r>
            <a:endParaRPr lang="hr-HR" altLang="sr-Latn-RS" i="1">
              <a:latin typeface="Comic Sans MS" panose="030F0702030302020204" pitchFamily="66" charset="0"/>
            </a:endParaRPr>
          </a:p>
        </p:txBody>
      </p:sp>
      <p:sp>
        <p:nvSpPr>
          <p:cNvPr id="12305" name="Rectangle 65"/>
          <p:cNvSpPr>
            <a:spLocks noChangeArrowheads="1"/>
          </p:cNvSpPr>
          <p:nvPr/>
        </p:nvSpPr>
        <p:spPr bwMode="auto">
          <a:xfrm>
            <a:off x="2805113" y="3933825"/>
            <a:ext cx="417512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sr-Latn-CS" altLang="sr-Latn-RS" i="1">
              <a:latin typeface="Comic Sans MS" panose="030F0702030302020204" pitchFamily="66" charset="0"/>
            </a:endParaRPr>
          </a:p>
        </p:txBody>
      </p:sp>
      <p:sp>
        <p:nvSpPr>
          <p:cNvPr id="8256" name="Rectangle 64"/>
          <p:cNvSpPr>
            <a:spLocks noChangeArrowheads="1"/>
          </p:cNvSpPr>
          <p:nvPr/>
        </p:nvSpPr>
        <p:spPr bwMode="auto">
          <a:xfrm>
            <a:off x="6142038" y="2747963"/>
            <a:ext cx="41751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 i="1">
                <a:latin typeface="Comic Sans MS" panose="030F0702030302020204" pitchFamily="66" charset="0"/>
                <a:cs typeface="Times New Roman" panose="02020603050405020304" pitchFamily="18" charset="0"/>
              </a:rPr>
              <a:t>1</a:t>
            </a:r>
          </a:p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hr-HR" altLang="sr-Latn-RS" i="1">
              <a:latin typeface="Comic Sans MS" panose="030F0702030302020204" pitchFamily="66" charset="0"/>
            </a:endParaRPr>
          </a:p>
        </p:txBody>
      </p:sp>
      <p:sp>
        <p:nvSpPr>
          <p:cNvPr id="8255" name="Rectangle 63"/>
          <p:cNvSpPr>
            <a:spLocks noChangeArrowheads="1"/>
          </p:cNvSpPr>
          <p:nvPr/>
        </p:nvSpPr>
        <p:spPr bwMode="auto">
          <a:xfrm>
            <a:off x="5724525" y="2747963"/>
            <a:ext cx="417513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 i="1">
                <a:latin typeface="Comic Sans MS" panose="030F0702030302020204" pitchFamily="66" charset="0"/>
                <a:cs typeface="Times New Roman" panose="02020603050405020304" pitchFamily="18" charset="0"/>
              </a:rPr>
              <a:t>0</a:t>
            </a:r>
            <a:endParaRPr lang="hr-HR" altLang="sr-Latn-RS" i="1">
              <a:latin typeface="Comic Sans MS" panose="030F0702030302020204" pitchFamily="66" charset="0"/>
            </a:endParaRPr>
          </a:p>
        </p:txBody>
      </p:sp>
      <p:sp>
        <p:nvSpPr>
          <p:cNvPr id="8254" name="Rectangle 62"/>
          <p:cNvSpPr>
            <a:spLocks noChangeArrowheads="1"/>
          </p:cNvSpPr>
          <p:nvPr/>
        </p:nvSpPr>
        <p:spPr bwMode="auto">
          <a:xfrm>
            <a:off x="5308600" y="2747963"/>
            <a:ext cx="4159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 i="1">
                <a:latin typeface="Comic Sans MS" panose="030F0702030302020204" pitchFamily="66" charset="0"/>
                <a:cs typeface="Times New Roman" panose="02020603050405020304" pitchFamily="18" charset="0"/>
              </a:rPr>
              <a:t>1</a:t>
            </a:r>
            <a:endParaRPr lang="hr-HR" altLang="sr-Latn-RS" i="1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hr-HR" altLang="sr-Latn-RS" i="1">
              <a:latin typeface="Comic Sans MS" panose="030F0702030302020204" pitchFamily="66" charset="0"/>
            </a:endParaRPr>
          </a:p>
        </p:txBody>
      </p:sp>
      <p:sp>
        <p:nvSpPr>
          <p:cNvPr id="8253" name="Rectangle 61"/>
          <p:cNvSpPr>
            <a:spLocks noChangeArrowheads="1"/>
          </p:cNvSpPr>
          <p:nvPr/>
        </p:nvSpPr>
        <p:spPr bwMode="auto">
          <a:xfrm>
            <a:off x="4891088" y="2747963"/>
            <a:ext cx="417512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 i="1">
                <a:latin typeface="Comic Sans MS" panose="030F0702030302020204" pitchFamily="66" charset="0"/>
                <a:cs typeface="Times New Roman" panose="02020603050405020304" pitchFamily="18" charset="0"/>
              </a:rPr>
              <a:t>·</a:t>
            </a:r>
            <a:endParaRPr lang="hr-HR" altLang="sr-Latn-RS" i="1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hr-HR" altLang="sr-Latn-RS" i="1">
              <a:latin typeface="Comic Sans MS" panose="030F0702030302020204" pitchFamily="66" charset="0"/>
            </a:endParaRPr>
          </a:p>
        </p:txBody>
      </p:sp>
      <p:grpSp>
        <p:nvGrpSpPr>
          <p:cNvPr id="2" name="Group 221"/>
          <p:cNvGrpSpPr>
            <a:grpSpLocks/>
          </p:cNvGrpSpPr>
          <p:nvPr/>
        </p:nvGrpSpPr>
        <p:grpSpPr bwMode="auto">
          <a:xfrm>
            <a:off x="3222625" y="2747963"/>
            <a:ext cx="1668463" cy="503237"/>
            <a:chOff x="1828" y="1752"/>
            <a:chExt cx="1051" cy="317"/>
          </a:xfrm>
        </p:grpSpPr>
        <p:sp>
          <p:nvSpPr>
            <p:cNvPr id="12340" name="Rectangle 60"/>
            <p:cNvSpPr>
              <a:spLocks noChangeArrowheads="1"/>
            </p:cNvSpPr>
            <p:nvPr/>
          </p:nvSpPr>
          <p:spPr bwMode="auto">
            <a:xfrm>
              <a:off x="2616" y="1752"/>
              <a:ext cx="263" cy="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rbel" panose="020B0503020204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orbel" panose="020B0503020204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orbel" panose="020B050302020402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orbel" panose="020B050302020402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hr-HR" altLang="sr-Latn-RS" b="1" i="1">
                  <a:latin typeface="Comic Sans MS" panose="030F0702030302020204" pitchFamily="66" charset="0"/>
                  <a:cs typeface="Times New Roman" panose="02020603050405020304" pitchFamily="18" charset="0"/>
                </a:rPr>
                <a:t>1</a:t>
              </a:r>
              <a:endParaRPr lang="hr-HR" altLang="sr-Latn-RS" i="1">
                <a:latin typeface="Comic Sans MS" panose="030F0702030302020204" pitchFamily="66" charset="0"/>
                <a:cs typeface="Times New Roman" panose="02020603050405020304" pitchFamily="18" charset="0"/>
              </a:endParaRPr>
            </a:p>
            <a:p>
              <a:pPr algn="ct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lang="hr-HR" altLang="sr-Latn-RS" i="1">
                <a:latin typeface="Comic Sans MS" panose="030F0702030302020204" pitchFamily="66" charset="0"/>
              </a:endParaRPr>
            </a:p>
          </p:txBody>
        </p:sp>
        <p:sp>
          <p:nvSpPr>
            <p:cNvPr id="12341" name="Rectangle 59"/>
            <p:cNvSpPr>
              <a:spLocks noChangeArrowheads="1"/>
            </p:cNvSpPr>
            <p:nvPr/>
          </p:nvSpPr>
          <p:spPr bwMode="auto">
            <a:xfrm>
              <a:off x="2353" y="1752"/>
              <a:ext cx="263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rbel" panose="020B0503020204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orbel" panose="020B0503020204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orbel" panose="020B050302020402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orbel" panose="020B050302020402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hr-HR" altLang="sr-Latn-RS" b="1" i="1">
                  <a:latin typeface="Comic Sans MS" panose="030F0702030302020204" pitchFamily="66" charset="0"/>
                  <a:cs typeface="Times New Roman" panose="02020603050405020304" pitchFamily="18" charset="0"/>
                </a:rPr>
                <a:t>0</a:t>
              </a:r>
              <a:endParaRPr lang="hr-HR" altLang="sr-Latn-RS" i="1">
                <a:latin typeface="Comic Sans MS" panose="030F0702030302020204" pitchFamily="66" charset="0"/>
                <a:cs typeface="Times New Roman" panose="02020603050405020304" pitchFamily="18" charset="0"/>
              </a:endParaRPr>
            </a:p>
            <a:p>
              <a:pPr algn="ct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lang="hr-HR" altLang="sr-Latn-RS" i="1">
                <a:latin typeface="Comic Sans MS" panose="030F0702030302020204" pitchFamily="66" charset="0"/>
              </a:endParaRPr>
            </a:p>
          </p:txBody>
        </p:sp>
        <p:sp>
          <p:nvSpPr>
            <p:cNvPr id="12342" name="Rectangle 58"/>
            <p:cNvSpPr>
              <a:spLocks noChangeArrowheads="1"/>
            </p:cNvSpPr>
            <p:nvPr/>
          </p:nvSpPr>
          <p:spPr bwMode="auto">
            <a:xfrm>
              <a:off x="2091" y="1752"/>
              <a:ext cx="262" cy="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rbel" panose="020B0503020204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orbel" panose="020B0503020204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orbel" panose="020B050302020402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orbel" panose="020B050302020402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hr-HR" altLang="sr-Latn-RS" b="1" i="1">
                  <a:latin typeface="Comic Sans MS" panose="030F0702030302020204" pitchFamily="66" charset="0"/>
                  <a:cs typeface="Times New Roman" panose="02020603050405020304" pitchFamily="18" charset="0"/>
                </a:rPr>
                <a:t>0</a:t>
              </a:r>
              <a:endParaRPr lang="hr-HR" altLang="sr-Latn-RS" i="1">
                <a:latin typeface="Comic Sans MS" panose="030F0702030302020204" pitchFamily="66" charset="0"/>
              </a:endParaRPr>
            </a:p>
          </p:txBody>
        </p:sp>
        <p:sp>
          <p:nvSpPr>
            <p:cNvPr id="12343" name="Rectangle 57"/>
            <p:cNvSpPr>
              <a:spLocks noChangeArrowheads="1"/>
            </p:cNvSpPr>
            <p:nvPr/>
          </p:nvSpPr>
          <p:spPr bwMode="auto">
            <a:xfrm>
              <a:off x="1828" y="1752"/>
              <a:ext cx="263" cy="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rbel" panose="020B0503020204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orbel" panose="020B0503020204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orbel" panose="020B050302020402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orbel" panose="020B050302020402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hr-HR" altLang="sr-Latn-RS" b="1" i="1">
                  <a:latin typeface="Comic Sans MS" panose="030F0702030302020204" pitchFamily="66" charset="0"/>
                  <a:cs typeface="Times New Roman" panose="02020603050405020304" pitchFamily="18" charset="0"/>
                </a:rPr>
                <a:t>1</a:t>
              </a:r>
              <a:endParaRPr lang="hr-HR" altLang="sr-Latn-RS" i="1">
                <a:latin typeface="Comic Sans MS" panose="030F0702030302020204" pitchFamily="66" charset="0"/>
              </a:endParaRPr>
            </a:p>
          </p:txBody>
        </p:sp>
      </p:grpSp>
      <p:sp>
        <p:nvSpPr>
          <p:cNvPr id="8248" name="Rectangle 56"/>
          <p:cNvSpPr>
            <a:spLocks noChangeArrowheads="1"/>
          </p:cNvSpPr>
          <p:nvPr/>
        </p:nvSpPr>
        <p:spPr bwMode="auto">
          <a:xfrm>
            <a:off x="2805113" y="3540125"/>
            <a:ext cx="417512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 i="1">
                <a:latin typeface="Comic Sans MS" panose="030F0702030302020204" pitchFamily="66" charset="0"/>
                <a:cs typeface="Times New Roman" panose="02020603050405020304" pitchFamily="18" charset="0"/>
              </a:rPr>
              <a:t>+</a:t>
            </a:r>
            <a:endParaRPr lang="hr-HR" altLang="sr-Latn-RS" i="1">
              <a:latin typeface="Comic Sans MS" panose="030F0702030302020204" pitchFamily="66" charset="0"/>
            </a:endParaRPr>
          </a:p>
        </p:txBody>
      </p:sp>
      <p:sp>
        <p:nvSpPr>
          <p:cNvPr id="12312" name="Line 74"/>
          <p:cNvSpPr>
            <a:spLocks noChangeShapeType="1"/>
          </p:cNvSpPr>
          <p:nvPr/>
        </p:nvSpPr>
        <p:spPr bwMode="auto">
          <a:xfrm>
            <a:off x="2484438" y="2781300"/>
            <a:ext cx="417512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313" name="Line 75"/>
          <p:cNvSpPr>
            <a:spLocks noChangeShapeType="1"/>
          </p:cNvSpPr>
          <p:nvPr/>
        </p:nvSpPr>
        <p:spPr bwMode="auto">
          <a:xfrm>
            <a:off x="2484438" y="4456113"/>
            <a:ext cx="417512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314" name="Line 76"/>
          <p:cNvSpPr>
            <a:spLocks noChangeShapeType="1"/>
          </p:cNvSpPr>
          <p:nvPr/>
        </p:nvSpPr>
        <p:spPr bwMode="auto">
          <a:xfrm>
            <a:off x="2484438" y="2781300"/>
            <a:ext cx="0" cy="1185863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315" name="Line 77"/>
          <p:cNvSpPr>
            <a:spLocks noChangeShapeType="1"/>
          </p:cNvSpPr>
          <p:nvPr/>
        </p:nvSpPr>
        <p:spPr bwMode="auto">
          <a:xfrm>
            <a:off x="6238875" y="2781300"/>
            <a:ext cx="0" cy="1185863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316" name="Line 168"/>
          <p:cNvSpPr>
            <a:spLocks noChangeShapeType="1"/>
          </p:cNvSpPr>
          <p:nvPr/>
        </p:nvSpPr>
        <p:spPr bwMode="auto">
          <a:xfrm>
            <a:off x="2901950" y="2781300"/>
            <a:ext cx="417513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317" name="Line 169"/>
          <p:cNvSpPr>
            <a:spLocks noChangeShapeType="1"/>
          </p:cNvSpPr>
          <p:nvPr/>
        </p:nvSpPr>
        <p:spPr bwMode="auto">
          <a:xfrm>
            <a:off x="2484438" y="3967163"/>
            <a:ext cx="0" cy="48895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318" name="Line 170"/>
          <p:cNvSpPr>
            <a:spLocks noChangeShapeType="1"/>
          </p:cNvSpPr>
          <p:nvPr/>
        </p:nvSpPr>
        <p:spPr bwMode="auto">
          <a:xfrm>
            <a:off x="3319463" y="2781300"/>
            <a:ext cx="415925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319" name="Line 172"/>
          <p:cNvSpPr>
            <a:spLocks noChangeShapeType="1"/>
          </p:cNvSpPr>
          <p:nvPr/>
        </p:nvSpPr>
        <p:spPr bwMode="auto">
          <a:xfrm>
            <a:off x="3735388" y="2781300"/>
            <a:ext cx="417512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320" name="Line 174"/>
          <p:cNvSpPr>
            <a:spLocks noChangeShapeType="1"/>
          </p:cNvSpPr>
          <p:nvPr/>
        </p:nvSpPr>
        <p:spPr bwMode="auto">
          <a:xfrm>
            <a:off x="4152900" y="2781300"/>
            <a:ext cx="417513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321" name="Line 176"/>
          <p:cNvSpPr>
            <a:spLocks noChangeShapeType="1"/>
          </p:cNvSpPr>
          <p:nvPr/>
        </p:nvSpPr>
        <p:spPr bwMode="auto">
          <a:xfrm>
            <a:off x="4570413" y="2781300"/>
            <a:ext cx="417512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322" name="Line 178"/>
          <p:cNvSpPr>
            <a:spLocks noChangeShapeType="1"/>
          </p:cNvSpPr>
          <p:nvPr/>
        </p:nvSpPr>
        <p:spPr bwMode="auto">
          <a:xfrm>
            <a:off x="4987925" y="2781300"/>
            <a:ext cx="415925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323" name="Line 180"/>
          <p:cNvSpPr>
            <a:spLocks noChangeShapeType="1"/>
          </p:cNvSpPr>
          <p:nvPr/>
        </p:nvSpPr>
        <p:spPr bwMode="auto">
          <a:xfrm>
            <a:off x="5403850" y="2781300"/>
            <a:ext cx="417513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324" name="Line 182"/>
          <p:cNvSpPr>
            <a:spLocks noChangeShapeType="1"/>
          </p:cNvSpPr>
          <p:nvPr/>
        </p:nvSpPr>
        <p:spPr bwMode="auto">
          <a:xfrm>
            <a:off x="5821363" y="2781300"/>
            <a:ext cx="417512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325" name="Line 185"/>
          <p:cNvSpPr>
            <a:spLocks noChangeShapeType="1"/>
          </p:cNvSpPr>
          <p:nvPr/>
        </p:nvSpPr>
        <p:spPr bwMode="auto">
          <a:xfrm>
            <a:off x="6238875" y="3967163"/>
            <a:ext cx="0" cy="48895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326" name="Line 187"/>
          <p:cNvSpPr>
            <a:spLocks noChangeShapeType="1"/>
          </p:cNvSpPr>
          <p:nvPr/>
        </p:nvSpPr>
        <p:spPr bwMode="auto">
          <a:xfrm>
            <a:off x="2901950" y="4456113"/>
            <a:ext cx="417513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327" name="Line 189"/>
          <p:cNvSpPr>
            <a:spLocks noChangeShapeType="1"/>
          </p:cNvSpPr>
          <p:nvPr/>
        </p:nvSpPr>
        <p:spPr bwMode="auto">
          <a:xfrm>
            <a:off x="3319463" y="4456113"/>
            <a:ext cx="415925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328" name="Line 191"/>
          <p:cNvSpPr>
            <a:spLocks noChangeShapeType="1"/>
          </p:cNvSpPr>
          <p:nvPr/>
        </p:nvSpPr>
        <p:spPr bwMode="auto">
          <a:xfrm>
            <a:off x="3735388" y="4456113"/>
            <a:ext cx="417512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329" name="Line 193"/>
          <p:cNvSpPr>
            <a:spLocks noChangeShapeType="1"/>
          </p:cNvSpPr>
          <p:nvPr/>
        </p:nvSpPr>
        <p:spPr bwMode="auto">
          <a:xfrm>
            <a:off x="4152900" y="4456113"/>
            <a:ext cx="417513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330" name="Line 195"/>
          <p:cNvSpPr>
            <a:spLocks noChangeShapeType="1"/>
          </p:cNvSpPr>
          <p:nvPr/>
        </p:nvSpPr>
        <p:spPr bwMode="auto">
          <a:xfrm>
            <a:off x="4570413" y="4456113"/>
            <a:ext cx="417512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331" name="Line 197"/>
          <p:cNvSpPr>
            <a:spLocks noChangeShapeType="1"/>
          </p:cNvSpPr>
          <p:nvPr/>
        </p:nvSpPr>
        <p:spPr bwMode="auto">
          <a:xfrm>
            <a:off x="4987925" y="4456113"/>
            <a:ext cx="415925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332" name="Line 198"/>
          <p:cNvSpPr>
            <a:spLocks noChangeShapeType="1"/>
          </p:cNvSpPr>
          <p:nvPr/>
        </p:nvSpPr>
        <p:spPr bwMode="auto">
          <a:xfrm>
            <a:off x="5403850" y="4456113"/>
            <a:ext cx="417513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2333" name="Line 200"/>
          <p:cNvSpPr>
            <a:spLocks noChangeShapeType="1"/>
          </p:cNvSpPr>
          <p:nvPr/>
        </p:nvSpPr>
        <p:spPr bwMode="auto">
          <a:xfrm>
            <a:off x="5821363" y="4456113"/>
            <a:ext cx="417512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8394" name="Line 202"/>
          <p:cNvSpPr>
            <a:spLocks noChangeShapeType="1"/>
          </p:cNvSpPr>
          <p:nvPr/>
        </p:nvSpPr>
        <p:spPr bwMode="auto">
          <a:xfrm>
            <a:off x="2805113" y="3933825"/>
            <a:ext cx="29194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8408" name="Rectangle 216"/>
          <p:cNvSpPr>
            <a:spLocks noChangeArrowheads="1"/>
          </p:cNvSpPr>
          <p:nvPr/>
        </p:nvSpPr>
        <p:spPr bwMode="auto">
          <a:xfrm>
            <a:off x="4892675" y="3108325"/>
            <a:ext cx="4159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 i="1">
                <a:latin typeface="Comic Sans MS" panose="030F0702030302020204" pitchFamily="66" charset="0"/>
                <a:cs typeface="Times New Roman" panose="02020603050405020304" pitchFamily="18" charset="0"/>
              </a:rPr>
              <a:t>0</a:t>
            </a:r>
            <a:endParaRPr lang="hr-HR" altLang="sr-Latn-RS" i="1">
              <a:latin typeface="Comic Sans MS" panose="030F0702030302020204" pitchFamily="66" charset="0"/>
            </a:endParaRPr>
          </a:p>
        </p:txBody>
      </p:sp>
      <p:sp>
        <p:nvSpPr>
          <p:cNvPr id="8409" name="Rectangle 217"/>
          <p:cNvSpPr>
            <a:spLocks noChangeArrowheads="1"/>
          </p:cNvSpPr>
          <p:nvPr/>
        </p:nvSpPr>
        <p:spPr bwMode="auto">
          <a:xfrm>
            <a:off x="5310188" y="3468688"/>
            <a:ext cx="41751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 i="1">
                <a:latin typeface="Comic Sans MS" panose="030F0702030302020204" pitchFamily="66" charset="0"/>
                <a:cs typeface="Times New Roman" panose="02020603050405020304" pitchFamily="18" charset="0"/>
              </a:rPr>
              <a:t>1</a:t>
            </a:r>
            <a:endParaRPr lang="hr-HR" altLang="sr-Latn-RS" i="1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hr-HR" altLang="sr-Latn-RS" i="1">
              <a:latin typeface="Comic Sans MS" panose="030F0702030302020204" pitchFamily="66" charset="0"/>
            </a:endParaRPr>
          </a:p>
        </p:txBody>
      </p:sp>
      <p:sp>
        <p:nvSpPr>
          <p:cNvPr id="8410" name="Rectangle 218"/>
          <p:cNvSpPr>
            <a:spLocks noChangeArrowheads="1"/>
          </p:cNvSpPr>
          <p:nvPr/>
        </p:nvSpPr>
        <p:spPr bwMode="auto">
          <a:xfrm>
            <a:off x="4892675" y="3468688"/>
            <a:ext cx="417513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 i="1">
                <a:latin typeface="Comic Sans MS" panose="030F0702030302020204" pitchFamily="66" charset="0"/>
                <a:cs typeface="Times New Roman" panose="02020603050405020304" pitchFamily="18" charset="0"/>
              </a:rPr>
              <a:t>0</a:t>
            </a:r>
            <a:endParaRPr lang="hr-HR" altLang="sr-Latn-RS" i="1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hr-HR" altLang="sr-Latn-RS" i="1">
              <a:latin typeface="Comic Sans MS" panose="030F0702030302020204" pitchFamily="66" charset="0"/>
            </a:endParaRPr>
          </a:p>
        </p:txBody>
      </p:sp>
      <p:sp>
        <p:nvSpPr>
          <p:cNvPr id="8411" name="Rectangle 219"/>
          <p:cNvSpPr>
            <a:spLocks noChangeArrowheads="1"/>
          </p:cNvSpPr>
          <p:nvPr/>
        </p:nvSpPr>
        <p:spPr bwMode="auto">
          <a:xfrm>
            <a:off x="4476750" y="3468688"/>
            <a:ext cx="4159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 i="1">
                <a:latin typeface="Comic Sans MS" panose="030F0702030302020204" pitchFamily="66" charset="0"/>
                <a:cs typeface="Times New Roman" panose="02020603050405020304" pitchFamily="18" charset="0"/>
              </a:rPr>
              <a:t>0</a:t>
            </a:r>
            <a:endParaRPr lang="hr-HR" altLang="sr-Latn-RS" i="1">
              <a:latin typeface="Comic Sans MS" panose="030F0702030302020204" pitchFamily="66" charset="0"/>
            </a:endParaRPr>
          </a:p>
        </p:txBody>
      </p:sp>
      <p:sp>
        <p:nvSpPr>
          <p:cNvPr id="8412" name="Rectangle 220"/>
          <p:cNvSpPr>
            <a:spLocks noChangeArrowheads="1"/>
          </p:cNvSpPr>
          <p:nvPr/>
        </p:nvSpPr>
        <p:spPr bwMode="auto">
          <a:xfrm>
            <a:off x="4059238" y="3468688"/>
            <a:ext cx="41751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 i="1">
                <a:latin typeface="Comic Sans MS" panose="030F0702030302020204" pitchFamily="66" charset="0"/>
                <a:cs typeface="Times New Roman" panose="02020603050405020304" pitchFamily="18" charset="0"/>
              </a:rPr>
              <a:t>1</a:t>
            </a:r>
            <a:endParaRPr lang="hr-HR" altLang="sr-Latn-RS" i="1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2000" fill="hold"/>
                                        <p:tgtEl>
                                          <p:spTgt spid="82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000" fill="hold"/>
                                        <p:tgtEl>
                                          <p:spTgt spid="82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2000" fill="hold"/>
                                        <p:tgtEl>
                                          <p:spTgt spid="82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5" grpId="0"/>
      <p:bldP spid="8263" grpId="0"/>
      <p:bldP spid="8262" grpId="0"/>
      <p:bldP spid="8261" grpId="0"/>
      <p:bldP spid="8260" grpId="0"/>
      <p:bldP spid="8259" grpId="0"/>
      <p:bldP spid="8258" grpId="0"/>
      <p:bldP spid="8256" grpId="0"/>
      <p:bldP spid="8256" grpId="1"/>
      <p:bldP spid="8255" grpId="0"/>
      <p:bldP spid="8255" grpId="1"/>
      <p:bldP spid="8254" grpId="0"/>
      <p:bldP spid="8254" grpId="1"/>
      <p:bldP spid="8253" grpId="0"/>
      <p:bldP spid="8248" grpId="0"/>
      <p:bldP spid="8394" grpId="0" animBg="1"/>
      <p:bldP spid="8408" grpId="0"/>
      <p:bldP spid="8409" grpId="0"/>
      <p:bldP spid="8410" grpId="0"/>
      <p:bldP spid="8411" grpId="0"/>
      <p:bldP spid="84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7"/>
          <p:cNvSpPr txBox="1">
            <a:spLocks noChangeArrowheads="1"/>
          </p:cNvSpPr>
          <p:nvPr/>
        </p:nvSpPr>
        <p:spPr bwMode="auto">
          <a:xfrm>
            <a:off x="2771775" y="476250"/>
            <a:ext cx="3598863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 i="1">
                <a:solidFill>
                  <a:srgbClr val="3333FF"/>
                </a:solidFill>
                <a:latin typeface="Comic Sans MS" panose="030F0702030302020204" pitchFamily="66" charset="0"/>
              </a:rPr>
              <a:t>Binarno ODUZIMANJE</a:t>
            </a:r>
          </a:p>
        </p:txBody>
      </p:sp>
      <p:sp>
        <p:nvSpPr>
          <p:cNvPr id="13315" name="Rectangle 51"/>
          <p:cNvSpPr>
            <a:spLocks noChangeArrowheads="1"/>
          </p:cNvSpPr>
          <p:nvPr/>
        </p:nvSpPr>
        <p:spPr bwMode="auto">
          <a:xfrm>
            <a:off x="5286375" y="4071938"/>
            <a:ext cx="124301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sr-Latn-CS" altLang="sr-Latn-RS" sz="1800" i="1">
              <a:latin typeface="Arial" panose="020B0604020202020204" pitchFamily="34" charset="0"/>
            </a:endParaRPr>
          </a:p>
        </p:txBody>
      </p:sp>
      <p:sp>
        <p:nvSpPr>
          <p:cNvPr id="13316" name="Rectangle 48"/>
          <p:cNvSpPr>
            <a:spLocks noChangeArrowheads="1"/>
          </p:cNvSpPr>
          <p:nvPr/>
        </p:nvSpPr>
        <p:spPr bwMode="auto">
          <a:xfrm>
            <a:off x="5448300" y="3605213"/>
            <a:ext cx="12430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sr-Latn-CS" altLang="sr-Latn-RS" sz="1800" i="1">
              <a:latin typeface="Arial" panose="020B0604020202020204" pitchFamily="34" charset="0"/>
            </a:endParaRPr>
          </a:p>
        </p:txBody>
      </p:sp>
      <p:sp>
        <p:nvSpPr>
          <p:cNvPr id="9333" name="Rectangle 117"/>
          <p:cNvSpPr>
            <a:spLocks noChangeArrowheads="1"/>
          </p:cNvSpPr>
          <p:nvPr/>
        </p:nvSpPr>
        <p:spPr bwMode="auto">
          <a:xfrm>
            <a:off x="2714625" y="4714875"/>
            <a:ext cx="44942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i="1">
                <a:solidFill>
                  <a:schemeClr val="accent2"/>
                </a:solidFill>
                <a:latin typeface="Arial" panose="020B0604020202020204" pitchFamily="34" charset="0"/>
              </a:rPr>
              <a:t>1</a:t>
            </a:r>
            <a:r>
              <a:rPr lang="hr-HR" altLang="sr-Latn-RS" i="1">
                <a:solidFill>
                  <a:schemeClr val="accent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110101</a:t>
            </a:r>
            <a:r>
              <a:rPr lang="hr-HR" altLang="sr-Latn-RS" i="1" baseline="-30000">
                <a:solidFill>
                  <a:schemeClr val="accent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(2)</a:t>
            </a:r>
            <a:r>
              <a:rPr lang="hr-HR" altLang="sr-Latn-RS" i="1">
                <a:solidFill>
                  <a:schemeClr val="accent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-1001</a:t>
            </a:r>
            <a:r>
              <a:rPr lang="hr-HR" altLang="sr-Latn-RS" i="1" baseline="-30000">
                <a:solidFill>
                  <a:schemeClr val="accent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(2)</a:t>
            </a:r>
            <a:r>
              <a:rPr lang="hr-HR" altLang="sr-Latn-RS" i="1">
                <a:solidFill>
                  <a:schemeClr val="accent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=</a:t>
            </a:r>
            <a:r>
              <a:rPr lang="hr-HR" altLang="sr-Latn-RS" i="1">
                <a:solidFill>
                  <a:schemeClr val="accent2"/>
                </a:solidFill>
                <a:latin typeface="Arial" panose="020B0604020202020204" pitchFamily="34" charset="0"/>
              </a:rPr>
              <a:t>1</a:t>
            </a:r>
            <a:r>
              <a:rPr lang="hr-HR" altLang="sr-Latn-RS" i="1">
                <a:solidFill>
                  <a:schemeClr val="accent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101100</a:t>
            </a:r>
            <a:r>
              <a:rPr lang="hr-HR" altLang="sr-Latn-RS" i="1" baseline="-30000">
                <a:solidFill>
                  <a:schemeClr val="accent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(2).</a:t>
            </a:r>
            <a:endParaRPr lang="hr-HR" altLang="sr-Latn-RS" i="1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13318" name="Rectangle 150"/>
          <p:cNvSpPr>
            <a:spLocks noChangeArrowheads="1"/>
          </p:cNvSpPr>
          <p:nvPr/>
        </p:nvSpPr>
        <p:spPr bwMode="auto">
          <a:xfrm>
            <a:off x="428625" y="1357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sz="2800" i="1">
                <a:solidFill>
                  <a:schemeClr val="accent2"/>
                </a:solidFill>
                <a:latin typeface="Comic Sans MS" panose="030F0702030302020204" pitchFamily="66" charset="0"/>
              </a:rPr>
              <a:t>Koliko je ?</a:t>
            </a:r>
            <a:r>
              <a:rPr lang="hr-HR" altLang="sr-Latn-RS" sz="3200" i="1">
                <a:solidFill>
                  <a:schemeClr val="accent2"/>
                </a:solidFill>
                <a:latin typeface="Comic Sans MS" panose="030F0702030302020204" pitchFamily="66" charset="0"/>
              </a:rPr>
              <a:t>     </a:t>
            </a:r>
            <a:r>
              <a:rPr lang="hr-HR" altLang="sr-Latn-RS" i="1">
                <a:latin typeface="Arial" panose="020B0604020202020204" pitchFamily="34" charset="0"/>
              </a:rPr>
              <a:t>1110101</a:t>
            </a:r>
            <a:r>
              <a:rPr lang="hr-HR" altLang="sr-Latn-RS" i="1" baseline="-25000">
                <a:latin typeface="Arial" panose="020B0604020202020204" pitchFamily="34" charset="0"/>
              </a:rPr>
              <a:t>(2)</a:t>
            </a:r>
            <a:r>
              <a:rPr lang="hr-HR" altLang="sr-Latn-RS" i="1">
                <a:latin typeface="Arial" panose="020B0604020202020204" pitchFamily="34" charset="0"/>
              </a:rPr>
              <a:t> -1001</a:t>
            </a:r>
            <a:r>
              <a:rPr lang="hr-HR" altLang="sr-Latn-RS" i="1" baseline="-25000">
                <a:latin typeface="Arial" panose="020B0604020202020204" pitchFamily="34" charset="0"/>
              </a:rPr>
              <a:t>(2)</a:t>
            </a:r>
          </a:p>
        </p:txBody>
      </p:sp>
      <p:grpSp>
        <p:nvGrpSpPr>
          <p:cNvPr id="2" name="Group 59"/>
          <p:cNvGrpSpPr>
            <a:grpSpLocks/>
          </p:cNvGrpSpPr>
          <p:nvPr/>
        </p:nvGrpSpPr>
        <p:grpSpPr bwMode="auto">
          <a:xfrm>
            <a:off x="2452688" y="2714625"/>
            <a:ext cx="3036887" cy="503238"/>
            <a:chOff x="2452408" y="2714620"/>
            <a:chExt cx="3037171" cy="503237"/>
          </a:xfrm>
        </p:grpSpPr>
        <p:sp>
          <p:nvSpPr>
            <p:cNvPr id="13334" name="Rectangle 60"/>
            <p:cNvSpPr>
              <a:spLocks noChangeArrowheads="1"/>
            </p:cNvSpPr>
            <p:nvPr/>
          </p:nvSpPr>
          <p:spPr bwMode="auto">
            <a:xfrm>
              <a:off x="4198316" y="2714620"/>
              <a:ext cx="417513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rbel" panose="020B0503020204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orbel" panose="020B0503020204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orbel" panose="020B050302020402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orbel" panose="020B050302020402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hr-HR" altLang="sr-Latn-RS" b="1" i="1">
                  <a:latin typeface="Comic Sans MS" panose="030F0702030302020204" pitchFamily="66" charset="0"/>
                  <a:cs typeface="Times New Roman" panose="02020603050405020304" pitchFamily="18" charset="0"/>
                </a:rPr>
                <a:t>1</a:t>
              </a:r>
              <a:endParaRPr lang="hr-HR" altLang="sr-Latn-RS" i="1">
                <a:latin typeface="Comic Sans MS" panose="030F0702030302020204" pitchFamily="66" charset="0"/>
                <a:cs typeface="Times New Roman" panose="02020603050405020304" pitchFamily="18" charset="0"/>
              </a:endParaRPr>
            </a:p>
            <a:p>
              <a:pPr algn="ct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lang="hr-HR" altLang="sr-Latn-RS" i="1">
                <a:latin typeface="Comic Sans MS" panose="030F0702030302020204" pitchFamily="66" charset="0"/>
              </a:endParaRPr>
            </a:p>
          </p:txBody>
        </p:sp>
        <p:sp>
          <p:nvSpPr>
            <p:cNvPr id="13335" name="Rectangle 59"/>
            <p:cNvSpPr>
              <a:spLocks noChangeArrowheads="1"/>
            </p:cNvSpPr>
            <p:nvPr/>
          </p:nvSpPr>
          <p:spPr bwMode="auto">
            <a:xfrm>
              <a:off x="4635190" y="2714620"/>
              <a:ext cx="417513" cy="503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rbel" panose="020B0503020204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orbel" panose="020B0503020204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orbel" panose="020B050302020402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orbel" panose="020B050302020402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hr-HR" altLang="sr-Latn-RS" b="1" i="1">
                  <a:latin typeface="Comic Sans MS" panose="030F0702030302020204" pitchFamily="66" charset="0"/>
                  <a:cs typeface="Times New Roman" panose="02020603050405020304" pitchFamily="18" charset="0"/>
                </a:rPr>
                <a:t>0</a:t>
              </a:r>
              <a:endParaRPr lang="hr-HR" altLang="sr-Latn-RS" i="1">
                <a:latin typeface="Comic Sans MS" panose="030F0702030302020204" pitchFamily="66" charset="0"/>
                <a:cs typeface="Times New Roman" panose="02020603050405020304" pitchFamily="18" charset="0"/>
              </a:endParaRPr>
            </a:p>
            <a:p>
              <a:pPr algn="ct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lang="hr-HR" altLang="sr-Latn-RS" i="1">
                <a:latin typeface="Comic Sans MS" panose="030F0702030302020204" pitchFamily="66" charset="0"/>
              </a:endParaRPr>
            </a:p>
          </p:txBody>
        </p:sp>
        <p:sp>
          <p:nvSpPr>
            <p:cNvPr id="13336" name="Rectangle 58"/>
            <p:cNvSpPr>
              <a:spLocks noChangeArrowheads="1"/>
            </p:cNvSpPr>
            <p:nvPr/>
          </p:nvSpPr>
          <p:spPr bwMode="auto">
            <a:xfrm>
              <a:off x="3763030" y="2714620"/>
              <a:ext cx="415925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rbel" panose="020B0503020204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orbel" panose="020B0503020204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orbel" panose="020B050302020402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orbel" panose="020B050302020402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hr-HR" altLang="sr-Latn-RS" b="1" i="1">
                  <a:latin typeface="Comic Sans MS" panose="030F0702030302020204" pitchFamily="66" charset="0"/>
                  <a:cs typeface="Times New Roman" panose="02020603050405020304" pitchFamily="18" charset="0"/>
                </a:rPr>
                <a:t>0</a:t>
              </a:r>
              <a:endParaRPr lang="hr-HR" altLang="sr-Latn-RS" i="1">
                <a:latin typeface="Comic Sans MS" panose="030F0702030302020204" pitchFamily="66" charset="0"/>
              </a:endParaRPr>
            </a:p>
          </p:txBody>
        </p:sp>
        <p:sp>
          <p:nvSpPr>
            <p:cNvPr id="13337" name="Rectangle 57"/>
            <p:cNvSpPr>
              <a:spLocks noChangeArrowheads="1"/>
            </p:cNvSpPr>
            <p:nvPr/>
          </p:nvSpPr>
          <p:spPr bwMode="auto">
            <a:xfrm>
              <a:off x="3326156" y="2714620"/>
              <a:ext cx="417513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rbel" panose="020B0503020204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orbel" panose="020B0503020204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orbel" panose="020B050302020402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orbel" panose="020B050302020402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hr-HR" altLang="sr-Latn-RS" b="1" i="1">
                  <a:latin typeface="Comic Sans MS" panose="030F0702030302020204" pitchFamily="66" charset="0"/>
                  <a:cs typeface="Times New Roman" panose="02020603050405020304" pitchFamily="18" charset="0"/>
                </a:rPr>
                <a:t>1</a:t>
              </a:r>
              <a:endParaRPr lang="hr-HR" altLang="sr-Latn-RS" i="1">
                <a:latin typeface="Comic Sans MS" panose="030F0702030302020204" pitchFamily="66" charset="0"/>
              </a:endParaRPr>
            </a:p>
          </p:txBody>
        </p:sp>
        <p:sp>
          <p:nvSpPr>
            <p:cNvPr id="13338" name="Rectangle 60"/>
            <p:cNvSpPr>
              <a:spLocks noChangeArrowheads="1"/>
            </p:cNvSpPr>
            <p:nvPr/>
          </p:nvSpPr>
          <p:spPr bwMode="auto">
            <a:xfrm>
              <a:off x="2889282" y="2714620"/>
              <a:ext cx="417513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rbel" panose="020B0503020204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orbel" panose="020B0503020204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orbel" panose="020B050302020402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orbel" panose="020B050302020402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hr-HR" altLang="sr-Latn-RS" b="1" i="1">
                  <a:latin typeface="Comic Sans MS" panose="030F0702030302020204" pitchFamily="66" charset="0"/>
                  <a:cs typeface="Times New Roman" panose="02020603050405020304" pitchFamily="18" charset="0"/>
                </a:rPr>
                <a:t>1</a:t>
              </a:r>
              <a:endParaRPr lang="hr-HR" altLang="sr-Latn-RS" i="1">
                <a:latin typeface="Comic Sans MS" panose="030F0702030302020204" pitchFamily="66" charset="0"/>
                <a:cs typeface="Times New Roman" panose="02020603050405020304" pitchFamily="18" charset="0"/>
              </a:endParaRPr>
            </a:p>
            <a:p>
              <a:pPr algn="ct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lang="hr-HR" altLang="sr-Latn-RS" i="1">
                <a:latin typeface="Comic Sans MS" panose="030F0702030302020204" pitchFamily="66" charset="0"/>
              </a:endParaRPr>
            </a:p>
          </p:txBody>
        </p:sp>
        <p:sp>
          <p:nvSpPr>
            <p:cNvPr id="13339" name="Rectangle 60"/>
            <p:cNvSpPr>
              <a:spLocks noChangeArrowheads="1"/>
            </p:cNvSpPr>
            <p:nvPr/>
          </p:nvSpPr>
          <p:spPr bwMode="auto">
            <a:xfrm>
              <a:off x="2452408" y="2714620"/>
              <a:ext cx="417513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rbel" panose="020B0503020204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orbel" panose="020B0503020204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orbel" panose="020B050302020402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orbel" panose="020B050302020402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hr-HR" altLang="sr-Latn-RS" b="1" i="1">
                  <a:latin typeface="Comic Sans MS" panose="030F0702030302020204" pitchFamily="66" charset="0"/>
                  <a:cs typeface="Times New Roman" panose="02020603050405020304" pitchFamily="18" charset="0"/>
                </a:rPr>
                <a:t>1</a:t>
              </a:r>
              <a:endParaRPr lang="hr-HR" altLang="sr-Latn-RS" i="1">
                <a:latin typeface="Comic Sans MS" panose="030F0702030302020204" pitchFamily="66" charset="0"/>
                <a:cs typeface="Times New Roman" panose="02020603050405020304" pitchFamily="18" charset="0"/>
              </a:endParaRPr>
            </a:p>
            <a:p>
              <a:pPr algn="ct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lang="hr-HR" altLang="sr-Latn-RS" i="1">
                <a:latin typeface="Comic Sans MS" panose="030F0702030302020204" pitchFamily="66" charset="0"/>
              </a:endParaRPr>
            </a:p>
          </p:txBody>
        </p:sp>
        <p:sp>
          <p:nvSpPr>
            <p:cNvPr id="13340" name="Rectangle 60"/>
            <p:cNvSpPr>
              <a:spLocks noChangeArrowheads="1"/>
            </p:cNvSpPr>
            <p:nvPr/>
          </p:nvSpPr>
          <p:spPr bwMode="auto">
            <a:xfrm>
              <a:off x="5072066" y="2714620"/>
              <a:ext cx="417513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rbel" panose="020B0503020204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orbel" panose="020B0503020204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orbel" panose="020B050302020402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orbel" panose="020B050302020402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hr-HR" altLang="sr-Latn-RS" b="1" i="1">
                  <a:latin typeface="Comic Sans MS" panose="030F0702030302020204" pitchFamily="66" charset="0"/>
                  <a:cs typeface="Times New Roman" panose="02020603050405020304" pitchFamily="18" charset="0"/>
                </a:rPr>
                <a:t>1</a:t>
              </a:r>
              <a:endParaRPr lang="hr-HR" altLang="sr-Latn-RS" i="1">
                <a:latin typeface="Comic Sans MS" panose="030F0702030302020204" pitchFamily="66" charset="0"/>
                <a:cs typeface="Times New Roman" panose="02020603050405020304" pitchFamily="18" charset="0"/>
              </a:endParaRPr>
            </a:p>
            <a:p>
              <a:pPr algn="ct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lang="hr-HR" altLang="sr-Latn-RS" i="1">
                <a:latin typeface="Comic Sans MS" panose="030F0702030302020204" pitchFamily="66" charset="0"/>
              </a:endParaRPr>
            </a:p>
          </p:txBody>
        </p:sp>
      </p:grpSp>
      <p:grpSp>
        <p:nvGrpSpPr>
          <p:cNvPr id="3" name="Group 60"/>
          <p:cNvGrpSpPr>
            <a:grpSpLocks/>
          </p:cNvGrpSpPr>
          <p:nvPr/>
        </p:nvGrpSpPr>
        <p:grpSpPr bwMode="auto">
          <a:xfrm>
            <a:off x="3786188" y="3071813"/>
            <a:ext cx="1703387" cy="503237"/>
            <a:chOff x="3786182" y="3071810"/>
            <a:chExt cx="1703397" cy="503237"/>
          </a:xfrm>
        </p:grpSpPr>
        <p:sp>
          <p:nvSpPr>
            <p:cNvPr id="13330" name="Rectangle 60"/>
            <p:cNvSpPr>
              <a:spLocks noChangeArrowheads="1"/>
            </p:cNvSpPr>
            <p:nvPr/>
          </p:nvSpPr>
          <p:spPr bwMode="auto">
            <a:xfrm>
              <a:off x="5072066" y="3071810"/>
              <a:ext cx="417513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rbel" panose="020B0503020204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orbel" panose="020B0503020204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orbel" panose="020B050302020402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orbel" panose="020B050302020402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hr-HR" altLang="sr-Latn-RS" b="1" i="1">
                  <a:latin typeface="Comic Sans MS" panose="030F0702030302020204" pitchFamily="66" charset="0"/>
                  <a:cs typeface="Times New Roman" panose="02020603050405020304" pitchFamily="18" charset="0"/>
                </a:rPr>
                <a:t>1</a:t>
              </a:r>
              <a:endParaRPr lang="hr-HR" altLang="sr-Latn-RS" i="1">
                <a:latin typeface="Comic Sans MS" panose="030F0702030302020204" pitchFamily="66" charset="0"/>
                <a:cs typeface="Times New Roman" panose="02020603050405020304" pitchFamily="18" charset="0"/>
              </a:endParaRPr>
            </a:p>
            <a:p>
              <a:pPr algn="ct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lang="hr-HR" altLang="sr-Latn-RS" i="1">
                <a:latin typeface="Comic Sans MS" panose="030F0702030302020204" pitchFamily="66" charset="0"/>
              </a:endParaRPr>
            </a:p>
          </p:txBody>
        </p:sp>
        <p:sp>
          <p:nvSpPr>
            <p:cNvPr id="13331" name="Rectangle 60"/>
            <p:cNvSpPr>
              <a:spLocks noChangeArrowheads="1"/>
            </p:cNvSpPr>
            <p:nvPr/>
          </p:nvSpPr>
          <p:spPr bwMode="auto">
            <a:xfrm>
              <a:off x="3786182" y="3071810"/>
              <a:ext cx="417513" cy="431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rbel" panose="020B0503020204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orbel" panose="020B0503020204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orbel" panose="020B050302020402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orbel" panose="020B050302020402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hr-HR" altLang="sr-Latn-RS" b="1" i="1">
                  <a:latin typeface="Comic Sans MS" panose="030F0702030302020204" pitchFamily="66" charset="0"/>
                  <a:cs typeface="Times New Roman" panose="02020603050405020304" pitchFamily="18" charset="0"/>
                </a:rPr>
                <a:t>1</a:t>
              </a:r>
              <a:endParaRPr lang="hr-HR" altLang="sr-Latn-RS" i="1">
                <a:latin typeface="Comic Sans MS" panose="030F0702030302020204" pitchFamily="66" charset="0"/>
                <a:cs typeface="Times New Roman" panose="02020603050405020304" pitchFamily="18" charset="0"/>
              </a:endParaRPr>
            </a:p>
            <a:p>
              <a:pPr algn="ct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lang="hr-HR" altLang="sr-Latn-RS" i="1">
                <a:latin typeface="Comic Sans MS" panose="030F0702030302020204" pitchFamily="66" charset="0"/>
              </a:endParaRPr>
            </a:p>
          </p:txBody>
        </p:sp>
        <p:sp>
          <p:nvSpPr>
            <p:cNvPr id="13332" name="Rectangle 59"/>
            <p:cNvSpPr>
              <a:spLocks noChangeArrowheads="1"/>
            </p:cNvSpPr>
            <p:nvPr/>
          </p:nvSpPr>
          <p:spPr bwMode="auto">
            <a:xfrm>
              <a:off x="4643438" y="3071810"/>
              <a:ext cx="417513" cy="503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rbel" panose="020B0503020204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orbel" panose="020B0503020204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orbel" panose="020B050302020402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orbel" panose="020B050302020402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hr-HR" altLang="sr-Latn-RS" b="1" i="1">
                  <a:latin typeface="Comic Sans MS" panose="030F0702030302020204" pitchFamily="66" charset="0"/>
                  <a:cs typeface="Times New Roman" panose="02020603050405020304" pitchFamily="18" charset="0"/>
                </a:rPr>
                <a:t>0</a:t>
              </a:r>
              <a:endParaRPr lang="hr-HR" altLang="sr-Latn-RS" i="1">
                <a:latin typeface="Comic Sans MS" panose="030F0702030302020204" pitchFamily="66" charset="0"/>
                <a:cs typeface="Times New Roman" panose="02020603050405020304" pitchFamily="18" charset="0"/>
              </a:endParaRPr>
            </a:p>
            <a:p>
              <a:pPr algn="ct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lang="hr-HR" altLang="sr-Latn-RS" i="1">
                <a:latin typeface="Comic Sans MS" panose="030F0702030302020204" pitchFamily="66" charset="0"/>
              </a:endParaRPr>
            </a:p>
          </p:txBody>
        </p:sp>
        <p:sp>
          <p:nvSpPr>
            <p:cNvPr id="13333" name="Rectangle 59"/>
            <p:cNvSpPr>
              <a:spLocks noChangeArrowheads="1"/>
            </p:cNvSpPr>
            <p:nvPr/>
          </p:nvSpPr>
          <p:spPr bwMode="auto">
            <a:xfrm>
              <a:off x="4214810" y="3071810"/>
              <a:ext cx="417513" cy="503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orbel" panose="020B0503020204020204" pitchFamily="34" charset="0"/>
                </a:defRPr>
              </a:lvl1pPr>
              <a:lvl2pPr marL="742950" indent="-28575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orbel" panose="020B0503020204020204" pitchFamily="34" charset="0"/>
                </a:defRPr>
              </a:lvl2pPr>
              <a:lvl3pPr marL="11430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orbel" panose="020B0503020204020204" pitchFamily="34" charset="0"/>
                </a:defRPr>
              </a:lvl3pPr>
              <a:lvl4pPr marL="16002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600">
                  <a:solidFill>
                    <a:schemeClr val="tx1"/>
                  </a:solidFill>
                  <a:latin typeface="Corbel" panose="020B0503020204020204" pitchFamily="34" charset="0"/>
                </a:defRPr>
              </a:lvl4pPr>
              <a:lvl5pPr marL="2057400" indent="-22860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ts val="600"/>
                </a:spcAft>
                <a:buClr>
                  <a:srgbClr val="1287C3"/>
                </a:buClr>
                <a:buSzPct val="145000"/>
                <a:buFont typeface="Arial" panose="020B0604020202020204" pitchFamily="34" charset="0"/>
                <a:buChar char="•"/>
                <a:defRPr sz="1400">
                  <a:solidFill>
                    <a:schemeClr val="tx1"/>
                  </a:solidFill>
                  <a:latin typeface="Corbel" panose="020B0503020204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lang="hr-HR" altLang="sr-Latn-RS" b="1" i="1">
                  <a:latin typeface="Comic Sans MS" panose="030F0702030302020204" pitchFamily="66" charset="0"/>
                  <a:cs typeface="Times New Roman" panose="02020603050405020304" pitchFamily="18" charset="0"/>
                </a:rPr>
                <a:t>0</a:t>
              </a:r>
              <a:endParaRPr lang="hr-HR" altLang="sr-Latn-RS" i="1">
                <a:latin typeface="Comic Sans MS" panose="030F0702030302020204" pitchFamily="66" charset="0"/>
                <a:cs typeface="Times New Roman" panose="02020603050405020304" pitchFamily="18" charset="0"/>
              </a:endParaRPr>
            </a:p>
            <a:p>
              <a:pPr algn="ctr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endParaRPr lang="hr-HR" altLang="sr-Latn-RS" i="1">
                <a:latin typeface="Comic Sans MS" panose="030F0702030302020204" pitchFamily="66" charset="0"/>
              </a:endParaRPr>
            </a:p>
          </p:txBody>
        </p:sp>
      </p:grpSp>
      <p:sp>
        <p:nvSpPr>
          <p:cNvPr id="51" name="Rectangle 60"/>
          <p:cNvSpPr>
            <a:spLocks noChangeArrowheads="1"/>
          </p:cNvSpPr>
          <p:nvPr/>
        </p:nvSpPr>
        <p:spPr bwMode="auto">
          <a:xfrm>
            <a:off x="1785938" y="3071813"/>
            <a:ext cx="41751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 i="1">
                <a:latin typeface="Comic Sans MS" panose="030F0702030302020204" pitchFamily="66" charset="0"/>
                <a:cs typeface="Times New Roman" panose="02020603050405020304" pitchFamily="18" charset="0"/>
              </a:rPr>
              <a:t>-</a:t>
            </a:r>
            <a:endParaRPr lang="hr-HR" altLang="sr-Latn-RS" i="1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hr-HR" altLang="sr-Latn-RS" i="1">
              <a:latin typeface="Comic Sans MS" panose="030F0702030302020204" pitchFamily="66" charset="0"/>
            </a:endParaRPr>
          </a:p>
        </p:txBody>
      </p:sp>
      <p:sp>
        <p:nvSpPr>
          <p:cNvPr id="52" name="Line 202"/>
          <p:cNvSpPr>
            <a:spLocks noChangeShapeType="1"/>
          </p:cNvSpPr>
          <p:nvPr/>
        </p:nvSpPr>
        <p:spPr bwMode="auto">
          <a:xfrm>
            <a:off x="1857375" y="3643313"/>
            <a:ext cx="3705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53" name="Rectangle 59"/>
          <p:cNvSpPr>
            <a:spLocks noChangeArrowheads="1"/>
          </p:cNvSpPr>
          <p:nvPr/>
        </p:nvSpPr>
        <p:spPr bwMode="auto">
          <a:xfrm>
            <a:off x="5072063" y="3786188"/>
            <a:ext cx="417512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 i="1">
                <a:latin typeface="Comic Sans MS" panose="030F0702030302020204" pitchFamily="66" charset="0"/>
                <a:cs typeface="Times New Roman" panose="02020603050405020304" pitchFamily="18" charset="0"/>
              </a:rPr>
              <a:t>0</a:t>
            </a:r>
            <a:endParaRPr lang="hr-HR" altLang="sr-Latn-RS" i="1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hr-HR" altLang="sr-Latn-RS" i="1">
              <a:latin typeface="Comic Sans MS" panose="030F0702030302020204" pitchFamily="66" charset="0"/>
            </a:endParaRPr>
          </a:p>
        </p:txBody>
      </p:sp>
      <p:sp>
        <p:nvSpPr>
          <p:cNvPr id="54" name="Rectangle 59"/>
          <p:cNvSpPr>
            <a:spLocks noChangeArrowheads="1"/>
          </p:cNvSpPr>
          <p:nvPr/>
        </p:nvSpPr>
        <p:spPr bwMode="auto">
          <a:xfrm>
            <a:off x="4608513" y="3786188"/>
            <a:ext cx="417512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 i="1">
                <a:latin typeface="Comic Sans MS" panose="030F0702030302020204" pitchFamily="66" charset="0"/>
                <a:cs typeface="Times New Roman" panose="02020603050405020304" pitchFamily="18" charset="0"/>
              </a:rPr>
              <a:t>0</a:t>
            </a:r>
            <a:endParaRPr lang="hr-HR" altLang="sr-Latn-RS" i="1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hr-HR" altLang="sr-Latn-RS" i="1">
              <a:latin typeface="Comic Sans MS" panose="030F0702030302020204" pitchFamily="66" charset="0"/>
            </a:endParaRPr>
          </a:p>
        </p:txBody>
      </p:sp>
      <p:sp>
        <p:nvSpPr>
          <p:cNvPr id="55" name="Rectangle 59"/>
          <p:cNvSpPr>
            <a:spLocks noChangeArrowheads="1"/>
          </p:cNvSpPr>
          <p:nvPr/>
        </p:nvSpPr>
        <p:spPr bwMode="auto">
          <a:xfrm>
            <a:off x="4143375" y="3786188"/>
            <a:ext cx="417513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 i="1">
                <a:latin typeface="Comic Sans MS" panose="030F0702030302020204" pitchFamily="66" charset="0"/>
                <a:cs typeface="Times New Roman" panose="02020603050405020304" pitchFamily="18" charset="0"/>
              </a:rPr>
              <a:t>1</a:t>
            </a:r>
            <a:endParaRPr lang="hr-HR" altLang="sr-Latn-RS" i="1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hr-HR" altLang="sr-Latn-RS" i="1">
              <a:latin typeface="Comic Sans MS" panose="030F0702030302020204" pitchFamily="66" charset="0"/>
            </a:endParaRPr>
          </a:p>
        </p:txBody>
      </p:sp>
      <p:sp>
        <p:nvSpPr>
          <p:cNvPr id="56" name="Rectangle 59"/>
          <p:cNvSpPr>
            <a:spLocks noChangeArrowheads="1"/>
          </p:cNvSpPr>
          <p:nvPr/>
        </p:nvSpPr>
        <p:spPr bwMode="auto">
          <a:xfrm>
            <a:off x="3678238" y="3786188"/>
            <a:ext cx="417512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 i="1">
                <a:latin typeface="Comic Sans MS" panose="030F0702030302020204" pitchFamily="66" charset="0"/>
                <a:cs typeface="Times New Roman" panose="02020603050405020304" pitchFamily="18" charset="0"/>
              </a:rPr>
              <a:t>1</a:t>
            </a:r>
            <a:endParaRPr lang="hr-HR" altLang="sr-Latn-RS" i="1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hr-HR" altLang="sr-Latn-RS" i="1">
              <a:latin typeface="Comic Sans MS" panose="030F0702030302020204" pitchFamily="66" charset="0"/>
            </a:endParaRPr>
          </a:p>
        </p:txBody>
      </p:sp>
      <p:sp>
        <p:nvSpPr>
          <p:cNvPr id="57" name="Rectangle 59"/>
          <p:cNvSpPr>
            <a:spLocks noChangeArrowheads="1"/>
          </p:cNvSpPr>
          <p:nvPr/>
        </p:nvSpPr>
        <p:spPr bwMode="auto">
          <a:xfrm>
            <a:off x="3214688" y="3786188"/>
            <a:ext cx="417512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 i="1">
                <a:latin typeface="Comic Sans MS" panose="030F0702030302020204" pitchFamily="66" charset="0"/>
                <a:cs typeface="Times New Roman" panose="02020603050405020304" pitchFamily="18" charset="0"/>
              </a:rPr>
              <a:t>0</a:t>
            </a:r>
            <a:endParaRPr lang="hr-HR" altLang="sr-Latn-RS" i="1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hr-HR" altLang="sr-Latn-RS" i="1">
              <a:latin typeface="Comic Sans MS" panose="030F0702030302020204" pitchFamily="66" charset="0"/>
            </a:endParaRPr>
          </a:p>
        </p:txBody>
      </p:sp>
      <p:sp>
        <p:nvSpPr>
          <p:cNvPr id="58" name="Rectangle 59"/>
          <p:cNvSpPr>
            <a:spLocks noChangeArrowheads="1"/>
          </p:cNvSpPr>
          <p:nvPr/>
        </p:nvSpPr>
        <p:spPr bwMode="auto">
          <a:xfrm>
            <a:off x="2749550" y="3786188"/>
            <a:ext cx="417513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 i="1">
                <a:latin typeface="Comic Sans MS" panose="030F0702030302020204" pitchFamily="66" charset="0"/>
                <a:cs typeface="Times New Roman" panose="02020603050405020304" pitchFamily="18" charset="0"/>
              </a:rPr>
              <a:t>1</a:t>
            </a:r>
            <a:endParaRPr lang="hr-HR" altLang="sr-Latn-RS" i="1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hr-HR" altLang="sr-Latn-RS" i="1">
              <a:latin typeface="Comic Sans MS" panose="030F0702030302020204" pitchFamily="66" charset="0"/>
            </a:endParaRPr>
          </a:p>
        </p:txBody>
      </p:sp>
      <p:sp>
        <p:nvSpPr>
          <p:cNvPr id="59" name="Rectangle 59"/>
          <p:cNvSpPr>
            <a:spLocks noChangeArrowheads="1"/>
          </p:cNvSpPr>
          <p:nvPr/>
        </p:nvSpPr>
        <p:spPr bwMode="auto">
          <a:xfrm>
            <a:off x="2286000" y="3786188"/>
            <a:ext cx="417513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 i="1">
                <a:latin typeface="Comic Sans MS" panose="030F0702030302020204" pitchFamily="66" charset="0"/>
                <a:cs typeface="Times New Roman" panose="02020603050405020304" pitchFamily="18" charset="0"/>
              </a:rPr>
              <a:t>1</a:t>
            </a:r>
            <a:endParaRPr lang="hr-HR" altLang="sr-Latn-RS" i="1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lang="hr-HR" altLang="sr-Latn-RS" i="1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33" grpId="0"/>
      <p:bldP spid="51" grpId="0"/>
      <p:bldP spid="52" grpId="0" animBg="1"/>
      <p:bldP spid="53" grpId="0"/>
      <p:bldP spid="54" grpId="0"/>
      <p:bldP spid="55" grpId="0"/>
      <p:bldP spid="56" grpId="0"/>
      <p:bldP spid="57" grpId="0"/>
      <p:bldP spid="58" grpId="0"/>
      <p:bldP spid="5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71" name="Rectangle 55"/>
          <p:cNvSpPr>
            <a:spLocks noChangeArrowheads="1"/>
          </p:cNvSpPr>
          <p:nvPr/>
        </p:nvSpPr>
        <p:spPr bwMode="auto">
          <a:xfrm>
            <a:off x="6691313" y="4549775"/>
            <a:ext cx="16970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sz="1800" b="1">
                <a:latin typeface="Arial" panose="020B0604020202020204" pitchFamily="34" charset="0"/>
                <a:cs typeface="Times New Roman" panose="02020603050405020304" pitchFamily="18" charset="0"/>
              </a:rPr>
              <a:t>1110111</a:t>
            </a:r>
            <a:endParaRPr lang="hr-HR" altLang="sr-Latn-RS" sz="1800">
              <a:latin typeface="Arial" panose="020B0604020202020204" pitchFamily="34" charset="0"/>
            </a:endParaRPr>
          </a:p>
        </p:txBody>
      </p:sp>
      <p:sp>
        <p:nvSpPr>
          <p:cNvPr id="14339" name="Text Box 27"/>
          <p:cNvSpPr txBox="1">
            <a:spLocks noChangeArrowheads="1"/>
          </p:cNvSpPr>
          <p:nvPr/>
        </p:nvSpPr>
        <p:spPr bwMode="auto">
          <a:xfrm>
            <a:off x="2771775" y="476250"/>
            <a:ext cx="3598863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="1">
                <a:solidFill>
                  <a:srgbClr val="3333FF"/>
                </a:solidFill>
                <a:latin typeface="Comic Sans MS" panose="030F0702030302020204" pitchFamily="66" charset="0"/>
              </a:rPr>
              <a:t>Binarno ODUZIMANJE</a:t>
            </a:r>
          </a:p>
        </p:txBody>
      </p:sp>
      <p:sp>
        <p:nvSpPr>
          <p:cNvPr id="9244" name="Rectangle 28"/>
          <p:cNvSpPr>
            <a:spLocks noChangeArrowheads="1"/>
          </p:cNvSpPr>
          <p:nvPr/>
        </p:nvSpPr>
        <p:spPr bwMode="auto">
          <a:xfrm>
            <a:off x="827088" y="1201738"/>
            <a:ext cx="734536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sz="1800" b="1">
                <a:latin typeface="Arial" panose="020B0604020202020204" pitchFamily="34" charset="0"/>
                <a:cs typeface="Times New Roman" panose="02020603050405020304" pitchFamily="18" charset="0"/>
              </a:rPr>
              <a:t>Oduzimanje svodimo na zbrajanje: </a:t>
            </a:r>
            <a:r>
              <a:rPr lang="hr-HR" altLang="sr-Latn-RS" sz="1800" b="1" i="1">
                <a:latin typeface="Arial" panose="020B0604020202020204" pitchFamily="34" charset="0"/>
                <a:cs typeface="Times New Roman" panose="02020603050405020304" pitchFamily="18" charset="0"/>
              </a:rPr>
              <a:t>a-b = a+(-b).</a:t>
            </a:r>
            <a:endParaRPr lang="hr-HR" altLang="sr-Latn-RS" sz="1800" b="1" i="1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sz="1800" b="1" i="1">
                <a:latin typeface="Arial" panose="020B0604020202020204" pitchFamily="34" charset="0"/>
              </a:rPr>
              <a:t>Negativni brojevi predočavaju se dvojnim komplementom.</a:t>
            </a:r>
            <a:r>
              <a:rPr lang="hr-HR" altLang="sr-Latn-RS" sz="1800" b="1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9273" name="Rectangle 57"/>
          <p:cNvSpPr>
            <a:spLocks noChangeArrowheads="1"/>
          </p:cNvSpPr>
          <p:nvPr/>
        </p:nvSpPr>
        <p:spPr bwMode="auto">
          <a:xfrm>
            <a:off x="5448300" y="4914900"/>
            <a:ext cx="294005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sz="1800" b="1">
                <a:latin typeface="Arial" panose="020B0604020202020204" pitchFamily="34" charset="0"/>
                <a:cs typeface="Times New Roman" panose="02020603050405020304" pitchFamily="18" charset="0"/>
              </a:rPr>
              <a:t>   1110101</a:t>
            </a:r>
          </a:p>
          <a:p>
            <a:pPr algn="ct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sz="1800" b="1" u="sng">
                <a:latin typeface="Arial" panose="020B0604020202020204" pitchFamily="34" charset="0"/>
                <a:cs typeface="Times New Roman" panose="02020603050405020304" pitchFamily="18" charset="0"/>
              </a:rPr>
              <a:t>+ 1110111</a:t>
            </a:r>
            <a:endParaRPr lang="hr-HR" altLang="sr-Latn-RS" sz="1800" b="1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sz="1800" b="1">
                <a:latin typeface="Arial" panose="020B0604020202020204" pitchFamily="34" charset="0"/>
                <a:cs typeface="Times New Roman" panose="02020603050405020304" pitchFamily="18" charset="0"/>
              </a:rPr>
              <a:t>  11101100</a:t>
            </a:r>
            <a:endParaRPr lang="hr-HR" altLang="sr-Latn-RS" sz="1800" b="1">
              <a:latin typeface="Arial" panose="020B0604020202020204" pitchFamily="34" charset="0"/>
            </a:endParaRPr>
          </a:p>
        </p:txBody>
      </p:sp>
      <p:sp>
        <p:nvSpPr>
          <p:cNvPr id="9272" name="Rectangle 56"/>
          <p:cNvSpPr>
            <a:spLocks noChangeArrowheads="1"/>
          </p:cNvSpPr>
          <p:nvPr/>
        </p:nvSpPr>
        <p:spPr bwMode="auto">
          <a:xfrm>
            <a:off x="900113" y="4914900"/>
            <a:ext cx="454818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hr-HR" altLang="sr-Latn-RS" sz="1600">
                <a:latin typeface="Arial" panose="020B0604020202020204" pitchFamily="34" charset="0"/>
                <a:cs typeface="Times New Roman" panose="02020603050405020304" pitchFamily="18" charset="0"/>
              </a:rPr>
              <a:t>Dvojni komplement pribrojimo umanjeniku te odbacimo krajnju lijevu jedinicu.</a:t>
            </a:r>
            <a:endParaRPr lang="hr-HR" altLang="sr-Latn-RS" sz="1600">
              <a:latin typeface="Arial" panose="020B0604020202020204" pitchFamily="34" charset="0"/>
            </a:endParaRPr>
          </a:p>
        </p:txBody>
      </p:sp>
      <p:sp>
        <p:nvSpPr>
          <p:cNvPr id="14343" name="Rectangle 54"/>
          <p:cNvSpPr>
            <a:spLocks noChangeArrowheads="1"/>
          </p:cNvSpPr>
          <p:nvPr/>
        </p:nvSpPr>
        <p:spPr bwMode="auto">
          <a:xfrm>
            <a:off x="5448300" y="4549775"/>
            <a:ext cx="124301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sr-Latn-CS" altLang="sr-Latn-RS" sz="1800">
              <a:latin typeface="Arial" panose="020B0604020202020204" pitchFamily="34" charset="0"/>
            </a:endParaRPr>
          </a:p>
        </p:txBody>
      </p:sp>
      <p:sp>
        <p:nvSpPr>
          <p:cNvPr id="9269" name="Rectangle 53"/>
          <p:cNvSpPr>
            <a:spLocks noChangeArrowheads="1"/>
          </p:cNvSpPr>
          <p:nvPr/>
        </p:nvSpPr>
        <p:spPr bwMode="auto">
          <a:xfrm>
            <a:off x="900113" y="4581525"/>
            <a:ext cx="45481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lvl="1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sz="1600">
                <a:latin typeface="Arial" panose="020B0604020202020204" pitchFamily="34" charset="0"/>
                <a:cs typeface="Times New Roman" panose="02020603050405020304" pitchFamily="18" charset="0"/>
              </a:rPr>
              <a:t>- dobili smo </a:t>
            </a:r>
            <a:r>
              <a:rPr lang="hr-HR" altLang="sr-Latn-RS" sz="1600" b="1">
                <a:latin typeface="Arial" panose="020B0604020202020204" pitchFamily="34" charset="0"/>
                <a:cs typeface="Times New Roman" panose="02020603050405020304" pitchFamily="18" charset="0"/>
              </a:rPr>
              <a:t>dvojni komplement (-9)</a:t>
            </a:r>
            <a:endParaRPr lang="hr-HR" altLang="sr-Latn-RS" sz="1600">
              <a:latin typeface="Arial" panose="020B0604020202020204" pitchFamily="34" charset="0"/>
            </a:endParaRPr>
          </a:p>
        </p:txBody>
      </p:sp>
      <p:sp>
        <p:nvSpPr>
          <p:cNvPr id="9268" name="Rectangle 52"/>
          <p:cNvSpPr>
            <a:spLocks noChangeArrowheads="1"/>
          </p:cNvSpPr>
          <p:nvPr/>
        </p:nvSpPr>
        <p:spPr bwMode="auto">
          <a:xfrm>
            <a:off x="6691313" y="4184650"/>
            <a:ext cx="169703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sz="1800" b="1">
                <a:latin typeface="Arial" panose="020B0604020202020204" pitchFamily="34" charset="0"/>
                <a:cs typeface="Times New Roman" panose="02020603050405020304" pitchFamily="18" charset="0"/>
              </a:rPr>
              <a:t>+               1</a:t>
            </a:r>
            <a:endParaRPr lang="hr-HR" altLang="sr-Latn-RS" sz="1800">
              <a:latin typeface="Arial" panose="020B0604020202020204" pitchFamily="34" charset="0"/>
            </a:endParaRPr>
          </a:p>
        </p:txBody>
      </p:sp>
      <p:sp>
        <p:nvSpPr>
          <p:cNvPr id="14346" name="Rectangle 51"/>
          <p:cNvSpPr>
            <a:spLocks noChangeArrowheads="1"/>
          </p:cNvSpPr>
          <p:nvPr/>
        </p:nvSpPr>
        <p:spPr bwMode="auto">
          <a:xfrm>
            <a:off x="5448300" y="4184650"/>
            <a:ext cx="1243013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sr-Latn-CS" altLang="sr-Latn-RS" sz="1800">
              <a:latin typeface="Arial" panose="020B0604020202020204" pitchFamily="34" charset="0"/>
            </a:endParaRPr>
          </a:p>
        </p:txBody>
      </p:sp>
      <p:sp>
        <p:nvSpPr>
          <p:cNvPr id="9266" name="Rectangle 50"/>
          <p:cNvSpPr>
            <a:spLocks noChangeArrowheads="1"/>
          </p:cNvSpPr>
          <p:nvPr/>
        </p:nvSpPr>
        <p:spPr bwMode="auto">
          <a:xfrm>
            <a:off x="900113" y="4184650"/>
            <a:ext cx="4548187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hr-HR" altLang="sr-Latn-RS" sz="1600">
                <a:latin typeface="Arial" panose="020B0604020202020204" pitchFamily="34" charset="0"/>
                <a:cs typeface="Times New Roman" panose="02020603050405020304" pitchFamily="18" charset="0"/>
              </a:rPr>
              <a:t>Komplementu pribrojimo 1</a:t>
            </a:r>
            <a:endParaRPr lang="hr-HR" altLang="sr-Latn-RS" sz="1600">
              <a:latin typeface="Arial" panose="020B0604020202020204" pitchFamily="34" charset="0"/>
            </a:endParaRPr>
          </a:p>
        </p:txBody>
      </p:sp>
      <p:sp>
        <p:nvSpPr>
          <p:cNvPr id="9265" name="Rectangle 49"/>
          <p:cNvSpPr>
            <a:spLocks noChangeArrowheads="1"/>
          </p:cNvSpPr>
          <p:nvPr/>
        </p:nvSpPr>
        <p:spPr bwMode="auto">
          <a:xfrm>
            <a:off x="6691313" y="3605213"/>
            <a:ext cx="169703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sz="1800" b="1">
                <a:latin typeface="Arial" panose="020B0604020202020204" pitchFamily="34" charset="0"/>
                <a:cs typeface="Times New Roman" panose="02020603050405020304" pitchFamily="18" charset="0"/>
              </a:rPr>
              <a:t>1110110</a:t>
            </a:r>
            <a:endParaRPr lang="hr-HR" altLang="sr-Latn-RS" sz="1800">
              <a:latin typeface="Arial" panose="020B0604020202020204" pitchFamily="34" charset="0"/>
            </a:endParaRPr>
          </a:p>
        </p:txBody>
      </p:sp>
      <p:sp>
        <p:nvSpPr>
          <p:cNvPr id="14349" name="Rectangle 48"/>
          <p:cNvSpPr>
            <a:spLocks noChangeArrowheads="1"/>
          </p:cNvSpPr>
          <p:nvPr/>
        </p:nvSpPr>
        <p:spPr bwMode="auto">
          <a:xfrm>
            <a:off x="5448300" y="3605213"/>
            <a:ext cx="12430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endParaRPr lang="sr-Latn-CS" altLang="sr-Latn-RS" sz="1800">
              <a:latin typeface="Arial" panose="020B0604020202020204" pitchFamily="34" charset="0"/>
            </a:endParaRPr>
          </a:p>
        </p:txBody>
      </p:sp>
      <p:sp>
        <p:nvSpPr>
          <p:cNvPr id="9263" name="Rectangle 47"/>
          <p:cNvSpPr>
            <a:spLocks noChangeArrowheads="1"/>
          </p:cNvSpPr>
          <p:nvPr/>
        </p:nvSpPr>
        <p:spPr bwMode="auto">
          <a:xfrm>
            <a:off x="900113" y="3605213"/>
            <a:ext cx="4548187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hr-HR" altLang="sr-Latn-RS" sz="1600">
                <a:latin typeface="Arial" panose="020B0604020202020204" pitchFamily="34" charset="0"/>
                <a:cs typeface="Times New Roman" panose="02020603050405020304" pitchFamily="18" charset="0"/>
              </a:rPr>
              <a:t>Odredimo </a:t>
            </a:r>
            <a:r>
              <a:rPr lang="hr-HR" altLang="sr-Latn-RS" sz="1600" b="1">
                <a:latin typeface="Arial" panose="020B0604020202020204" pitchFamily="34" charset="0"/>
                <a:cs typeface="Times New Roman" panose="02020603050405020304" pitchFamily="18" charset="0"/>
              </a:rPr>
              <a:t>komplement umanjitelja</a:t>
            </a:r>
          </a:p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hr-HR" altLang="sr-Latn-RS" sz="160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hr-HR" altLang="sr-Latn-RS" sz="1600" i="1">
                <a:latin typeface="Arial" panose="020B0604020202020204" pitchFamily="34" charset="0"/>
                <a:cs typeface="Times New Roman" panose="02020603050405020304" pitchFamily="18" charset="0"/>
              </a:rPr>
              <a:t>(umjesto 0 pišemo 1 i obrnuto)</a:t>
            </a:r>
            <a:endParaRPr lang="hr-HR" altLang="sr-Latn-RS" sz="1600" i="1">
              <a:latin typeface="Arial" panose="020B0604020202020204" pitchFamily="34" charset="0"/>
            </a:endParaRPr>
          </a:p>
        </p:txBody>
      </p:sp>
      <p:sp>
        <p:nvSpPr>
          <p:cNvPr id="9262" name="Rectangle 46"/>
          <p:cNvSpPr>
            <a:spLocks noChangeArrowheads="1"/>
          </p:cNvSpPr>
          <p:nvPr/>
        </p:nvSpPr>
        <p:spPr bwMode="auto">
          <a:xfrm>
            <a:off x="6691313" y="2781300"/>
            <a:ext cx="1697037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sz="1800" b="1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000</a:t>
            </a:r>
            <a:r>
              <a:rPr lang="hr-HR" altLang="sr-Latn-RS" sz="1800" b="1">
                <a:latin typeface="Arial" panose="020B0604020202020204" pitchFamily="34" charset="0"/>
                <a:cs typeface="Times New Roman" panose="02020603050405020304" pitchFamily="18" charset="0"/>
              </a:rPr>
              <a:t>1001</a:t>
            </a:r>
            <a:endParaRPr lang="hr-HR" altLang="sr-Latn-RS" sz="1800">
              <a:latin typeface="Arial" panose="020B0604020202020204" pitchFamily="34" charset="0"/>
            </a:endParaRPr>
          </a:p>
        </p:txBody>
      </p:sp>
      <p:sp>
        <p:nvSpPr>
          <p:cNvPr id="9261" name="Rectangle 45"/>
          <p:cNvSpPr>
            <a:spLocks noChangeArrowheads="1"/>
          </p:cNvSpPr>
          <p:nvPr/>
        </p:nvSpPr>
        <p:spPr bwMode="auto">
          <a:xfrm>
            <a:off x="5651500" y="2781300"/>
            <a:ext cx="1243013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sz="1800" b="1">
                <a:latin typeface="Arial" panose="020B0604020202020204" pitchFamily="34" charset="0"/>
                <a:cs typeface="Times New Roman" panose="02020603050405020304" pitchFamily="18" charset="0"/>
              </a:rPr>
              <a:t>1110101</a:t>
            </a:r>
            <a:endParaRPr lang="hr-HR" altLang="sr-Latn-RS" sz="1800">
              <a:latin typeface="Arial" panose="020B0604020202020204" pitchFamily="34" charset="0"/>
            </a:endParaRPr>
          </a:p>
        </p:txBody>
      </p:sp>
      <p:sp>
        <p:nvSpPr>
          <p:cNvPr id="9260" name="Rectangle 44"/>
          <p:cNvSpPr>
            <a:spLocks noChangeArrowheads="1"/>
          </p:cNvSpPr>
          <p:nvPr/>
        </p:nvSpPr>
        <p:spPr bwMode="auto">
          <a:xfrm>
            <a:off x="900113" y="2640014"/>
            <a:ext cx="4548187" cy="96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tabLst>
                <a:tab pos="457200" algn="l"/>
              </a:tabLst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None/>
            </a:pPr>
            <a:r>
              <a:rPr lang="hr-HR" altLang="sr-Latn-RS" sz="1600" dirty="0">
                <a:latin typeface="Arial" panose="020B0604020202020204" pitchFamily="34" charset="0"/>
                <a:cs typeface="Times New Roman" panose="02020603050405020304" pitchFamily="18" charset="0"/>
              </a:rPr>
              <a:t>Umanjitelju (9) s lijeve strane dopišemo nule </a:t>
            </a:r>
            <a:r>
              <a:rPr lang="hr-HR" altLang="sr-Latn-RS" sz="1600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tako </a:t>
            </a:r>
            <a:r>
              <a:rPr lang="hr-HR" altLang="sr-Latn-RS" sz="1600" dirty="0">
                <a:latin typeface="Arial" panose="020B0604020202020204" pitchFamily="34" charset="0"/>
                <a:cs typeface="Times New Roman" panose="02020603050405020304" pitchFamily="18" charset="0"/>
              </a:rPr>
              <a:t>da </a:t>
            </a:r>
            <a:r>
              <a:rPr lang="hr-HR" altLang="sr-Latn-RS" sz="1600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ima znamenki u koliko bitova zapisujemo brojeve </a:t>
            </a:r>
            <a:r>
              <a:rPr lang="hr-HR" altLang="sr-Latn-RS" sz="1200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(ili najmanje da umanjenik </a:t>
            </a:r>
            <a:r>
              <a:rPr lang="hr-HR" altLang="sr-Latn-RS" sz="1200" dirty="0">
                <a:latin typeface="Arial" panose="020B0604020202020204" pitchFamily="34" charset="0"/>
                <a:cs typeface="Times New Roman" panose="02020603050405020304" pitchFamily="18" charset="0"/>
              </a:rPr>
              <a:t>i  umanjitelj imaju jednak broj </a:t>
            </a:r>
            <a:r>
              <a:rPr lang="hr-HR" altLang="sr-Latn-RS" sz="1200" dirty="0" smtClean="0">
                <a:latin typeface="Arial" panose="020B0604020202020204" pitchFamily="34" charset="0"/>
                <a:cs typeface="Times New Roman" panose="02020603050405020304" pitchFamily="18" charset="0"/>
              </a:rPr>
              <a:t>znamenki)  </a:t>
            </a:r>
            <a:endParaRPr lang="hr-HR" altLang="sr-Latn-RS" sz="1600" dirty="0">
              <a:latin typeface="Arial" panose="020B0604020202020204" pitchFamily="34" charset="0"/>
            </a:endParaRPr>
          </a:p>
        </p:txBody>
      </p:sp>
      <p:sp>
        <p:nvSpPr>
          <p:cNvPr id="9277" name="Line 61"/>
          <p:cNvSpPr>
            <a:spLocks noChangeShapeType="1"/>
          </p:cNvSpPr>
          <p:nvPr/>
        </p:nvSpPr>
        <p:spPr bwMode="auto">
          <a:xfrm>
            <a:off x="900113" y="2813050"/>
            <a:ext cx="0" cy="304800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278" name="Line 62"/>
          <p:cNvSpPr>
            <a:spLocks noChangeShapeType="1"/>
          </p:cNvSpPr>
          <p:nvPr/>
        </p:nvSpPr>
        <p:spPr bwMode="auto">
          <a:xfrm>
            <a:off x="8388350" y="2813050"/>
            <a:ext cx="0" cy="304800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281" name="Line 65"/>
          <p:cNvSpPr>
            <a:spLocks noChangeShapeType="1"/>
          </p:cNvSpPr>
          <p:nvPr/>
        </p:nvSpPr>
        <p:spPr bwMode="auto">
          <a:xfrm>
            <a:off x="900113" y="3636963"/>
            <a:ext cx="4548187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283" name="Line 67"/>
          <p:cNvSpPr>
            <a:spLocks noChangeShapeType="1"/>
          </p:cNvSpPr>
          <p:nvPr/>
        </p:nvSpPr>
        <p:spPr bwMode="auto">
          <a:xfrm>
            <a:off x="5448300" y="2781300"/>
            <a:ext cx="0" cy="304800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290" name="Line 74"/>
          <p:cNvSpPr>
            <a:spLocks noChangeShapeType="1"/>
          </p:cNvSpPr>
          <p:nvPr/>
        </p:nvSpPr>
        <p:spPr bwMode="auto">
          <a:xfrm>
            <a:off x="900113" y="4216400"/>
            <a:ext cx="4548187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302" name="Line 86"/>
          <p:cNvSpPr>
            <a:spLocks noChangeShapeType="1"/>
          </p:cNvSpPr>
          <p:nvPr/>
        </p:nvSpPr>
        <p:spPr bwMode="auto">
          <a:xfrm>
            <a:off x="900113" y="4581525"/>
            <a:ext cx="4548187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310" name="Line 94"/>
          <p:cNvSpPr>
            <a:spLocks noChangeShapeType="1"/>
          </p:cNvSpPr>
          <p:nvPr/>
        </p:nvSpPr>
        <p:spPr bwMode="auto">
          <a:xfrm>
            <a:off x="6732588" y="4549775"/>
            <a:ext cx="151130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314" name="Line 98"/>
          <p:cNvSpPr>
            <a:spLocks noChangeShapeType="1"/>
          </p:cNvSpPr>
          <p:nvPr/>
        </p:nvSpPr>
        <p:spPr bwMode="auto">
          <a:xfrm>
            <a:off x="900113" y="4946650"/>
            <a:ext cx="7488237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333" name="Rectangle 117"/>
          <p:cNvSpPr>
            <a:spLocks noChangeArrowheads="1"/>
          </p:cNvSpPr>
          <p:nvPr/>
        </p:nvSpPr>
        <p:spPr bwMode="auto">
          <a:xfrm>
            <a:off x="2465388" y="5905500"/>
            <a:ext cx="4386262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>
                <a:solidFill>
                  <a:schemeClr val="accent2"/>
                </a:solidFill>
                <a:latin typeface="Arial" panose="020B0604020202020204" pitchFamily="34" charset="0"/>
              </a:rPr>
              <a:t>1</a:t>
            </a:r>
            <a:r>
              <a:rPr lang="hr-HR" altLang="sr-Latn-RS">
                <a:solidFill>
                  <a:schemeClr val="accent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110101</a:t>
            </a:r>
            <a:r>
              <a:rPr lang="hr-HR" altLang="sr-Latn-RS" baseline="-30000">
                <a:solidFill>
                  <a:schemeClr val="accent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(2)</a:t>
            </a:r>
            <a:r>
              <a:rPr lang="hr-HR" altLang="sr-Latn-RS">
                <a:solidFill>
                  <a:schemeClr val="accent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-1001</a:t>
            </a:r>
            <a:r>
              <a:rPr lang="hr-HR" altLang="sr-Latn-RS" baseline="-30000">
                <a:solidFill>
                  <a:schemeClr val="accent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(2)</a:t>
            </a:r>
            <a:r>
              <a:rPr lang="hr-HR" altLang="sr-Latn-RS">
                <a:solidFill>
                  <a:schemeClr val="accent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=</a:t>
            </a:r>
            <a:r>
              <a:rPr lang="hr-HR" altLang="sr-Latn-RS">
                <a:solidFill>
                  <a:schemeClr val="accent2"/>
                </a:solidFill>
                <a:latin typeface="Arial" panose="020B0604020202020204" pitchFamily="34" charset="0"/>
              </a:rPr>
              <a:t>1</a:t>
            </a:r>
            <a:r>
              <a:rPr lang="hr-HR" altLang="sr-Latn-RS">
                <a:solidFill>
                  <a:schemeClr val="accent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101100</a:t>
            </a:r>
            <a:r>
              <a:rPr lang="hr-HR" altLang="sr-Latn-RS" baseline="-30000">
                <a:solidFill>
                  <a:schemeClr val="accent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(2)</a:t>
            </a:r>
          </a:p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aseline="-30000">
                <a:solidFill>
                  <a:schemeClr val="accent2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                                         64+32+8+4=108.</a:t>
            </a:r>
            <a:endParaRPr lang="hr-HR" altLang="sr-Latn-RS">
              <a:solidFill>
                <a:schemeClr val="accent2"/>
              </a:solidFill>
              <a:latin typeface="Arial" panose="020B0604020202020204" pitchFamily="34" charset="0"/>
            </a:endParaRPr>
          </a:p>
        </p:txBody>
      </p:sp>
      <p:sp>
        <p:nvSpPr>
          <p:cNvPr id="9335" name="Rectangle 119"/>
          <p:cNvSpPr>
            <a:spLocks noChangeArrowheads="1"/>
          </p:cNvSpPr>
          <p:nvPr/>
        </p:nvSpPr>
        <p:spPr bwMode="auto">
          <a:xfrm>
            <a:off x="684213" y="2349500"/>
            <a:ext cx="14112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just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sz="2000">
                <a:latin typeface="Arial" panose="020B0604020202020204" pitchFamily="34" charset="0"/>
                <a:cs typeface="Times New Roman" panose="02020603050405020304" pitchFamily="18" charset="0"/>
              </a:rPr>
              <a:t>Postupak</a:t>
            </a:r>
            <a:r>
              <a:rPr lang="hr-HR" altLang="sr-Latn-RS">
                <a:latin typeface="Arial" panose="020B0604020202020204" pitchFamily="34" charset="0"/>
                <a:cs typeface="Times New Roman" panose="02020603050405020304" pitchFamily="18" charset="0"/>
              </a:rPr>
              <a:t>: </a:t>
            </a:r>
            <a:endParaRPr lang="hr-HR" altLang="sr-Latn-RS">
              <a:latin typeface="Arial" panose="020B0604020202020204" pitchFamily="34" charset="0"/>
            </a:endParaRPr>
          </a:p>
        </p:txBody>
      </p:sp>
      <p:sp>
        <p:nvSpPr>
          <p:cNvPr id="9364" name="Line 148"/>
          <p:cNvSpPr>
            <a:spLocks noChangeShapeType="1"/>
          </p:cNvSpPr>
          <p:nvPr/>
        </p:nvSpPr>
        <p:spPr bwMode="auto">
          <a:xfrm>
            <a:off x="6588125" y="5518150"/>
            <a:ext cx="0" cy="2159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9365" name="Line 149"/>
          <p:cNvSpPr>
            <a:spLocks noChangeShapeType="1"/>
          </p:cNvSpPr>
          <p:nvPr/>
        </p:nvSpPr>
        <p:spPr bwMode="auto">
          <a:xfrm flipH="1">
            <a:off x="6300788" y="5734050"/>
            <a:ext cx="287337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hr-HR"/>
          </a:p>
        </p:txBody>
      </p:sp>
      <p:sp>
        <p:nvSpPr>
          <p:cNvPr id="14368" name="Rectangle 150"/>
          <p:cNvSpPr>
            <a:spLocks noChangeArrowheads="1"/>
          </p:cNvSpPr>
          <p:nvPr/>
        </p:nvSpPr>
        <p:spPr bwMode="auto">
          <a:xfrm>
            <a:off x="468313" y="162877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sz="2800">
                <a:solidFill>
                  <a:schemeClr val="accent2"/>
                </a:solidFill>
                <a:latin typeface="Comic Sans MS" panose="030F0702030302020204" pitchFamily="66" charset="0"/>
              </a:rPr>
              <a:t>Koliko je ?</a:t>
            </a:r>
            <a:r>
              <a:rPr lang="hr-HR" altLang="sr-Latn-RS" sz="3200">
                <a:solidFill>
                  <a:schemeClr val="accent2"/>
                </a:solidFill>
                <a:latin typeface="Comic Sans MS" panose="030F0702030302020204" pitchFamily="66" charset="0"/>
              </a:rPr>
              <a:t>     </a:t>
            </a:r>
            <a:r>
              <a:rPr lang="hr-HR" altLang="sr-Latn-RS">
                <a:latin typeface="Arial" panose="020B0604020202020204" pitchFamily="34" charset="0"/>
              </a:rPr>
              <a:t>1110101</a:t>
            </a:r>
            <a:r>
              <a:rPr lang="hr-HR" altLang="sr-Latn-RS" baseline="-25000">
                <a:latin typeface="Arial" panose="020B0604020202020204" pitchFamily="34" charset="0"/>
              </a:rPr>
              <a:t>(2)</a:t>
            </a:r>
            <a:r>
              <a:rPr lang="hr-HR" altLang="sr-Latn-RS">
                <a:latin typeface="Arial" panose="020B0604020202020204" pitchFamily="34" charset="0"/>
              </a:rPr>
              <a:t> -1001</a:t>
            </a:r>
            <a:r>
              <a:rPr lang="hr-HR" altLang="sr-Latn-RS" baseline="-25000">
                <a:latin typeface="Arial" panose="020B0604020202020204" pitchFamily="34" charset="0"/>
              </a:rPr>
              <a:t>(2)</a:t>
            </a:r>
          </a:p>
          <a:p>
            <a:pPr algn="ctr" eaLnBrk="1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 baseline="-25000">
                <a:latin typeface="Arial" panose="020B0604020202020204" pitchFamily="34" charset="0"/>
              </a:rPr>
              <a:t>		64+32+16+4+1 =117     8+1=9 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9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9" dur="2000" fill="hold"/>
                                        <p:tgtEl>
                                          <p:spTgt spid="926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1" dur="2000" fill="hold"/>
                                        <p:tgtEl>
                                          <p:spTgt spid="92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3" dur="2000" fill="hold"/>
                                        <p:tgtEl>
                                          <p:spTgt spid="92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5" dur="2000" fill="hold"/>
                                        <p:tgtEl>
                                          <p:spTgt spid="92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8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7" dur="2000" fill="hold"/>
                                        <p:tgtEl>
                                          <p:spTgt spid="92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71" grpId="0"/>
      <p:bldP spid="9244" grpId="0"/>
      <p:bldP spid="9273" grpId="0"/>
      <p:bldP spid="9272" grpId="0"/>
      <p:bldP spid="9272" grpId="1"/>
      <p:bldP spid="9269" grpId="0"/>
      <p:bldP spid="9269" grpId="1"/>
      <p:bldP spid="9268" grpId="0"/>
      <p:bldP spid="9266" grpId="0"/>
      <p:bldP spid="9266" grpId="1"/>
      <p:bldP spid="9265" grpId="0"/>
      <p:bldP spid="9263" grpId="0"/>
      <p:bldP spid="9263" grpId="1"/>
      <p:bldP spid="9262" grpId="0"/>
      <p:bldP spid="9261" grpId="0"/>
      <p:bldP spid="9260" grpId="0"/>
      <p:bldP spid="9260" grpId="1"/>
      <p:bldP spid="9277" grpId="0" animBg="1"/>
      <p:bldP spid="9278" grpId="0" animBg="1"/>
      <p:bldP spid="9281" grpId="0" animBg="1"/>
      <p:bldP spid="9283" grpId="0" animBg="1"/>
      <p:bldP spid="9290" grpId="0" animBg="1"/>
      <p:bldP spid="9302" grpId="0" animBg="1"/>
      <p:bldP spid="9310" grpId="0" animBg="1"/>
      <p:bldP spid="9314" grpId="0" animBg="1"/>
      <p:bldP spid="9333" grpId="0"/>
      <p:bldP spid="9335" grpId="0"/>
      <p:bldP spid="9364" grpId="0" animBg="1"/>
      <p:bldP spid="936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b="1" smtClean="0">
                <a:ln>
                  <a:noFill/>
                </a:ln>
                <a:solidFill>
                  <a:schemeClr val="accent2"/>
                </a:solidFill>
              </a:rPr>
              <a:t>Zadatak: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28775"/>
            <a:ext cx="6610350" cy="11525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hr-HR" altLang="sr-Latn-RS" dirty="0" smtClean="0"/>
              <a:t>Pretvori u binarni sustav brojeve 69 i 19. Binarno zbroji i oduzmi pomoću dvojnog komplementa (u 8 bitova)</a:t>
            </a:r>
          </a:p>
          <a:p>
            <a:pPr eaLnBrk="1" hangingPunct="1">
              <a:buFontTx/>
              <a:buNone/>
            </a:pPr>
            <a:endParaRPr lang="hr-HR" altLang="sr-Latn-RS" dirty="0" smtClean="0"/>
          </a:p>
          <a:p>
            <a:pPr eaLnBrk="1" hangingPunct="1"/>
            <a:endParaRPr lang="hr-HR" altLang="sr-Latn-RS" dirty="0" smtClean="0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116013" y="2997200"/>
            <a:ext cx="712787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>
                <a:solidFill>
                  <a:srgbClr val="FF0000"/>
                </a:solidFill>
                <a:latin typeface="Arial" panose="020B0604020202020204" pitchFamily="34" charset="0"/>
              </a:rPr>
              <a:t>PROVJERI DOBIVENE REZULTATE PRETVORBOM U DEKADSKI SUSTAV</a:t>
            </a:r>
            <a:endParaRPr lang="hr-HR" altLang="sr-Latn-RS" baseline="-2500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Aft>
                <a:spcPct val="0"/>
              </a:spcAft>
              <a:buClrTx/>
              <a:buSzTx/>
              <a:buFontTx/>
              <a:buChar char="•"/>
            </a:pPr>
            <a:endParaRPr lang="hr-HR" altLang="sr-Latn-RS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Aft>
                <a:spcPct val="0"/>
              </a:spcAft>
              <a:buClrTx/>
              <a:buSzTx/>
              <a:buFontTx/>
              <a:buChar char="•"/>
            </a:pPr>
            <a:endParaRPr lang="hr-HR" altLang="sr-Latn-RS" sz="3200">
              <a:latin typeface="Arial" panose="020B0604020202020204" pitchFamily="34" charset="0"/>
            </a:endParaRPr>
          </a:p>
        </p:txBody>
      </p:sp>
      <p:pic>
        <p:nvPicPr>
          <p:cNvPr id="16389" name="Picture 5" descr="AMIDE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4005263"/>
            <a:ext cx="806450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/>
          <a:lstStyle/>
          <a:p>
            <a:pPr eaLnBrk="1" hangingPunct="1"/>
            <a:r>
              <a:rPr lang="hr-HR" altLang="sr-Latn-RS" b="1" smtClean="0">
                <a:ln>
                  <a:noFill/>
                </a:ln>
                <a:solidFill>
                  <a:schemeClr val="accent2"/>
                </a:solidFill>
              </a:rPr>
              <a:t>Zadatak: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28775"/>
            <a:ext cx="6610350" cy="11525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hr-HR" altLang="sr-Latn-RS" dirty="0" smtClean="0"/>
              <a:t>Pretvori u binarni sustav brojeve 23 i 15. Binarno zbroji i oduzmi pomoću dvojnog komplementa (u 8 bitova)</a:t>
            </a:r>
          </a:p>
          <a:p>
            <a:pPr eaLnBrk="1" hangingPunct="1">
              <a:buFontTx/>
              <a:buNone/>
            </a:pPr>
            <a:endParaRPr lang="hr-HR" altLang="sr-Latn-RS" dirty="0" smtClean="0"/>
          </a:p>
          <a:p>
            <a:pPr eaLnBrk="1" hangingPunct="1"/>
            <a:endParaRPr lang="hr-HR" altLang="sr-Latn-RS" dirty="0" smtClean="0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116013" y="2997200"/>
            <a:ext cx="712787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orbel" panose="020B0503020204020204" pitchFamily="34" charset="0"/>
              </a:defRPr>
            </a:lvl1pPr>
            <a:lvl2pPr marL="742950" indent="-28575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orbel" panose="020B0503020204020204" pitchFamily="34" charset="0"/>
              </a:defRPr>
            </a:lvl2pPr>
            <a:lvl3pPr marL="11430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orbel" panose="020B0503020204020204" pitchFamily="34" charset="0"/>
              </a:defRPr>
            </a:lvl3pPr>
            <a:lvl4pPr marL="16002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orbel" panose="020B0503020204020204" pitchFamily="34" charset="0"/>
              </a:defRPr>
            </a:lvl4pPr>
            <a:lvl5pPr marL="2057400" indent="-22860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ts val="600"/>
              </a:spcAft>
              <a:buClr>
                <a:srgbClr val="1287C3"/>
              </a:buClr>
              <a:buSzPct val="145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Corbel" panose="020B0503020204020204" pitchFamily="34" charset="0"/>
              </a:defRPr>
            </a:lvl9pPr>
          </a:lstStyle>
          <a:p>
            <a:pPr eaLnBrk="1" hangingPunct="1">
              <a:spcAft>
                <a:spcPct val="0"/>
              </a:spcAft>
              <a:buClrTx/>
              <a:buSzTx/>
              <a:buFontTx/>
              <a:buNone/>
            </a:pPr>
            <a:r>
              <a:rPr lang="hr-HR" altLang="sr-Latn-RS">
                <a:solidFill>
                  <a:srgbClr val="FF0000"/>
                </a:solidFill>
                <a:latin typeface="Arial" panose="020B0604020202020204" pitchFamily="34" charset="0"/>
              </a:rPr>
              <a:t>PROVJERI DOBIVENE REZULTATE PRETVORBOM U DEKADSKI SUSTAV</a:t>
            </a:r>
            <a:endParaRPr lang="hr-HR" altLang="sr-Latn-RS" baseline="-2500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Aft>
                <a:spcPct val="0"/>
              </a:spcAft>
              <a:buClrTx/>
              <a:buSzTx/>
              <a:buFontTx/>
              <a:buChar char="•"/>
            </a:pPr>
            <a:endParaRPr lang="hr-HR" altLang="sr-Latn-RS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Aft>
                <a:spcPct val="0"/>
              </a:spcAft>
              <a:buClrTx/>
              <a:buSzTx/>
              <a:buFontTx/>
              <a:buChar char="•"/>
            </a:pPr>
            <a:endParaRPr lang="hr-HR" altLang="sr-Latn-RS" sz="3200">
              <a:latin typeface="Arial" panose="020B0604020202020204" pitchFamily="34" charset="0"/>
            </a:endParaRPr>
          </a:p>
        </p:txBody>
      </p:sp>
      <p:pic>
        <p:nvPicPr>
          <p:cNvPr id="16389" name="Picture 5" descr="AMIDE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738" y="4005263"/>
            <a:ext cx="806450" cy="244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791876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ksa">
  <a:themeElements>
    <a:clrScheme name="Paralaksa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aksa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ksa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TM03457496[[fn=Paralaksa]]</Template>
  <TotalTime>485</TotalTime>
  <Words>742</Words>
  <Application>Microsoft Office PowerPoint</Application>
  <PresentationFormat>Prikaz na zaslonu (4:3)</PresentationFormat>
  <Paragraphs>200</Paragraphs>
  <Slides>15</Slides>
  <Notes>2</Notes>
  <HiddenSlides>4</HiddenSlides>
  <MMClips>0</MMClips>
  <ScaleCrop>false</ScaleCrop>
  <HeadingPairs>
    <vt:vector size="6" baseType="variant">
      <vt:variant>
        <vt:lpstr>Korišteni fontovi</vt:lpstr>
      </vt:variant>
      <vt:variant>
        <vt:i4>7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15</vt:i4>
      </vt:variant>
    </vt:vector>
  </HeadingPairs>
  <TitlesOfParts>
    <vt:vector size="23" baseType="lpstr">
      <vt:lpstr>Arial</vt:lpstr>
      <vt:lpstr>Comic Sans MS</vt:lpstr>
      <vt:lpstr>Corbel</vt:lpstr>
      <vt:lpstr>Symbol</vt:lpstr>
      <vt:lpstr>Tahoma</vt:lpstr>
      <vt:lpstr>Times New Roman</vt:lpstr>
      <vt:lpstr>Wingdings</vt:lpstr>
      <vt:lpstr>Paralaksa</vt:lpstr>
      <vt:lpstr>BINARNI RAČUN</vt:lpstr>
      <vt:lpstr>Binarne znamenke  0,1</vt:lpstr>
      <vt:lpstr>PowerPoint prezentacija</vt:lpstr>
      <vt:lpstr>Binarne znamenke  0,1</vt:lpstr>
      <vt:lpstr>PowerPoint prezentacija</vt:lpstr>
      <vt:lpstr>PowerPoint prezentacija</vt:lpstr>
      <vt:lpstr>PowerPoint prezentacija</vt:lpstr>
      <vt:lpstr>Zadatak:</vt:lpstr>
      <vt:lpstr>Zadatak:</vt:lpstr>
      <vt:lpstr>Preljev</vt:lpstr>
      <vt:lpstr>Koja će biti posljednja 2 ispisana broja? Koji će biti slijedeći ispisani broj?</vt:lpstr>
      <vt:lpstr>PowerPoint prezentacija</vt:lpstr>
      <vt:lpstr>PowerPoint prezentacija</vt:lpstr>
      <vt:lpstr>PowerPoint prezentacija</vt:lpstr>
      <vt:lpstr>Provjera rezultata</vt:lpstr>
    </vt:vector>
  </TitlesOfParts>
  <Company>Pro-mil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Pro-mil</dc:creator>
  <cp:lastModifiedBy>ss</cp:lastModifiedBy>
  <cp:revision>35</cp:revision>
  <dcterms:created xsi:type="dcterms:W3CDTF">2008-07-22T19:30:52Z</dcterms:created>
  <dcterms:modified xsi:type="dcterms:W3CDTF">2020-05-17T18:02:57Z</dcterms:modified>
</cp:coreProperties>
</file>