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handoutMasterIdLst>
    <p:handoutMasterId r:id="rId20"/>
  </p:handoutMasterIdLst>
  <p:sldIdLst>
    <p:sldId id="257" r:id="rId2"/>
    <p:sldId id="291" r:id="rId3"/>
    <p:sldId id="297" r:id="rId4"/>
    <p:sldId id="296" r:id="rId5"/>
    <p:sldId id="298" r:id="rId6"/>
    <p:sldId id="299" r:id="rId7"/>
    <p:sldId id="300" r:id="rId8"/>
    <p:sldId id="301" r:id="rId9"/>
    <p:sldId id="292" r:id="rId10"/>
    <p:sldId id="294" r:id="rId11"/>
    <p:sldId id="293" r:id="rId12"/>
    <p:sldId id="295" r:id="rId13"/>
    <p:sldId id="302" r:id="rId14"/>
    <p:sldId id="303" r:id="rId15"/>
    <p:sldId id="304" r:id="rId16"/>
    <p:sldId id="305" r:id="rId17"/>
    <p:sldId id="306" r:id="rId18"/>
  </p:sldIdLst>
  <p:sldSz cx="9144000" cy="6858000" type="screen4x3"/>
  <p:notesSz cx="6888163" cy="100203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6AFFFF"/>
    <a:srgbClr val="FFFF66"/>
    <a:srgbClr val="FF3300"/>
    <a:srgbClr val="FF9966"/>
    <a:srgbClr val="00FF00"/>
    <a:srgbClr val="004F8A"/>
    <a:srgbClr val="2F5395"/>
    <a:srgbClr val="FFF9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82" d="100"/>
          <a:sy n="82" d="100"/>
        </p:scale>
        <p:origin x="1382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203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hr-HR" dirty="0" err="1"/>
              <a:t>Prob</a:t>
            </a:r>
            <a:endParaRPr lang="hr-HR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53D6FD-C350-4B8A-9226-78BFBC75CD79}" type="datetimeFigureOut">
              <a:rPr lang="hr-HR" smtClean="0"/>
              <a:t>30.3.2019.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02075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430369-B263-4927-ABF1-2F88419C77D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6975406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0" cy="502755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r>
              <a:rPr lang="en-US" dirty="0"/>
              <a:t>Prob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1699" y="0"/>
            <a:ext cx="2984870" cy="502755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74D52ABD-8AC6-4769-9B5E-F46A64903E73}" type="datetimeFigureOut">
              <a:rPr lang="en-US" smtClean="0"/>
              <a:t>2019-03-30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9038" y="1252538"/>
            <a:ext cx="45100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517547"/>
            <a:ext cx="2984870" cy="502754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1699" y="9517547"/>
            <a:ext cx="2984870" cy="502754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BAB69AE0-356A-4F71-BD08-D86671F544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87051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614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6530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9611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3405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32622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59778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4704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63848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55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32415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06939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7196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92964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9247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06553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63294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263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65ECD-2142-42FE-9601-B81767356491}" type="datetime1">
              <a:rPr lang="hr-HR" smtClean="0"/>
              <a:t>30.3.2019.</a:t>
            </a:fld>
            <a:endParaRPr lang="hr-H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638CB-0055-48CB-A812-B2B44361C644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126188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DF7B7-AAAA-433C-B814-EA5EFA5EB4D9}" type="datetime1">
              <a:rPr lang="hr-HR" smtClean="0"/>
              <a:t>30.3.2019.</a:t>
            </a:fld>
            <a:endParaRPr lang="hr-H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638CB-0055-48CB-A812-B2B44361C644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842912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4E1B0-D1CC-430C-A9A6-9213D1E68C17}" type="datetime1">
              <a:rPr lang="hr-HR" smtClean="0"/>
              <a:t>30.3.2019.</a:t>
            </a:fld>
            <a:endParaRPr lang="hr-H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638CB-0055-48CB-A812-B2B44361C644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420052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7B93E-71E6-4108-89B6-8F42BA96A5C3}" type="datetime1">
              <a:rPr lang="hr-HR" smtClean="0"/>
              <a:t>30.3.2019.</a:t>
            </a:fld>
            <a:endParaRPr lang="hr-H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638CB-0055-48CB-A812-B2B44361C644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761988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96510-8931-496C-A024-833195E053D3}" type="datetime1">
              <a:rPr lang="hr-HR" smtClean="0"/>
              <a:t>30.3.2019.</a:t>
            </a:fld>
            <a:endParaRPr lang="hr-H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638CB-0055-48CB-A812-B2B44361C644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112295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7FBC1-9213-4EA9-8953-1FB0D7DB6E53}" type="datetime1">
              <a:rPr lang="hr-HR" smtClean="0"/>
              <a:t>30.3.2019.</a:t>
            </a:fld>
            <a:endParaRPr lang="hr-H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638CB-0055-48CB-A812-B2B44361C644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963703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9EEC6-2FD0-46C1-86BD-2070A3C06759}" type="datetime1">
              <a:rPr lang="hr-HR" smtClean="0"/>
              <a:t>30.3.2019.</a:t>
            </a:fld>
            <a:endParaRPr lang="hr-H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638CB-0055-48CB-A812-B2B44361C644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363724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B9ACB-E1B6-44AE-98B9-CAF28A95748F}" type="datetime1">
              <a:rPr lang="hr-HR" smtClean="0"/>
              <a:t>30.3.2019.</a:t>
            </a:fld>
            <a:endParaRPr lang="hr-H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638CB-0055-48CB-A812-B2B44361C644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961473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1893D-9386-4C0C-A09A-17F989C21407}" type="datetime1">
              <a:rPr lang="hr-HR" smtClean="0"/>
              <a:t>30.3.2019.</a:t>
            </a:fld>
            <a:endParaRPr lang="hr-H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638CB-0055-48CB-A812-B2B44361C644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367395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58A-94B2-4A6F-85A4-3AE4894EDBCB}" type="datetime1">
              <a:rPr lang="hr-HR" smtClean="0"/>
              <a:t>30.3.2019.</a:t>
            </a:fld>
            <a:endParaRPr lang="hr-H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638CB-0055-48CB-A812-B2B44361C644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099211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21BC-FF38-431F-B47A-C0505FD078D5}" type="datetime1">
              <a:rPr lang="hr-HR" smtClean="0"/>
              <a:t>30.3.2019.</a:t>
            </a:fld>
            <a:endParaRPr lang="hr-H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638CB-0055-48CB-A812-B2B44361C644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469990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C82868-E5DB-43A8-9DB1-F24520549D70}" type="datetime1">
              <a:rPr lang="hr-HR" smtClean="0"/>
              <a:t>30.3.2019.</a:t>
            </a:fld>
            <a:endParaRPr lang="hr-H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638CB-0055-48CB-A812-B2B44361C644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294770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notesSlide" Target="../notesSlides/notesSlide13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sourceforge.net/p/electricdss/code/HEAD/tree/trunk/Distrib/Doc/OpenDSS%20Cheatsheet.pdf" TargetMode="Externa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notesSlide" Target="../notesSlides/notesSlide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hyperlink" Target="https://github.com/dss-extensions/OpenDSSDirect.py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815" y="1196746"/>
            <a:ext cx="9136143" cy="2785863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4800" b="1" noProof="1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Theory and implementation of optimisation methods for optimizations in distribution power system</a:t>
            </a:r>
            <a:r>
              <a:rPr lang="hr-HR" sz="4800" b="1" noProof="1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PART 2</a:t>
            </a:r>
            <a:endParaRPr lang="en-US" sz="4800" b="1" noProof="1">
              <a:solidFill>
                <a:srgbClr val="FFF9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320627"/>
            <a:ext cx="9145960" cy="1569955"/>
          </a:xfrm>
        </p:spPr>
        <p:txBody>
          <a:bodyPr>
            <a:noAutofit/>
          </a:bodyPr>
          <a:lstStyle/>
          <a:p>
            <a:r>
              <a:rPr lang="en-US" b="1" noProof="1">
                <a:solidFill>
                  <a:schemeClr val="bg1"/>
                </a:solidFill>
              </a:rPr>
              <a:t>Marinko Barukčić</a:t>
            </a:r>
            <a:r>
              <a:rPr lang="hr-HR" b="1" noProof="1">
                <a:solidFill>
                  <a:schemeClr val="bg1"/>
                </a:solidFill>
              </a:rPr>
              <a:t>, PhD.</a:t>
            </a:r>
          </a:p>
          <a:p>
            <a:r>
              <a:rPr lang="en-US" b="1" noProof="1">
                <a:solidFill>
                  <a:schemeClr val="bg1"/>
                </a:solidFill>
              </a:rPr>
              <a:t>Faculty of Electrical Engineering, Computer Science and Information Technology Osijek</a:t>
            </a:r>
            <a:endParaRPr lang="hr-HR" b="1" noProof="1">
              <a:solidFill>
                <a:schemeClr val="bg1"/>
              </a:solidFill>
            </a:endParaRPr>
          </a:p>
          <a:p>
            <a:r>
              <a:rPr lang="en-US" b="1" noProof="1">
                <a:solidFill>
                  <a:schemeClr val="bg1"/>
                </a:solidFill>
              </a:rPr>
              <a:t>JOSIP JURAJ STROSSMAYER UNIVERSITY OF OSIJEK</a:t>
            </a:r>
            <a:endParaRPr lang="hr-HR" b="1" noProof="1">
              <a:solidFill>
                <a:schemeClr val="bg1"/>
              </a:solidFill>
            </a:endParaRP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975372-14E9-4AE3-A1B2-B1272EF5CE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49" y="6492523"/>
            <a:ext cx="2057841" cy="365125"/>
          </a:xfrm>
        </p:spPr>
        <p:txBody>
          <a:bodyPr/>
          <a:lstStyle/>
          <a:p>
            <a:fld id="{90E9327D-FE96-41BD-BC74-D46F98C1D196}" type="datetime1">
              <a:rPr lang="en-US" noProof="1" smtClean="0"/>
              <a:t>2019-03-30</a:t>
            </a:fld>
            <a:endParaRPr lang="en-US" noProof="1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FAA16878-2336-4A8D-AFEC-9309FCA4E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49" y="6492523"/>
            <a:ext cx="2057841" cy="365125"/>
          </a:xfrm>
        </p:spPr>
        <p:txBody>
          <a:bodyPr/>
          <a:lstStyle/>
          <a:p>
            <a:fld id="{7A8638CB-0055-48CB-A812-B2B44361C644}" type="slidenum">
              <a:rPr lang="en-US" noProof="1" dirty="0" smtClean="0"/>
              <a:t>1</a:t>
            </a:fld>
            <a:endParaRPr lang="en-US" noProof="1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pic>
        <p:nvPicPr>
          <p:cNvPr id="12" name="Picture 11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13" name="Slika 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7F92B2F-859F-41B7-B35F-24942C596C78}"/>
              </a:ext>
            </a:extLst>
          </p:cNvPr>
          <p:cNvSpPr txBox="1"/>
          <p:nvPr/>
        </p:nvSpPr>
        <p:spPr>
          <a:xfrm>
            <a:off x="3343875" y="827414"/>
            <a:ext cx="2456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r-HR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Workshop</a:t>
            </a:r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– day 3</a:t>
            </a:r>
            <a:r>
              <a:rPr lang="hr-HR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9692134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2019-03-30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10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7" name="TextBox 3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Workshop working simulation tools: </a:t>
            </a:r>
            <a:r>
              <a:rPr lang="en-US" sz="2000" dirty="0" err="1">
                <a:solidFill>
                  <a:srgbClr val="00FF00"/>
                </a:solidFill>
                <a:latin typeface="Arial Black" panose="020B0A04020102020204" pitchFamily="34" charset="0"/>
              </a:rPr>
              <a:t>OpenDSS</a:t>
            </a:r>
            <a:endParaRPr lang="en-US" sz="2000" dirty="0">
              <a:solidFill>
                <a:srgbClr val="00FF00"/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705B9528-4A97-4873-8B1A-413F1D886259}"/>
              </a:ext>
            </a:extLst>
          </p:cNvPr>
          <p:cNvSpPr txBox="1">
            <a:spLocks/>
          </p:cNvSpPr>
          <p:nvPr/>
        </p:nvSpPr>
        <p:spPr>
          <a:xfrm>
            <a:off x="1" y="1803637"/>
            <a:ext cx="9144000" cy="9302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hr-HR" sz="3200" b="1" dirty="0" err="1">
                <a:solidFill>
                  <a:schemeClr val="bg1"/>
                </a:solidFill>
              </a:rPr>
              <a:t>OpenDSS</a:t>
            </a:r>
            <a:r>
              <a:rPr lang="en-US" sz="3200" b="1" dirty="0">
                <a:solidFill>
                  <a:schemeClr val="bg1"/>
                </a:solidFill>
              </a:rPr>
              <a:t> script: txt file written in any text editor or built-in user interface.</a:t>
            </a:r>
            <a:endParaRPr lang="hr-HR" sz="3200" b="1" dirty="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2DB4E9E-CB1B-436B-8AA2-9B25826DBE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7969" y="2870855"/>
            <a:ext cx="6648062" cy="3515549"/>
          </a:xfrm>
          <a:prstGeom prst="rect">
            <a:avLst/>
          </a:prstGeom>
        </p:spPr>
      </p:pic>
      <p:cxnSp>
        <p:nvCxnSpPr>
          <p:cNvPr id="16" name="Elbow Connector 38">
            <a:extLst>
              <a:ext uri="{FF2B5EF4-FFF2-40B4-BE49-F238E27FC236}">
                <a16:creationId xmlns:a16="http://schemas.microsoft.com/office/drawing/2014/main" id="{6B80EDCA-3575-4B72-9786-E1F0B067BA9C}"/>
              </a:ext>
            </a:extLst>
          </p:cNvPr>
          <p:cNvCxnSpPr>
            <a:cxnSpLocks/>
          </p:cNvCxnSpPr>
          <p:nvPr/>
        </p:nvCxnSpPr>
        <p:spPr>
          <a:xfrm rot="16200000" flipH="1">
            <a:off x="2474892" y="3184018"/>
            <a:ext cx="2489878" cy="1517731"/>
          </a:xfrm>
          <a:prstGeom prst="bentConnector3">
            <a:avLst>
              <a:gd name="adj1" fmla="val 60868"/>
            </a:avLst>
          </a:prstGeom>
          <a:ln w="57150">
            <a:solidFill>
              <a:srgbClr val="FF99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1">
            <a:extLst>
              <a:ext uri="{FF2B5EF4-FFF2-40B4-BE49-F238E27FC236}">
                <a16:creationId xmlns:a16="http://schemas.microsoft.com/office/drawing/2014/main" id="{BEFFC1CB-549F-40CA-B47D-1D2403D842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2: optimization by simulation tools</a:t>
            </a:r>
          </a:p>
        </p:txBody>
      </p:sp>
    </p:spTree>
    <p:extLst>
      <p:ext uri="{BB962C8B-B14F-4D97-AF65-F5344CB8AC3E}">
        <p14:creationId xmlns:p14="http://schemas.microsoft.com/office/powerpoint/2010/main" val="41197850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2019-03-30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11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7" name="TextBox 3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Workshop working simulation tools: </a:t>
            </a:r>
            <a:r>
              <a:rPr lang="en-US" sz="2000" dirty="0" err="1">
                <a:solidFill>
                  <a:srgbClr val="00FF00"/>
                </a:solidFill>
                <a:latin typeface="Arial Black" panose="020B0A04020102020204" pitchFamily="34" charset="0"/>
              </a:rPr>
              <a:t>OpenDSS</a:t>
            </a:r>
            <a:endParaRPr lang="en-US" sz="2000" dirty="0">
              <a:solidFill>
                <a:srgbClr val="00FF00"/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705B9528-4A97-4873-8B1A-413F1D886259}"/>
              </a:ext>
            </a:extLst>
          </p:cNvPr>
          <p:cNvSpPr txBox="1">
            <a:spLocks/>
          </p:cNvSpPr>
          <p:nvPr/>
        </p:nvSpPr>
        <p:spPr>
          <a:xfrm>
            <a:off x="1" y="1682335"/>
            <a:ext cx="9144000" cy="4759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hr-HR" sz="3200" b="1" dirty="0" err="1">
                <a:solidFill>
                  <a:schemeClr val="bg1"/>
                </a:solidFill>
              </a:rPr>
              <a:t>OpenDSS</a:t>
            </a:r>
            <a:r>
              <a:rPr lang="en-US" sz="3200" b="1" dirty="0">
                <a:solidFill>
                  <a:schemeClr val="bg1"/>
                </a:solidFill>
              </a:rPr>
              <a:t> script (execute script):</a:t>
            </a:r>
            <a:endParaRPr lang="hr-HR" sz="3200" b="1" dirty="0">
              <a:solidFill>
                <a:schemeClr val="bg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02FD0DF-7C4F-4406-B6A0-8412437DD2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628" y="2158264"/>
            <a:ext cx="8200112" cy="4327477"/>
          </a:xfrm>
          <a:prstGeom prst="rect">
            <a:avLst/>
          </a:prstGeom>
        </p:spPr>
      </p:pic>
      <p:sp>
        <p:nvSpPr>
          <p:cNvPr id="22" name="Subtitle 2">
            <a:extLst>
              <a:ext uri="{FF2B5EF4-FFF2-40B4-BE49-F238E27FC236}">
                <a16:creationId xmlns:a16="http://schemas.microsoft.com/office/drawing/2014/main" id="{780313CD-17B4-4A44-A437-63AEE4E04806}"/>
              </a:ext>
            </a:extLst>
          </p:cNvPr>
          <p:cNvSpPr txBox="1">
            <a:spLocks/>
          </p:cNvSpPr>
          <p:nvPr/>
        </p:nvSpPr>
        <p:spPr>
          <a:xfrm>
            <a:off x="3460744" y="3227587"/>
            <a:ext cx="2558813" cy="3651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b="1" dirty="0">
                <a:solidFill>
                  <a:srgbClr val="FF0000"/>
                </a:solidFill>
              </a:rPr>
              <a:t>1. Select text, CTRL+A</a:t>
            </a:r>
            <a:endParaRPr lang="hr-HR" b="1" dirty="0">
              <a:solidFill>
                <a:srgbClr val="FF0000"/>
              </a:solidFill>
            </a:endParaRPr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293BCBF0-445F-4A9B-8E7E-899DC1707AF5}"/>
              </a:ext>
            </a:extLst>
          </p:cNvPr>
          <p:cNvSpPr txBox="1">
            <a:spLocks/>
          </p:cNvSpPr>
          <p:nvPr/>
        </p:nvSpPr>
        <p:spPr>
          <a:xfrm>
            <a:off x="6148681" y="4094388"/>
            <a:ext cx="2558813" cy="12106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b="1" dirty="0">
                <a:solidFill>
                  <a:srgbClr val="FF0000"/>
                </a:solidFill>
              </a:rPr>
              <a:t>2. </a:t>
            </a:r>
            <a:r>
              <a:rPr lang="en-US" b="1" dirty="0" err="1">
                <a:solidFill>
                  <a:srgbClr val="FF0000"/>
                </a:solidFill>
              </a:rPr>
              <a:t>Rigth</a:t>
            </a:r>
            <a:r>
              <a:rPr lang="en-US" b="1" dirty="0">
                <a:solidFill>
                  <a:srgbClr val="FF0000"/>
                </a:solidFill>
              </a:rPr>
              <a:t> click + Do selected or menu Do&gt;Selected Line(s)</a:t>
            </a:r>
            <a:r>
              <a:rPr lang="hr-HR" b="1" dirty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or click on the icon</a:t>
            </a:r>
          </a:p>
        </p:txBody>
      </p:sp>
      <p:sp>
        <p:nvSpPr>
          <p:cNvPr id="2" name="Rectangle 1"/>
          <p:cNvSpPr/>
          <p:nvPr/>
        </p:nvSpPr>
        <p:spPr>
          <a:xfrm>
            <a:off x="810883" y="2518913"/>
            <a:ext cx="232913" cy="22428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8" name="Freeform 17"/>
          <p:cNvSpPr/>
          <p:nvPr/>
        </p:nvSpPr>
        <p:spPr>
          <a:xfrm>
            <a:off x="514707" y="2777704"/>
            <a:ext cx="7410172" cy="2907563"/>
          </a:xfrm>
          <a:custGeom>
            <a:avLst/>
            <a:gdLst>
              <a:gd name="connsiteX0" fmla="*/ 7033406 w 7410172"/>
              <a:gd name="connsiteY0" fmla="*/ 2398143 h 2907563"/>
              <a:gd name="connsiteX1" fmla="*/ 6714229 w 7410172"/>
              <a:gd name="connsiteY1" fmla="*/ 2907101 h 2907563"/>
              <a:gd name="connsiteX2" fmla="*/ 675738 w 7410172"/>
              <a:gd name="connsiteY2" fmla="*/ 2320505 h 2907563"/>
              <a:gd name="connsiteX3" fmla="*/ 408319 w 7410172"/>
              <a:gd name="connsiteY3" fmla="*/ 0 h 2907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0172" h="2907563">
                <a:moveTo>
                  <a:pt x="7033406" y="2398143"/>
                </a:moveTo>
                <a:cubicBezTo>
                  <a:pt x="7403623" y="2659092"/>
                  <a:pt x="7773840" y="2920041"/>
                  <a:pt x="6714229" y="2907101"/>
                </a:cubicBezTo>
                <a:cubicBezTo>
                  <a:pt x="5654618" y="2894161"/>
                  <a:pt x="1726723" y="2805022"/>
                  <a:pt x="675738" y="2320505"/>
                </a:cubicBezTo>
                <a:cubicBezTo>
                  <a:pt x="-375247" y="1835988"/>
                  <a:pt x="16536" y="917994"/>
                  <a:pt x="408319" y="0"/>
                </a:cubicBezTo>
              </a:path>
            </a:pathLst>
          </a:custGeom>
          <a:noFill/>
          <a:ln w="285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439E6646-CE02-4243-9837-99C9D75FFA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2: optimization by simulation tools</a:t>
            </a:r>
          </a:p>
        </p:txBody>
      </p:sp>
    </p:spTree>
    <p:extLst>
      <p:ext uri="{BB962C8B-B14F-4D97-AF65-F5344CB8AC3E}">
        <p14:creationId xmlns:p14="http://schemas.microsoft.com/office/powerpoint/2010/main" val="7007695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2019-03-30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12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7" name="TextBox 3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Workshop working simulation tools: </a:t>
            </a:r>
            <a:r>
              <a:rPr lang="en-US" sz="2000" dirty="0" err="1">
                <a:solidFill>
                  <a:srgbClr val="00FF00"/>
                </a:solidFill>
                <a:latin typeface="Arial Black" panose="020B0A04020102020204" pitchFamily="34" charset="0"/>
              </a:rPr>
              <a:t>OpenDSS</a:t>
            </a:r>
            <a:endParaRPr lang="en-US" sz="2000" dirty="0">
              <a:solidFill>
                <a:srgbClr val="00FF00"/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705B9528-4A97-4873-8B1A-413F1D886259}"/>
              </a:ext>
            </a:extLst>
          </p:cNvPr>
          <p:cNvSpPr txBox="1">
            <a:spLocks/>
          </p:cNvSpPr>
          <p:nvPr/>
        </p:nvSpPr>
        <p:spPr>
          <a:xfrm>
            <a:off x="1" y="1682334"/>
            <a:ext cx="9144000" cy="45128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hr-HR" sz="3200" b="1" dirty="0" err="1">
                <a:solidFill>
                  <a:schemeClr val="bg1"/>
                </a:solidFill>
              </a:rPr>
              <a:t>OpenDSS</a:t>
            </a:r>
            <a:r>
              <a:rPr lang="en-US" sz="3200" b="1" dirty="0">
                <a:solidFill>
                  <a:schemeClr val="bg1"/>
                </a:solidFill>
              </a:rPr>
              <a:t> script:</a:t>
            </a:r>
            <a:endParaRPr lang="hr-HR" sz="3200" b="1" dirty="0">
              <a:solidFill>
                <a:schemeClr val="bg1"/>
              </a:solidFill>
            </a:endParaRPr>
          </a:p>
          <a:p>
            <a:pPr marL="0" lvl="1" algn="l">
              <a:spcBef>
                <a:spcPts val="1000"/>
              </a:spcBef>
            </a:pPr>
            <a:r>
              <a:rPr lang="en-US" b="1" i="1" dirty="0">
                <a:solidFill>
                  <a:schemeClr val="bg1"/>
                </a:solidFill>
              </a:rPr>
              <a:t>New circuit.</a:t>
            </a:r>
            <a:r>
              <a:rPr lang="hr-HR" b="1" i="1" dirty="0" err="1">
                <a:solidFill>
                  <a:schemeClr val="bg1"/>
                </a:solidFill>
              </a:rPr>
              <a:t>SomeName</a:t>
            </a:r>
            <a:r>
              <a:rPr lang="hr-HR" b="1" i="1" dirty="0">
                <a:solidFill>
                  <a:schemeClr val="bg1"/>
                </a:solidFill>
              </a:rPr>
              <a:t> </a:t>
            </a:r>
            <a:r>
              <a:rPr lang="en-US" b="1" i="1" dirty="0" err="1">
                <a:solidFill>
                  <a:schemeClr val="bg1"/>
                </a:solidFill>
              </a:rPr>
              <a:t>basekv</a:t>
            </a:r>
            <a:r>
              <a:rPr lang="en-US" b="1" i="1" dirty="0">
                <a:solidFill>
                  <a:schemeClr val="bg1"/>
                </a:solidFill>
              </a:rPr>
              <a:t>=115 </a:t>
            </a:r>
            <a:r>
              <a:rPr lang="en-US" b="1" i="1" dirty="0" err="1">
                <a:solidFill>
                  <a:schemeClr val="bg1"/>
                </a:solidFill>
              </a:rPr>
              <a:t>pu</a:t>
            </a:r>
            <a:r>
              <a:rPr lang="en-US" b="1" i="1" dirty="0">
                <a:solidFill>
                  <a:schemeClr val="bg1"/>
                </a:solidFill>
              </a:rPr>
              <a:t>=1.0 phases=3 </a:t>
            </a:r>
          </a:p>
          <a:p>
            <a:pPr marL="0" lvl="1" algn="l">
              <a:spcBef>
                <a:spcPts val="1000"/>
              </a:spcBef>
            </a:pPr>
            <a:r>
              <a:rPr lang="en-US" b="1" i="1" dirty="0">
                <a:solidFill>
                  <a:schemeClr val="bg1"/>
                </a:solidFill>
              </a:rPr>
              <a:t>~ bus1=</a:t>
            </a:r>
            <a:r>
              <a:rPr lang="en-US" b="1" i="1" dirty="0" err="1">
                <a:solidFill>
                  <a:schemeClr val="bg1"/>
                </a:solidFill>
              </a:rPr>
              <a:t>SourceBus</a:t>
            </a:r>
            <a:r>
              <a:rPr lang="en-US" b="1" i="1" dirty="0">
                <a:solidFill>
                  <a:schemeClr val="bg1"/>
                </a:solidFill>
              </a:rPr>
              <a:t>  Angle=30</a:t>
            </a:r>
          </a:p>
          <a:p>
            <a:pPr marL="0" lvl="1" algn="l">
              <a:spcBef>
                <a:spcPts val="1000"/>
              </a:spcBef>
            </a:pPr>
            <a:r>
              <a:rPr lang="en-US" b="1" i="1" dirty="0">
                <a:solidFill>
                  <a:schemeClr val="bg1"/>
                </a:solidFill>
              </a:rPr>
              <a:t>~ MVAsc3=20000 MVASC1=21000</a:t>
            </a:r>
            <a:endParaRPr lang="hr-HR" b="1" i="1" dirty="0">
              <a:solidFill>
                <a:schemeClr val="bg1"/>
              </a:solidFill>
            </a:endParaRPr>
          </a:p>
          <a:p>
            <a:pPr marL="0" lvl="1" algn="l">
              <a:spcBef>
                <a:spcPts val="1000"/>
              </a:spcBef>
            </a:pPr>
            <a:endParaRPr lang="en-US" sz="1400" b="1" dirty="0">
              <a:solidFill>
                <a:schemeClr val="bg1"/>
              </a:solidFill>
            </a:endParaRPr>
          </a:p>
          <a:p>
            <a:pPr marL="0" lvl="1" algn="l">
              <a:spcBef>
                <a:spcPts val="1000"/>
              </a:spcBef>
            </a:pPr>
            <a:r>
              <a:rPr lang="hr-HR" b="1" i="1" dirty="0">
                <a:solidFill>
                  <a:schemeClr val="bg1"/>
                </a:solidFill>
              </a:rPr>
              <a:t>Set </a:t>
            </a:r>
            <a:r>
              <a:rPr lang="hr-HR" b="1" i="1" dirty="0" err="1">
                <a:solidFill>
                  <a:schemeClr val="bg1"/>
                </a:solidFill>
              </a:rPr>
              <a:t>DefaultBaseFrequency</a:t>
            </a:r>
            <a:r>
              <a:rPr lang="hr-HR" b="1" i="1" dirty="0">
                <a:solidFill>
                  <a:schemeClr val="bg1"/>
                </a:solidFill>
              </a:rPr>
              <a:t>=50</a:t>
            </a:r>
            <a:endParaRPr lang="en-US" b="1" i="1" dirty="0">
              <a:solidFill>
                <a:schemeClr val="bg1"/>
              </a:solidFill>
            </a:endParaRPr>
          </a:p>
          <a:p>
            <a:pPr marL="0" lvl="1" algn="l">
              <a:spcBef>
                <a:spcPts val="1000"/>
              </a:spcBef>
            </a:pPr>
            <a:endParaRPr lang="en-US" b="1" dirty="0">
              <a:solidFill>
                <a:schemeClr val="bg1"/>
              </a:solidFill>
            </a:endParaRPr>
          </a:p>
          <a:p>
            <a:pPr marL="0" lvl="1" algn="l">
              <a:spcBef>
                <a:spcPts val="1000"/>
              </a:spcBef>
            </a:pPr>
            <a:r>
              <a:rPr lang="en-US" b="1" i="1" dirty="0">
                <a:solidFill>
                  <a:schemeClr val="bg1"/>
                </a:solidFill>
              </a:rPr>
              <a:t>New element.name Bus1=Name Par1=value Par2=value …</a:t>
            </a:r>
          </a:p>
          <a:p>
            <a:pPr marL="0" lvl="1" algn="l">
              <a:spcBef>
                <a:spcPts val="1000"/>
              </a:spcBef>
            </a:pPr>
            <a:endParaRPr lang="en-US" b="1" dirty="0">
              <a:solidFill>
                <a:schemeClr val="bg1"/>
              </a:solidFill>
            </a:endParaRPr>
          </a:p>
          <a:p>
            <a:pPr marL="0" lvl="1" algn="l">
              <a:spcBef>
                <a:spcPts val="1000"/>
              </a:spcBef>
            </a:pPr>
            <a:r>
              <a:rPr lang="en-US" b="1" dirty="0">
                <a:solidFill>
                  <a:srgbClr val="00FFFF"/>
                </a:solidFill>
              </a:rPr>
              <a:t>Command verb  Object (class) </a:t>
            </a:r>
            <a:r>
              <a:rPr lang="en-US" b="1" dirty="0">
                <a:solidFill>
                  <a:schemeClr val="bg1"/>
                </a:solidFill>
              </a:rPr>
              <a:t>– network element</a:t>
            </a:r>
            <a:endParaRPr lang="hr-HR" b="1" dirty="0">
              <a:solidFill>
                <a:schemeClr val="bg1"/>
              </a:solidFill>
            </a:endParaRPr>
          </a:p>
          <a:p>
            <a:pPr marL="0" lvl="1" algn="l">
              <a:spcBef>
                <a:spcPts val="1000"/>
              </a:spcBef>
            </a:pPr>
            <a:endParaRPr lang="hr-HR" sz="1400" b="1" dirty="0">
              <a:solidFill>
                <a:schemeClr val="bg1"/>
              </a:solidFill>
            </a:endParaRPr>
          </a:p>
          <a:p>
            <a:pPr marL="0" lvl="1" algn="l">
              <a:spcBef>
                <a:spcPts val="1000"/>
              </a:spcBef>
            </a:pPr>
            <a:endParaRPr lang="en-US" sz="1400" b="1" dirty="0">
              <a:solidFill>
                <a:schemeClr val="bg1"/>
              </a:solidFill>
            </a:endParaRPr>
          </a:p>
        </p:txBody>
      </p:sp>
      <p:pic>
        <p:nvPicPr>
          <p:cNvPr id="16" name="Picture 8">
            <a:extLst>
              <a:ext uri="{FF2B5EF4-FFF2-40B4-BE49-F238E27FC236}">
                <a16:creationId xmlns:a16="http://schemas.microsoft.com/office/drawing/2014/main" id="{27C78396-8349-43D9-B286-C9A265555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138601" y="3264544"/>
            <a:ext cx="4112758" cy="1900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14EE751C-B10C-4425-8856-8DA153DA9642}"/>
              </a:ext>
            </a:extLst>
          </p:cNvPr>
          <p:cNvCxnSpPr/>
          <p:nvPr/>
        </p:nvCxnSpPr>
        <p:spPr>
          <a:xfrm flipV="1">
            <a:off x="5010539" y="2351314"/>
            <a:ext cx="3144416" cy="39188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6D62E22-CE65-4B55-81EA-EEF33F577996}"/>
              </a:ext>
            </a:extLst>
          </p:cNvPr>
          <p:cNvCxnSpPr>
            <a:cxnSpLocks/>
          </p:cNvCxnSpPr>
          <p:nvPr/>
        </p:nvCxnSpPr>
        <p:spPr>
          <a:xfrm flipH="1" flipV="1">
            <a:off x="335902" y="4898571"/>
            <a:ext cx="466531" cy="48519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F9CF7BB2-8FB5-4210-85E7-348590A4229E}"/>
              </a:ext>
            </a:extLst>
          </p:cNvPr>
          <p:cNvCxnSpPr>
            <a:cxnSpLocks/>
          </p:cNvCxnSpPr>
          <p:nvPr/>
        </p:nvCxnSpPr>
        <p:spPr>
          <a:xfrm flipH="1" flipV="1">
            <a:off x="867747" y="4898571"/>
            <a:ext cx="1222310" cy="48519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62F7A989-932F-4724-BFEA-BDA2A169DC44}"/>
              </a:ext>
            </a:extLst>
          </p:cNvPr>
          <p:cNvCxnSpPr>
            <a:cxnSpLocks/>
          </p:cNvCxnSpPr>
          <p:nvPr/>
        </p:nvCxnSpPr>
        <p:spPr>
          <a:xfrm flipV="1">
            <a:off x="1455576" y="2883159"/>
            <a:ext cx="6176865" cy="170750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D6AF50E5-FBC8-4EF9-9DA3-96A983D7556A}"/>
              </a:ext>
            </a:extLst>
          </p:cNvPr>
          <p:cNvCxnSpPr>
            <a:cxnSpLocks/>
          </p:cNvCxnSpPr>
          <p:nvPr/>
        </p:nvCxnSpPr>
        <p:spPr>
          <a:xfrm flipV="1">
            <a:off x="1511559" y="4114801"/>
            <a:ext cx="6372808" cy="47586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382C0AD1-9609-43F9-A2B5-AB4A418D62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2: optimization by simulation tools</a:t>
            </a:r>
          </a:p>
        </p:txBody>
      </p:sp>
    </p:spTree>
    <p:extLst>
      <p:ext uri="{BB962C8B-B14F-4D97-AF65-F5344CB8AC3E}">
        <p14:creationId xmlns:p14="http://schemas.microsoft.com/office/powerpoint/2010/main" val="9516454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2019-03-30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13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7" name="TextBox 3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Making </a:t>
            </a:r>
            <a:r>
              <a:rPr lang="en-US" sz="2000" dirty="0" err="1">
                <a:solidFill>
                  <a:srgbClr val="00FF00"/>
                </a:solidFill>
                <a:latin typeface="Arial Black" panose="020B0A04020102020204" pitchFamily="34" charset="0"/>
              </a:rPr>
              <a:t>OpenDSS</a:t>
            </a:r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 script - Example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705B9528-4A97-4873-8B1A-413F1D886259}"/>
              </a:ext>
            </a:extLst>
          </p:cNvPr>
          <p:cNvSpPr txBox="1">
            <a:spLocks/>
          </p:cNvSpPr>
          <p:nvPr/>
        </p:nvSpPr>
        <p:spPr>
          <a:xfrm>
            <a:off x="1" y="1682335"/>
            <a:ext cx="9144000" cy="5248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Exercise 2:</a:t>
            </a:r>
            <a:endParaRPr lang="hr-HR" sz="3200" b="1" dirty="0">
              <a:solidFill>
                <a:schemeClr val="bg1"/>
              </a:solidFill>
            </a:endParaRPr>
          </a:p>
          <a:p>
            <a:pPr marL="0" lvl="1" algn="l">
              <a:spcBef>
                <a:spcPts val="1000"/>
              </a:spcBef>
            </a:pPr>
            <a:endParaRPr lang="hr-HR" sz="1400" b="1" dirty="0">
              <a:solidFill>
                <a:schemeClr val="bg1"/>
              </a:solidFill>
            </a:endParaRPr>
          </a:p>
          <a:p>
            <a:pPr marL="0" lvl="1" algn="l">
              <a:spcBef>
                <a:spcPts val="1000"/>
              </a:spcBef>
            </a:pP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382C0AD1-9609-43F9-A2B5-AB4A418D62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2: optimization by simulation tools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4D08E571-8BB1-4B77-BE5B-595F70AA03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88CEC9D8-E4C7-4587-A0C0-AA5F7AACC4C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7775537"/>
              </p:ext>
            </p:extLst>
          </p:nvPr>
        </p:nvGraphicFramePr>
        <p:xfrm>
          <a:off x="1270345" y="2107547"/>
          <a:ext cx="6603311" cy="42544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5" name="Visio" r:id="rId7" imgW="6819390" imgH="4390576" progId="Visio.Drawing.11">
                  <p:embed/>
                </p:oleObj>
              </mc:Choice>
              <mc:Fallback>
                <p:oleObj name="Visio" r:id="rId7" imgW="6819390" imgH="4390576" progId="Visio.Drawing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0345" y="2107547"/>
                        <a:ext cx="6603311" cy="425448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405097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2019-03-30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14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7" name="TextBox 3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Making </a:t>
            </a:r>
            <a:r>
              <a:rPr lang="en-US" sz="2000" dirty="0" err="1">
                <a:solidFill>
                  <a:srgbClr val="00FF00"/>
                </a:solidFill>
                <a:latin typeface="Arial Black" panose="020B0A04020102020204" pitchFamily="34" charset="0"/>
              </a:rPr>
              <a:t>OpenDSS</a:t>
            </a:r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 script - Example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705B9528-4A97-4873-8B1A-413F1D886259}"/>
              </a:ext>
            </a:extLst>
          </p:cNvPr>
          <p:cNvSpPr txBox="1">
            <a:spLocks/>
          </p:cNvSpPr>
          <p:nvPr/>
        </p:nvSpPr>
        <p:spPr>
          <a:xfrm>
            <a:off x="1" y="1738314"/>
            <a:ext cx="9144000" cy="45878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Exercise 2:</a:t>
            </a:r>
          </a:p>
          <a:p>
            <a:pPr lvl="1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</a:rPr>
              <a:t>Start</a:t>
            </a:r>
          </a:p>
          <a:p>
            <a:pPr marL="457200" lvl="2" algn="l">
              <a:spcBef>
                <a:spcPts val="1000"/>
              </a:spcBef>
            </a:pPr>
            <a:r>
              <a:rPr lang="en-US" sz="3000" b="1" i="1" dirty="0">
                <a:solidFill>
                  <a:srgbClr val="00FFFF"/>
                </a:solidFill>
              </a:rPr>
              <a:t>clear</a:t>
            </a:r>
            <a:endParaRPr lang="en-US" sz="3200" b="1" dirty="0">
              <a:solidFill>
                <a:srgbClr val="00FFFF"/>
              </a:solidFill>
            </a:endParaRPr>
          </a:p>
          <a:p>
            <a:pPr lvl="1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</a:rPr>
              <a:t>External network (slack node)</a:t>
            </a:r>
          </a:p>
          <a:p>
            <a:pPr marL="457200" lvl="2" algn="l">
              <a:spcBef>
                <a:spcPts val="1000"/>
              </a:spcBef>
            </a:pPr>
            <a:r>
              <a:rPr lang="hr-HR" sz="3000" b="1" i="1" dirty="0">
                <a:solidFill>
                  <a:srgbClr val="00FFFF"/>
                </a:solidFill>
              </a:rPr>
              <a:t>New </a:t>
            </a:r>
            <a:r>
              <a:rPr lang="hr-HR" sz="3000" b="1" i="1" dirty="0" err="1">
                <a:solidFill>
                  <a:srgbClr val="00FFFF"/>
                </a:solidFill>
              </a:rPr>
              <a:t>circuit</a:t>
            </a:r>
            <a:r>
              <a:rPr lang="hr-HR" sz="3000" b="1" i="1" dirty="0">
                <a:solidFill>
                  <a:srgbClr val="00FFFF"/>
                </a:solidFill>
              </a:rPr>
              <a:t>.</a:t>
            </a:r>
            <a:r>
              <a:rPr lang="en-US" sz="3000" b="1" i="1" dirty="0" err="1">
                <a:solidFill>
                  <a:srgbClr val="00FFFF"/>
                </a:solidFill>
              </a:rPr>
              <a:t>TestNet</a:t>
            </a:r>
            <a:r>
              <a:rPr lang="hr-HR" sz="3000" b="1" i="1" dirty="0">
                <a:solidFill>
                  <a:srgbClr val="00FFFF"/>
                </a:solidFill>
              </a:rPr>
              <a:t> </a:t>
            </a:r>
            <a:r>
              <a:rPr lang="hr-HR" sz="3000" b="1" i="1" dirty="0" err="1">
                <a:solidFill>
                  <a:srgbClr val="00FFFF"/>
                </a:solidFill>
              </a:rPr>
              <a:t>basekv</a:t>
            </a:r>
            <a:r>
              <a:rPr lang="hr-HR" sz="3000" b="1" i="1" dirty="0">
                <a:solidFill>
                  <a:srgbClr val="00FFFF"/>
                </a:solidFill>
              </a:rPr>
              <a:t>=11 </a:t>
            </a:r>
            <a:r>
              <a:rPr lang="hr-HR" sz="3000" b="1" i="1" dirty="0" err="1">
                <a:solidFill>
                  <a:srgbClr val="00FFFF"/>
                </a:solidFill>
              </a:rPr>
              <a:t>pu</a:t>
            </a:r>
            <a:r>
              <a:rPr lang="hr-HR" sz="3000" b="1" i="1" dirty="0">
                <a:solidFill>
                  <a:srgbClr val="00FFFF"/>
                </a:solidFill>
              </a:rPr>
              <a:t>=1.0 </a:t>
            </a:r>
            <a:r>
              <a:rPr lang="hr-HR" sz="3000" b="1" i="1" dirty="0" err="1">
                <a:solidFill>
                  <a:srgbClr val="00FFFF"/>
                </a:solidFill>
              </a:rPr>
              <a:t>phases</a:t>
            </a:r>
            <a:r>
              <a:rPr lang="hr-HR" sz="3000" b="1" i="1" dirty="0">
                <a:solidFill>
                  <a:srgbClr val="00FFFF"/>
                </a:solidFill>
              </a:rPr>
              <a:t>=3  bus1=</a:t>
            </a:r>
            <a:r>
              <a:rPr lang="hr-HR" sz="3000" b="1" i="1" dirty="0" err="1">
                <a:solidFill>
                  <a:srgbClr val="00FFFF"/>
                </a:solidFill>
              </a:rPr>
              <a:t>SourceBus</a:t>
            </a:r>
            <a:r>
              <a:rPr lang="hr-HR" sz="3000" b="1" i="1" dirty="0">
                <a:solidFill>
                  <a:srgbClr val="00FFFF"/>
                </a:solidFill>
              </a:rPr>
              <a:t>  </a:t>
            </a:r>
            <a:r>
              <a:rPr lang="hr-HR" sz="3000" b="1" i="1" dirty="0" err="1">
                <a:solidFill>
                  <a:srgbClr val="00FFFF"/>
                </a:solidFill>
              </a:rPr>
              <a:t>Angle</a:t>
            </a:r>
            <a:r>
              <a:rPr lang="hr-HR" sz="3000" b="1" i="1" dirty="0">
                <a:solidFill>
                  <a:srgbClr val="00FFFF"/>
                </a:solidFill>
              </a:rPr>
              <a:t>=0</a:t>
            </a:r>
            <a:endParaRPr lang="en-US" sz="3000" b="1" i="1" dirty="0">
              <a:solidFill>
                <a:srgbClr val="00FFFF"/>
              </a:solidFill>
            </a:endParaRPr>
          </a:p>
          <a:p>
            <a:pPr lvl="1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</a:rPr>
              <a:t>Lines</a:t>
            </a:r>
          </a:p>
          <a:p>
            <a:pPr marL="457200" lvl="2" algn="l">
              <a:spcBef>
                <a:spcPts val="1000"/>
              </a:spcBef>
            </a:pPr>
            <a:r>
              <a:rPr lang="en-US" sz="3000" b="1" i="1" dirty="0">
                <a:solidFill>
                  <a:srgbClr val="00FFFF"/>
                </a:solidFill>
              </a:rPr>
              <a:t>New line.L1 bus1=</a:t>
            </a:r>
            <a:r>
              <a:rPr lang="en-US" sz="3000" b="1" i="1" dirty="0" err="1">
                <a:solidFill>
                  <a:srgbClr val="00FFFF"/>
                </a:solidFill>
              </a:rPr>
              <a:t>SourceBus</a:t>
            </a:r>
            <a:r>
              <a:rPr lang="en-US" sz="3000" b="1" i="1" dirty="0">
                <a:solidFill>
                  <a:srgbClr val="00FFFF"/>
                </a:solidFill>
              </a:rPr>
              <a:t> bus2=B2 R1=0.117 X1=0.048 Phases=3</a:t>
            </a:r>
            <a:endParaRPr lang="hr-HR" sz="3000" b="1" dirty="0">
              <a:solidFill>
                <a:srgbClr val="00FFFF"/>
              </a:solidFill>
            </a:endParaRPr>
          </a:p>
          <a:p>
            <a:pPr marL="0" lvl="1" algn="l">
              <a:spcBef>
                <a:spcPts val="1000"/>
              </a:spcBef>
            </a:pPr>
            <a:endParaRPr lang="hr-HR" sz="1400" b="1" dirty="0">
              <a:solidFill>
                <a:schemeClr val="bg1"/>
              </a:solidFill>
            </a:endParaRPr>
          </a:p>
          <a:p>
            <a:pPr marL="0" lvl="1" algn="l">
              <a:spcBef>
                <a:spcPts val="1000"/>
              </a:spcBef>
            </a:pP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382C0AD1-9609-43F9-A2B5-AB4A418D62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2: optimization by simulation tools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4D08E571-8BB1-4B77-BE5B-595F70AA03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3823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2019-03-30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15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7" name="TextBox 3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Making </a:t>
            </a:r>
            <a:r>
              <a:rPr lang="en-US" sz="2000" dirty="0" err="1">
                <a:solidFill>
                  <a:srgbClr val="00FF00"/>
                </a:solidFill>
                <a:latin typeface="Arial Black" panose="020B0A04020102020204" pitchFamily="34" charset="0"/>
              </a:rPr>
              <a:t>OpenDSS</a:t>
            </a:r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 script - Example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705B9528-4A97-4873-8B1A-413F1D886259}"/>
              </a:ext>
            </a:extLst>
          </p:cNvPr>
          <p:cNvSpPr txBox="1">
            <a:spLocks/>
          </p:cNvSpPr>
          <p:nvPr/>
        </p:nvSpPr>
        <p:spPr>
          <a:xfrm>
            <a:off x="1" y="1747645"/>
            <a:ext cx="9144000" cy="45141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Exercise 2:</a:t>
            </a:r>
          </a:p>
          <a:p>
            <a:pPr lvl="1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</a:rPr>
              <a:t>Loads</a:t>
            </a:r>
          </a:p>
          <a:p>
            <a:pPr marL="457200" lvl="2" algn="l">
              <a:spcBef>
                <a:spcPts val="1000"/>
              </a:spcBef>
            </a:pPr>
            <a:r>
              <a:rPr lang="en-US" sz="3000" b="1" i="1" dirty="0">
                <a:solidFill>
                  <a:srgbClr val="00FFFF"/>
                </a:solidFill>
              </a:rPr>
              <a:t>New load.LD1 bus1=B2 </a:t>
            </a:r>
            <a:r>
              <a:rPr lang="en-US" sz="3000" b="1" i="1" dirty="0" err="1">
                <a:solidFill>
                  <a:srgbClr val="00FFFF"/>
                </a:solidFill>
              </a:rPr>
              <a:t>kv</a:t>
            </a:r>
            <a:r>
              <a:rPr lang="en-US" sz="3000" b="1" i="1" dirty="0">
                <a:solidFill>
                  <a:srgbClr val="00FFFF"/>
                </a:solidFill>
              </a:rPr>
              <a:t>=11 kw=230 </a:t>
            </a:r>
            <a:r>
              <a:rPr lang="en-US" sz="3000" b="1" i="1" dirty="0" err="1">
                <a:solidFill>
                  <a:srgbClr val="00FFFF"/>
                </a:solidFill>
              </a:rPr>
              <a:t>kvar</a:t>
            </a:r>
            <a:r>
              <a:rPr lang="en-US" sz="3000" b="1" i="1" dirty="0">
                <a:solidFill>
                  <a:srgbClr val="00FFFF"/>
                </a:solidFill>
              </a:rPr>
              <a:t>=142.5 model=1 Phases=3 conn=wye</a:t>
            </a:r>
            <a:endParaRPr lang="hr-HR" sz="3000" b="1" dirty="0">
              <a:solidFill>
                <a:srgbClr val="00FFFF"/>
              </a:solidFill>
            </a:endParaRPr>
          </a:p>
          <a:p>
            <a:pPr lvl="1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</a:rPr>
              <a:t>Voltages for </a:t>
            </a:r>
            <a:r>
              <a:rPr lang="en-US" sz="3200" b="1" dirty="0" err="1">
                <a:solidFill>
                  <a:schemeClr val="bg1"/>
                </a:solidFill>
              </a:rPr>
              <a:t>p.u</a:t>
            </a:r>
            <a:r>
              <a:rPr lang="en-US" sz="3200" b="1" dirty="0">
                <a:solidFill>
                  <a:schemeClr val="bg1"/>
                </a:solidFill>
              </a:rPr>
              <a:t>.</a:t>
            </a:r>
          </a:p>
          <a:p>
            <a:pPr marL="457200" lvl="2" algn="l">
              <a:spcBef>
                <a:spcPts val="1000"/>
              </a:spcBef>
            </a:pPr>
            <a:r>
              <a:rPr lang="da-DK" sz="3000" b="1" i="1" dirty="0">
                <a:solidFill>
                  <a:srgbClr val="00FFFF"/>
                </a:solidFill>
              </a:rPr>
              <a:t>Set voltagebases=[11]</a:t>
            </a:r>
            <a:endParaRPr lang="hr-HR" sz="1400" b="1" dirty="0">
              <a:solidFill>
                <a:srgbClr val="00FFFF"/>
              </a:solidFill>
            </a:endParaRPr>
          </a:p>
          <a:p>
            <a:pPr lvl="1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</a:rPr>
              <a:t>Bus list construction</a:t>
            </a:r>
          </a:p>
          <a:p>
            <a:pPr marL="457200" lvl="2" algn="l">
              <a:spcBef>
                <a:spcPts val="1000"/>
              </a:spcBef>
            </a:pPr>
            <a:r>
              <a:rPr lang="da-DK" sz="3000" b="1" i="1" dirty="0">
                <a:solidFill>
                  <a:srgbClr val="00FFFF"/>
                </a:solidFill>
              </a:rPr>
              <a:t>Calcv</a:t>
            </a:r>
            <a:endParaRPr lang="hr-HR" sz="1400" b="1" dirty="0">
              <a:solidFill>
                <a:srgbClr val="00FFFF"/>
              </a:solidFill>
            </a:endParaRPr>
          </a:p>
          <a:p>
            <a:pPr marL="0" lvl="1" algn="l">
              <a:spcBef>
                <a:spcPts val="1000"/>
              </a:spcBef>
            </a:pP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382C0AD1-9609-43F9-A2B5-AB4A418D62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2: optimization by simulation tools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4D08E571-8BB1-4B77-BE5B-595F70AA03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8740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2019-03-30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16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7" name="TextBox 3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Making </a:t>
            </a:r>
            <a:r>
              <a:rPr lang="en-US" sz="2000" dirty="0" err="1">
                <a:solidFill>
                  <a:srgbClr val="00FF00"/>
                </a:solidFill>
                <a:latin typeface="Arial Black" panose="020B0A04020102020204" pitchFamily="34" charset="0"/>
              </a:rPr>
              <a:t>OpenDSS</a:t>
            </a:r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 script - Example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705B9528-4A97-4873-8B1A-413F1D886259}"/>
              </a:ext>
            </a:extLst>
          </p:cNvPr>
          <p:cNvSpPr txBox="1">
            <a:spLocks/>
          </p:cNvSpPr>
          <p:nvPr/>
        </p:nvSpPr>
        <p:spPr>
          <a:xfrm>
            <a:off x="1" y="1738315"/>
            <a:ext cx="9144000" cy="4747426"/>
          </a:xfrm>
          <a:prstGeom prst="rect">
            <a:avLst/>
          </a:prstGeom>
          <a:solidFill>
            <a:srgbClr val="004F8A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Exercise 2:</a:t>
            </a:r>
          </a:p>
          <a:p>
            <a:pPr lvl="1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</a:rPr>
              <a:t>Power flow calculation</a:t>
            </a:r>
          </a:p>
          <a:p>
            <a:pPr marL="457200" lvl="2" algn="l">
              <a:spcBef>
                <a:spcPts val="1000"/>
              </a:spcBef>
            </a:pPr>
            <a:r>
              <a:rPr lang="en-US" sz="3000" b="1" i="1" dirty="0">
                <a:solidFill>
                  <a:srgbClr val="00FFFF"/>
                </a:solidFill>
              </a:rPr>
              <a:t>Solve</a:t>
            </a:r>
            <a:endParaRPr lang="hr-HR" sz="3000" b="1" dirty="0">
              <a:solidFill>
                <a:srgbClr val="00FFFF"/>
              </a:solidFill>
            </a:endParaRPr>
          </a:p>
          <a:p>
            <a:pPr lvl="1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</a:rPr>
              <a:t>Show some results</a:t>
            </a:r>
          </a:p>
          <a:p>
            <a:pPr marL="457200" lvl="2" algn="l">
              <a:spcBef>
                <a:spcPts val="1000"/>
              </a:spcBef>
            </a:pPr>
            <a:r>
              <a:rPr lang="da-DK" sz="3000" b="1" i="1" dirty="0">
                <a:solidFill>
                  <a:srgbClr val="00FFFF"/>
                </a:solidFill>
              </a:rPr>
              <a:t>S</a:t>
            </a:r>
            <a:r>
              <a:rPr lang="hr-HR" sz="3000" b="1" i="1" dirty="0">
                <a:solidFill>
                  <a:srgbClr val="00FFFF"/>
                </a:solidFill>
              </a:rPr>
              <a:t>how</a:t>
            </a:r>
            <a:r>
              <a:rPr lang="da-DK" sz="3000" b="1" i="1" dirty="0">
                <a:solidFill>
                  <a:srgbClr val="00FFFF"/>
                </a:solidFill>
              </a:rPr>
              <a:t> voltage</a:t>
            </a:r>
            <a:r>
              <a:rPr lang="hr-HR" sz="3000" b="1" i="1" dirty="0">
                <a:solidFill>
                  <a:srgbClr val="00FFFF"/>
                </a:solidFill>
              </a:rPr>
              <a:t>s</a:t>
            </a:r>
            <a:endParaRPr lang="en-US" sz="3200" b="1" dirty="0">
              <a:solidFill>
                <a:srgbClr val="00FFFF"/>
              </a:solidFill>
            </a:endParaRPr>
          </a:p>
          <a:p>
            <a:pPr marL="0" lvl="1" algn="l">
              <a:lnSpc>
                <a:spcPct val="100000"/>
              </a:lnSpc>
              <a:spcBef>
                <a:spcPts val="1000"/>
              </a:spcBef>
            </a:pPr>
            <a:r>
              <a:rPr lang="en-US" sz="3200" b="1" dirty="0">
                <a:solidFill>
                  <a:prstClr val="white"/>
                </a:solidFill>
              </a:rPr>
              <a:t>Save DSS script under some filename.</a:t>
            </a:r>
            <a:endParaRPr lang="hr-HR" sz="3200" b="1" dirty="0">
              <a:solidFill>
                <a:prstClr val="white"/>
              </a:solidFill>
            </a:endParaRPr>
          </a:p>
          <a:p>
            <a:pPr marL="0" lvl="1" algn="l">
              <a:lnSpc>
                <a:spcPct val="100000"/>
              </a:lnSpc>
              <a:spcBef>
                <a:spcPts val="1000"/>
              </a:spcBef>
            </a:pPr>
            <a:r>
              <a:rPr lang="en-US" sz="3200" b="1" dirty="0">
                <a:solidFill>
                  <a:prstClr val="white"/>
                </a:solidFill>
              </a:rPr>
              <a:t>Brief overview of </a:t>
            </a:r>
            <a:r>
              <a:rPr lang="en-US" sz="3200" b="1" dirty="0" err="1">
                <a:solidFill>
                  <a:prstClr val="white"/>
                </a:solidFill>
              </a:rPr>
              <a:t>OpenDSS</a:t>
            </a:r>
            <a:r>
              <a:rPr lang="en-US" sz="3200" b="1" dirty="0">
                <a:solidFill>
                  <a:prstClr val="white"/>
                </a:solidFill>
              </a:rPr>
              <a:t> scripting:</a:t>
            </a:r>
          </a:p>
          <a:p>
            <a:pPr marL="0" lvl="1" algn="l">
              <a:lnSpc>
                <a:spcPct val="100000"/>
              </a:lnSpc>
              <a:spcBef>
                <a:spcPts val="1000"/>
              </a:spcBef>
            </a:pPr>
            <a:r>
              <a:rPr lang="hr-HR" b="1" dirty="0">
                <a:solidFill>
                  <a:schemeClr val="bg1"/>
                </a:solidFill>
                <a:highlight>
                  <a:srgbClr val="C0C0C0"/>
                </a:highlight>
                <a:hlinkClick r:id="rId6"/>
              </a:rPr>
              <a:t>https://sourceforge.net/p/electricdss/code/HEAD/tree/trunk/Distrib/Doc/OpenDSS%20Cheatsheet.pdf</a:t>
            </a:r>
            <a:endParaRPr lang="en-US" b="1" dirty="0">
              <a:solidFill>
                <a:schemeClr val="bg1"/>
              </a:solidFill>
              <a:highlight>
                <a:srgbClr val="C0C0C0"/>
              </a:highlight>
            </a:endParaRPr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382C0AD1-9609-43F9-A2B5-AB4A418D62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2: optimization by simulation tools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4D08E571-8BB1-4B77-BE5B-595F70AA03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9296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2019-03-30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17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7" name="TextBox 3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382C0AD1-9609-43F9-A2B5-AB4A418D62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2: optimization by simulation tools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4D08E571-8BB1-4B77-BE5B-595F70AA03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 txBox="1">
            <a:spLocks/>
          </p:cNvSpPr>
          <p:nvPr/>
        </p:nvSpPr>
        <p:spPr>
          <a:xfrm>
            <a:off x="628650" y="648574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sr-Latn-R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DDE9A7D-8F81-4258-B44C-D5E545762623}" type="datetime1">
              <a:rPr lang="en-US" smtClean="0"/>
              <a:pPr/>
              <a:t>2019-03-30</a:t>
            </a:fld>
            <a:endParaRPr lang="en-US"/>
          </a:p>
        </p:txBody>
      </p: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 txBox="1">
            <a:spLocks/>
          </p:cNvSpPr>
          <p:nvPr/>
        </p:nvSpPr>
        <p:spPr>
          <a:xfrm>
            <a:off x="6457950" y="648574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sr-Latn-R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A8638CB-0055-48CB-A812-B2B44361C644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" name="Picture 1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4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2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27" name="TextBox 2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Coffee break – 15 min</a:t>
            </a:r>
          </a:p>
        </p:txBody>
      </p:sp>
      <p:sp>
        <p:nvSpPr>
          <p:cNvPr id="29" name="Subtitle 2">
            <a:extLst>
              <a:ext uri="{FF2B5EF4-FFF2-40B4-BE49-F238E27FC236}">
                <a16:creationId xmlns:a16="http://schemas.microsoft.com/office/drawing/2014/main" id="{52A671AB-ED56-485B-94D9-6420445A8BC8}"/>
              </a:ext>
            </a:extLst>
          </p:cNvPr>
          <p:cNvSpPr txBox="1">
            <a:spLocks/>
          </p:cNvSpPr>
          <p:nvPr/>
        </p:nvSpPr>
        <p:spPr>
          <a:xfrm>
            <a:off x="-1" y="1736132"/>
            <a:ext cx="9144001" cy="37502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sp>
        <p:nvSpPr>
          <p:cNvPr id="3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sp>
        <p:nvSpPr>
          <p:cNvPr id="3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sp>
        <p:nvSpPr>
          <p:cNvPr id="3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324" y="1736132"/>
            <a:ext cx="6157353" cy="4618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546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2019-03-30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2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2: optimization by simulation tools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7" name="TextBox 3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Workshop working simulation tools: </a:t>
            </a:r>
            <a:r>
              <a:rPr lang="en-US" sz="2000" dirty="0" err="1">
                <a:solidFill>
                  <a:srgbClr val="00FF00"/>
                </a:solidFill>
                <a:latin typeface="Arial Black" panose="020B0A04020102020204" pitchFamily="34" charset="0"/>
              </a:rPr>
              <a:t>OpenDSS</a:t>
            </a:r>
            <a:endParaRPr lang="en-US" sz="2000" dirty="0">
              <a:solidFill>
                <a:srgbClr val="00FF00"/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705B9528-4A97-4873-8B1A-413F1D886259}"/>
              </a:ext>
            </a:extLst>
          </p:cNvPr>
          <p:cNvSpPr txBox="1">
            <a:spLocks/>
          </p:cNvSpPr>
          <p:nvPr/>
        </p:nvSpPr>
        <p:spPr>
          <a:xfrm>
            <a:off x="1" y="1727815"/>
            <a:ext cx="9144000" cy="45983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Optimization problem – analytic OF</a:t>
            </a:r>
          </a:p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Exercise 1:</a:t>
            </a:r>
          </a:p>
          <a:p>
            <a:pPr marL="0" lvl="1" algn="l">
              <a:spcBef>
                <a:spcPts val="1000"/>
              </a:spcBef>
            </a:pPr>
            <a:r>
              <a:rPr lang="en-US" sz="3200" b="1" i="1" dirty="0">
                <a:solidFill>
                  <a:srgbClr val="FF9966"/>
                </a:solidFill>
              </a:rPr>
              <a:t>Find optimal powers of the generating units such that power (energy) production cost is as low as possible (unit commitment problem).</a:t>
            </a:r>
          </a:p>
          <a:p>
            <a:pPr marL="0" lvl="1" algn="l">
              <a:spcBef>
                <a:spcPts val="1000"/>
              </a:spcBef>
            </a:pPr>
            <a:r>
              <a:rPr lang="en-US" sz="3200" b="1" i="1" dirty="0">
                <a:solidFill>
                  <a:schemeClr val="bg1"/>
                </a:solidFill>
              </a:rPr>
              <a:t>System data (</a:t>
            </a:r>
            <a:r>
              <a:rPr lang="en-US" sz="3200" b="1" i="1" dirty="0">
                <a:solidFill>
                  <a:srgbClr val="FF0000"/>
                </a:solidFill>
              </a:rPr>
              <a:t>T </a:t>
            </a:r>
            <a:r>
              <a:rPr lang="en-US" sz="3200" b="1" i="1" dirty="0" err="1">
                <a:solidFill>
                  <a:srgbClr val="FF0000"/>
                </a:solidFill>
              </a:rPr>
              <a:t>expl</a:t>
            </a:r>
            <a:r>
              <a:rPr lang="en-US" sz="3200" b="1" i="1" dirty="0">
                <a:solidFill>
                  <a:srgbClr val="FF0000"/>
                </a:solidFill>
              </a:rPr>
              <a:t>.</a:t>
            </a:r>
            <a:r>
              <a:rPr lang="en-US" sz="3200" b="1" i="1" dirty="0">
                <a:solidFill>
                  <a:schemeClr val="bg1"/>
                </a:solidFill>
              </a:rPr>
              <a:t>):</a:t>
            </a: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000" b="1" i="1" dirty="0">
                <a:solidFill>
                  <a:schemeClr val="bg1"/>
                </a:solidFill>
              </a:rPr>
              <a:t>4 power sources</a:t>
            </a: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000" b="1" i="1" dirty="0">
                <a:solidFill>
                  <a:schemeClr val="bg1"/>
                </a:solidFill>
              </a:rPr>
              <a:t>total system load </a:t>
            </a:r>
            <a:endParaRPr lang="hr-HR" sz="30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4737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2019-03-30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3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7" name="TextBox 3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Workshop working simulation tools: </a:t>
            </a:r>
            <a:r>
              <a:rPr lang="en-US" sz="2000" dirty="0" err="1">
                <a:solidFill>
                  <a:srgbClr val="00FF00"/>
                </a:solidFill>
                <a:latin typeface="Arial Black" panose="020B0A04020102020204" pitchFamily="34" charset="0"/>
              </a:rPr>
              <a:t>OpenDSS</a:t>
            </a:r>
            <a:endParaRPr lang="en-US" sz="2000" dirty="0">
              <a:solidFill>
                <a:srgbClr val="00FF00"/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705B9528-4A97-4873-8B1A-413F1D886259}"/>
              </a:ext>
            </a:extLst>
          </p:cNvPr>
          <p:cNvSpPr txBox="1">
            <a:spLocks/>
          </p:cNvSpPr>
          <p:nvPr/>
        </p:nvSpPr>
        <p:spPr>
          <a:xfrm>
            <a:off x="1" y="1727815"/>
            <a:ext cx="9144000" cy="23776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Optimization problem – analytic OF</a:t>
            </a:r>
          </a:p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Exercise 1:</a:t>
            </a:r>
          </a:p>
          <a:p>
            <a:pPr marL="0" lvl="1" algn="l">
              <a:spcBef>
                <a:spcPts val="1000"/>
              </a:spcBef>
            </a:pPr>
            <a:r>
              <a:rPr lang="en-US" sz="3200" b="1" i="1" dirty="0">
                <a:solidFill>
                  <a:schemeClr val="bg1"/>
                </a:solidFill>
              </a:rPr>
              <a:t>Production cost functions:</a:t>
            </a:r>
          </a:p>
          <a:p>
            <a:pPr marL="0" lvl="1" algn="l">
              <a:spcBef>
                <a:spcPts val="1000"/>
              </a:spcBef>
            </a:pPr>
            <a:r>
              <a:rPr lang="en-US" sz="3200" b="1" i="1" dirty="0">
                <a:solidFill>
                  <a:schemeClr val="bg1"/>
                </a:solidFill>
              </a:rPr>
              <a:t>Total load: 2500 kW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25CBEED2-F148-4280-9273-B182373F2E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DB9DF8B4-CECE-4521-962B-9FA62436E86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5883008"/>
              </p:ext>
            </p:extLst>
          </p:nvPr>
        </p:nvGraphicFramePr>
        <p:xfrm>
          <a:off x="4644223" y="2870856"/>
          <a:ext cx="4316661" cy="5248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8" name="Equation" r:id="rId7" imgW="2324100" imgH="279400" progId="Equation.DSMT4">
                  <p:embed/>
                </p:oleObj>
              </mc:Choice>
              <mc:Fallback>
                <p:oleObj name="Equation" r:id="rId7" imgW="2324100" imgH="2794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4223" y="2870856"/>
                        <a:ext cx="4316661" cy="52484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6E385E0-1C1A-4CBD-9112-A218E8CDC4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8489421"/>
              </p:ext>
            </p:extLst>
          </p:nvPr>
        </p:nvGraphicFramePr>
        <p:xfrm>
          <a:off x="0" y="3960891"/>
          <a:ext cx="9143998" cy="23776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28396">
                  <a:extLst>
                    <a:ext uri="{9D8B030D-6E8A-4147-A177-3AD203B41FA5}">
                      <a16:colId xmlns:a16="http://schemas.microsoft.com/office/drawing/2014/main" val="2899771366"/>
                    </a:ext>
                  </a:extLst>
                </a:gridCol>
                <a:gridCol w="1828396">
                  <a:extLst>
                    <a:ext uri="{9D8B030D-6E8A-4147-A177-3AD203B41FA5}">
                      <a16:colId xmlns:a16="http://schemas.microsoft.com/office/drawing/2014/main" val="3995389313"/>
                    </a:ext>
                  </a:extLst>
                </a:gridCol>
                <a:gridCol w="1828396">
                  <a:extLst>
                    <a:ext uri="{9D8B030D-6E8A-4147-A177-3AD203B41FA5}">
                      <a16:colId xmlns:a16="http://schemas.microsoft.com/office/drawing/2014/main" val="2510436855"/>
                    </a:ext>
                  </a:extLst>
                </a:gridCol>
                <a:gridCol w="1829405">
                  <a:extLst>
                    <a:ext uri="{9D8B030D-6E8A-4147-A177-3AD203B41FA5}">
                      <a16:colId xmlns:a16="http://schemas.microsoft.com/office/drawing/2014/main" val="2412692776"/>
                    </a:ext>
                  </a:extLst>
                </a:gridCol>
                <a:gridCol w="1829405">
                  <a:extLst>
                    <a:ext uri="{9D8B030D-6E8A-4147-A177-3AD203B41FA5}">
                      <a16:colId xmlns:a16="http://schemas.microsoft.com/office/drawing/2014/main" val="1360696646"/>
                    </a:ext>
                  </a:extLst>
                </a:gridCol>
              </a:tblGrid>
              <a:tr h="8908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Unit/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Coefficient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1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3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77505081"/>
                  </a:ext>
                </a:extLst>
              </a:tr>
              <a:tr h="4955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a [EUR/kW</a:t>
                      </a:r>
                      <a:r>
                        <a:rPr lang="en-US" sz="2400" baseline="30000">
                          <a:effectLst/>
                        </a:rPr>
                        <a:t>2</a:t>
                      </a:r>
                      <a:r>
                        <a:rPr lang="en-US" sz="2400">
                          <a:effectLst/>
                        </a:rPr>
                        <a:t>]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2400" dirty="0">
                          <a:effectLst/>
                        </a:rPr>
                        <a:t>3</a:t>
                      </a:r>
                      <a:r>
                        <a:rPr lang="en-US" sz="2400" dirty="0">
                          <a:effectLst/>
                        </a:rPr>
                        <a:t>e-4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2e-</a:t>
                      </a:r>
                      <a:r>
                        <a:rPr lang="hr-HR" sz="2400" dirty="0">
                          <a:effectLst/>
                        </a:rPr>
                        <a:t>4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8e-4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1e-</a:t>
                      </a:r>
                      <a:r>
                        <a:rPr lang="hr-HR" sz="2400" dirty="0">
                          <a:effectLst/>
                        </a:rPr>
                        <a:t>4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63008127"/>
                  </a:ext>
                </a:extLst>
              </a:tr>
              <a:tr h="4955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b [EUR/kW]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0.02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2400" dirty="0">
                          <a:effectLst/>
                        </a:rPr>
                        <a:t>0.0</a:t>
                      </a:r>
                      <a:r>
                        <a:rPr lang="en-US" sz="2400" dirty="0">
                          <a:effectLst/>
                        </a:rPr>
                        <a:t>15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2400" dirty="0">
                          <a:effectLst/>
                        </a:rPr>
                        <a:t>0.0</a:t>
                      </a:r>
                      <a:r>
                        <a:rPr lang="en-US" sz="2400" dirty="0">
                          <a:effectLst/>
                        </a:rPr>
                        <a:t>24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2400" dirty="0">
                          <a:effectLst/>
                        </a:rPr>
                        <a:t>0.0</a:t>
                      </a:r>
                      <a:r>
                        <a:rPr lang="en-US" sz="2400" dirty="0">
                          <a:effectLst/>
                        </a:rPr>
                        <a:t>18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19462194"/>
                  </a:ext>
                </a:extLst>
              </a:tr>
              <a:tr h="4955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c [EUR]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7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7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96730747"/>
                  </a:ext>
                </a:extLst>
              </a:tr>
            </a:tbl>
          </a:graphicData>
        </a:graphic>
      </p:graphicFrame>
      <p:sp>
        <p:nvSpPr>
          <p:cNvPr id="22" name="Title 1">
            <a:extLst>
              <a:ext uri="{FF2B5EF4-FFF2-40B4-BE49-F238E27FC236}">
                <a16:creationId xmlns:a16="http://schemas.microsoft.com/office/drawing/2014/main" id="{27030797-066C-4CC0-BF89-2CA6E3C8939F}"/>
              </a:ext>
            </a:extLst>
          </p:cNvPr>
          <p:cNvSpPr txBox="1">
            <a:spLocks/>
          </p:cNvSpPr>
          <p:nvPr/>
        </p:nvSpPr>
        <p:spPr>
          <a:xfrm>
            <a:off x="0" y="662813"/>
            <a:ext cx="9144000" cy="540000"/>
          </a:xfrm>
          <a:prstGeom prst="rect">
            <a:avLst/>
          </a:prstGeo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2: optimization by simulation tools</a:t>
            </a:r>
            <a:endParaRPr lang="en-US" sz="3600" b="1" dirty="0">
              <a:solidFill>
                <a:srgbClr val="FFF9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369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2019-03-30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4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7" name="TextBox 3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Workshop working simulation tools: </a:t>
            </a:r>
            <a:r>
              <a:rPr lang="en-US" sz="2000" dirty="0" err="1">
                <a:solidFill>
                  <a:srgbClr val="00FF00"/>
                </a:solidFill>
                <a:latin typeface="Arial Black" panose="020B0A04020102020204" pitchFamily="34" charset="0"/>
              </a:rPr>
              <a:t>OpenDSS</a:t>
            </a:r>
            <a:endParaRPr lang="en-US" sz="2000" dirty="0">
              <a:solidFill>
                <a:srgbClr val="00FF00"/>
              </a:solidFill>
              <a:latin typeface="Arial Black" panose="020B0A04020102020204" pitchFamily="34" charset="0"/>
            </a:endParaRP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0A08D3E0-D328-4E52-A1A7-64052818D9F9}"/>
              </a:ext>
            </a:extLst>
          </p:cNvPr>
          <p:cNvSpPr txBox="1">
            <a:spLocks/>
          </p:cNvSpPr>
          <p:nvPr/>
        </p:nvSpPr>
        <p:spPr>
          <a:xfrm>
            <a:off x="-1" y="2235633"/>
            <a:ext cx="9144000" cy="35549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Specific tasks (</a:t>
            </a:r>
            <a:r>
              <a:rPr lang="en-US" sz="3200" b="1" dirty="0">
                <a:solidFill>
                  <a:srgbClr val="FF0000"/>
                </a:solidFill>
              </a:rPr>
              <a:t>T </a:t>
            </a:r>
            <a:r>
              <a:rPr lang="en-US" sz="3200" b="1" dirty="0" err="1">
                <a:solidFill>
                  <a:srgbClr val="FF0000"/>
                </a:solidFill>
              </a:rPr>
              <a:t>expl</a:t>
            </a:r>
            <a:r>
              <a:rPr lang="en-US" sz="3200" b="1" dirty="0">
                <a:solidFill>
                  <a:srgbClr val="FF0000"/>
                </a:solidFill>
              </a:rPr>
              <a:t>.</a:t>
            </a:r>
            <a:r>
              <a:rPr lang="en-US" sz="3200" b="1" dirty="0">
                <a:solidFill>
                  <a:schemeClr val="bg1"/>
                </a:solidFill>
              </a:rPr>
              <a:t>):</a:t>
            </a: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chemeClr val="bg1"/>
                </a:solidFill>
              </a:rPr>
              <a:t>Formulate the optimization problem </a:t>
            </a: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chemeClr val="bg1"/>
                </a:solidFill>
              </a:rPr>
              <a:t>Coding decision variables in the method individual</a:t>
            </a: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chemeClr val="bg1"/>
                </a:solidFill>
              </a:rPr>
              <a:t>Defining ranges (limits) of the decision variables-box constraints</a:t>
            </a: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chemeClr val="bg1"/>
                </a:solidFill>
              </a:rPr>
              <a:t>Coding the problem in the specific optimization tool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C823D3DD-FA6E-4370-9381-15E7CBEB1A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2: optimization by simulation tools</a:t>
            </a:r>
          </a:p>
        </p:txBody>
      </p:sp>
    </p:spTree>
    <p:extLst>
      <p:ext uri="{BB962C8B-B14F-4D97-AF65-F5344CB8AC3E}">
        <p14:creationId xmlns:p14="http://schemas.microsoft.com/office/powerpoint/2010/main" val="2840621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2019-03-30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5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7" name="TextBox 3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Workshop working simulation tools: </a:t>
            </a:r>
            <a:r>
              <a:rPr lang="en-US" sz="2000" dirty="0" err="1">
                <a:solidFill>
                  <a:srgbClr val="00FF00"/>
                </a:solidFill>
                <a:latin typeface="Arial Black" panose="020B0A04020102020204" pitchFamily="34" charset="0"/>
              </a:rPr>
              <a:t>OpenDSS</a:t>
            </a:r>
            <a:endParaRPr lang="en-US" sz="2000" dirty="0">
              <a:solidFill>
                <a:srgbClr val="00FF00"/>
              </a:solidFill>
              <a:latin typeface="Arial Black" panose="020B0A04020102020204" pitchFamily="34" charset="0"/>
            </a:endParaRP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0A08D3E0-D328-4E52-A1A7-64052818D9F9}"/>
              </a:ext>
            </a:extLst>
          </p:cNvPr>
          <p:cNvSpPr txBox="1">
            <a:spLocks/>
          </p:cNvSpPr>
          <p:nvPr/>
        </p:nvSpPr>
        <p:spPr>
          <a:xfrm>
            <a:off x="0" y="1680960"/>
            <a:ext cx="9144000" cy="5448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Using simulation tool</a:t>
            </a:r>
            <a:endParaRPr lang="en-US" sz="3000" b="1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7178C5-C9BC-4C14-A27F-BA5571A845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42302" y="2379407"/>
            <a:ext cx="4701698" cy="32240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F30FF24-68F3-4509-BBD8-9D0639B6A1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" y="2225849"/>
            <a:ext cx="4270215" cy="3531139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665DD98-DFE6-426E-986C-0828486AE136}"/>
              </a:ext>
            </a:extLst>
          </p:cNvPr>
          <p:cNvSpPr/>
          <p:nvPr/>
        </p:nvSpPr>
        <p:spPr>
          <a:xfrm>
            <a:off x="92365" y="5177040"/>
            <a:ext cx="411488" cy="64526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91DA06F8-9A0B-4CA0-9355-3530B21B2ECC}"/>
              </a:ext>
            </a:extLst>
          </p:cNvPr>
          <p:cNvSpPr/>
          <p:nvPr/>
        </p:nvSpPr>
        <p:spPr>
          <a:xfrm>
            <a:off x="748618" y="3991418"/>
            <a:ext cx="3272876" cy="95380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CF17B577-02BE-459B-A249-701ADD900203}"/>
              </a:ext>
            </a:extLst>
          </p:cNvPr>
          <p:cNvSpPr/>
          <p:nvPr/>
        </p:nvSpPr>
        <p:spPr>
          <a:xfrm>
            <a:off x="5637858" y="4885032"/>
            <a:ext cx="734949" cy="64526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58A8B7ED-DCA4-4311-885F-D8E6D56C90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2: optimization by simulation tools</a:t>
            </a:r>
          </a:p>
        </p:txBody>
      </p:sp>
    </p:spTree>
    <p:extLst>
      <p:ext uri="{BB962C8B-B14F-4D97-AF65-F5344CB8AC3E}">
        <p14:creationId xmlns:p14="http://schemas.microsoft.com/office/powerpoint/2010/main" val="3311206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2019-03-30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6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7" name="TextBox 3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Workshop working simulation tools: </a:t>
            </a:r>
            <a:r>
              <a:rPr lang="en-US" sz="2000" dirty="0" err="1">
                <a:solidFill>
                  <a:srgbClr val="00FF00"/>
                </a:solidFill>
                <a:latin typeface="Arial Black" panose="020B0A04020102020204" pitchFamily="34" charset="0"/>
              </a:rPr>
              <a:t>OpenDSS</a:t>
            </a:r>
            <a:endParaRPr lang="en-US" sz="2000" dirty="0">
              <a:solidFill>
                <a:srgbClr val="00FF00"/>
              </a:solidFill>
              <a:latin typeface="Arial Black" panose="020B0A04020102020204" pitchFamily="34" charset="0"/>
            </a:endParaRP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0A08D3E0-D328-4E52-A1A7-64052818D9F9}"/>
              </a:ext>
            </a:extLst>
          </p:cNvPr>
          <p:cNvSpPr txBox="1">
            <a:spLocks/>
          </p:cNvSpPr>
          <p:nvPr/>
        </p:nvSpPr>
        <p:spPr>
          <a:xfrm>
            <a:off x="0" y="1680960"/>
            <a:ext cx="9144000" cy="5448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Using simulation tool</a:t>
            </a:r>
            <a:endParaRPr lang="en-US" sz="3000" b="1" dirty="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CA8123F-DCCF-4599-87DB-7D750ADCAA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522" y="2225849"/>
            <a:ext cx="8154956" cy="4247868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0A7B811A-C1A4-47D6-B370-916450D4E8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2: optimization by simulation tools</a:t>
            </a:r>
          </a:p>
        </p:txBody>
      </p:sp>
    </p:spTree>
    <p:extLst>
      <p:ext uri="{BB962C8B-B14F-4D97-AF65-F5344CB8AC3E}">
        <p14:creationId xmlns:p14="http://schemas.microsoft.com/office/powerpoint/2010/main" val="2889291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2019-03-30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7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7" name="TextBox 3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Workshop working simulation tools: </a:t>
            </a:r>
            <a:r>
              <a:rPr lang="en-US" sz="2000" dirty="0" err="1">
                <a:solidFill>
                  <a:srgbClr val="00FF00"/>
                </a:solidFill>
                <a:latin typeface="Arial Black" panose="020B0A04020102020204" pitchFamily="34" charset="0"/>
              </a:rPr>
              <a:t>OpenDSS</a:t>
            </a:r>
            <a:endParaRPr lang="en-US" sz="2000" dirty="0">
              <a:solidFill>
                <a:srgbClr val="00FF00"/>
              </a:solidFill>
              <a:latin typeface="Arial Black" panose="020B0A04020102020204" pitchFamily="34" charset="0"/>
            </a:endParaRP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0A08D3E0-D328-4E52-A1A7-64052818D9F9}"/>
              </a:ext>
            </a:extLst>
          </p:cNvPr>
          <p:cNvSpPr txBox="1">
            <a:spLocks/>
          </p:cNvSpPr>
          <p:nvPr/>
        </p:nvSpPr>
        <p:spPr>
          <a:xfrm>
            <a:off x="0" y="1680960"/>
            <a:ext cx="9144000" cy="5448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Using simulation tool</a:t>
            </a:r>
            <a:endParaRPr lang="en-US" sz="3000" b="1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FE3867-3422-4969-A2DD-EC30E007FA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4830" y="2381158"/>
            <a:ext cx="9144000" cy="3681699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44EDFD06-9366-4586-A45D-E69263DF57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2: optimization by simulation tools</a:t>
            </a:r>
          </a:p>
        </p:txBody>
      </p:sp>
    </p:spTree>
    <p:extLst>
      <p:ext uri="{BB962C8B-B14F-4D97-AF65-F5344CB8AC3E}">
        <p14:creationId xmlns:p14="http://schemas.microsoft.com/office/powerpoint/2010/main" val="2209452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2019-03-30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8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7" name="TextBox 3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Workshop working simulation tools: </a:t>
            </a:r>
            <a:r>
              <a:rPr lang="en-US" sz="2000" dirty="0" err="1">
                <a:solidFill>
                  <a:srgbClr val="00FF00"/>
                </a:solidFill>
                <a:latin typeface="Arial Black" panose="020B0A04020102020204" pitchFamily="34" charset="0"/>
              </a:rPr>
              <a:t>OpenDSS</a:t>
            </a:r>
            <a:endParaRPr lang="en-US" sz="2000" dirty="0">
              <a:solidFill>
                <a:srgbClr val="00FF00"/>
              </a:solidFill>
              <a:latin typeface="Arial Black" panose="020B0A04020102020204" pitchFamily="34" charset="0"/>
            </a:endParaRP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0A08D3E0-D328-4E52-A1A7-64052818D9F9}"/>
              </a:ext>
            </a:extLst>
          </p:cNvPr>
          <p:cNvSpPr txBox="1">
            <a:spLocks/>
          </p:cNvSpPr>
          <p:nvPr/>
        </p:nvSpPr>
        <p:spPr>
          <a:xfrm>
            <a:off x="-1" y="2340674"/>
            <a:ext cx="9144000" cy="31896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Using simulation tool:</a:t>
            </a: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Needed PY packages</a:t>
            </a: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DE individual code</a:t>
            </a: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Objective function and constraints</a:t>
            </a: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DE syntax</a:t>
            </a: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View solution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7814F2AA-9722-482F-B387-8FCE95C24E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2: optimization by simulation tools</a:t>
            </a:r>
          </a:p>
        </p:txBody>
      </p:sp>
    </p:spTree>
    <p:extLst>
      <p:ext uri="{BB962C8B-B14F-4D97-AF65-F5344CB8AC3E}">
        <p14:creationId xmlns:p14="http://schemas.microsoft.com/office/powerpoint/2010/main" val="27584184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2019-03-30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9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7" name="TextBox 3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Workshop working simulation tools: </a:t>
            </a:r>
            <a:r>
              <a:rPr lang="en-US" sz="2000" dirty="0" err="1">
                <a:solidFill>
                  <a:srgbClr val="00FF00"/>
                </a:solidFill>
                <a:latin typeface="Arial Black" panose="020B0A04020102020204" pitchFamily="34" charset="0"/>
              </a:rPr>
              <a:t>OpenDSS</a:t>
            </a:r>
            <a:endParaRPr lang="en-US" sz="2000" dirty="0">
              <a:solidFill>
                <a:srgbClr val="00FF00"/>
              </a:solidFill>
              <a:latin typeface="Arial Black" panose="020B0A040201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D468E45-2853-4699-8E96-E6C283D2C0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667881"/>
            <a:ext cx="981075" cy="990600"/>
          </a:xfrm>
          <a:prstGeom prst="rect">
            <a:avLst/>
          </a:prstGeom>
        </p:spPr>
      </p:pic>
      <p:sp>
        <p:nvSpPr>
          <p:cNvPr id="14" name="Subtitle 2">
            <a:extLst>
              <a:ext uri="{FF2B5EF4-FFF2-40B4-BE49-F238E27FC236}">
                <a16:creationId xmlns:a16="http://schemas.microsoft.com/office/drawing/2014/main" id="{705B9528-4A97-4873-8B1A-413F1D886259}"/>
              </a:ext>
            </a:extLst>
          </p:cNvPr>
          <p:cNvSpPr txBox="1">
            <a:spLocks/>
          </p:cNvSpPr>
          <p:nvPr/>
        </p:nvSpPr>
        <p:spPr>
          <a:xfrm>
            <a:off x="1" y="2079780"/>
            <a:ext cx="9144000" cy="41153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	</a:t>
            </a:r>
            <a:r>
              <a:rPr lang="hr-HR" sz="3200" b="1" dirty="0" err="1">
                <a:solidFill>
                  <a:schemeClr val="bg1"/>
                </a:solidFill>
              </a:rPr>
              <a:t>OpenDSS</a:t>
            </a:r>
            <a:r>
              <a:rPr lang="en-US" sz="3200" b="1" dirty="0">
                <a:solidFill>
                  <a:schemeClr val="bg1"/>
                </a:solidFill>
              </a:rPr>
              <a:t> (features)</a:t>
            </a:r>
            <a:r>
              <a:rPr lang="hr-HR" sz="3200" b="1" dirty="0">
                <a:solidFill>
                  <a:schemeClr val="bg1"/>
                </a:solidFill>
              </a:rPr>
              <a:t>:</a:t>
            </a:r>
          </a:p>
          <a:p>
            <a:pPr marL="571500" lvl="1" indent="-5715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chemeClr val="bg1"/>
                </a:solidFill>
              </a:rPr>
              <a:t>Unbalanced power flow</a:t>
            </a:r>
          </a:p>
          <a:p>
            <a:pPr marL="571500" lvl="1" indent="-5715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chemeClr val="bg1"/>
                </a:solidFill>
              </a:rPr>
              <a:t>Models of renewable sources</a:t>
            </a:r>
          </a:p>
          <a:p>
            <a:pPr marL="571500" lvl="1" indent="-5715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chemeClr val="bg1"/>
                </a:solidFill>
              </a:rPr>
              <a:t>Models of storage</a:t>
            </a:r>
          </a:p>
          <a:p>
            <a:pPr marL="571500" lvl="1" indent="-5715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chemeClr val="bg1"/>
                </a:solidFill>
              </a:rPr>
              <a:t>Interface to other tools via COM (MATLAB, VB for App., Python (recently PY package - </a:t>
            </a:r>
            <a:r>
              <a:rPr lang="en-US" sz="2800" b="1" dirty="0">
                <a:solidFill>
                  <a:schemeClr val="bg1"/>
                </a:solidFill>
                <a:highlight>
                  <a:srgbClr val="C0C0C0"/>
                </a:highlight>
                <a:hlinkClick r:id="rId7"/>
              </a:rPr>
              <a:t>https://github.com/dss-extensions/OpenDSSDirect.py</a:t>
            </a:r>
            <a:r>
              <a:rPr lang="en-US" sz="2800" b="1" dirty="0">
                <a:solidFill>
                  <a:schemeClr val="bg1"/>
                </a:solidFill>
                <a:highlight>
                  <a:srgbClr val="C0C0C0"/>
                </a:highlight>
              </a:rPr>
              <a:t> </a:t>
            </a:r>
            <a:r>
              <a:rPr lang="en-US" sz="3600" b="1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E39ED07C-B0A7-43D3-9E55-6015450653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2: optimization by simulation tools</a:t>
            </a:r>
          </a:p>
        </p:txBody>
      </p:sp>
    </p:spTree>
    <p:extLst>
      <p:ext uri="{BB962C8B-B14F-4D97-AF65-F5344CB8AC3E}">
        <p14:creationId xmlns:p14="http://schemas.microsoft.com/office/powerpoint/2010/main" val="27734671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7719</TotalTime>
  <Words>1001</Words>
  <Application>Microsoft Office PowerPoint</Application>
  <PresentationFormat>On-screen Show (4:3)</PresentationFormat>
  <Paragraphs>213</Paragraphs>
  <Slides>17</Slides>
  <Notes>17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Arial Black</vt:lpstr>
      <vt:lpstr>Calibri</vt:lpstr>
      <vt:lpstr>Calibri Light</vt:lpstr>
      <vt:lpstr>Office Theme</vt:lpstr>
      <vt:lpstr>Equation</vt:lpstr>
      <vt:lpstr>Visio</vt:lpstr>
      <vt:lpstr>Theory and implementation of optimisation methods for optimizations in distribution power system – PART 2</vt:lpstr>
      <vt:lpstr>PART 2: optimization by simulation tools</vt:lpstr>
      <vt:lpstr>PowerPoint Presentation</vt:lpstr>
      <vt:lpstr>PART 2: optimization by simulation tools</vt:lpstr>
      <vt:lpstr>PART 2: optimization by simulation tools</vt:lpstr>
      <vt:lpstr>PART 2: optimization by simulation tools</vt:lpstr>
      <vt:lpstr>PART 2: optimization by simulation tools</vt:lpstr>
      <vt:lpstr>PART 2: optimization by simulation tools</vt:lpstr>
      <vt:lpstr>PART 2: optimization by simulation tools</vt:lpstr>
      <vt:lpstr>PART 2: optimization by simulation tools</vt:lpstr>
      <vt:lpstr>PART 2: optimization by simulation tools</vt:lpstr>
      <vt:lpstr>PART 2: optimization by simulation tools</vt:lpstr>
      <vt:lpstr>PART 2: optimization by simulation tools</vt:lpstr>
      <vt:lpstr>PART 2: optimization by simulation tools</vt:lpstr>
      <vt:lpstr>PART 2: optimization by simulation tools</vt:lpstr>
      <vt:lpstr>PART 2: optimization by simulation tools</vt:lpstr>
      <vt:lpstr>PART 2: optimization by simulation tools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Barukcic</dc:creator>
  <cp:lastModifiedBy>Marinko Barukčić</cp:lastModifiedBy>
  <cp:revision>449</cp:revision>
  <cp:lastPrinted>2018-11-16T10:04:45Z</cp:lastPrinted>
  <dcterms:created xsi:type="dcterms:W3CDTF">2017-05-12T10:38:44Z</dcterms:created>
  <dcterms:modified xsi:type="dcterms:W3CDTF">2019-03-30T17:59:41Z</dcterms:modified>
  <dc:language>English</dc:language>
</cp:coreProperties>
</file>