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996488" cy="68643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76" d="100"/>
          <a:sy n="76" d="100"/>
        </p:scale>
        <p:origin x="-17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0FF2CCFF-3C35-4D8F-9956-3D0696310A48}" type="datetimeFigureOut">
              <a:rPr lang="hr-HR" smtClean="0"/>
              <a:t>4.10.2017.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3218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109809FD-D543-494C-AE78-DFF38FCDAF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79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A8DAE0C-5508-4C3F-A0E2-EC0B03D34037}" type="datetimeFigureOut">
              <a:rPr lang="hr-HR" smtClean="0"/>
              <a:t>4.10.2017.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7688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99649" y="3303468"/>
            <a:ext cx="7997190" cy="270283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33735AC-4CD9-4E05-963F-17CC45539A7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47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256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95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32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199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59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23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87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3630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74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64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45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39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435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1268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436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56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702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875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342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6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5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833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0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314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114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7119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898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267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348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47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2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9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671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09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26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735AC-4CD9-4E05-963F-17CC45539A7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1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853B62-910F-41E9-8779-C5491BC8D290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470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7170CF0-9816-4DD3-B42E-AF925D9AE416}" type="datetime1">
              <a:rPr lang="hr-HR" smtClean="0"/>
              <a:t>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4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5A2F3-0972-40DA-8850-3E765554686E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25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8947-763C-4289-9F0E-036D6FF61A31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56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6758-D902-449F-B6F5-6A0DFE077E3A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87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C3DFF3-B0B7-4664-A471-8E82A2547228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0295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8C3FF-9287-4E29-A043-220C3FF13F7D}" type="datetime1">
              <a:rPr lang="hr-HR" smtClean="0"/>
              <a:t>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9888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B256-C446-43A3-851A-E7577F94103F}" type="datetime1">
              <a:rPr lang="hr-HR" smtClean="0"/>
              <a:t>4.10.2017.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841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9657-7D25-4CD1-A7EA-2AB297309503}" type="datetime1">
              <a:rPr lang="hr-HR" smtClean="0"/>
              <a:t>4.10.2017.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8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C62B-ECDF-4E1D-B5FB-D0064D9C599F}" type="datetime1">
              <a:rPr lang="hr-HR" smtClean="0"/>
              <a:t>4.10.2017.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4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bg>
      <p:bgPr>
        <a:solidFill>
          <a:srgbClr val="F5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F033-6CD1-40A3-AA39-107A81E252F2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Sv. Filip i Jakov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534" r="1090"/>
          <a:stretch/>
        </p:blipFill>
        <p:spPr>
          <a:xfrm>
            <a:off x="5580112" y="332656"/>
            <a:ext cx="3143393" cy="2938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25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B03D626-29C0-4431-B0D6-2361AD1F14BF}" type="datetime1">
              <a:rPr lang="hr-HR" smtClean="0"/>
              <a:t>4.10.2017.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27639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304A6D-1208-4DF6-BB25-035535C45207}" type="datetime1">
              <a:rPr lang="hr-HR" smtClean="0"/>
              <a:t>4.10.2017.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233E09-3C95-4FEC-80E6-880C4BF469F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Slika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0"/>
          <a:stretch/>
        </p:blipFill>
        <p:spPr>
          <a:xfrm rot="631353">
            <a:off x="7184511" y="531710"/>
            <a:ext cx="1451535" cy="118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27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tarnji.hr/dobrahrana/recepti/skradinska-torta/3580574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groklub.com/sortna-lista/voce/badem-1/" TargetMode="External"/><Relationship Id="rId4" Type="http://schemas.openxmlformats.org/officeDocument/2006/relationships/hyperlink" Target="https://www.coolinarika.com/recept/kastelanska-svecana-torta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43608" y="3140968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500" dirty="0"/>
              <a:t>Istraživački rad</a:t>
            </a:r>
          </a:p>
          <a:p>
            <a:r>
              <a:rPr lang="hr-HR" sz="7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Filipjanska</a:t>
            </a:r>
            <a:r>
              <a:rPr lang="hr-HR" sz="7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torta</a:t>
            </a:r>
            <a:endParaRPr lang="hr-H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75679"/>
            <a:ext cx="3086100" cy="345796"/>
          </a:xfrm>
        </p:spPr>
        <p:txBody>
          <a:bodyPr/>
          <a:lstStyle/>
          <a:p>
            <a:r>
              <a:rPr lang="hr-HR" smtClean="0"/>
              <a:t>OŠ Sv. Filip i Jakov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4674890" y="572955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Mentor: Ljiljana Kadija Pulić  </a:t>
            </a:r>
          </a:p>
          <a:p>
            <a:r>
              <a:rPr lang="hr-HR" dirty="0" smtClean="0"/>
              <a:t>Autori: </a:t>
            </a:r>
            <a:r>
              <a:rPr lang="hr-HR" dirty="0"/>
              <a:t>Ljiljana Kadija Pulić </a:t>
            </a:r>
            <a:r>
              <a:rPr lang="hr-HR" dirty="0" smtClean="0"/>
              <a:t>i Marta </a:t>
            </a:r>
            <a:r>
              <a:rPr lang="hr-HR" dirty="0" err="1" smtClean="0"/>
              <a:t>Zelanto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14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Glazura:</a:t>
            </a:r>
          </a:p>
          <a:p>
            <a:r>
              <a:rPr lang="hr-HR" dirty="0" smtClean="0"/>
              <a:t>Razmutiti jaje sa šećerom</a:t>
            </a:r>
          </a:p>
          <a:p>
            <a:r>
              <a:rPr lang="hr-HR" dirty="0" smtClean="0"/>
              <a:t>Dodati maslac i čokoladu</a:t>
            </a:r>
          </a:p>
          <a:p>
            <a:r>
              <a:rPr lang="hr-HR" dirty="0" smtClean="0"/>
              <a:t>Rastopiti na vatri</a:t>
            </a:r>
          </a:p>
          <a:p>
            <a:r>
              <a:rPr lang="hr-HR" dirty="0" smtClean="0"/>
              <a:t>Paziti da ne zakuha</a:t>
            </a:r>
          </a:p>
          <a:p>
            <a:r>
              <a:rPr lang="hr-HR" dirty="0" smtClean="0"/>
              <a:t>Dekoracija </a:t>
            </a:r>
          </a:p>
          <a:p>
            <a:r>
              <a:rPr lang="hr-HR" dirty="0" smtClean="0"/>
              <a:t>Ukrasiti prethodno prokuhanim i oguljenim polovicama badema</a:t>
            </a:r>
          </a:p>
          <a:p>
            <a:r>
              <a:rPr lang="hr-HR" dirty="0" smtClean="0"/>
              <a:t>Omotati </a:t>
            </a:r>
            <a:r>
              <a:rPr lang="hr-HR" dirty="0" err="1" smtClean="0"/>
              <a:t>šparožinom</a:t>
            </a:r>
            <a:r>
              <a:rPr lang="hr-HR" dirty="0" smtClean="0"/>
              <a:t>, </a:t>
            </a:r>
            <a:r>
              <a:rPr lang="hr-HR" dirty="0" err="1" smtClean="0"/>
              <a:t>snigom</a:t>
            </a:r>
            <a:r>
              <a:rPr lang="hr-HR" dirty="0" smtClean="0"/>
              <a:t> ili </a:t>
            </a:r>
            <a:r>
              <a:rPr lang="hr-HR" dirty="0" err="1" smtClean="0"/>
              <a:t>điranom</a:t>
            </a:r>
            <a:r>
              <a:rPr lang="hr-HR" dirty="0" smtClean="0"/>
              <a:t> ovisno o godišnjem dobu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10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87" y="2130172"/>
            <a:ext cx="2343150" cy="195262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877294" y="4124950"/>
            <a:ext cx="22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 5. Cvijeće </a:t>
            </a:r>
            <a:r>
              <a:rPr lang="hr-HR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Snig</a:t>
            </a:r>
            <a:endParaRPr lang="hr-H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0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11</a:t>
            </a:fld>
            <a:endParaRPr lang="hr-HR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938758" y="1268760"/>
            <a:ext cx="7633742" cy="4610833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Skradinska </a:t>
            </a:r>
            <a:r>
              <a:rPr lang="hr-HR" b="1" dirty="0" smtClean="0"/>
              <a:t>torta recept</a:t>
            </a:r>
          </a:p>
          <a:p>
            <a:pPr marL="457200" lvl="1" indent="0">
              <a:buNone/>
            </a:pPr>
            <a:r>
              <a:rPr lang="hr-HR" dirty="0" smtClean="0"/>
              <a:t>SASTOJCI:</a:t>
            </a:r>
          </a:p>
          <a:p>
            <a:pPr lvl="1" fontAlgn="base"/>
            <a:r>
              <a:rPr lang="hr-HR" dirty="0"/>
              <a:t>300 g badema</a:t>
            </a:r>
          </a:p>
          <a:p>
            <a:pPr lvl="1" fontAlgn="base"/>
            <a:r>
              <a:rPr lang="hr-HR" dirty="0"/>
              <a:t>300 g oraha</a:t>
            </a:r>
          </a:p>
          <a:p>
            <a:pPr lvl="1" fontAlgn="base"/>
            <a:r>
              <a:rPr lang="hr-HR" dirty="0"/>
              <a:t>12 jaja</a:t>
            </a:r>
          </a:p>
          <a:p>
            <a:pPr lvl="1" fontAlgn="base"/>
            <a:r>
              <a:rPr lang="hr-HR" dirty="0"/>
              <a:t>1 dcl meda ili odgovarajuća količina šećera</a:t>
            </a:r>
          </a:p>
          <a:p>
            <a:pPr lvl="1"/>
            <a:r>
              <a:rPr lang="hr-HR" dirty="0" smtClean="0"/>
              <a:t>3 žlice likera od ruža</a:t>
            </a:r>
          </a:p>
          <a:p>
            <a:pPr lvl="1" fontAlgn="base"/>
            <a:r>
              <a:rPr lang="hr-HR" dirty="0"/>
              <a:t>1 dcl prošeka</a:t>
            </a:r>
          </a:p>
          <a:p>
            <a:pPr lvl="1" fontAlgn="base"/>
            <a:r>
              <a:rPr lang="hr-HR" dirty="0"/>
              <a:t>prstohvat cimeta</a:t>
            </a:r>
          </a:p>
          <a:p>
            <a:pPr lvl="1" fontAlgn="base"/>
            <a:r>
              <a:rPr lang="hr-HR" dirty="0"/>
              <a:t>1 štapić vanilije</a:t>
            </a:r>
          </a:p>
          <a:p>
            <a:pPr lvl="1" fontAlgn="base"/>
            <a:r>
              <a:rPr lang="hr-HR" dirty="0"/>
              <a:t>korica domaćeg limuna i naranče</a:t>
            </a:r>
          </a:p>
          <a:p>
            <a:pPr lvl="1" fontAlgn="base"/>
            <a:r>
              <a:rPr lang="hr-HR" dirty="0"/>
              <a:t>prašak za pecivo</a:t>
            </a:r>
          </a:p>
          <a:p>
            <a:pPr lvl="1" fontAlgn="base"/>
            <a:r>
              <a:rPr lang="hr-HR" dirty="0"/>
              <a:t>200 g tamne čokolade</a:t>
            </a:r>
          </a:p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5024"/>
            <a:ext cx="2873992" cy="1703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niOkvir 2"/>
          <p:cNvSpPr txBox="1"/>
          <p:nvPr/>
        </p:nvSpPr>
        <p:spPr>
          <a:xfrm>
            <a:off x="5716375" y="5510261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Slika 6. Skradinska torta</a:t>
            </a:r>
            <a:endParaRPr lang="hr-H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6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196752"/>
            <a:ext cx="7633742" cy="46828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Postupak</a:t>
            </a:r>
            <a:r>
              <a:rPr lang="hr-HR" dirty="0" smtClean="0"/>
              <a:t>:</a:t>
            </a:r>
          </a:p>
          <a:p>
            <a:r>
              <a:rPr lang="hr-HR" dirty="0"/>
              <a:t>U žumanca se umute med, mljeveni bademi i orasi, naribane korice limuna i naranče, a potom ostali </a:t>
            </a:r>
            <a:r>
              <a:rPr lang="hr-HR" dirty="0" smtClean="0"/>
              <a:t>sastojci</a:t>
            </a:r>
          </a:p>
          <a:p>
            <a:r>
              <a:rPr lang="hr-HR" dirty="0" smtClean="0"/>
              <a:t>Od </a:t>
            </a:r>
            <a:r>
              <a:rPr lang="hr-HR" dirty="0"/>
              <a:t>bjelanjaka se posebno izmiješa snijeg koji se pažljivo i postupno izmiješa s osnovnom </a:t>
            </a:r>
            <a:r>
              <a:rPr lang="hr-HR" dirty="0" smtClean="0"/>
              <a:t>masom </a:t>
            </a:r>
          </a:p>
          <a:p>
            <a:r>
              <a:rPr lang="hr-HR" dirty="0" smtClean="0"/>
              <a:t>Smjesa </a:t>
            </a:r>
            <a:r>
              <a:rPr lang="hr-HR" dirty="0"/>
              <a:t>se stavlja u posudu za pečenje biskvita i peče u pećnici na 175 stupnjeva oko sat </a:t>
            </a:r>
            <a:r>
              <a:rPr lang="hr-HR" dirty="0" smtClean="0"/>
              <a:t>vremena </a:t>
            </a:r>
          </a:p>
          <a:p>
            <a:r>
              <a:rPr lang="hr-HR" dirty="0" smtClean="0"/>
              <a:t>Premaže </a:t>
            </a:r>
            <a:r>
              <a:rPr lang="hr-HR" dirty="0"/>
              <a:t>se glazurom od čokolade koja se rastopi u slatkom </a:t>
            </a:r>
            <a:r>
              <a:rPr lang="hr-HR" dirty="0" smtClean="0"/>
              <a:t>vrhnju</a:t>
            </a:r>
          </a:p>
          <a:p>
            <a:r>
              <a:rPr lang="hr-HR" b="1" dirty="0" smtClean="0"/>
              <a:t>Recept se razlikuje u sastojcima i postupku, ali ima i dosta sličnosti</a:t>
            </a:r>
          </a:p>
          <a:p>
            <a:r>
              <a:rPr lang="hr-HR" b="1" dirty="0" smtClean="0"/>
              <a:t>Glavna razlika u sastojcima je orah</a:t>
            </a:r>
          </a:p>
          <a:p>
            <a:r>
              <a:rPr lang="hr-HR" b="1" dirty="0" smtClean="0"/>
              <a:t>A u postupku redoslijed dodavanja sastojaka</a:t>
            </a:r>
          </a:p>
          <a:p>
            <a:r>
              <a:rPr lang="hr-HR" b="1" dirty="0" smtClean="0"/>
              <a:t>U glazuri ima vrhnja za razliku od jaja u </a:t>
            </a:r>
            <a:r>
              <a:rPr lang="hr-HR" b="1" dirty="0" err="1" smtClean="0"/>
              <a:t>Filipjanskoj</a:t>
            </a:r>
            <a:r>
              <a:rPr lang="hr-HR" b="1" dirty="0" smtClean="0"/>
              <a:t> torti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12</a:t>
            </a:fld>
            <a:endParaRPr lang="hr-HR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</p:spTree>
    <p:extLst>
      <p:ext uri="{BB962C8B-B14F-4D97-AF65-F5344CB8AC3E}">
        <p14:creationId xmlns:p14="http://schemas.microsoft.com/office/powerpoint/2010/main" val="3710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8351" y="1240307"/>
            <a:ext cx="7633742" cy="5279817"/>
          </a:xfrm>
        </p:spPr>
        <p:txBody>
          <a:bodyPr>
            <a:normAutofit/>
          </a:bodyPr>
          <a:lstStyle/>
          <a:p>
            <a:r>
              <a:rPr lang="hr-HR" b="1" dirty="0" smtClean="0"/>
              <a:t>Svečana kaštelanska torta recept</a:t>
            </a:r>
          </a:p>
          <a:p>
            <a:r>
              <a:rPr lang="hr-HR" dirty="0"/>
              <a:t>SASTOJCI:</a:t>
            </a:r>
          </a:p>
          <a:p>
            <a:pPr lvl="1"/>
            <a:r>
              <a:rPr lang="hr-HR" dirty="0"/>
              <a:t>12 cijelih jaja</a:t>
            </a:r>
          </a:p>
          <a:p>
            <a:pPr lvl="1"/>
            <a:r>
              <a:rPr lang="hr-HR" dirty="0"/>
              <a:t>240 g fino mljevenih badema</a:t>
            </a:r>
          </a:p>
          <a:p>
            <a:pPr lvl="1"/>
            <a:r>
              <a:rPr lang="hr-HR" dirty="0" smtClean="0"/>
              <a:t>160 g grublje sjeckanih badema</a:t>
            </a:r>
          </a:p>
          <a:p>
            <a:pPr lvl="1"/>
            <a:r>
              <a:rPr lang="hr-HR" dirty="0"/>
              <a:t>400 g kristal šećera</a:t>
            </a:r>
          </a:p>
          <a:p>
            <a:pPr lvl="1"/>
            <a:r>
              <a:rPr lang="hr-HR" dirty="0"/>
              <a:t>150 g krušnih mrvica (ili mljevenog </a:t>
            </a:r>
            <a:r>
              <a:rPr lang="hr-HR" dirty="0" smtClean="0"/>
              <a:t>dvopeka)</a:t>
            </a:r>
          </a:p>
          <a:p>
            <a:pPr lvl="1"/>
            <a:r>
              <a:rPr lang="hr-HR" dirty="0"/>
              <a:t>100 ml Prošeka (ili drugog slatkog desertnog vina)</a:t>
            </a:r>
          </a:p>
          <a:p>
            <a:pPr lvl="1"/>
            <a:r>
              <a:rPr lang="hr-HR" dirty="0"/>
              <a:t>50 g čokolade za kuhanje, 42% kakaa</a:t>
            </a:r>
          </a:p>
          <a:p>
            <a:r>
              <a:rPr lang="hr-HR" dirty="0"/>
              <a:t>Za glazuru:</a:t>
            </a:r>
          </a:p>
          <a:p>
            <a:pPr lvl="1"/>
            <a:r>
              <a:rPr lang="hr-HR" dirty="0"/>
              <a:t>200 g čokolade za kuhanje, 42% </a:t>
            </a:r>
            <a:r>
              <a:rPr lang="hr-HR" dirty="0" smtClean="0"/>
              <a:t>kakaa</a:t>
            </a:r>
          </a:p>
          <a:p>
            <a:pPr lvl="1"/>
            <a:r>
              <a:rPr lang="hr-HR" dirty="0"/>
              <a:t>50 g maslaca</a:t>
            </a:r>
          </a:p>
          <a:p>
            <a:pPr lvl="1"/>
            <a:r>
              <a:rPr lang="hr-HR" dirty="0"/>
              <a:t>2 žlice neutralnog ulja (npr. soja ili </a:t>
            </a:r>
            <a:r>
              <a:rPr lang="hr-HR" dirty="0" smtClean="0"/>
              <a:t>suncokretovo)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Sv. Filip i Jakov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13</a:t>
            </a:fld>
            <a:endParaRPr lang="hr-HR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77" y="2348880"/>
            <a:ext cx="2301495" cy="2193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5580112" y="454249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7. Svečana kaštelanska torta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39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9980" y="1263405"/>
            <a:ext cx="7633742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Postupak</a:t>
            </a:r>
          </a:p>
          <a:p>
            <a:r>
              <a:rPr lang="hr-HR" dirty="0"/>
              <a:t>Zagrijte pećnicu na </a:t>
            </a:r>
            <a:r>
              <a:rPr lang="hr-HR" dirty="0" smtClean="0"/>
              <a:t>180°C</a:t>
            </a:r>
          </a:p>
          <a:p>
            <a:r>
              <a:rPr lang="hr-HR" dirty="0" smtClean="0"/>
              <a:t> </a:t>
            </a:r>
            <a:r>
              <a:rPr lang="hr-HR" dirty="0"/>
              <a:t>Kalup za torte (veličine 26 cm) obložite papirom za pečenje, pa ga premažite s malo otopljenog </a:t>
            </a:r>
            <a:r>
              <a:rPr lang="hr-HR" dirty="0" smtClean="0"/>
              <a:t>maslaca </a:t>
            </a:r>
          </a:p>
          <a:p>
            <a:r>
              <a:rPr lang="hr-HR" dirty="0" smtClean="0"/>
              <a:t>U </a:t>
            </a:r>
            <a:r>
              <a:rPr lang="hr-HR" dirty="0"/>
              <a:t>manjoj zdjeli, krušne mrvice prelijte s prošekom, promiješajte pa ostavite sa </a:t>
            </a:r>
            <a:r>
              <a:rPr lang="hr-HR" dirty="0" smtClean="0"/>
              <a:t>strane.</a:t>
            </a:r>
          </a:p>
          <a:p>
            <a:r>
              <a:rPr lang="hr-HR" dirty="0" smtClean="0"/>
              <a:t>Odvojite </a:t>
            </a:r>
            <a:r>
              <a:rPr lang="hr-HR" dirty="0"/>
              <a:t>bjelanjke od </a:t>
            </a:r>
            <a:r>
              <a:rPr lang="hr-HR" dirty="0" smtClean="0"/>
              <a:t>žumanjaka</a:t>
            </a:r>
          </a:p>
          <a:p>
            <a:r>
              <a:rPr lang="hr-HR" dirty="0" smtClean="0"/>
              <a:t>Žumanjke </a:t>
            </a:r>
            <a:r>
              <a:rPr lang="hr-HR" dirty="0" err="1"/>
              <a:t>izmiksajte</a:t>
            </a:r>
            <a:r>
              <a:rPr lang="hr-HR" dirty="0"/>
              <a:t> električnim mikserom sa cijelom količinom </a:t>
            </a:r>
            <a:r>
              <a:rPr lang="hr-HR" dirty="0" smtClean="0"/>
              <a:t>šećera.</a:t>
            </a:r>
          </a:p>
          <a:p>
            <a:r>
              <a:rPr lang="hr-HR" dirty="0" smtClean="0"/>
              <a:t>Miksajte </a:t>
            </a:r>
            <a:r>
              <a:rPr lang="hr-HR" dirty="0"/>
              <a:t>oko 10 minuta dok smjesa ne postane blijedo </a:t>
            </a:r>
            <a:r>
              <a:rPr lang="hr-HR" dirty="0" smtClean="0"/>
              <a:t>žuta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U odvojenoj zdjeli, </a:t>
            </a:r>
            <a:r>
              <a:rPr lang="hr-HR" dirty="0" err="1"/>
              <a:t>izmiksajte</a:t>
            </a:r>
            <a:r>
              <a:rPr lang="hr-HR" dirty="0"/>
              <a:t> bjelanjke u čvrsti </a:t>
            </a:r>
            <a:r>
              <a:rPr lang="hr-HR" dirty="0" smtClean="0"/>
              <a:t>snijeg</a:t>
            </a:r>
          </a:p>
          <a:p>
            <a:r>
              <a:rPr lang="hr-HR" dirty="0" smtClean="0"/>
              <a:t>U </a:t>
            </a:r>
            <a:r>
              <a:rPr lang="hr-HR" dirty="0"/>
              <a:t>smjesu žumanjaka dodajte grublje ribanu čokoladu, mljevene bademe, grublje sjeckane bademe i krušne mrvice s </a:t>
            </a:r>
            <a:r>
              <a:rPr lang="hr-HR" dirty="0" smtClean="0"/>
              <a:t>prošekom</a:t>
            </a:r>
          </a:p>
          <a:p>
            <a:r>
              <a:rPr lang="hr-HR" dirty="0" smtClean="0"/>
              <a:t> </a:t>
            </a:r>
            <a:r>
              <a:rPr lang="hr-HR" dirty="0"/>
              <a:t>Dodajući jedan po jedan sastojak, neprestano </a:t>
            </a:r>
            <a:r>
              <a:rPr lang="hr-HR" dirty="0" smtClean="0"/>
              <a:t>miksajte</a:t>
            </a:r>
          </a:p>
          <a:p>
            <a:r>
              <a:rPr lang="hr-HR" dirty="0" smtClean="0"/>
              <a:t> </a:t>
            </a:r>
            <a:r>
              <a:rPr lang="hr-HR" dirty="0"/>
              <a:t>Na kraju, dodajte žlicu po žlicu snijega od bjelanjaka neprestano </a:t>
            </a:r>
            <a:r>
              <a:rPr lang="hr-HR" dirty="0" smtClean="0"/>
              <a:t>miksajući</a:t>
            </a:r>
          </a:p>
          <a:p>
            <a:r>
              <a:rPr lang="hr-HR" dirty="0" smtClean="0"/>
              <a:t> </a:t>
            </a:r>
            <a:r>
              <a:rPr lang="hr-HR" dirty="0"/>
              <a:t>Smjesu dobro </a:t>
            </a:r>
            <a:r>
              <a:rPr lang="hr-HR" dirty="0" err="1"/>
              <a:t>izmiksajte</a:t>
            </a:r>
            <a:r>
              <a:rPr lang="hr-HR" dirty="0"/>
              <a:t> kako bi se svi sastojci spojili. Smjesu izlijte u pripremljen kalup za tortu. Pecite na istoj vatri oko 45-50 </a:t>
            </a:r>
            <a:r>
              <a:rPr lang="hr-HR" dirty="0" smtClean="0"/>
              <a:t>minuta.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14</a:t>
            </a:fld>
            <a:endParaRPr lang="hr-HR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</p:spTree>
    <p:extLst>
      <p:ext uri="{BB962C8B-B14F-4D97-AF65-F5344CB8AC3E}">
        <p14:creationId xmlns:p14="http://schemas.microsoft.com/office/powerpoint/2010/main" val="3761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6780" y="1556792"/>
            <a:ext cx="7737698" cy="4680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Glazura:</a:t>
            </a:r>
          </a:p>
          <a:p>
            <a:r>
              <a:rPr lang="hr-HR" dirty="0" smtClean="0"/>
              <a:t>U </a:t>
            </a:r>
            <a:r>
              <a:rPr lang="hr-HR" dirty="0"/>
              <a:t>manjem loncu kombinirajte nalomljenu čokoladu, maslac i </a:t>
            </a:r>
            <a:r>
              <a:rPr lang="hr-HR" dirty="0" smtClean="0"/>
              <a:t>ulje</a:t>
            </a:r>
          </a:p>
          <a:p>
            <a:r>
              <a:rPr lang="hr-HR" dirty="0" smtClean="0"/>
              <a:t>Postavite </a:t>
            </a:r>
            <a:r>
              <a:rPr lang="hr-HR" dirty="0"/>
              <a:t>lončić nad drugim, većim lončićem u kojem ste zakuhali vodu, pa sve sastojke za glazuru rastopite na pari </a:t>
            </a:r>
            <a:r>
              <a:rPr lang="hr-HR" dirty="0" smtClean="0"/>
              <a:t>miješajući</a:t>
            </a:r>
          </a:p>
          <a:p>
            <a:r>
              <a:rPr lang="hr-HR" dirty="0" smtClean="0"/>
              <a:t>Tortu </a:t>
            </a:r>
            <a:r>
              <a:rPr lang="hr-HR" dirty="0"/>
              <a:t>izvadite iz kalupa pa ju premažite </a:t>
            </a:r>
            <a:r>
              <a:rPr lang="hr-HR" dirty="0" smtClean="0"/>
              <a:t>čokoladom</a:t>
            </a:r>
          </a:p>
          <a:p>
            <a:r>
              <a:rPr lang="hr-HR" dirty="0" smtClean="0"/>
              <a:t>Možete </a:t>
            </a:r>
            <a:r>
              <a:rPr lang="hr-HR" dirty="0"/>
              <a:t>pomoću donje strane žlice čokoladu podizati da vam izgleda „čupavo“, da dobije rustikalniji </a:t>
            </a:r>
            <a:r>
              <a:rPr lang="hr-HR" dirty="0" smtClean="0"/>
              <a:t>štih</a:t>
            </a:r>
          </a:p>
          <a:p>
            <a:r>
              <a:rPr lang="hr-HR" dirty="0" smtClean="0"/>
              <a:t>Možete </a:t>
            </a:r>
            <a:r>
              <a:rPr lang="hr-HR" dirty="0"/>
              <a:t>ju ukrasiti i </a:t>
            </a:r>
            <a:r>
              <a:rPr lang="hr-HR" dirty="0" smtClean="0"/>
              <a:t>bademima</a:t>
            </a:r>
          </a:p>
          <a:p>
            <a:r>
              <a:rPr lang="hr-HR" b="1" dirty="0" smtClean="0"/>
              <a:t>U ovoj torti osim što nisu svi bademi samljeveni dodane su i krušne mrvice i krupno sjeckana čokolada</a:t>
            </a:r>
          </a:p>
          <a:p>
            <a:r>
              <a:rPr lang="hr-HR" b="1" dirty="0" smtClean="0"/>
              <a:t>Naknadno smo saznali i da u </a:t>
            </a:r>
            <a:r>
              <a:rPr lang="hr-HR" b="1" dirty="0" err="1" smtClean="0"/>
              <a:t>orginalnom</a:t>
            </a:r>
            <a:r>
              <a:rPr lang="hr-HR" b="1" dirty="0" smtClean="0"/>
              <a:t> receptu nema krušnih mrvica i komadića čokolade pa je recept još sličniji</a:t>
            </a:r>
          </a:p>
          <a:p>
            <a:r>
              <a:rPr lang="hr-HR" b="1" dirty="0" smtClean="0"/>
              <a:t>I postupak i sastojci djeluju kao modernija verzija naše torte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15</a:t>
            </a:fld>
            <a:endParaRPr lang="hr-HR"/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</p:spTree>
    <p:extLst>
      <p:ext uri="{BB962C8B-B14F-4D97-AF65-F5344CB8AC3E}">
        <p14:creationId xmlns:p14="http://schemas.microsoft.com/office/powerpoint/2010/main" val="42490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Ovim radom želimo dokazati autohtonost </a:t>
            </a:r>
            <a:r>
              <a:rPr lang="hr-HR" dirty="0" err="1" smtClean="0"/>
              <a:t>Filipjanske</a:t>
            </a:r>
            <a:r>
              <a:rPr lang="hr-HR" dirty="0" smtClean="0"/>
              <a:t> torte</a:t>
            </a:r>
          </a:p>
          <a:p>
            <a:r>
              <a:rPr lang="hr-HR" dirty="0" smtClean="0"/>
              <a:t>Istraživanjem smo otkrili da postoji puno sličnih recepata</a:t>
            </a:r>
          </a:p>
          <a:p>
            <a:r>
              <a:rPr lang="hr-HR" dirty="0" smtClean="0"/>
              <a:t>Neki su slični po sastojcima neki po postupku</a:t>
            </a:r>
          </a:p>
          <a:p>
            <a:r>
              <a:rPr lang="hr-HR" dirty="0" smtClean="0"/>
              <a:t>Postupak je teže zapisati i detalji često nisu u receptu</a:t>
            </a:r>
          </a:p>
          <a:p>
            <a:r>
              <a:rPr lang="hr-HR" dirty="0" smtClean="0"/>
              <a:t>Zato je važna demonstracija i mi smo zahvalni našoj gospođi Meliti </a:t>
            </a:r>
          </a:p>
          <a:p>
            <a:r>
              <a:rPr lang="hr-HR" dirty="0" smtClean="0"/>
              <a:t>Vjerojatno puno sličnih recepata ima i u bilježnicama dalmatinskih žena</a:t>
            </a:r>
          </a:p>
          <a:p>
            <a:r>
              <a:rPr lang="hr-HR" dirty="0" smtClean="0"/>
              <a:t>Neki recepti nisu ni bili zapisivani što zbog nepismenosti što zbog jednostavnosti recepta</a:t>
            </a:r>
          </a:p>
          <a:p>
            <a:r>
              <a:rPr lang="hr-HR" dirty="0" smtClean="0"/>
              <a:t>A poneke su vlasnice ljubomorno čuvale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8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Materijali i metode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Istraživanje smo započeli proučavajući literaturu</a:t>
            </a:r>
          </a:p>
          <a:p>
            <a:r>
              <a:rPr lang="hr-HR" dirty="0" smtClean="0"/>
              <a:t>Gospodarska povijest Dalmacije od 18. do 20. stoljeća Šime </a:t>
            </a:r>
            <a:r>
              <a:rPr lang="hr-HR" dirty="0" err="1" smtClean="0"/>
              <a:t>Peričića</a:t>
            </a:r>
            <a:endParaRPr lang="hr-HR" dirty="0" smtClean="0"/>
          </a:p>
          <a:p>
            <a:r>
              <a:rPr lang="hr-HR" dirty="0" smtClean="0"/>
              <a:t>Dalmatinsko selo u promjenama od Josipa </a:t>
            </a:r>
            <a:r>
              <a:rPr lang="hr-HR" dirty="0" err="1" smtClean="0"/>
              <a:t>Defilippisa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Zaključili smo da </a:t>
            </a:r>
            <a:r>
              <a:rPr lang="hr-HR" dirty="0"/>
              <a:t>je badem u Dalmaciji kroz stoljeća bio proizvod uglavnom za razmjenu ili </a:t>
            </a:r>
            <a:r>
              <a:rPr lang="hr-HR" dirty="0" smtClean="0"/>
              <a:t>izvoz</a:t>
            </a:r>
          </a:p>
          <a:p>
            <a:r>
              <a:rPr lang="hr-HR" dirty="0" smtClean="0"/>
              <a:t>Sadnica je bilo više nego donedavno (što se očituje u cijeni) kad je započeo ponovno trend sadnje badema</a:t>
            </a:r>
          </a:p>
          <a:p>
            <a:r>
              <a:rPr lang="hr-HR" dirty="0" smtClean="0"/>
              <a:t>Saznali smo da je u Zadru već oko 1830. postojala tvornica čokolade</a:t>
            </a:r>
          </a:p>
          <a:p>
            <a:r>
              <a:rPr lang="hr-HR" dirty="0" smtClean="0"/>
              <a:t>A desetak godina kasnije i proizvodnja poslastica-kolača, bombona i sl.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8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12776"/>
            <a:ext cx="7633742" cy="4032448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Rukopisna </a:t>
            </a:r>
            <a:r>
              <a:rPr lang="hr-HR" b="1" dirty="0"/>
              <a:t>građe Don </a:t>
            </a:r>
            <a:r>
              <a:rPr lang="hr-HR" b="1" dirty="0" err="1"/>
              <a:t>Kažimira</a:t>
            </a:r>
            <a:r>
              <a:rPr lang="hr-HR" b="1" dirty="0"/>
              <a:t> Perkovića </a:t>
            </a:r>
            <a:endParaRPr lang="hr-HR" b="1" dirty="0" smtClean="0"/>
          </a:p>
          <a:p>
            <a:r>
              <a:rPr lang="hr-HR" dirty="0" smtClean="0"/>
              <a:t>U Zavičajnom muzeju grada Biograda</a:t>
            </a:r>
          </a:p>
          <a:p>
            <a:r>
              <a:rPr lang="hr-HR" dirty="0" smtClean="0"/>
              <a:t>Namučili smo se „</a:t>
            </a:r>
            <a:r>
              <a:rPr lang="hr-HR" dirty="0" err="1" smtClean="0"/>
              <a:t>dešifirati</a:t>
            </a:r>
            <a:r>
              <a:rPr lang="hr-HR" dirty="0" smtClean="0"/>
              <a:t>” rukopis</a:t>
            </a:r>
          </a:p>
          <a:p>
            <a:r>
              <a:rPr lang="hr-HR" dirty="0" smtClean="0"/>
              <a:t>Saznali smo iz „dućanske knjige” i „inventara imovine zajednice”</a:t>
            </a:r>
          </a:p>
          <a:p>
            <a:r>
              <a:rPr lang="hr-HR" dirty="0" smtClean="0"/>
              <a:t>1884. godine u tadašnjem mjestu </a:t>
            </a:r>
            <a:r>
              <a:rPr lang="hr-HR" dirty="0" err="1" smtClean="0"/>
              <a:t>Filipjakov</a:t>
            </a:r>
            <a:r>
              <a:rPr lang="hr-HR" dirty="0" smtClean="0"/>
              <a:t> postojala je trgovina</a:t>
            </a:r>
          </a:p>
          <a:p>
            <a:r>
              <a:rPr lang="hr-HR" dirty="0" smtClean="0"/>
              <a:t>Vlasništvo Ante </a:t>
            </a:r>
            <a:r>
              <a:rPr lang="hr-HR" dirty="0" err="1" smtClean="0"/>
              <a:t>Eškinje</a:t>
            </a:r>
            <a:r>
              <a:rPr lang="hr-HR" dirty="0" smtClean="0"/>
              <a:t> i Marka </a:t>
            </a:r>
            <a:r>
              <a:rPr lang="hr-HR" dirty="0" err="1" smtClean="0"/>
              <a:t>Oštrića</a:t>
            </a:r>
            <a:endParaRPr lang="hr-HR" dirty="0" smtClean="0"/>
          </a:p>
          <a:p>
            <a:r>
              <a:rPr lang="hr-HR" dirty="0" smtClean="0"/>
              <a:t>Na popisu knjiga nismo pronašli badem, a ni jaja</a:t>
            </a:r>
          </a:p>
          <a:p>
            <a:r>
              <a:rPr lang="hr-HR" dirty="0" smtClean="0"/>
              <a:t>Zaključili smo da su mještani imali </a:t>
            </a:r>
          </a:p>
          <a:p>
            <a:pPr marL="0" indent="0">
              <a:buNone/>
            </a:pPr>
            <a:r>
              <a:rPr lang="hr-HR" dirty="0" smtClean="0"/>
              <a:t>svoj badem i jaja</a:t>
            </a:r>
          </a:p>
          <a:p>
            <a:r>
              <a:rPr lang="hr-HR" dirty="0" smtClean="0"/>
              <a:t>Nije bilo potrebe za prodajom u dućanu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18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31" y="4221088"/>
            <a:ext cx="2843808" cy="1895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5508104" y="6237312"/>
            <a:ext cx="30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8. Stari </a:t>
            </a:r>
            <a:r>
              <a:rPr lang="hr-HR" dirty="0" err="1" smtClean="0"/>
              <a:t>Filipjakov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7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1444" y="2060848"/>
            <a:ext cx="7633742" cy="3951310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P</a:t>
            </a:r>
            <a:r>
              <a:rPr lang="hr-HR" b="1" dirty="0" smtClean="0"/>
              <a:t>ronašli </a:t>
            </a:r>
            <a:r>
              <a:rPr lang="hr-HR" b="1" dirty="0"/>
              <a:t>smo i članak Bogdana </a:t>
            </a:r>
            <a:r>
              <a:rPr lang="hr-HR" b="1" dirty="0" err="1"/>
              <a:t>Stojsavljevića</a:t>
            </a:r>
            <a:r>
              <a:rPr lang="hr-HR" b="1" dirty="0"/>
              <a:t> pod nazivom „Historijski prikaz gospodarskih i društvenih prilika u jednom dalmatinskom selu </a:t>
            </a:r>
            <a:r>
              <a:rPr lang="hr-HR" b="1" dirty="0" err="1"/>
              <a:t>Filipjakovu</a:t>
            </a:r>
            <a:r>
              <a:rPr lang="hr-HR" b="1" dirty="0" smtClean="0"/>
              <a:t>” </a:t>
            </a:r>
          </a:p>
          <a:p>
            <a:r>
              <a:rPr lang="hr-HR" b="1" dirty="0" smtClean="0"/>
              <a:t>Časopis Sociologija sela </a:t>
            </a:r>
            <a:r>
              <a:rPr lang="hr-HR" b="1" dirty="0"/>
              <a:t>iz 1972. </a:t>
            </a:r>
            <a:r>
              <a:rPr lang="hr-HR" b="1" dirty="0" smtClean="0"/>
              <a:t>godine</a:t>
            </a:r>
            <a:endParaRPr lang="hr-HR" b="1" dirty="0"/>
          </a:p>
          <a:p>
            <a:r>
              <a:rPr lang="hr-HR" dirty="0" smtClean="0"/>
              <a:t>Saznali smo puno o životu stanovnika u 18. i 19. stoljeću </a:t>
            </a:r>
          </a:p>
          <a:p>
            <a:r>
              <a:rPr lang="hr-HR" dirty="0" smtClean="0"/>
              <a:t>Selo je pripadalo feudu </a:t>
            </a:r>
            <a:r>
              <a:rPr lang="hr-HR" dirty="0"/>
              <a:t>F</a:t>
            </a:r>
            <a:r>
              <a:rPr lang="hr-HR" dirty="0" smtClean="0"/>
              <a:t>rane </a:t>
            </a:r>
            <a:r>
              <a:rPr lang="hr-HR" dirty="0" err="1" smtClean="0"/>
              <a:t>Borellija</a:t>
            </a:r>
            <a:endParaRPr lang="hr-HR" dirty="0" smtClean="0"/>
          </a:p>
          <a:p>
            <a:r>
              <a:rPr lang="hr-HR" dirty="0" smtClean="0"/>
              <a:t>Imali su veliki utjecaj na razvoj mjesta</a:t>
            </a:r>
          </a:p>
          <a:p>
            <a:r>
              <a:rPr lang="hr-HR" dirty="0" smtClean="0"/>
              <a:t>Zaslužni za pojavu recepta među lokalnim stanovništvom</a:t>
            </a:r>
          </a:p>
          <a:p>
            <a:r>
              <a:rPr lang="hr-HR" dirty="0" smtClean="0"/>
              <a:t>Spremanje slastica privilegija bogatih</a:t>
            </a:r>
          </a:p>
          <a:p>
            <a:r>
              <a:rPr lang="hr-HR" dirty="0" smtClean="0"/>
              <a:t>Recepti su se razmjenjivali i kupovali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7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772816"/>
            <a:ext cx="7633742" cy="3593591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Uvod</a:t>
            </a:r>
          </a:p>
          <a:p>
            <a:r>
              <a:rPr lang="hr-HR" sz="2800" b="1" dirty="0" smtClean="0"/>
              <a:t>Obrazloženje teme</a:t>
            </a:r>
          </a:p>
          <a:p>
            <a:r>
              <a:rPr lang="hr-HR" sz="2800" b="1" dirty="0" smtClean="0"/>
              <a:t>Materijali </a:t>
            </a:r>
            <a:r>
              <a:rPr lang="hr-HR" sz="2800" b="1" dirty="0"/>
              <a:t>i </a:t>
            </a:r>
            <a:r>
              <a:rPr lang="hr-HR" sz="2800" b="1" dirty="0" smtClean="0"/>
              <a:t>metode</a:t>
            </a:r>
          </a:p>
          <a:p>
            <a:r>
              <a:rPr lang="hr-HR" sz="2800" b="1" dirty="0" smtClean="0"/>
              <a:t>Rezultati</a:t>
            </a:r>
          </a:p>
          <a:p>
            <a:r>
              <a:rPr lang="hr-HR" sz="2800" b="1" dirty="0" smtClean="0"/>
              <a:t>Rasprava</a:t>
            </a:r>
          </a:p>
          <a:p>
            <a:r>
              <a:rPr lang="hr-HR" sz="2800" b="1" dirty="0" smtClean="0"/>
              <a:t>Zaključci</a:t>
            </a:r>
          </a:p>
          <a:p>
            <a:r>
              <a:rPr lang="hr-HR" sz="2800" b="1" dirty="0" smtClean="0"/>
              <a:t>Sažetak</a:t>
            </a:r>
            <a:endParaRPr lang="hr-HR" sz="2800" b="1" dirty="0"/>
          </a:p>
          <a:p>
            <a:r>
              <a:rPr lang="hr-HR" sz="2800" b="1" dirty="0"/>
              <a:t>Popis </a:t>
            </a:r>
            <a:r>
              <a:rPr lang="hr-HR" sz="2800" b="1" dirty="0" smtClean="0"/>
              <a:t>literature</a:t>
            </a:r>
            <a:endParaRPr lang="hr-HR" sz="28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Sv. Filip i Jakov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21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556792"/>
            <a:ext cx="7633742" cy="4322801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Razgovor sa lokalnim stanovništvom</a:t>
            </a:r>
          </a:p>
          <a:p>
            <a:r>
              <a:rPr lang="hr-HR" dirty="0" smtClean="0"/>
              <a:t>Kazivači: Melita Katalinić 1958. godište, Božidar Kadija 1948. godište Ivka </a:t>
            </a:r>
            <a:r>
              <a:rPr lang="hr-HR" dirty="0" err="1" smtClean="0"/>
              <a:t>Mikas</a:t>
            </a:r>
            <a:r>
              <a:rPr lang="hr-HR" dirty="0" smtClean="0"/>
              <a:t> 1935. godište i drugi</a:t>
            </a:r>
          </a:p>
          <a:p>
            <a:r>
              <a:rPr lang="hr-HR" dirty="0" smtClean="0"/>
              <a:t>Recept je vjerojatno prenesen od kuharica sa imanja </a:t>
            </a:r>
            <a:r>
              <a:rPr lang="hr-HR" dirty="0" err="1" smtClean="0"/>
              <a:t>Borelli</a:t>
            </a:r>
            <a:endParaRPr lang="hr-HR" dirty="0" smtClean="0"/>
          </a:p>
          <a:p>
            <a:r>
              <a:rPr lang="hr-HR" dirty="0" smtClean="0"/>
              <a:t>Školovali su poslugu, kao i kuharice koje su tako naučile nove recepte</a:t>
            </a:r>
          </a:p>
          <a:p>
            <a:r>
              <a:rPr lang="hr-HR" dirty="0" smtClean="0"/>
              <a:t>Recept se prilagođavao imovinskom stanju obitelji</a:t>
            </a:r>
          </a:p>
          <a:p>
            <a:r>
              <a:rPr lang="hr-HR" dirty="0" smtClean="0"/>
              <a:t>To se najviše odnosi na čokoladnu glazuru</a:t>
            </a:r>
          </a:p>
          <a:p>
            <a:r>
              <a:rPr lang="hr-HR" dirty="0" smtClean="0"/>
              <a:t>Čokolada nije bila dostupna svima</a:t>
            </a:r>
          </a:p>
          <a:p>
            <a:r>
              <a:rPr lang="hr-HR" dirty="0" smtClean="0"/>
              <a:t>Služila je i kao sredstvo plaćanja </a:t>
            </a:r>
          </a:p>
          <a:p>
            <a:r>
              <a:rPr lang="hr-HR" dirty="0" smtClean="0"/>
              <a:t>Torta se spremala za posebne prigode </a:t>
            </a:r>
          </a:p>
          <a:p>
            <a:r>
              <a:rPr lang="hr-HR" dirty="0" smtClean="0"/>
              <a:t>vjenčanja i sprovode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r="6634" b="21823"/>
          <a:stretch/>
        </p:blipFill>
        <p:spPr>
          <a:xfrm rot="5400000">
            <a:off x="5989273" y="3930658"/>
            <a:ext cx="2822138" cy="17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5967053" y="61792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9. Vjenčanje 1973. godine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98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898367"/>
            <a:ext cx="7633742" cy="3593591"/>
          </a:xfrm>
        </p:spPr>
        <p:txBody>
          <a:bodyPr/>
          <a:lstStyle/>
          <a:p>
            <a:r>
              <a:rPr lang="hr-HR" dirty="0" smtClean="0"/>
              <a:t>Sastojci su se dodavali prema onome što se imalo u kući</a:t>
            </a:r>
          </a:p>
          <a:p>
            <a:r>
              <a:rPr lang="hr-HR" dirty="0"/>
              <a:t> </a:t>
            </a:r>
            <a:r>
              <a:rPr lang="hr-HR" dirty="0" smtClean="0"/>
              <a:t>Korica naranče i limuna, prošek ili rum, a sedamdesetih i šlag</a:t>
            </a:r>
          </a:p>
          <a:p>
            <a:r>
              <a:rPr lang="hr-HR" dirty="0" smtClean="0"/>
              <a:t>Važna je i dekoracija</a:t>
            </a:r>
          </a:p>
          <a:p>
            <a:r>
              <a:rPr lang="hr-HR" dirty="0" smtClean="0"/>
              <a:t>Pitoma šparoga ili „</a:t>
            </a:r>
            <a:r>
              <a:rPr lang="hr-HR" dirty="0" err="1" smtClean="0"/>
              <a:t>šparožina</a:t>
            </a:r>
            <a:r>
              <a:rPr lang="hr-HR" dirty="0" smtClean="0"/>
              <a:t>”, „</a:t>
            </a:r>
            <a:r>
              <a:rPr lang="hr-HR" dirty="0" err="1" smtClean="0"/>
              <a:t>điran</a:t>
            </a:r>
            <a:r>
              <a:rPr lang="hr-HR" dirty="0" smtClean="0"/>
              <a:t>” ili „</a:t>
            </a:r>
            <a:r>
              <a:rPr lang="hr-HR" dirty="0" err="1" smtClean="0"/>
              <a:t>snig</a:t>
            </a:r>
            <a:r>
              <a:rPr lang="hr-HR" dirty="0" smtClean="0"/>
              <a:t>” ovisno o godišnjem dobu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21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" r="6754"/>
          <a:stretch/>
        </p:blipFill>
        <p:spPr>
          <a:xfrm>
            <a:off x="1412200" y="4082797"/>
            <a:ext cx="1616750" cy="218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85078"/>
            <a:ext cx="1794515" cy="179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64" y="4006022"/>
            <a:ext cx="2343150" cy="195262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1043608" y="637567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10. </a:t>
            </a:r>
            <a:r>
              <a:rPr lang="hr-HR" dirty="0" err="1" smtClean="0"/>
              <a:t>Šparožina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258314" y="6020029"/>
            <a:ext cx="287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11. </a:t>
            </a:r>
            <a:r>
              <a:rPr lang="hr-HR" dirty="0" err="1" smtClean="0"/>
              <a:t>Điran</a:t>
            </a:r>
            <a:r>
              <a:rPr lang="hr-HR" dirty="0" smtClean="0"/>
              <a:t> ili </a:t>
            </a:r>
            <a:r>
              <a:rPr lang="hr-HR" dirty="0" err="1" smtClean="0"/>
              <a:t>peralgonija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40252" y="59824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12. </a:t>
            </a:r>
            <a:r>
              <a:rPr lang="hr-HR" dirty="0" err="1" smtClean="0"/>
              <a:t>Snig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3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Materijali i metode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6644" y="1268760"/>
            <a:ext cx="7633742" cy="4680520"/>
          </a:xfrm>
        </p:spPr>
        <p:txBody>
          <a:bodyPr>
            <a:normAutofit/>
          </a:bodyPr>
          <a:lstStyle/>
          <a:p>
            <a:r>
              <a:rPr lang="hr-HR" dirty="0" smtClean="0"/>
              <a:t>U selu je bilo par žena koje su se uvijek angažirale kad je </a:t>
            </a:r>
          </a:p>
          <a:p>
            <a:pPr marL="0" indent="0">
              <a:buNone/>
            </a:pPr>
            <a:r>
              <a:rPr lang="hr-HR" dirty="0" smtClean="0"/>
              <a:t>trebalo napraviti tortu za svečane prigode</a:t>
            </a:r>
          </a:p>
          <a:p>
            <a:r>
              <a:rPr lang="hr-HR" dirty="0" smtClean="0"/>
              <a:t>Tako je bilo i sa drugim slasticama kao što su </a:t>
            </a:r>
            <a:r>
              <a:rPr lang="hr-HR" dirty="0" err="1" smtClean="0"/>
              <a:t>kroštule</a:t>
            </a:r>
            <a:r>
              <a:rPr lang="hr-HR" dirty="0" smtClean="0"/>
              <a:t> ili pržene mendule (ušećeren badem)</a:t>
            </a:r>
          </a:p>
          <a:p>
            <a:r>
              <a:rPr lang="hr-HR" dirty="0" smtClean="0"/>
              <a:t>Jako malo ih je živućih danas</a:t>
            </a:r>
          </a:p>
          <a:p>
            <a:r>
              <a:rPr lang="hr-HR" dirty="0" smtClean="0"/>
              <a:t>Neke su recept nevoljko dijelile da zadrže status „stručnjaka”</a:t>
            </a:r>
          </a:p>
          <a:p>
            <a:r>
              <a:rPr lang="hr-HR" dirty="0" smtClean="0"/>
              <a:t>Pogotovo ženama koje su se udale iz drugih krajeva</a:t>
            </a:r>
          </a:p>
          <a:p>
            <a:r>
              <a:rPr lang="hr-HR" dirty="0" smtClean="0"/>
              <a:t>Vjerovanje koje se zadržalo i do </a:t>
            </a:r>
          </a:p>
          <a:p>
            <a:pPr marL="0" indent="0">
              <a:buNone/>
            </a:pPr>
            <a:r>
              <a:rPr lang="hr-HR" dirty="0" smtClean="0"/>
              <a:t>dan danas je da se torta peče (suši na 150º) </a:t>
            </a:r>
          </a:p>
          <a:p>
            <a:pPr marL="0" indent="0">
              <a:buNone/>
            </a:pPr>
            <a:r>
              <a:rPr lang="hr-HR" dirty="0" smtClean="0"/>
              <a:t>isključivo u </a:t>
            </a:r>
            <a:r>
              <a:rPr lang="hr-HR" dirty="0" err="1" smtClean="0"/>
              <a:t>teči</a:t>
            </a:r>
            <a:r>
              <a:rPr lang="hr-HR" dirty="0" smtClean="0"/>
              <a:t> (loncu)</a:t>
            </a:r>
          </a:p>
          <a:p>
            <a:r>
              <a:rPr lang="hr-HR" dirty="0" smtClean="0"/>
              <a:t>Danas ih nije tako lako pronaći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22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9401" r="52361" b="16401"/>
          <a:stretch/>
        </p:blipFill>
        <p:spPr>
          <a:xfrm>
            <a:off x="6115050" y="4240994"/>
            <a:ext cx="2139013" cy="192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6115050" y="62210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13. </a:t>
            </a:r>
            <a:r>
              <a:rPr lang="hr-HR" dirty="0" err="1"/>
              <a:t>T</a:t>
            </a:r>
            <a:r>
              <a:rPr lang="hr-HR" dirty="0" err="1" smtClean="0"/>
              <a:t>eča</a:t>
            </a:r>
            <a:r>
              <a:rPr lang="hr-HR" dirty="0" smtClean="0"/>
              <a:t> (lonac)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10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7916" y="1392441"/>
            <a:ext cx="7633742" cy="4005076"/>
          </a:xfrm>
        </p:spPr>
        <p:txBody>
          <a:bodyPr/>
          <a:lstStyle/>
          <a:p>
            <a:r>
              <a:rPr lang="hr-HR" dirty="0" smtClean="0"/>
              <a:t>Gospođa Melita Katalinić pomogla nam je i u izradi torte</a:t>
            </a:r>
          </a:p>
          <a:p>
            <a:r>
              <a:rPr lang="hr-HR" dirty="0" smtClean="0"/>
              <a:t>Tortu smo nosili na međužupanijsku smotru u Šibeniku</a:t>
            </a:r>
          </a:p>
          <a:p>
            <a:r>
              <a:rPr lang="hr-HR" dirty="0" smtClean="0"/>
              <a:t>Gospođa Melita je bila vrlo strpljiva</a:t>
            </a:r>
          </a:p>
          <a:p>
            <a:r>
              <a:rPr lang="hr-HR" dirty="0" smtClean="0"/>
              <a:t>Pokazala nam je svaki korak i dala jasne upute</a:t>
            </a:r>
          </a:p>
          <a:p>
            <a:r>
              <a:rPr lang="hr-HR" dirty="0" smtClean="0"/>
              <a:t>Recept u slikama: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23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2" y="3919406"/>
            <a:ext cx="3057178" cy="171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1083042" y="57658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14. Potreban materijal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39" y="3212976"/>
            <a:ext cx="3007824" cy="169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5220072" y="50276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15. „</a:t>
            </a:r>
            <a:r>
              <a:rPr lang="hr-HR" dirty="0" err="1" smtClean="0"/>
              <a:t>Teča</a:t>
            </a:r>
            <a:r>
              <a:rPr lang="hr-HR" dirty="0" smtClean="0"/>
              <a:t>” i recept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755629" y="5637529"/>
            <a:ext cx="356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Najbolje je odmah namastiti „</a:t>
            </a:r>
            <a:r>
              <a:rPr lang="hr-HR" dirty="0" err="1" smtClean="0"/>
              <a:t>teču”i</a:t>
            </a:r>
            <a:r>
              <a:rPr lang="hr-HR" dirty="0" smtClean="0"/>
              <a:t> staviti papir za pečenje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0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24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6" y="1135200"/>
            <a:ext cx="200982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42" y="1168100"/>
            <a:ext cx="1991316" cy="354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78" y="1841617"/>
            <a:ext cx="1982391" cy="3524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675634" y="4770287"/>
            <a:ext cx="312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16. Postupak razbijanja jaja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780024" y="47987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16. Odvajanje </a:t>
            </a:r>
          </a:p>
          <a:p>
            <a:r>
              <a:rPr lang="hr-HR" dirty="0" smtClean="0"/>
              <a:t>bjelanjka od žumanjka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081654" y="557102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17. </a:t>
            </a:r>
            <a:r>
              <a:rPr lang="hr-HR" dirty="0" err="1" smtClean="0"/>
              <a:t>Miksanje</a:t>
            </a:r>
            <a:r>
              <a:rPr lang="hr-HR" dirty="0" smtClean="0"/>
              <a:t> žumanjka i dodavanje šećera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729319" y="5550843"/>
            <a:ext cx="5557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Moramo paziti da žumanjak ne dospije u bjelanjak jer neće nastati snijeg kasnije</a:t>
            </a:r>
          </a:p>
          <a:p>
            <a:r>
              <a:rPr lang="hr-HR" dirty="0" smtClean="0"/>
              <a:t>Šećer i žumanca moramo miksati dok se zrnca </a:t>
            </a:r>
            <a:r>
              <a:rPr lang="hr-HR" dirty="0" smtClean="0"/>
              <a:t>osjete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19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25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" y="1503385"/>
            <a:ext cx="2089027" cy="371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82" y="1532174"/>
            <a:ext cx="2089027" cy="371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07" y="1874516"/>
            <a:ext cx="2089026" cy="371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890543" y="54036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18. Ribanje naranče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594701" y="540367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19. </a:t>
            </a:r>
            <a:r>
              <a:rPr lang="hr-HR" dirty="0"/>
              <a:t>D</a:t>
            </a:r>
            <a:r>
              <a:rPr lang="hr-HR" dirty="0" smtClean="0"/>
              <a:t>odavanje prošeka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457951" y="561712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20. Vaganje badema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627784" y="5889677"/>
            <a:ext cx="320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Čep je mjerica za prošek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6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26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4" y="1340768"/>
            <a:ext cx="205032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8" y="1340768"/>
            <a:ext cx="2026524" cy="360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6042" y="2727915"/>
            <a:ext cx="3556308" cy="200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/>
          <p:cNvSpPr txBox="1"/>
          <p:nvPr/>
        </p:nvSpPr>
        <p:spPr>
          <a:xfrm>
            <a:off x="688721" y="504682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21. Dodavanje bjelanjka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558738" y="5066773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22. Dodavanje badema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457951" y="5617125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23. Priprema „teče”</a:t>
            </a:r>
          </a:p>
          <a:p>
            <a:r>
              <a:rPr lang="hr-HR" dirty="0" smtClean="0"/>
              <a:t>Namazati masnoćom</a:t>
            </a:r>
          </a:p>
          <a:p>
            <a:r>
              <a:rPr lang="hr-HR" dirty="0" smtClean="0"/>
              <a:t>Staviti papir za pečenje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475656" y="561712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Badem i bjelanjak se naizmjenično dodaju i </a:t>
            </a:r>
          </a:p>
          <a:p>
            <a:r>
              <a:rPr lang="hr-HR" dirty="0" smtClean="0"/>
              <a:t>miješaju ručno i u jednom smjeru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97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27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74517"/>
            <a:ext cx="205032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09" y="2412511"/>
            <a:ext cx="4171682" cy="234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niOkvir 7"/>
          <p:cNvSpPr txBox="1"/>
          <p:nvPr/>
        </p:nvSpPr>
        <p:spPr>
          <a:xfrm>
            <a:off x="1076881" y="57629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24. Ulijevanje smjese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860032" y="507634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25. Pečena torta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283968" y="551954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Smjesu treba pažljivo ulijevati i na kraju malo protresti da se bolje rasporedi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25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28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200982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92690"/>
            <a:ext cx="3888432" cy="2187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niOkvir 7"/>
          <p:cNvSpPr txBox="1"/>
          <p:nvPr/>
        </p:nvSpPr>
        <p:spPr>
          <a:xfrm>
            <a:off x="1187624" y="58115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26. Pravljenje glazure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923928" y="4515874"/>
            <a:ext cx="375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27. Nanošenje glazure na tortu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3923928" y="5301208"/>
            <a:ext cx="464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Jaje i šećer prvo malo razmutiti, pa dodati masnoću i čokoladu</a:t>
            </a:r>
          </a:p>
          <a:p>
            <a:r>
              <a:rPr lang="hr-HR" dirty="0" smtClean="0"/>
              <a:t>Paziti da ne zakuha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60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29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30" y="1556792"/>
            <a:ext cx="2187243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b="19113"/>
          <a:stretch/>
        </p:blipFill>
        <p:spPr>
          <a:xfrm>
            <a:off x="4211960" y="1967682"/>
            <a:ext cx="2978775" cy="3066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kstniOkvir 7"/>
          <p:cNvSpPr txBox="1"/>
          <p:nvPr/>
        </p:nvSpPr>
        <p:spPr>
          <a:xfrm>
            <a:off x="950805" y="5725785"/>
            <a:ext cx="375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28. Dekoracija polovicama</a:t>
            </a:r>
          </a:p>
          <a:p>
            <a:r>
              <a:rPr lang="hr-HR" dirty="0" err="1"/>
              <a:t>b</a:t>
            </a:r>
            <a:r>
              <a:rPr lang="hr-HR" dirty="0" err="1" smtClean="0"/>
              <a:t>laširanih</a:t>
            </a:r>
            <a:r>
              <a:rPr lang="hr-HR" dirty="0" smtClean="0"/>
              <a:t> i oguljenih badema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540733" y="5445224"/>
            <a:ext cx="375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29. Dekorirana torta</a:t>
            </a:r>
            <a:br>
              <a:rPr lang="hr-HR" dirty="0" smtClean="0"/>
            </a:br>
            <a:r>
              <a:rPr lang="hr-HR" dirty="0" smtClean="0"/>
              <a:t>Dobili smo uputu da badem treba biti</a:t>
            </a:r>
          </a:p>
          <a:p>
            <a:r>
              <a:rPr lang="hr-HR" dirty="0" smtClean="0"/>
              <a:t>ovako složen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5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Ne postoji ništa izravnije ni instinktivnije u očuvanju mirisa rodne zemlje od okusa i arome jela. Isto tako, jedna </a:t>
            </a:r>
            <a:r>
              <a:rPr lang="hr-HR" dirty="0" err="1"/>
              <a:t>riceta</a:t>
            </a:r>
            <a:r>
              <a:rPr lang="hr-HR" dirty="0"/>
              <a:t> ili prehrambeni običaj svojim posebnim jezikom mogu otvoriti kanal odnosa s tradicijom i poviješću na koje se već počeo spuštati zaborav. Budući da su mnogi iz Dalmacije otišli u dijasporu, nama Dalmatincima ne preostaje drugo doli da tu tradiciju stalnim prepričavanjem prenosimo našoj djeci i tako spriječimo da se izgubi i nestane.</a:t>
            </a:r>
          </a:p>
          <a:p>
            <a:r>
              <a:rPr lang="hr-HR" dirty="0" err="1"/>
              <a:t>Gioia</a:t>
            </a:r>
            <a:r>
              <a:rPr lang="hr-HR" dirty="0"/>
              <a:t> </a:t>
            </a:r>
            <a:r>
              <a:rPr lang="hr-HR" dirty="0" err="1"/>
              <a:t>Calussi</a:t>
            </a:r>
            <a:r>
              <a:rPr lang="hr-HR" dirty="0"/>
              <a:t>, Kuharica dalmatinskih gospođa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6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30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/>
          <a:stretch/>
        </p:blipFill>
        <p:spPr>
          <a:xfrm>
            <a:off x="966624" y="1874517"/>
            <a:ext cx="6422063" cy="3624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1331640" y="55892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30. </a:t>
            </a:r>
            <a:r>
              <a:rPr lang="hr-HR" dirty="0" err="1" smtClean="0"/>
              <a:t>Filipjanska</a:t>
            </a:r>
            <a:r>
              <a:rPr lang="hr-HR" dirty="0" smtClean="0"/>
              <a:t> torta</a:t>
            </a:r>
          </a:p>
          <a:p>
            <a:r>
              <a:rPr lang="hr-HR" dirty="0" smtClean="0"/>
              <a:t>Ukrašena sa „</a:t>
            </a:r>
            <a:r>
              <a:rPr lang="hr-HR" dirty="0" err="1" smtClean="0"/>
              <a:t>šparožinom</a:t>
            </a:r>
            <a:r>
              <a:rPr lang="hr-HR" dirty="0" smtClean="0"/>
              <a:t>” i „</a:t>
            </a:r>
            <a:r>
              <a:rPr lang="hr-HR" dirty="0" err="1" smtClean="0"/>
              <a:t>điranom</a:t>
            </a:r>
            <a:r>
              <a:rPr lang="hr-HR" dirty="0" smtClean="0"/>
              <a:t>” na štandu u Šibeniku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4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Većina slastica je kroz vrijeme bila podložna promjenama</a:t>
            </a:r>
          </a:p>
          <a:p>
            <a:r>
              <a:rPr lang="hr-HR" dirty="0" smtClean="0"/>
              <a:t>Neke su trajno izgubile </a:t>
            </a:r>
            <a:r>
              <a:rPr lang="hr-HR" dirty="0" err="1" smtClean="0"/>
              <a:t>orginalnu</a:t>
            </a:r>
            <a:r>
              <a:rPr lang="hr-HR" dirty="0" smtClean="0"/>
              <a:t> recepturu</a:t>
            </a:r>
          </a:p>
          <a:p>
            <a:r>
              <a:rPr lang="hr-HR" dirty="0" smtClean="0"/>
              <a:t>Neke se rade u više varijanti</a:t>
            </a:r>
          </a:p>
          <a:p>
            <a:r>
              <a:rPr lang="hr-HR" dirty="0" smtClean="0"/>
              <a:t>Naša </a:t>
            </a:r>
            <a:r>
              <a:rPr lang="hr-HR" dirty="0" err="1" smtClean="0"/>
              <a:t>Filipjanska</a:t>
            </a:r>
            <a:r>
              <a:rPr lang="hr-HR" dirty="0" smtClean="0"/>
              <a:t> torta odnosno recept nije doživjela veće promjene</a:t>
            </a:r>
          </a:p>
          <a:p>
            <a:r>
              <a:rPr lang="hr-HR" dirty="0" smtClean="0"/>
              <a:t>Možda kao što se vidi na jednoj od slika iz sedamdesetih godina kada je trend bio ukrašavanje šlagom</a:t>
            </a:r>
          </a:p>
          <a:p>
            <a:r>
              <a:rPr lang="hr-HR" dirty="0" smtClean="0"/>
              <a:t>Na našu sreću danas je trend spremiti tortu baš kao što su to radile žene iz nekog prošlog vremena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0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rasprava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129" y="1585674"/>
            <a:ext cx="7633742" cy="49629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Na osnovu podataka koje smo  dobili istraživanjem povijesti dalmatinskog </a:t>
            </a:r>
            <a:r>
              <a:rPr lang="hr-HR" dirty="0" smtClean="0"/>
              <a:t>sela</a:t>
            </a:r>
          </a:p>
          <a:p>
            <a:r>
              <a:rPr lang="hr-HR" dirty="0"/>
              <a:t>kroz literaturu i </a:t>
            </a:r>
            <a:r>
              <a:rPr lang="hr-HR" dirty="0" smtClean="0"/>
              <a:t>zapise</a:t>
            </a:r>
          </a:p>
          <a:p>
            <a:r>
              <a:rPr lang="hr-HR" dirty="0"/>
              <a:t>na osnovu rečenog od strane </a:t>
            </a:r>
            <a:r>
              <a:rPr lang="hr-HR" dirty="0" smtClean="0"/>
              <a:t>kazivača</a:t>
            </a:r>
          </a:p>
          <a:p>
            <a:r>
              <a:rPr lang="hr-HR" dirty="0"/>
              <a:t>podataka na </a:t>
            </a:r>
            <a:r>
              <a:rPr lang="hr-HR" dirty="0" smtClean="0"/>
              <a:t>internetu</a:t>
            </a:r>
          </a:p>
          <a:p>
            <a:r>
              <a:rPr lang="hr-HR" dirty="0" smtClean="0"/>
              <a:t>Zaključak je da je sličnost </a:t>
            </a:r>
            <a:r>
              <a:rPr lang="hr-HR" dirty="0"/>
              <a:t>u receptima </a:t>
            </a:r>
            <a:r>
              <a:rPr lang="hr-HR" dirty="0" smtClean="0"/>
              <a:t>neizbježna</a:t>
            </a:r>
          </a:p>
          <a:p>
            <a:r>
              <a:rPr lang="hr-HR" dirty="0" smtClean="0"/>
              <a:t>Ovisila je </a:t>
            </a:r>
            <a:r>
              <a:rPr lang="hr-HR" dirty="0"/>
              <a:t>o dostupnosti </a:t>
            </a:r>
            <a:r>
              <a:rPr lang="hr-HR" dirty="0" smtClean="0"/>
              <a:t>sastojaka</a:t>
            </a:r>
          </a:p>
          <a:p>
            <a:r>
              <a:rPr lang="hr-HR" dirty="0" smtClean="0"/>
              <a:t>Badem i jaja (kokošinjci) u svakom Dalmatinskom domaćinstvu</a:t>
            </a:r>
          </a:p>
          <a:p>
            <a:r>
              <a:rPr lang="hr-HR" dirty="0" smtClean="0"/>
              <a:t>Do kvalitetnijih informacija je bilo teže doći jer malo živućih </a:t>
            </a:r>
            <a:r>
              <a:rPr lang="hr-HR" dirty="0" smtClean="0"/>
              <a:t>žena</a:t>
            </a:r>
            <a:endParaRPr lang="hr-HR" dirty="0" smtClean="0"/>
          </a:p>
          <a:p>
            <a:r>
              <a:rPr lang="hr-HR" dirty="0" smtClean="0"/>
              <a:t>Recept je jednostavan i prenosio se usmeno</a:t>
            </a:r>
          </a:p>
          <a:p>
            <a:r>
              <a:rPr lang="hr-HR" dirty="0" smtClean="0"/>
              <a:t>Dosta je bilo i nepismenih u to vrijeme</a:t>
            </a:r>
          </a:p>
          <a:p>
            <a:r>
              <a:rPr lang="hr-HR" dirty="0" smtClean="0"/>
              <a:t>Slične recepte našli smo uglavnom na internetu</a:t>
            </a:r>
          </a:p>
          <a:p>
            <a:r>
              <a:rPr lang="hr-HR" dirty="0" smtClean="0"/>
              <a:t>Posebnost je recepta što sadržava samo badem bez drugih dodataka</a:t>
            </a:r>
          </a:p>
          <a:p>
            <a:r>
              <a:rPr lang="hr-HR" dirty="0" smtClean="0"/>
              <a:t>Spada u </a:t>
            </a:r>
            <a:r>
              <a:rPr lang="hr-HR" dirty="0" err="1" smtClean="0"/>
              <a:t>bezglutenske</a:t>
            </a:r>
            <a:r>
              <a:rPr lang="hr-HR" dirty="0" smtClean="0"/>
              <a:t> </a:t>
            </a:r>
            <a:r>
              <a:rPr lang="hr-HR" dirty="0" err="1" smtClean="0"/>
              <a:t>prozvode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319" y="1874517"/>
            <a:ext cx="7633742" cy="4322801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Zaključili smo da je </a:t>
            </a:r>
            <a:r>
              <a:rPr lang="hr-HR" dirty="0" err="1" smtClean="0"/>
              <a:t>Filipjanska</a:t>
            </a:r>
            <a:r>
              <a:rPr lang="hr-HR" dirty="0" smtClean="0"/>
              <a:t> torta autohton proizvod</a:t>
            </a:r>
          </a:p>
          <a:p>
            <a:r>
              <a:rPr lang="hr-HR" dirty="0"/>
              <a:t>posebnost treba njegovati i održavati kroz rad sa mlađim </a:t>
            </a:r>
            <a:r>
              <a:rPr lang="hr-HR" dirty="0" smtClean="0"/>
              <a:t>naraštajima</a:t>
            </a:r>
          </a:p>
          <a:p>
            <a:r>
              <a:rPr lang="hr-HR" dirty="0"/>
              <a:t>U suradnji sa turističkom zajednicom već smo i započeli rad na tom </a:t>
            </a:r>
            <a:r>
              <a:rPr lang="hr-HR" dirty="0" smtClean="0"/>
              <a:t>projektu</a:t>
            </a:r>
          </a:p>
          <a:p>
            <a:r>
              <a:rPr lang="hr-HR" dirty="0"/>
              <a:t>obogatili ponudu proizvoda naše učeničke </a:t>
            </a:r>
            <a:r>
              <a:rPr lang="hr-HR" dirty="0" smtClean="0"/>
              <a:t>zadruge</a:t>
            </a:r>
          </a:p>
          <a:p>
            <a:r>
              <a:rPr lang="hr-HR" dirty="0"/>
              <a:t>interes </a:t>
            </a:r>
            <a:r>
              <a:rPr lang="hr-HR" dirty="0" smtClean="0"/>
              <a:t>kupaca je velik</a:t>
            </a:r>
          </a:p>
          <a:p>
            <a:r>
              <a:rPr lang="hr-HR" dirty="0"/>
              <a:t>nastavljamo i dalje prikupljati </a:t>
            </a:r>
            <a:r>
              <a:rPr lang="hr-HR" dirty="0" smtClean="0"/>
              <a:t>informacije</a:t>
            </a:r>
          </a:p>
          <a:p>
            <a:r>
              <a:rPr lang="hr-HR" dirty="0"/>
              <a:t>u suradnji sa prehrambenim tehnologom prilagoditi recept radi duljeg roka </a:t>
            </a:r>
            <a:r>
              <a:rPr lang="hr-HR" dirty="0" smtClean="0"/>
              <a:t>trajanja</a:t>
            </a:r>
          </a:p>
          <a:p>
            <a:r>
              <a:rPr lang="hr-HR" dirty="0"/>
              <a:t>veličinu radi lakšeg pakiranja i </a:t>
            </a:r>
            <a:r>
              <a:rPr lang="hr-HR" dirty="0" smtClean="0"/>
              <a:t>prodaje</a:t>
            </a:r>
          </a:p>
          <a:p>
            <a:r>
              <a:rPr lang="hr-HR" dirty="0"/>
              <a:t>moramo biti oprezni jer se radi o prehrambenoj </a:t>
            </a:r>
            <a:r>
              <a:rPr lang="hr-HR" dirty="0" smtClean="0"/>
              <a:t>namirnici</a:t>
            </a:r>
          </a:p>
          <a:p>
            <a:r>
              <a:rPr lang="hr-HR" dirty="0"/>
              <a:t>moramo paziti da se ne izgubi </a:t>
            </a:r>
            <a:r>
              <a:rPr lang="hr-HR" dirty="0" err="1"/>
              <a:t>orginalna</a:t>
            </a:r>
            <a:r>
              <a:rPr lang="hr-HR" dirty="0"/>
              <a:t> receptura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Zaključci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34</a:t>
            </a:fld>
            <a:endParaRPr lang="hr-HR"/>
          </a:p>
        </p:txBody>
      </p:sp>
      <p:pic>
        <p:nvPicPr>
          <p:cNvPr id="6" name="Slika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860032" y="2348880"/>
            <a:ext cx="3568452" cy="279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5640"/>
            <a:ext cx="3194050" cy="212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4"/>
          <a:stretch/>
        </p:blipFill>
        <p:spPr bwMode="auto">
          <a:xfrm>
            <a:off x="938758" y="4156337"/>
            <a:ext cx="3194050" cy="197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39602" y="343074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31. Dani cvijeća 2017. Sv. Filip i Jakov</a:t>
            </a:r>
          </a:p>
          <a:p>
            <a:r>
              <a:rPr lang="hr-HR" dirty="0" smtClean="0"/>
              <a:t>Štandovi UZ Đardin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562897" y="520486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32. Dani cvijeća 2017. Sv. Filip i Jakov</a:t>
            </a:r>
          </a:p>
          <a:p>
            <a:r>
              <a:rPr lang="hr-HR" dirty="0" smtClean="0"/>
              <a:t>Štandovi UZ Đardin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739602" y="60932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33. Međužupanijska smotra zadruga, Šibenik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2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700808"/>
            <a:ext cx="7633742" cy="489654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želji da poboljšamo kvalitetu ponude proizvoda naše učeničke zadruge „Đardin“  sa naglaskom na proizvod po kojem bi bili prepoznatljivi, a u sebi ima elemente iz narodne baštine odlučili smo se na istraživanje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„</a:t>
            </a:r>
            <a:r>
              <a:rPr lang="hr-HR" dirty="0" err="1"/>
              <a:t>Filipjanska</a:t>
            </a:r>
            <a:r>
              <a:rPr lang="hr-HR" dirty="0"/>
              <a:t> torta“ nametnula se sama po sebi kao nezaobilazna slastica na stolu naših sumještana u svakoj svečanijoj prigodi.</a:t>
            </a:r>
          </a:p>
          <a:p>
            <a:r>
              <a:rPr lang="hr-HR" dirty="0"/>
              <a:t>Na početku smo se osvrnuli na povijest pojavljivanje badema u našim krajevima i o samim karakteristikama tog voća. </a:t>
            </a:r>
            <a:endParaRPr lang="hr-HR" dirty="0" smtClean="0"/>
          </a:p>
          <a:p>
            <a:r>
              <a:rPr lang="hr-HR" dirty="0"/>
              <a:t>C</a:t>
            </a:r>
            <a:r>
              <a:rPr lang="hr-HR" dirty="0" smtClean="0"/>
              <a:t>ilj nam je bio dokazati </a:t>
            </a:r>
            <a:r>
              <a:rPr lang="hr-HR" dirty="0"/>
              <a:t>kroz zapise i trgovačke knjige tog vremena da je badem bio dostupan lokalnom </a:t>
            </a:r>
            <a:r>
              <a:rPr lang="hr-HR" dirty="0" smtClean="0"/>
              <a:t>stanovništvu</a:t>
            </a:r>
          </a:p>
          <a:p>
            <a:r>
              <a:rPr lang="hr-HR" dirty="0" smtClean="0"/>
              <a:t>uglavnom je bio </a:t>
            </a:r>
            <a:r>
              <a:rPr lang="hr-HR" dirty="0"/>
              <a:t>spominjan kao proizvod za razmjenu ili </a:t>
            </a:r>
            <a:r>
              <a:rPr lang="hr-HR" dirty="0" smtClean="0"/>
              <a:t>izvoz.</a:t>
            </a:r>
          </a:p>
          <a:p>
            <a:r>
              <a:rPr lang="hr-HR" dirty="0" smtClean="0"/>
              <a:t>U </a:t>
            </a:r>
            <a:r>
              <a:rPr lang="hr-HR" dirty="0"/>
              <a:t>dućanskim knjigama i inventurnim listama nije ga bilo na popisu što znači da nije bilo potražnje jer su stanovnici imali vlastiti </a:t>
            </a:r>
            <a:r>
              <a:rPr lang="hr-HR" dirty="0" smtClean="0"/>
              <a:t>badem</a:t>
            </a:r>
            <a:r>
              <a:rPr lang="hr-HR" dirty="0"/>
              <a:t> </a:t>
            </a:r>
            <a:r>
              <a:rPr lang="hr-HR" dirty="0" smtClean="0"/>
              <a:t>i jaja</a:t>
            </a:r>
          </a:p>
          <a:p>
            <a:r>
              <a:rPr lang="hr-HR" dirty="0" smtClean="0"/>
              <a:t>Na </a:t>
            </a:r>
            <a:r>
              <a:rPr lang="hr-HR" dirty="0"/>
              <a:t>žalost to nije danas tako pa je u ovom receptu badem jedna od skupljih </a:t>
            </a:r>
            <a:r>
              <a:rPr lang="hr-HR" dirty="0" smtClean="0"/>
              <a:t>sastojaka, kao i domaća jaja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5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sažetak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Pronašli smo i slične recepte iz drugih krajeva Dalmacije </a:t>
            </a:r>
            <a:r>
              <a:rPr lang="hr-HR" dirty="0" smtClean="0"/>
              <a:t> </a:t>
            </a:r>
          </a:p>
          <a:p>
            <a:r>
              <a:rPr lang="hr-HR" dirty="0"/>
              <a:t>U</a:t>
            </a:r>
            <a:r>
              <a:rPr lang="hr-HR" dirty="0" smtClean="0"/>
              <a:t>spoređivali </a:t>
            </a:r>
            <a:r>
              <a:rPr lang="hr-HR" dirty="0"/>
              <a:t>ih radi dokazivanja autohtonosti </a:t>
            </a:r>
            <a:r>
              <a:rPr lang="hr-HR" dirty="0" smtClean="0"/>
              <a:t>recepta</a:t>
            </a:r>
          </a:p>
          <a:p>
            <a:r>
              <a:rPr lang="hr-HR" dirty="0" smtClean="0"/>
              <a:t>Razgovarali </a:t>
            </a:r>
            <a:r>
              <a:rPr lang="hr-HR" dirty="0"/>
              <a:t>smo sa lokalnim stanovništvom i na osnovu toga dolazili do </a:t>
            </a:r>
            <a:r>
              <a:rPr lang="hr-HR" dirty="0" smtClean="0"/>
              <a:t>informacija</a:t>
            </a:r>
          </a:p>
          <a:p>
            <a:r>
              <a:rPr lang="hr-HR" dirty="0" smtClean="0"/>
              <a:t>Na </a:t>
            </a:r>
            <a:r>
              <a:rPr lang="hr-HR" dirty="0"/>
              <a:t>kraju smo i sami uz pomoć gospođe Melite Katalinić ispekli </a:t>
            </a:r>
            <a:r>
              <a:rPr lang="hr-HR" dirty="0" smtClean="0"/>
              <a:t>tortu</a:t>
            </a:r>
          </a:p>
          <a:p>
            <a:r>
              <a:rPr lang="hr-HR" dirty="0"/>
              <a:t>P</a:t>
            </a:r>
            <a:r>
              <a:rPr lang="hr-HR" dirty="0" smtClean="0"/>
              <a:t>rezentirali </a:t>
            </a:r>
            <a:r>
              <a:rPr lang="hr-HR" dirty="0"/>
              <a:t>i prodavali na sajmu i smotri. </a:t>
            </a:r>
            <a:endParaRPr lang="hr-HR" dirty="0" smtClean="0"/>
          </a:p>
          <a:p>
            <a:r>
              <a:rPr lang="hr-HR" dirty="0" smtClean="0"/>
              <a:t>Na ovu temu može se osmisliti i </a:t>
            </a:r>
            <a:r>
              <a:rPr lang="hr-HR" dirty="0" err="1" smtClean="0"/>
              <a:t>orginalan</a:t>
            </a:r>
            <a:r>
              <a:rPr lang="hr-HR" dirty="0" smtClean="0"/>
              <a:t> suvenir</a:t>
            </a:r>
          </a:p>
          <a:p>
            <a:r>
              <a:rPr lang="hr-HR" dirty="0" smtClean="0"/>
              <a:t>Mislimo da smo na početku jedne dobre priče</a:t>
            </a:r>
          </a:p>
          <a:p>
            <a:r>
              <a:rPr lang="hr-HR" dirty="0" smtClean="0"/>
              <a:t>Uz podršku lokalne zajednice projekt se može dalje razvijati na višoj razini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2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literature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2204864"/>
            <a:ext cx="7633742" cy="417081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dirty="0" err="1"/>
              <a:t>Gioa</a:t>
            </a:r>
            <a:r>
              <a:rPr lang="hr-HR" dirty="0"/>
              <a:t> </a:t>
            </a:r>
            <a:r>
              <a:rPr lang="hr-HR" dirty="0" err="1"/>
              <a:t>Calussi</a:t>
            </a:r>
            <a:r>
              <a:rPr lang="hr-HR" dirty="0"/>
              <a:t>, Kuharica dalmatinskih gospođa, </a:t>
            </a:r>
            <a:r>
              <a:rPr lang="hr-HR" dirty="0" err="1"/>
              <a:t>Viva</a:t>
            </a:r>
            <a:r>
              <a:rPr lang="hr-HR" dirty="0"/>
              <a:t> </a:t>
            </a:r>
            <a:r>
              <a:rPr lang="hr-HR" dirty="0" err="1"/>
              <a:t>Ludež</a:t>
            </a:r>
            <a:r>
              <a:rPr lang="hr-HR" dirty="0"/>
              <a:t> Split 2000. god </a:t>
            </a:r>
          </a:p>
          <a:p>
            <a:pPr lvl="0"/>
            <a:r>
              <a:rPr lang="hr-HR" dirty="0"/>
              <a:t>Josip </a:t>
            </a:r>
            <a:r>
              <a:rPr lang="hr-HR" dirty="0" err="1"/>
              <a:t>Defilippis</a:t>
            </a:r>
            <a:r>
              <a:rPr lang="hr-HR" dirty="0"/>
              <a:t>, Dalmatinsko selo u promjenama,  AVIUM Split 1997. godine</a:t>
            </a:r>
          </a:p>
          <a:p>
            <a:pPr lvl="0"/>
            <a:r>
              <a:rPr lang="hr-HR" dirty="0"/>
              <a:t>Šime </a:t>
            </a:r>
            <a:r>
              <a:rPr lang="hr-HR" dirty="0" err="1"/>
              <a:t>Peričić</a:t>
            </a:r>
            <a:r>
              <a:rPr lang="hr-HR" dirty="0"/>
              <a:t>, Gospodarska povijest Dalmacije od 18. do 20. stoljeća, </a:t>
            </a:r>
            <a:r>
              <a:rPr lang="hr-HR" dirty="0" err="1"/>
              <a:t>Grafotehna</a:t>
            </a:r>
            <a:r>
              <a:rPr lang="hr-HR" dirty="0"/>
              <a:t> Zadar, 1998. godina</a:t>
            </a:r>
          </a:p>
          <a:p>
            <a:pPr lvl="0"/>
            <a:r>
              <a:rPr lang="hr-HR" dirty="0"/>
              <a:t>Don </a:t>
            </a:r>
            <a:r>
              <a:rPr lang="hr-HR" dirty="0" err="1"/>
              <a:t>Kažimir</a:t>
            </a:r>
            <a:r>
              <a:rPr lang="hr-HR" dirty="0"/>
              <a:t> Perković, Rukopisna građa, Zavičajni muzej Biograd n/m (neobjavljeno)</a:t>
            </a:r>
          </a:p>
          <a:p>
            <a:pPr lvl="0"/>
            <a:r>
              <a:rPr lang="hr-HR" dirty="0"/>
              <a:t>Članak Bogdana </a:t>
            </a:r>
            <a:r>
              <a:rPr lang="hr-HR" dirty="0" err="1"/>
              <a:t>Stojsavljevića</a:t>
            </a:r>
            <a:r>
              <a:rPr lang="hr-HR" dirty="0"/>
              <a:t> „Historijski prikaz gospodarskih i društvenih prilika u jednom dalmatinskom selu/</a:t>
            </a:r>
            <a:r>
              <a:rPr lang="hr-HR" dirty="0" err="1"/>
              <a:t>Filipjakovu</a:t>
            </a:r>
            <a:r>
              <a:rPr lang="hr-HR" dirty="0"/>
              <a:t>/ u časopis Sociologija sela, br. 35-36 iz 1972. godine</a:t>
            </a:r>
          </a:p>
          <a:p>
            <a:r>
              <a:rPr lang="hr-HR" dirty="0"/>
              <a:t>Internetske stranice:</a:t>
            </a:r>
          </a:p>
          <a:p>
            <a:r>
              <a:rPr lang="hr-HR" u="sng" dirty="0">
                <a:hlinkClick r:id="rId3"/>
              </a:rPr>
              <a:t>http://www.jutarnji.hr/dobrahrana/recepti/skradinska-torta/3580574/</a:t>
            </a:r>
            <a:endParaRPr lang="hr-HR" dirty="0"/>
          </a:p>
          <a:p>
            <a:r>
              <a:rPr lang="hr-HR" u="sng" dirty="0">
                <a:hlinkClick r:id="rId4"/>
              </a:rPr>
              <a:t>https://www.coolinarika.com/recept/kastelanska-svecana-torta/</a:t>
            </a:r>
            <a:endParaRPr lang="hr-HR" dirty="0"/>
          </a:p>
          <a:p>
            <a:r>
              <a:rPr lang="hr-HR" u="sng" dirty="0">
                <a:hlinkClick r:id="rId5"/>
              </a:rPr>
              <a:t>https://www.agroklub.com/sortna-lista/voce/badem-1/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1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633742" cy="1492132"/>
          </a:xfrm>
        </p:spPr>
        <p:txBody>
          <a:bodyPr/>
          <a:lstStyle/>
          <a:p>
            <a:r>
              <a:rPr lang="hr-HR" dirty="0" smtClean="0"/>
              <a:t>HVALA NA PAŽNJI  !!!!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1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 naš cilj je bio očuvati tradiciju i izvornu recepturu</a:t>
            </a:r>
          </a:p>
          <a:p>
            <a:r>
              <a:rPr lang="hr-HR" dirty="0" smtClean="0"/>
              <a:t>Pronaći </a:t>
            </a:r>
            <a:r>
              <a:rPr lang="hr-HR" dirty="0" err="1" smtClean="0"/>
              <a:t>orginalan</a:t>
            </a:r>
            <a:r>
              <a:rPr lang="hr-HR" dirty="0" smtClean="0"/>
              <a:t> i tradicionalan proizvod za našu zadrugu</a:t>
            </a:r>
          </a:p>
          <a:p>
            <a:r>
              <a:rPr lang="hr-HR" dirty="0" smtClean="0"/>
              <a:t>Logičan izbor </a:t>
            </a:r>
            <a:r>
              <a:rPr lang="hr-HR" dirty="0" err="1" smtClean="0"/>
              <a:t>Filipjanska</a:t>
            </a:r>
            <a:r>
              <a:rPr lang="hr-HR" dirty="0" smtClean="0"/>
              <a:t> torta kao tradicionalna slastica našeg mjesta</a:t>
            </a:r>
          </a:p>
          <a:p>
            <a:r>
              <a:rPr lang="hr-HR" dirty="0" smtClean="0"/>
              <a:t>Dalmacija u povijesti kraj sa pretežno siromašnim stanovništvom</a:t>
            </a:r>
          </a:p>
          <a:p>
            <a:r>
              <a:rPr lang="hr-HR" dirty="0" smtClean="0"/>
              <a:t>To je vidljivo i kroz recepte koji su bili vrlo jednostavni</a:t>
            </a:r>
          </a:p>
          <a:p>
            <a:r>
              <a:rPr lang="hr-HR" dirty="0" smtClean="0"/>
              <a:t>Sastojci koji su bili dostupni</a:t>
            </a:r>
          </a:p>
          <a:p>
            <a:r>
              <a:rPr lang="hr-HR" dirty="0" smtClean="0"/>
              <a:t>Rijetko se kupovalo u trgovinama kojih i nije bilo svugdje</a:t>
            </a:r>
          </a:p>
          <a:p>
            <a:r>
              <a:rPr lang="hr-HR" dirty="0" smtClean="0"/>
              <a:t>Mendule i kokošinjci gotovo u svakom domaćinstvu</a:t>
            </a:r>
          </a:p>
          <a:p>
            <a:r>
              <a:rPr lang="hr-HR" dirty="0" smtClean="0"/>
              <a:t>Danas najskuplji sastojci (badem i domaća jaja)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  </a:t>
            </a:r>
            <a:r>
              <a:rPr lang="hr-HR" sz="3200" dirty="0" smtClean="0"/>
              <a:t>o bademu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652840"/>
            <a:ext cx="7633742" cy="2808312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Regionalni naziv: bajam, </a:t>
            </a:r>
            <a:r>
              <a:rPr lang="hr-HR" dirty="0" err="1"/>
              <a:t>mindul</a:t>
            </a:r>
            <a:r>
              <a:rPr lang="hr-HR" dirty="0"/>
              <a:t>, </a:t>
            </a:r>
            <a:r>
              <a:rPr lang="hr-HR" dirty="0" err="1"/>
              <a:t>mjendul</a:t>
            </a:r>
            <a:r>
              <a:rPr lang="hr-HR" dirty="0"/>
              <a:t>, mendula, </a:t>
            </a:r>
            <a:r>
              <a:rPr lang="hr-HR" dirty="0" err="1"/>
              <a:t>mendul</a:t>
            </a:r>
            <a:r>
              <a:rPr lang="hr-HR" dirty="0"/>
              <a:t>, </a:t>
            </a:r>
            <a:r>
              <a:rPr lang="hr-HR" dirty="0" err="1" smtClean="0"/>
              <a:t>omiendul</a:t>
            </a:r>
            <a:endParaRPr lang="hr-HR" dirty="0" smtClean="0"/>
          </a:p>
          <a:p>
            <a:r>
              <a:rPr lang="hr-HR" dirty="0" smtClean="0"/>
              <a:t>Glavni sastojak torte</a:t>
            </a:r>
          </a:p>
          <a:p>
            <a:r>
              <a:rPr lang="hr-HR" dirty="0" smtClean="0"/>
              <a:t>Dostupan zbog jednostavnog uzgoja</a:t>
            </a:r>
          </a:p>
          <a:p>
            <a:r>
              <a:rPr lang="hr-HR" dirty="0" smtClean="0"/>
              <a:t>U prošlosti prisutan gotovo u svakom domaćinstvu</a:t>
            </a:r>
          </a:p>
          <a:p>
            <a:r>
              <a:rPr lang="hr-HR" dirty="0" smtClean="0"/>
              <a:t>Najstarije voće koje se održalo do danas</a:t>
            </a:r>
          </a:p>
          <a:p>
            <a:r>
              <a:rPr lang="hr-HR" dirty="0" smtClean="0"/>
              <a:t>Porijeklom iz Azije, preko Grčke i Rimskog carstva do </a:t>
            </a:r>
            <a:r>
              <a:rPr lang="hr-HR" dirty="0"/>
              <a:t>M</a:t>
            </a:r>
            <a:r>
              <a:rPr lang="hr-HR" dirty="0" smtClean="0"/>
              <a:t>editerana</a:t>
            </a:r>
          </a:p>
          <a:p>
            <a:r>
              <a:rPr lang="hr-HR" dirty="0" smtClean="0"/>
              <a:t>Simbol buđenja i ponovnog rođenja jer cvijeta već u siječnju</a:t>
            </a:r>
          </a:p>
          <a:p>
            <a:r>
              <a:rPr lang="hr-HR" dirty="0"/>
              <a:t>B</a:t>
            </a:r>
            <a:r>
              <a:rPr lang="hr-HR" dirty="0" smtClean="0"/>
              <a:t>ere </a:t>
            </a:r>
            <a:r>
              <a:rPr lang="hr-HR" dirty="0"/>
              <a:t>se u </a:t>
            </a:r>
            <a:r>
              <a:rPr lang="hr-HR" dirty="0" smtClean="0"/>
              <a:t>jesen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OŠ Sv. Filip i Jakov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5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34051"/>
            <a:ext cx="2390775" cy="191452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620172" y="626569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1. Plod badema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9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 </a:t>
            </a:r>
            <a:r>
              <a:rPr lang="hr-HR" sz="3200" dirty="0"/>
              <a:t>o bademu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6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476402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kstniOkvir 6"/>
          <p:cNvSpPr txBox="1"/>
          <p:nvPr/>
        </p:nvSpPr>
        <p:spPr>
          <a:xfrm>
            <a:off x="5292080" y="612065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3. Stablo badema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888"/>
            <a:ext cx="1873099" cy="1848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1043608" y="44664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2. Cvijet badema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7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Slični životni uvjeti u dalmatinskim selima očituju se i u receptima</a:t>
            </a:r>
          </a:p>
          <a:p>
            <a:r>
              <a:rPr lang="hr-HR" dirty="0" smtClean="0"/>
              <a:t>Sličnost među receptima zbog istih sastojaka</a:t>
            </a:r>
          </a:p>
          <a:p>
            <a:r>
              <a:rPr lang="hr-HR" dirty="0" smtClean="0"/>
              <a:t>Navodimo ih zbog usporedbe</a:t>
            </a:r>
          </a:p>
          <a:p>
            <a:r>
              <a:rPr lang="hr-HR" dirty="0" smtClean="0"/>
              <a:t>Najsličniji recepti koje smo pronašli su:</a:t>
            </a:r>
          </a:p>
          <a:p>
            <a:pPr lvl="1"/>
            <a:r>
              <a:rPr lang="hr-HR" dirty="0" smtClean="0"/>
              <a:t>Svečana kaštelanska torta</a:t>
            </a:r>
          </a:p>
          <a:p>
            <a:pPr lvl="1"/>
            <a:r>
              <a:rPr lang="hr-HR" dirty="0" smtClean="0"/>
              <a:t>Dubrovačka torta</a:t>
            </a:r>
          </a:p>
          <a:p>
            <a:pPr lvl="1"/>
            <a:r>
              <a:rPr lang="hr-HR" dirty="0" smtClean="0"/>
              <a:t>Skradinska torta</a:t>
            </a:r>
          </a:p>
          <a:p>
            <a:r>
              <a:rPr lang="hr-HR" dirty="0" smtClean="0"/>
              <a:t>Vjerojatno postoji još sličnih recepata</a:t>
            </a:r>
          </a:p>
          <a:p>
            <a:r>
              <a:rPr lang="hr-HR" dirty="0" smtClean="0"/>
              <a:t>Nisu zapisani zbog nepismenosti ili jednostavnosti</a:t>
            </a:r>
          </a:p>
          <a:p>
            <a:r>
              <a:rPr lang="hr-HR" dirty="0" smtClean="0"/>
              <a:t>Usmena predaja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68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501162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err="1" smtClean="0"/>
              <a:t>Filipjanska</a:t>
            </a:r>
            <a:r>
              <a:rPr lang="hr-HR" b="1" dirty="0" smtClean="0"/>
              <a:t> torta recept</a:t>
            </a:r>
          </a:p>
          <a:p>
            <a:r>
              <a:rPr lang="hr-HR" dirty="0" smtClean="0"/>
              <a:t>Sastojci za tortu: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12 jaja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50 </a:t>
            </a:r>
            <a:r>
              <a:rPr lang="hr-HR" dirty="0" err="1"/>
              <a:t>dkg</a:t>
            </a:r>
            <a:r>
              <a:rPr lang="hr-HR" dirty="0"/>
              <a:t> badema mljevenog (mendula, bajama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12 žlica šećera (cukra)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korica naranče i limuna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/>
              <a:t>tri čepa (od boce) </a:t>
            </a:r>
            <a:r>
              <a:rPr lang="hr-HR" dirty="0" smtClean="0"/>
              <a:t>prošeka</a:t>
            </a:r>
          </a:p>
          <a:p>
            <a:pPr lvl="0"/>
            <a:r>
              <a:rPr lang="hr-HR" dirty="0" smtClean="0"/>
              <a:t>Sastojci za glazuru: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7 </a:t>
            </a:r>
            <a:r>
              <a:rPr lang="hr-HR" dirty="0" err="1" smtClean="0"/>
              <a:t>dkg</a:t>
            </a:r>
            <a:r>
              <a:rPr lang="hr-HR" dirty="0" smtClean="0"/>
              <a:t> šećera (cukra)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7 </a:t>
            </a:r>
            <a:r>
              <a:rPr lang="hr-HR" dirty="0" err="1" smtClean="0"/>
              <a:t>dkg</a:t>
            </a:r>
            <a:r>
              <a:rPr lang="hr-HR" dirty="0" smtClean="0"/>
              <a:t> maslaca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1 jaje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dirty="0" smtClean="0"/>
              <a:t>20 </a:t>
            </a:r>
            <a:r>
              <a:rPr lang="hr-HR" dirty="0" err="1" smtClean="0"/>
              <a:t>dkg</a:t>
            </a:r>
            <a:r>
              <a:rPr lang="hr-HR" dirty="0" smtClean="0"/>
              <a:t> čokolade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8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21651"/>
          <a:stretch/>
        </p:blipFill>
        <p:spPr>
          <a:xfrm>
            <a:off x="5076056" y="3429000"/>
            <a:ext cx="3114635" cy="249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/>
          <p:cNvSpPr txBox="1"/>
          <p:nvPr/>
        </p:nvSpPr>
        <p:spPr>
          <a:xfrm>
            <a:off x="5011713" y="6136004"/>
            <a:ext cx="356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4. </a:t>
            </a:r>
            <a:r>
              <a:rPr lang="hr-HR" dirty="0" err="1" smtClean="0"/>
              <a:t>Filipjanska</a:t>
            </a:r>
            <a:r>
              <a:rPr lang="hr-HR" dirty="0" smtClean="0"/>
              <a:t> torta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25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Obrazloženje teme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8758" y="1484784"/>
            <a:ext cx="7953722" cy="4394809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Postupak: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hr-HR" dirty="0"/>
              <a:t>Odvojiti žumanjak od </a:t>
            </a:r>
            <a:r>
              <a:rPr lang="hr-HR" dirty="0" smtClean="0"/>
              <a:t>bjelanjka 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hr-HR" dirty="0" smtClean="0"/>
              <a:t>Dobro izmiješati žumanjke </a:t>
            </a:r>
            <a:r>
              <a:rPr lang="hr-HR" dirty="0"/>
              <a:t>sa šećerom, pa dodati ostale sastojke </a:t>
            </a:r>
            <a:r>
              <a:rPr lang="hr-HR" dirty="0" smtClean="0"/>
              <a:t>koricu naranče i limuna, prošek (osim </a:t>
            </a:r>
            <a:r>
              <a:rPr lang="hr-HR" dirty="0"/>
              <a:t>badema</a:t>
            </a:r>
            <a:r>
              <a:rPr lang="hr-HR" dirty="0" smtClean="0"/>
              <a:t>)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hr-HR" dirty="0" smtClean="0"/>
              <a:t>Napraviti </a:t>
            </a:r>
            <a:r>
              <a:rPr lang="hr-HR" dirty="0"/>
              <a:t>čvrsti snijeg od bjelanjaka</a:t>
            </a:r>
            <a:r>
              <a:rPr lang="hr-HR" dirty="0" smtClean="0"/>
              <a:t>.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hr-HR" dirty="0" smtClean="0"/>
              <a:t>Ručno </a:t>
            </a:r>
            <a:r>
              <a:rPr lang="hr-HR" dirty="0"/>
              <a:t>umiješati naizmjenično malo bjelanjka pa koju žlicu </a:t>
            </a:r>
            <a:r>
              <a:rPr lang="hr-HR" dirty="0" smtClean="0"/>
              <a:t>badema dok ne potrošimo sve sastojke</a:t>
            </a:r>
          </a:p>
          <a:p>
            <a:pPr>
              <a:buFont typeface="Gill Sans MT" panose="020B0502020104020203" pitchFamily="34" charset="-18"/>
              <a:buChar char="-"/>
            </a:pPr>
            <a:r>
              <a:rPr lang="hr-HR" dirty="0" smtClean="0"/>
              <a:t>Smjesu pažljivo uliti u </a:t>
            </a:r>
            <a:r>
              <a:rPr lang="hr-HR" dirty="0" err="1" smtClean="0"/>
              <a:t>teču</a:t>
            </a:r>
            <a:r>
              <a:rPr lang="hr-HR" dirty="0" smtClean="0"/>
              <a:t> (lonac) i protresti</a:t>
            </a:r>
          </a:p>
          <a:p>
            <a:pPr marL="0" indent="0">
              <a:buNone/>
            </a:pPr>
            <a:r>
              <a:rPr lang="hr-HR" dirty="0" smtClean="0"/>
              <a:t>Torta </a:t>
            </a:r>
            <a:r>
              <a:rPr lang="hr-HR" dirty="0"/>
              <a:t>se tradicionalno peče odnosno suši na 150° u </a:t>
            </a:r>
            <a:r>
              <a:rPr lang="hr-HR" dirty="0" err="1"/>
              <a:t>teči</a:t>
            </a:r>
            <a:r>
              <a:rPr lang="hr-HR" dirty="0"/>
              <a:t> (loncu) koju prije premažemo masnoćom i </a:t>
            </a:r>
            <a:r>
              <a:rPr lang="hr-HR" dirty="0" smtClean="0"/>
              <a:t>pobrašnimo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Kad je gotova dobro je ostaviti poklopljenu </a:t>
            </a:r>
            <a:r>
              <a:rPr lang="hr-HR" dirty="0" err="1" smtClean="0"/>
              <a:t>tečom</a:t>
            </a:r>
            <a:r>
              <a:rPr lang="hr-HR" dirty="0" smtClean="0"/>
              <a:t> da zadrži vlagu</a:t>
            </a:r>
          </a:p>
          <a:p>
            <a:pPr marL="0" indent="0">
              <a:buNone/>
            </a:pPr>
            <a:r>
              <a:rPr lang="hr-HR" dirty="0" smtClean="0"/>
              <a:t>Ne preporuča se čuvanje u frižideru da se ne osuši i ne poprimi mirise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OŠ Sv. Filip i Jakov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3E09-3C95-4FEC-80E6-880C4BF469F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6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1179</TotalTime>
  <Words>2774</Words>
  <Application>Microsoft Office PowerPoint</Application>
  <PresentationFormat>Prikaz na zaslonu (4:3)</PresentationFormat>
  <Paragraphs>444</Paragraphs>
  <Slides>38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Badge</vt:lpstr>
      <vt:lpstr>PowerPointova prezentacija</vt:lpstr>
      <vt:lpstr>Sadržaj</vt:lpstr>
      <vt:lpstr>uvod</vt:lpstr>
      <vt:lpstr>uvod</vt:lpstr>
      <vt:lpstr>Uvod  o bademu</vt:lpstr>
      <vt:lpstr>Uvod  o bademu</vt:lpstr>
      <vt:lpstr>Obrazloženje teme </vt:lpstr>
      <vt:lpstr>Obrazloženje teme</vt:lpstr>
      <vt:lpstr>Obrazloženje teme</vt:lpstr>
      <vt:lpstr>Obrazloženje teme</vt:lpstr>
      <vt:lpstr>Obrazloženje teme</vt:lpstr>
      <vt:lpstr>Obrazloženje teme</vt:lpstr>
      <vt:lpstr>Obrazloženje teme</vt:lpstr>
      <vt:lpstr>Obrazloženje teme</vt:lpstr>
      <vt:lpstr>Obrazloženje teme</vt:lpstr>
      <vt:lpstr>Obrazloženje teme</vt:lpstr>
      <vt:lpstr>Materijali i metode</vt:lpstr>
      <vt:lpstr>Materijali i metode</vt:lpstr>
      <vt:lpstr>Materijali i metode</vt:lpstr>
      <vt:lpstr>Materijali i metode</vt:lpstr>
      <vt:lpstr>Materijali i metode</vt:lpstr>
      <vt:lpstr>Materijali i metode</vt:lpstr>
      <vt:lpstr>Rezultati</vt:lpstr>
      <vt:lpstr>Rezultati</vt:lpstr>
      <vt:lpstr>Rezultati</vt:lpstr>
      <vt:lpstr>Rezultati</vt:lpstr>
      <vt:lpstr>Rezultati</vt:lpstr>
      <vt:lpstr>Rezultati</vt:lpstr>
      <vt:lpstr>Rezultati</vt:lpstr>
      <vt:lpstr>Rezultati</vt:lpstr>
      <vt:lpstr>rezultati</vt:lpstr>
      <vt:lpstr>rasprava</vt:lpstr>
      <vt:lpstr>Zaključci</vt:lpstr>
      <vt:lpstr>Zaključci</vt:lpstr>
      <vt:lpstr>sažetak</vt:lpstr>
      <vt:lpstr>sažetak</vt:lpstr>
      <vt:lpstr>Popis literature</vt:lpstr>
      <vt:lpstr>HVALA NA PAŽNJI  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Učiteljica</dc:creator>
  <cp:lastModifiedBy>Učiteljica</cp:lastModifiedBy>
  <cp:revision>102</cp:revision>
  <cp:lastPrinted>2017-09-27T11:07:57Z</cp:lastPrinted>
  <dcterms:created xsi:type="dcterms:W3CDTF">2017-09-14T06:47:27Z</dcterms:created>
  <dcterms:modified xsi:type="dcterms:W3CDTF">2017-10-04T08:49:09Z</dcterms:modified>
</cp:coreProperties>
</file>