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9F417-5F05-43AC-BD90-3E63F02163CA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CAFF7-10DC-4633-9CCF-AF3C823BEA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7226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D4E82DB5-6264-4592-8257-A8E20AC8A6C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0AA26FA-DE60-4C53-BE9E-66BAB572C217}" type="slidenum">
              <a:rPr lang="en-US" altLang="sr-Latn-RS" sz="140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sr-Latn-RS" sz="1400"/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4CD2EB16-549E-49AF-9C82-1DBB076E2F4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4031759A-42B7-450F-8D2A-23367A165A7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916BAA92-8676-4B1D-B450-AB1A54391B6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E3CC13F-49F2-462A-AA10-B85A86B1B88B}" type="slidenum">
              <a:rPr lang="en-US" altLang="sr-Latn-RS" sz="140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sr-Latn-RS" sz="1400"/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id="{7AB1CB4A-7B64-4D84-B03A-58FAC11ED2A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D08646B8-11EC-4F12-9DAB-2EAB421B2F7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96381B12-F911-4CFC-A7D9-866224E56C6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D30004B-997B-4027-9EC2-E53E1F978198}" type="slidenum">
              <a:rPr lang="en-US" altLang="sr-Latn-RS" sz="140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sr-Latn-RS" sz="1400"/>
          </a:p>
        </p:txBody>
      </p:sp>
      <p:sp>
        <p:nvSpPr>
          <p:cNvPr id="12291" name="Rectangle 1">
            <a:extLst>
              <a:ext uri="{FF2B5EF4-FFF2-40B4-BE49-F238E27FC236}">
                <a16:creationId xmlns:a16="http://schemas.microsoft.com/office/drawing/2014/main" id="{7A42FED7-7512-44FB-AFEE-D84BA9E60BF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534988" y="763588"/>
            <a:ext cx="67024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53D30155-2042-464B-AAA4-99BCC055368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6C93A6BB-F104-499A-ADC8-7714564FB31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3C45FBB-4A69-4F30-9FA7-E1D2308D0D33}" type="slidenum">
              <a:rPr lang="en-US" altLang="sr-Latn-RS" sz="140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sr-Latn-RS" sz="1400"/>
          </a:p>
        </p:txBody>
      </p:sp>
      <p:sp>
        <p:nvSpPr>
          <p:cNvPr id="14339" name="Rectangle 1">
            <a:extLst>
              <a:ext uri="{FF2B5EF4-FFF2-40B4-BE49-F238E27FC236}">
                <a16:creationId xmlns:a16="http://schemas.microsoft.com/office/drawing/2014/main" id="{20B9F6FE-FE89-4FBA-BFAB-3604D9E17B3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534988" y="763588"/>
            <a:ext cx="67024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898251CD-B48E-4C25-A01A-E8093AD9EE6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73F5BCD7-E207-4351-8A8B-88C79172D1E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AA91028-2E57-40F0-A9D5-248B89366E86}" type="slidenum">
              <a:rPr lang="en-US" altLang="sr-Latn-RS" sz="140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sr-Latn-RS" sz="1400"/>
          </a:p>
        </p:txBody>
      </p:sp>
      <p:sp>
        <p:nvSpPr>
          <p:cNvPr id="16387" name="Rectangle 1">
            <a:extLst>
              <a:ext uri="{FF2B5EF4-FFF2-40B4-BE49-F238E27FC236}">
                <a16:creationId xmlns:a16="http://schemas.microsoft.com/office/drawing/2014/main" id="{2024EAFA-9FD8-4DD4-AB13-3861C1C791B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534988" y="763588"/>
            <a:ext cx="67024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881D92AD-4215-43B8-BD56-7AA58786284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73586982-6E54-48B8-8F2B-C7CAB31C2D4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E15010E-0EEC-4268-A1FC-D4488DABD660}" type="slidenum">
              <a:rPr lang="en-US" altLang="sr-Latn-RS" sz="140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sr-Latn-RS" sz="1400"/>
          </a:p>
        </p:txBody>
      </p:sp>
      <p:sp>
        <p:nvSpPr>
          <p:cNvPr id="18435" name="Rectangle 1">
            <a:extLst>
              <a:ext uri="{FF2B5EF4-FFF2-40B4-BE49-F238E27FC236}">
                <a16:creationId xmlns:a16="http://schemas.microsoft.com/office/drawing/2014/main" id="{4BAFF1AB-1212-4D1F-ABBE-421830DA57E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534988" y="763588"/>
            <a:ext cx="67024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209389AA-E215-4C47-B6DA-F991070CAF8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FCF779B3-A64C-45B6-9DFC-FD4914770BF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2E2F5EE-3284-4D32-BDDC-FC0CDB993C0D}" type="slidenum">
              <a:rPr lang="en-US" altLang="sr-Latn-RS" sz="140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sr-Latn-RS" sz="1400"/>
          </a:p>
        </p:txBody>
      </p:sp>
      <p:sp>
        <p:nvSpPr>
          <p:cNvPr id="20483" name="Rectangle 1">
            <a:extLst>
              <a:ext uri="{FF2B5EF4-FFF2-40B4-BE49-F238E27FC236}">
                <a16:creationId xmlns:a16="http://schemas.microsoft.com/office/drawing/2014/main" id="{49D43436-F1C8-4D1D-B321-3840347C919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534988" y="763588"/>
            <a:ext cx="67024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35DE67F5-DE30-499E-A433-117935DBC56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16ABDE-90D0-461D-B4DA-17B2B6B8B3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3395F74-FA51-4E6B-B5CB-7CD5DF79C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14286E0-80C8-4FCC-945C-C618CB7F2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5ED2-D828-4E53-8AA0-07FEAF9C71F9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916E0DE-6292-440B-A732-E5E1EDF08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A006EE3-3ED9-4630-B3FD-F44A37F20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D509-4CF7-405D-BA98-028D6F2431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0423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08F584-FA19-4568-AC3C-5B548FFC1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EE839F6-BC18-4AF6-BE75-D43DEB8754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E16E950-2264-4489-B856-D325749FF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5ED2-D828-4E53-8AA0-07FEAF9C71F9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DF835F7-3D50-4523-B094-943215BFB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07A4F63-4DF1-45F7-B0BE-4DCBEE274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D509-4CF7-405D-BA98-028D6F2431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8017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1941149F-6A62-496E-9A72-1805B559F4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57E48AFB-3355-4038-8660-EAB480AD6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E961F24-BFF3-465E-8373-AB8625779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5ED2-D828-4E53-8AA0-07FEAF9C71F9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2115BE0-A3BD-45B7-B605-7653FEED7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5E56329-25CB-4888-AA07-EBF7B7A43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D509-4CF7-405D-BA98-028D6F2431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6704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08617" y="3276600"/>
            <a:ext cx="9971616" cy="1524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3C64460-D9C9-4790-BF83-C40797F396A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sr-Latn-RS"/>
              <a:t>11/24/15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EBD7F64-3BB4-4A22-9667-7FD4662B258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2B8F2-2893-4F0C-86DD-5B6A71E7440A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165295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5C769F-4713-4FF9-B78D-48A366E82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E969C95-8674-4FF7-A721-49BEFA78D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058069D-DB38-4845-BF38-DA6458E5A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5ED2-D828-4E53-8AA0-07FEAF9C71F9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0FF6BA2-D5DD-4ECE-B2B8-15A748983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7C97762-32E7-400D-BAF9-250F3C061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D509-4CF7-405D-BA98-028D6F2431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1288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1F1F38-1A4A-4591-99F9-D8145B891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8B8D0E4-476F-403E-8504-E80F5C4A1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F313DD1-A6AB-41AE-BA5B-924819EB5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5ED2-D828-4E53-8AA0-07FEAF9C71F9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4CE1811-6951-4C2D-A9E4-BE6AF8B3B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4FE6E06-4E85-4BC1-A074-9EDABEF66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D509-4CF7-405D-BA98-028D6F2431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4450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0C6C87-E8DF-4B1C-8643-A1D52E73B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34EC66B-5DB5-463B-8276-188DEC482D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328858E-0539-4BDB-8722-D1A8C70460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7BF5E51-B59A-4698-AC78-24A638912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5ED2-D828-4E53-8AA0-07FEAF9C71F9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6967202-1E3C-4D43-A3AA-6FD42442C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9C2991C-5EA4-4BF9-B294-D848114BD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D509-4CF7-405D-BA98-028D6F2431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1947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A8E27DA-1713-4A78-BDF5-36E9DABEE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167EFD2-B9EA-4BEB-85B6-5EDF8A010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CD982C8-EF53-4F5D-9B30-9C835FECA4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B2494F50-DC32-4543-8BA9-A27A3F768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A16AACB1-F57D-4A32-AD9E-341FD80013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0C8413B3-674D-4D65-A0F2-AD971559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5ED2-D828-4E53-8AA0-07FEAF9C71F9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557C3937-7E2F-4A87-9C8F-72E0F7A80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06B539DE-BE0D-4F5A-A91B-3756F37A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D509-4CF7-405D-BA98-028D6F2431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0638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82253C-6609-4F41-8377-7F7509B3F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EEEBA804-18B9-4805-B345-67B65CF92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5ED2-D828-4E53-8AA0-07FEAF9C71F9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F36068F7-24A5-42BA-ACF1-4366F203D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56DDA3CF-8568-4C73-8800-17C28675A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D509-4CF7-405D-BA98-028D6F2431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3320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D7CFCD38-0BC1-4108-A656-FF7C9C384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5ED2-D828-4E53-8AA0-07FEAF9C71F9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B21801A6-7485-47FE-9CFA-87990CA52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AFE8D728-6DDD-4CB4-803B-8BDDA5B6C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D509-4CF7-405D-BA98-028D6F2431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2333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C817DB-F130-4665-B277-AC39BE086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59FE52B-CC14-4D05-BBD3-5305B601F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5F8B174-50E3-4FF4-942B-F9979EF4C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BA6F228-74BB-4A29-9F20-89F6F2E18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5ED2-D828-4E53-8AA0-07FEAF9C71F9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9E50E37-7F6E-491E-9EEE-6C1575177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F134597-47D9-44F9-A54B-F92FFC0F6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D509-4CF7-405D-BA98-028D6F2431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9458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BCD259-066C-4E20-92DA-41144FF8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384AB7E4-0237-4CFE-A70C-3563C2E2A1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A5250CA-8284-4781-984E-7644411D17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A8A29E0-F0E3-4FB8-996C-D9BEF7439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5ED2-D828-4E53-8AA0-07FEAF9C71F9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4D443C8-8662-4A45-B359-03A37097D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494A175-41E3-4830-B0E4-3D9EE0E93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D509-4CF7-405D-BA98-028D6F2431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6512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16F30364-619B-407C-A08C-D695D2337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9758366-3D2A-4A95-8F09-28CE69E98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25D0ABA-539A-4BD2-9064-55254B2F30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65ED2-D828-4E53-8AA0-07FEAF9C71F9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DC73429-7DCD-4334-AEB2-6FF42C20BA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BF08615-11A7-4A6A-B72F-618155DF3D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4D509-4CF7-405D-BA98-028D6F2431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853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B12346-46F0-495F-A76C-63552370F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2B66F8C-E4B9-4189-9188-30747EBA31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5771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82CBAB71-D81D-44F4-B015-341DBF6DF3A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02064" y="4389439"/>
            <a:ext cx="7481887" cy="1527175"/>
          </a:xfrm>
        </p:spPr>
        <p:txBody>
          <a:bodyPr/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sr-Latn-RS" sz="3600" b="1">
                <a:solidFill>
                  <a:srgbClr val="C5000B"/>
                </a:solidFill>
                <a:latin typeface="Times New Roman" panose="02020603050405020304" pitchFamily="18" charset="0"/>
              </a:rPr>
              <a:t>DISANJE I TRANSPIRACIJA</a:t>
            </a: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9CC640FC-6DBE-4694-A41D-B417AB2276B0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046414" y="6264275"/>
            <a:ext cx="7481887" cy="763588"/>
          </a:xfrm>
        </p:spPr>
        <p:txBody>
          <a:bodyPr vert="horz" lIns="91440" tIns="45720" rIns="91440" bIns="45720" rtlCol="0">
            <a:normAutofit/>
          </a:bodyPr>
          <a:lstStyle/>
          <a:p>
            <a:pPr indent="-341313" algn="r">
              <a:lnSpc>
                <a:spcPct val="100000"/>
              </a:lnSpc>
              <a:spcBef>
                <a:spcPts val="563"/>
              </a:spcBef>
              <a:spcAft>
                <a:spcPct val="0"/>
              </a:spcAft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altLang="sr-Latn-RS" sz="2200" b="1">
              <a:solidFill>
                <a:srgbClr val="23FF23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C806E7AA-EDC9-4D59-96BD-CCD48FE6412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28814" y="247651"/>
            <a:ext cx="7788275" cy="82232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altLang="sr-Latn-RS" sz="4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Disanje</a:t>
            </a:r>
          </a:p>
        </p:txBody>
      </p:sp>
      <p:sp>
        <p:nvSpPr>
          <p:cNvPr id="8194" name="Text Box 2">
            <a:extLst>
              <a:ext uri="{FF2B5EF4-FFF2-40B4-BE49-F238E27FC236}">
                <a16:creationId xmlns:a16="http://schemas.microsoft.com/office/drawing/2014/main" id="{4D9DA394-D476-4F0E-A316-F31A617E1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1" y="1531939"/>
            <a:ext cx="8609013" cy="457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39725"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Droid Sans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Droid Sans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roid Sans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roid Sans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roid Sans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roid Sans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roid Sans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roid Sans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roid Sans" charset="0"/>
              </a:defRPr>
            </a:lvl9pPr>
          </a:lstStyle>
          <a:p>
            <a:pPr>
              <a:lnSpc>
                <a:spcPct val="100000"/>
              </a:lnSpc>
              <a:spcBef>
                <a:spcPts val="563"/>
              </a:spcBef>
              <a:buFont typeface="Arial" panose="020B0604020202020204" pitchFamily="34" charset="0"/>
              <a:buChar char="•"/>
            </a:pPr>
            <a:r>
              <a:rPr lang="hr-HR" altLang="sr-Latn-RS" b="1">
                <a:latin typeface="Times New Roman" panose="02020603050405020304" pitchFamily="18" charset="0"/>
              </a:rPr>
              <a:t>Izmjena plinova</a:t>
            </a:r>
            <a:r>
              <a:rPr lang="en-US" altLang="sr-Latn-RS" b="1">
                <a:latin typeface="Times New Roman" panose="02020603050405020304" pitchFamily="18" charset="0"/>
              </a:rPr>
              <a:t> t</a:t>
            </a:r>
            <a:r>
              <a:rPr lang="hr-HR" altLang="sr-Latn-RS" b="1">
                <a:latin typeface="Times New Roman" panose="02020603050405020304" pitchFamily="18" charset="0"/>
              </a:rPr>
              <a:t>je</a:t>
            </a:r>
            <a:r>
              <a:rPr lang="en-US" altLang="sr-Latn-RS" b="1">
                <a:latin typeface="Times New Roman" panose="02020603050405020304" pitchFamily="18" charset="0"/>
              </a:rPr>
              <a:t>kom koje živa bića </a:t>
            </a:r>
            <a:r>
              <a:rPr lang="en-US" altLang="sr-Latn-RS" b="1">
                <a:solidFill>
                  <a:srgbClr val="7E0021"/>
                </a:solidFill>
                <a:latin typeface="Times New Roman" panose="02020603050405020304" pitchFamily="18" charset="0"/>
              </a:rPr>
              <a:t>uzimaju</a:t>
            </a:r>
            <a:r>
              <a:rPr lang="en-US" altLang="sr-Latn-RS" b="1">
                <a:latin typeface="Times New Roman" panose="02020603050405020304" pitchFamily="18" charset="0"/>
              </a:rPr>
              <a:t> </a:t>
            </a:r>
            <a:r>
              <a:rPr lang="en-US" altLang="sr-Latn-RS" b="1">
                <a:solidFill>
                  <a:srgbClr val="7E0021"/>
                </a:solidFill>
                <a:latin typeface="Times New Roman" panose="02020603050405020304" pitchFamily="18" charset="0"/>
              </a:rPr>
              <a:t>kisik</a:t>
            </a:r>
            <a:r>
              <a:rPr lang="en-US" altLang="sr-Latn-RS" b="1">
                <a:latin typeface="Times New Roman" panose="02020603050405020304" pitchFamily="18" charset="0"/>
              </a:rPr>
              <a:t> a </a:t>
            </a:r>
            <a:r>
              <a:rPr lang="en-US" altLang="sr-Latn-RS" b="1">
                <a:solidFill>
                  <a:srgbClr val="7E0021"/>
                </a:solidFill>
                <a:latin typeface="Times New Roman" panose="02020603050405020304" pitchFamily="18" charset="0"/>
              </a:rPr>
              <a:t>oslobađaju uglj</a:t>
            </a:r>
            <a:r>
              <a:rPr lang="hr-HR" altLang="sr-Latn-RS" b="1">
                <a:solidFill>
                  <a:srgbClr val="7E0021"/>
                </a:solidFill>
                <a:latin typeface="Times New Roman" panose="02020603050405020304" pitchFamily="18" charset="0"/>
              </a:rPr>
              <a:t>ični</a:t>
            </a:r>
            <a:r>
              <a:rPr lang="en-US" altLang="sr-Latn-RS" b="1">
                <a:solidFill>
                  <a:srgbClr val="7E0021"/>
                </a:solidFill>
                <a:latin typeface="Times New Roman" panose="02020603050405020304" pitchFamily="18" charset="0"/>
              </a:rPr>
              <a:t>-dioksid</a:t>
            </a:r>
          </a:p>
          <a:p>
            <a:pPr>
              <a:lnSpc>
                <a:spcPct val="100000"/>
              </a:lnSpc>
              <a:spcBef>
                <a:spcPts val="563"/>
              </a:spcBef>
              <a:buFont typeface="Arial" panose="020B0604020202020204" pitchFamily="34" charset="0"/>
              <a:buChar char="•"/>
            </a:pPr>
            <a:r>
              <a:rPr lang="en-US" altLang="sr-Latn-RS" b="1">
                <a:latin typeface="Times New Roman" panose="02020603050405020304" pitchFamily="18" charset="0"/>
              </a:rPr>
              <a:t>Disanje se odvija u svim </a:t>
            </a:r>
            <a:r>
              <a:rPr lang="en-US" altLang="sr-Latn-RS" b="1">
                <a:solidFill>
                  <a:srgbClr val="7E0021"/>
                </a:solidFill>
                <a:latin typeface="Times New Roman" panose="02020603050405020304" pitchFamily="18" charset="0"/>
              </a:rPr>
              <a:t>živim</a:t>
            </a:r>
            <a:r>
              <a:rPr lang="en-US" altLang="sr-Latn-RS" b="1">
                <a:latin typeface="Times New Roman" panose="02020603050405020304" pitchFamily="18" charset="0"/>
              </a:rPr>
              <a:t> </a:t>
            </a:r>
            <a:r>
              <a:rPr lang="hr-HR" altLang="sr-Latn-RS" b="1">
                <a:solidFill>
                  <a:srgbClr val="7E0021"/>
                </a:solidFill>
                <a:latin typeface="Times New Roman" panose="02020603050405020304" pitchFamily="18" charset="0"/>
              </a:rPr>
              <a:t>stanica</a:t>
            </a:r>
            <a:r>
              <a:rPr lang="en-US" altLang="sr-Latn-RS" b="1">
                <a:solidFill>
                  <a:srgbClr val="7E0021"/>
                </a:solidFill>
                <a:latin typeface="Times New Roman" panose="02020603050405020304" pitchFamily="18" charset="0"/>
              </a:rPr>
              <a:t>ma</a:t>
            </a:r>
            <a:r>
              <a:rPr lang="en-US" altLang="sr-Latn-RS" b="1">
                <a:latin typeface="Times New Roman" panose="02020603050405020304" pitchFamily="18" charset="0"/>
              </a:rPr>
              <a:t> - u </a:t>
            </a:r>
            <a:r>
              <a:rPr lang="en-US" altLang="sr-Latn-RS" b="1">
                <a:solidFill>
                  <a:srgbClr val="7E0021"/>
                </a:solidFill>
                <a:latin typeface="Times New Roman" panose="02020603050405020304" pitchFamily="18" charset="0"/>
              </a:rPr>
              <a:t>organ</a:t>
            </a:r>
            <a:r>
              <a:rPr lang="hr-HR" altLang="sr-Latn-RS" b="1">
                <a:solidFill>
                  <a:srgbClr val="7E0021"/>
                </a:solidFill>
                <a:latin typeface="Times New Roman" panose="02020603050405020304" pitchFamily="18" charset="0"/>
              </a:rPr>
              <a:t>elima:</a:t>
            </a:r>
            <a:r>
              <a:rPr lang="en-US" altLang="sr-Latn-RS" b="1">
                <a:latin typeface="Times New Roman" panose="02020603050405020304" pitchFamily="18" charset="0"/>
              </a:rPr>
              <a:t> </a:t>
            </a:r>
            <a:r>
              <a:rPr lang="en-US" altLang="sr-Latn-RS" b="1">
                <a:solidFill>
                  <a:srgbClr val="7E0021"/>
                </a:solidFill>
                <a:latin typeface="Times New Roman" panose="02020603050405020304" pitchFamily="18" charset="0"/>
              </a:rPr>
              <a:t>mitohondrijama</a:t>
            </a:r>
          </a:p>
          <a:p>
            <a:pPr>
              <a:lnSpc>
                <a:spcPct val="100000"/>
              </a:lnSpc>
              <a:spcBef>
                <a:spcPts val="563"/>
              </a:spcBef>
              <a:buClrTx/>
            </a:pPr>
            <a:endParaRPr lang="en-US" altLang="sr-Latn-RS" sz="2800"/>
          </a:p>
          <a:p>
            <a:pPr>
              <a:lnSpc>
                <a:spcPct val="100000"/>
              </a:lnSpc>
              <a:spcBef>
                <a:spcPts val="563"/>
              </a:spcBef>
              <a:buClrTx/>
            </a:pPr>
            <a:endParaRPr lang="en-US" altLang="sr-Latn-RS" sz="2800"/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45DFD654-F188-4268-8976-CAB636230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6" y="3424238"/>
            <a:ext cx="3381375" cy="343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6" name="Rectangle 4">
            <a:extLst>
              <a:ext uri="{FF2B5EF4-FFF2-40B4-BE49-F238E27FC236}">
                <a16:creationId xmlns:a16="http://schemas.microsoft.com/office/drawing/2014/main" id="{15510BFF-973B-4821-B16D-1C69FD315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2164" y="5557839"/>
            <a:ext cx="1133475" cy="458787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2640" rIns="90000" bIns="45000"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Droid Sans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Droid Sans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roid Sans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roid Sans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roid Sans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roid Sans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roid Sans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roid Sans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roid Sans" charset="0"/>
              </a:defRPr>
            </a:lvl9pPr>
          </a:lstStyle>
          <a:p>
            <a:pPr algn="ctr"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hr-HR" altLang="sr-Latn-RS" sz="2000" b="1">
                <a:latin typeface="Times New Roman" panose="02020603050405020304" pitchFamily="18" charset="0"/>
              </a:rPr>
              <a:t>Jezgra</a:t>
            </a:r>
            <a:endParaRPr lang="en-US" altLang="sr-Latn-RS" sz="2000" b="1">
              <a:latin typeface="Times New Roman" panose="02020603050405020304" pitchFamily="18" charset="0"/>
            </a:endParaRP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DBC04089-9D1D-4EF4-ABBF-3F7EE4F62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0975" y="3424239"/>
            <a:ext cx="1524000" cy="433387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2640" rIns="90000" bIns="45000"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Droid Sans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Droid Sans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roid Sans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roid Sans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roid Sans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roid Sans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roid Sans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roid Sans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roid Sans" charset="0"/>
              </a:defRPr>
            </a:lvl9pPr>
          </a:lstStyle>
          <a:p>
            <a:pPr algn="ctr"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sr-Latn-RS" sz="2000" b="1">
                <a:latin typeface="Times New Roman" panose="02020603050405020304" pitchFamily="18" charset="0"/>
              </a:rPr>
              <a:t>Mitohondrij 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7ECBB121-48F8-4978-8F36-32A2BB2BF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1" y="4340225"/>
            <a:ext cx="5148263" cy="1314450"/>
          </a:xfrm>
          <a:prstGeom prst="rect">
            <a:avLst/>
          </a:prstGeom>
          <a:solidFill>
            <a:srgbClr val="E6E6E6"/>
          </a:solidFill>
          <a:ln w="9360">
            <a:solidFill>
              <a:srgbClr val="E6E6E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76680" rIns="90000" bIns="45000"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Droid Sans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Droid Sans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roid Sans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roid Sans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roid Sans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roid Sans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roid Sans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roid Sans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roid Sans" charset="0"/>
              </a:defRPr>
            </a:lvl9pPr>
          </a:lstStyle>
          <a:p>
            <a:pPr algn="ctr"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hr-HR" altLang="sr-Latn-RS" sz="3600" b="1">
                <a:solidFill>
                  <a:srgbClr val="004A4A"/>
                </a:solidFill>
                <a:latin typeface="Times New Roman" panose="02020603050405020304" pitchFamily="18" charset="0"/>
              </a:rPr>
              <a:t>STANIČN</a:t>
            </a:r>
            <a:r>
              <a:rPr lang="en-US" altLang="sr-Latn-RS" sz="3600" b="1">
                <a:solidFill>
                  <a:srgbClr val="004A4A"/>
                </a:solidFill>
                <a:latin typeface="Times New Roman" panose="02020603050405020304" pitchFamily="18" charset="0"/>
              </a:rPr>
              <a:t>O DISANJE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5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35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4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03B919FF-D4D1-4B3C-B845-E364BE64AB6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500438" y="374651"/>
            <a:ext cx="6565900" cy="1008063"/>
          </a:xfrm>
        </p:spPr>
        <p:txBody>
          <a:bodyPr/>
          <a:lstStyle/>
          <a:p>
            <a:pPr eaLnBrk="1" hangingPunct="1"/>
            <a:endParaRPr lang="hr-HR" altLang="sr-Latn-RS"/>
          </a:p>
        </p:txBody>
      </p:sp>
      <p:sp>
        <p:nvSpPr>
          <p:cNvPr id="9218" name="Text Box 2">
            <a:extLst>
              <a:ext uri="{FF2B5EF4-FFF2-40B4-BE49-F238E27FC236}">
                <a16:creationId xmlns:a16="http://schemas.microsoft.com/office/drawing/2014/main" id="{00FDAA62-229F-4EBA-8DE9-C1954BE6D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7088" y="261939"/>
            <a:ext cx="7091362" cy="498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39725"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Droid Sans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Droid Sans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roid Sans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roid Sans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roid Sans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roid Sans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roid Sans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roid Sans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roid Sans" charset="0"/>
              </a:defRPr>
            </a:lvl9pPr>
          </a:lstStyle>
          <a:p>
            <a:pPr>
              <a:lnSpc>
                <a:spcPct val="100000"/>
              </a:lnSpc>
              <a:spcBef>
                <a:spcPts val="563"/>
              </a:spcBef>
              <a:buFont typeface="Arial" panose="020B0604020202020204" pitchFamily="34" charset="0"/>
              <a:buChar char="•"/>
            </a:pPr>
            <a:r>
              <a:rPr lang="en-US" altLang="sr-Latn-RS" b="1">
                <a:latin typeface="Times New Roman" panose="02020603050405020304" pitchFamily="18" charset="0"/>
              </a:rPr>
              <a:t>U prisustvu ki</a:t>
            </a:r>
            <a:r>
              <a:rPr lang="hr-HR" altLang="sr-Latn-RS" b="1">
                <a:latin typeface="Times New Roman" panose="02020603050405020304" pitchFamily="18" charset="0"/>
              </a:rPr>
              <a:t>s</a:t>
            </a:r>
            <a:r>
              <a:rPr lang="en-US" altLang="sr-Latn-RS" b="1">
                <a:latin typeface="Times New Roman" panose="02020603050405020304" pitchFamily="18" charset="0"/>
              </a:rPr>
              <a:t>ika se </a:t>
            </a:r>
            <a:r>
              <a:rPr lang="en-US" altLang="sr-Latn-RS" b="1">
                <a:solidFill>
                  <a:srgbClr val="7E0021"/>
                </a:solidFill>
                <a:latin typeface="Times New Roman" panose="02020603050405020304" pitchFamily="18" charset="0"/>
              </a:rPr>
              <a:t>hrana raz</a:t>
            </a:r>
            <a:r>
              <a:rPr lang="hr-HR" altLang="sr-Latn-RS" b="1">
                <a:solidFill>
                  <a:srgbClr val="7E0021"/>
                </a:solidFill>
                <a:latin typeface="Times New Roman" panose="02020603050405020304" pitchFamily="18" charset="0"/>
              </a:rPr>
              <a:t>građuje</a:t>
            </a:r>
            <a:r>
              <a:rPr lang="en-US" altLang="sr-Latn-RS" b="1">
                <a:latin typeface="Times New Roman" panose="02020603050405020304" pitchFamily="18" charset="0"/>
              </a:rPr>
              <a:t>, pri čemu se oslobađa </a:t>
            </a:r>
            <a:r>
              <a:rPr lang="en-US" altLang="sr-Latn-RS" b="1">
                <a:solidFill>
                  <a:srgbClr val="7E0021"/>
                </a:solidFill>
                <a:latin typeface="Times New Roman" panose="02020603050405020304" pitchFamily="18" charset="0"/>
              </a:rPr>
              <a:t>energija</a:t>
            </a:r>
          </a:p>
          <a:p>
            <a:pPr>
              <a:lnSpc>
                <a:spcPct val="100000"/>
              </a:lnSpc>
              <a:spcBef>
                <a:spcPts val="563"/>
              </a:spcBef>
              <a:buFont typeface="Arial" panose="020B0604020202020204" pitchFamily="34" charset="0"/>
              <a:buChar char="•"/>
            </a:pPr>
            <a:r>
              <a:rPr lang="en-US" altLang="sr-Latn-RS" b="1">
                <a:latin typeface="Times New Roman" panose="02020603050405020304" pitchFamily="18" charset="0"/>
              </a:rPr>
              <a:t>D</a:t>
            </a:r>
            <a:r>
              <a:rPr lang="hr-HR" altLang="sr-Latn-RS" b="1">
                <a:latin typeface="Times New Roman" panose="02020603050405020304" pitchFamily="18" charset="0"/>
              </a:rPr>
              <a:t>i</a:t>
            </a:r>
            <a:r>
              <a:rPr lang="en-US" altLang="sr-Latn-RS" b="1">
                <a:latin typeface="Times New Roman" panose="02020603050405020304" pitchFamily="18" charset="0"/>
              </a:rPr>
              <a:t>o energije se koristi za </a:t>
            </a:r>
            <a:r>
              <a:rPr lang="en-US" altLang="sr-Latn-RS" b="1">
                <a:solidFill>
                  <a:srgbClr val="7E0021"/>
                </a:solidFill>
                <a:latin typeface="Times New Roman" panose="02020603050405020304" pitchFamily="18" charset="0"/>
              </a:rPr>
              <a:t>životne procese</a:t>
            </a:r>
            <a:r>
              <a:rPr lang="en-US" altLang="sr-Latn-RS" b="1">
                <a:latin typeface="Times New Roman" panose="02020603050405020304" pitchFamily="18" charset="0"/>
              </a:rPr>
              <a:t>, a d</a:t>
            </a:r>
            <a:r>
              <a:rPr lang="hr-HR" altLang="sr-Latn-RS" b="1">
                <a:latin typeface="Times New Roman" panose="02020603050405020304" pitchFamily="18" charset="0"/>
              </a:rPr>
              <a:t>i</a:t>
            </a:r>
            <a:r>
              <a:rPr lang="en-US" altLang="sr-Latn-RS" b="1">
                <a:latin typeface="Times New Roman" panose="02020603050405020304" pitchFamily="18" charset="0"/>
              </a:rPr>
              <a:t>o se gubi u obliku </a:t>
            </a:r>
            <a:r>
              <a:rPr lang="en-US" altLang="sr-Latn-RS" b="1">
                <a:solidFill>
                  <a:srgbClr val="7E0021"/>
                </a:solidFill>
                <a:latin typeface="Times New Roman" panose="02020603050405020304" pitchFamily="18" charset="0"/>
              </a:rPr>
              <a:t>topl</a:t>
            </a:r>
            <a:r>
              <a:rPr lang="hr-HR" altLang="sr-Latn-RS" b="1">
                <a:solidFill>
                  <a:srgbClr val="7E0021"/>
                </a:solidFill>
                <a:latin typeface="Times New Roman" panose="02020603050405020304" pitchFamily="18" charset="0"/>
              </a:rPr>
              <a:t>in</a:t>
            </a:r>
            <a:r>
              <a:rPr lang="en-US" altLang="sr-Latn-RS" b="1">
                <a:solidFill>
                  <a:srgbClr val="7E0021"/>
                </a:solidFill>
                <a:latin typeface="Times New Roman" panose="02020603050405020304" pitchFamily="18" charset="0"/>
              </a:rPr>
              <a:t>e</a:t>
            </a:r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B66ABBC9-F800-4217-87F7-5286D62CE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9" y="3436938"/>
            <a:ext cx="3932237" cy="342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3C576F49-3175-4E3A-B7BE-16A0A38D6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8" y="3508376"/>
            <a:ext cx="3490912" cy="334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24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DC868625-7683-45C3-B3AD-D39E831D370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348038" y="374651"/>
            <a:ext cx="6870700" cy="1008063"/>
          </a:xfrm>
        </p:spPr>
        <p:txBody>
          <a:bodyPr/>
          <a:lstStyle/>
          <a:p>
            <a:pPr eaLnBrk="1" hangingPunct="1"/>
            <a:endParaRPr lang="hr-HR" altLang="sr-Latn-RS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A9042D15-742D-402D-A785-B58EC3709F4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275013" y="238126"/>
            <a:ext cx="6870700" cy="4886325"/>
          </a:xfrm>
        </p:spPr>
        <p:txBody>
          <a:bodyPr vert="horz" lIns="0" tIns="28080" rIns="0" bIns="0" rtlCol="0">
            <a:normAutofit/>
          </a:bodyPr>
          <a:lstStyle/>
          <a:p>
            <a:pPr marL="430213" indent="-323850">
              <a:lnSpc>
                <a:spcPct val="93000"/>
              </a:lnSpc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altLang="sr-Latn-RS" b="1">
                <a:latin typeface="Times New Roman" panose="02020603050405020304" pitchFamily="18" charset="0"/>
              </a:rPr>
              <a:t>U procesu disanja se oslobađa</a:t>
            </a:r>
          </a:p>
          <a:p>
            <a:pPr marL="430213" indent="-323850">
              <a:lnSpc>
                <a:spcPct val="93000"/>
              </a:lnSpc>
              <a:buSzPct val="45000"/>
              <a:buNone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altLang="sr-Latn-RS" b="1">
                <a:latin typeface="Times New Roman" panose="02020603050405020304" pitchFamily="18" charset="0"/>
              </a:rPr>
              <a:t>-</a:t>
            </a:r>
            <a:r>
              <a:rPr lang="en-US" altLang="sr-Latn-RS" b="1">
                <a:solidFill>
                  <a:srgbClr val="660066"/>
                </a:solidFill>
                <a:latin typeface="Times New Roman" panose="02020603050405020304" pitchFamily="18" charset="0"/>
              </a:rPr>
              <a:t>uglj</a:t>
            </a:r>
            <a:r>
              <a:rPr lang="hr-HR" altLang="sr-Latn-RS" b="1">
                <a:solidFill>
                  <a:srgbClr val="660066"/>
                </a:solidFill>
                <a:latin typeface="Times New Roman" panose="02020603050405020304" pitchFamily="18" charset="0"/>
              </a:rPr>
              <a:t>ič</a:t>
            </a:r>
            <a:r>
              <a:rPr lang="en-US" altLang="sr-Latn-RS" b="1">
                <a:solidFill>
                  <a:srgbClr val="660066"/>
                </a:solidFill>
                <a:latin typeface="Times New Roman" panose="02020603050405020304" pitchFamily="18" charset="0"/>
              </a:rPr>
              <a:t>n</a:t>
            </a:r>
            <a:r>
              <a:rPr lang="hr-HR" altLang="sr-Latn-RS" b="1">
                <a:solidFill>
                  <a:srgbClr val="660066"/>
                </a:solidFill>
                <a:latin typeface="Times New Roman" panose="02020603050405020304" pitchFamily="18" charset="0"/>
              </a:rPr>
              <a:t>i</a:t>
            </a:r>
            <a:r>
              <a:rPr lang="en-US" altLang="sr-Latn-RS" b="1">
                <a:solidFill>
                  <a:srgbClr val="660066"/>
                </a:solidFill>
                <a:latin typeface="Times New Roman" panose="02020603050405020304" pitchFamily="18" charset="0"/>
              </a:rPr>
              <a:t>-dioksid</a:t>
            </a:r>
          </a:p>
          <a:p>
            <a:pPr marL="430213" indent="-323850">
              <a:lnSpc>
                <a:spcPct val="93000"/>
              </a:lnSpc>
              <a:buSzPct val="45000"/>
              <a:buNone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altLang="sr-Latn-RS" b="1">
                <a:latin typeface="Times New Roman" panose="02020603050405020304" pitchFamily="18" charset="0"/>
              </a:rPr>
              <a:t>-</a:t>
            </a:r>
            <a:r>
              <a:rPr lang="en-US" altLang="sr-Latn-RS" b="1">
                <a:solidFill>
                  <a:srgbClr val="660066"/>
                </a:solidFill>
                <a:latin typeface="Times New Roman" panose="02020603050405020304" pitchFamily="18" charset="0"/>
              </a:rPr>
              <a:t>voda</a:t>
            </a:r>
          </a:p>
          <a:p>
            <a:pPr marL="430213" indent="-323850">
              <a:lnSpc>
                <a:spcPct val="93000"/>
              </a:lnSpc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altLang="sr-Latn-RS" b="1">
                <a:latin typeface="Times New Roman" panose="02020603050405020304" pitchFamily="18" charset="0"/>
              </a:rPr>
              <a:t>Disanje se odvija kroz </a:t>
            </a:r>
            <a:r>
              <a:rPr lang="hr-HR" altLang="sr-Latn-RS" b="1">
                <a:solidFill>
                  <a:srgbClr val="0047FF"/>
                </a:solidFill>
                <a:latin typeface="Times New Roman" panose="02020603050405020304" pitchFamily="18" charset="0"/>
              </a:rPr>
              <a:t>puči</a:t>
            </a:r>
            <a:endParaRPr lang="en-US" altLang="sr-Latn-RS" b="1">
              <a:solidFill>
                <a:srgbClr val="0047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28601917-4DD7-4F4D-B8BF-2B321687E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3" y="2965450"/>
            <a:ext cx="3879850" cy="372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0CD0BAE0-D36C-4D29-AFF1-BBA1200BD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4" y="2954339"/>
            <a:ext cx="3513137" cy="373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25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36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D1F68369-F902-43D3-B86F-8A9BB1461E9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359150" y="0"/>
            <a:ext cx="6870700" cy="723900"/>
          </a:xfrm>
        </p:spPr>
        <p:txBody>
          <a:bodyPr vert="horz" lIns="0" tIns="35280" rIns="0" bIns="0" rtlCol="0" anchor="ctr">
            <a:normAutofit/>
          </a:bodyPr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hr-HR" altLang="sr-Latn-RS" sz="40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Pokus sa vapnenom </a:t>
            </a:r>
            <a:r>
              <a:rPr lang="en-US" altLang="sr-Latn-RS" sz="4000" b="1" dirty="0" err="1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vodom</a:t>
            </a:r>
            <a:endParaRPr lang="en-US" altLang="sr-Latn-RS" sz="40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BEAB26D2-24A7-405E-9AE9-7A1BDDE0FD1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275014" y="852489"/>
            <a:ext cx="7392987" cy="4886325"/>
          </a:xfrm>
        </p:spPr>
        <p:txBody>
          <a:bodyPr vert="horz" lIns="0" tIns="28080" rIns="0" bIns="0" rtlCol="0">
            <a:normAutofit/>
          </a:bodyPr>
          <a:lstStyle/>
          <a:p>
            <a:pPr marL="430213" indent="-323850">
              <a:lnSpc>
                <a:spcPct val="93000"/>
              </a:lnSpc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altLang="sr-Latn-RS" b="1">
                <a:latin typeface="Times New Roman" panose="02020603050405020304" pitchFamily="18" charset="0"/>
              </a:rPr>
              <a:t>Dokazivanje da se disanjem </a:t>
            </a:r>
            <a:r>
              <a:rPr lang="en-US" altLang="sr-Latn-RS" b="1">
                <a:solidFill>
                  <a:srgbClr val="0066CC"/>
                </a:solidFill>
                <a:latin typeface="Times New Roman" panose="02020603050405020304" pitchFamily="18" charset="0"/>
              </a:rPr>
              <a:t>oslobađa uglj</a:t>
            </a:r>
            <a:r>
              <a:rPr lang="hr-HR" altLang="sr-Latn-RS" b="1">
                <a:solidFill>
                  <a:srgbClr val="0066CC"/>
                </a:solidFill>
                <a:latin typeface="Times New Roman" panose="02020603050405020304" pitchFamily="18" charset="0"/>
              </a:rPr>
              <a:t>ič</a:t>
            </a:r>
            <a:r>
              <a:rPr lang="en-US" altLang="sr-Latn-RS" b="1">
                <a:solidFill>
                  <a:srgbClr val="0066CC"/>
                </a:solidFill>
                <a:latin typeface="Times New Roman" panose="02020603050405020304" pitchFamily="18" charset="0"/>
              </a:rPr>
              <a:t>n</a:t>
            </a:r>
            <a:r>
              <a:rPr lang="hr-HR" altLang="sr-Latn-RS" b="1">
                <a:solidFill>
                  <a:srgbClr val="0066CC"/>
                </a:solidFill>
                <a:latin typeface="Times New Roman" panose="02020603050405020304" pitchFamily="18" charset="0"/>
              </a:rPr>
              <a:t>i</a:t>
            </a:r>
            <a:r>
              <a:rPr lang="en-US" altLang="sr-Latn-RS" b="1">
                <a:solidFill>
                  <a:srgbClr val="0066CC"/>
                </a:solidFill>
                <a:latin typeface="Times New Roman" panose="02020603050405020304" pitchFamily="18" charset="0"/>
              </a:rPr>
              <a:t>-dioksid</a:t>
            </a:r>
          </a:p>
          <a:p>
            <a:pPr marL="430213" indent="-323850">
              <a:lnSpc>
                <a:spcPct val="93000"/>
              </a:lnSpc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altLang="sr-Latn-RS" b="1">
                <a:latin typeface="Times New Roman" panose="02020603050405020304" pitchFamily="18" charset="0"/>
              </a:rPr>
              <a:t>Izbaciti </a:t>
            </a:r>
            <a:r>
              <a:rPr lang="hr-HR" altLang="sr-Latn-RS" b="1">
                <a:latin typeface="Times New Roman" panose="02020603050405020304" pitchFamily="18" charset="0"/>
              </a:rPr>
              <a:t>zrak</a:t>
            </a:r>
            <a:r>
              <a:rPr lang="en-US" altLang="sr-Latn-RS" b="1">
                <a:latin typeface="Times New Roman" panose="02020603050405020304" pitchFamily="18" charset="0"/>
              </a:rPr>
              <a:t> </a:t>
            </a:r>
            <a:r>
              <a:rPr lang="hr-HR" altLang="sr-Latn-RS" b="1">
                <a:latin typeface="Times New Roman" panose="02020603050405020304" pitchFamily="18" charset="0"/>
              </a:rPr>
              <a:t>prilikom izdisaja</a:t>
            </a:r>
            <a:r>
              <a:rPr lang="en-US" altLang="sr-Latn-RS" b="1">
                <a:latin typeface="Times New Roman" panose="02020603050405020304" pitchFamily="18" charset="0"/>
              </a:rPr>
              <a:t> u čašu sa </a:t>
            </a:r>
            <a:r>
              <a:rPr lang="hr-HR" altLang="sr-Latn-RS" b="1">
                <a:latin typeface="Times New Roman" panose="02020603050405020304" pitchFamily="18" charset="0"/>
              </a:rPr>
              <a:t>vapnenom</a:t>
            </a:r>
            <a:r>
              <a:rPr lang="en-US" altLang="sr-Latn-RS" b="1">
                <a:latin typeface="Times New Roman" panose="02020603050405020304" pitchFamily="18" charset="0"/>
              </a:rPr>
              <a:t> vodom-čaša će se </a:t>
            </a:r>
            <a:r>
              <a:rPr lang="en-US" altLang="sr-Latn-RS" b="1">
                <a:solidFill>
                  <a:srgbClr val="0066CC"/>
                </a:solidFill>
                <a:latin typeface="Times New Roman" panose="02020603050405020304" pitchFamily="18" charset="0"/>
              </a:rPr>
              <a:t>zamutiti</a:t>
            </a:r>
            <a:r>
              <a:rPr lang="en-US" altLang="sr-Latn-RS" b="1">
                <a:latin typeface="Times New Roman" panose="02020603050405020304" pitchFamily="18" charset="0"/>
              </a:rPr>
              <a:t> zbog reakcije sa uglj</a:t>
            </a:r>
            <a:r>
              <a:rPr lang="hr-HR" altLang="sr-Latn-RS" b="1">
                <a:latin typeface="Times New Roman" panose="02020603050405020304" pitchFamily="18" charset="0"/>
              </a:rPr>
              <a:t>ič</a:t>
            </a:r>
            <a:r>
              <a:rPr lang="en-US" altLang="sr-Latn-RS" b="1">
                <a:latin typeface="Times New Roman" panose="02020603050405020304" pitchFamily="18" charset="0"/>
              </a:rPr>
              <a:t>n</a:t>
            </a:r>
            <a:r>
              <a:rPr lang="hr-HR" altLang="sr-Latn-RS" b="1">
                <a:latin typeface="Times New Roman" panose="02020603050405020304" pitchFamily="18" charset="0"/>
              </a:rPr>
              <a:t>im</a:t>
            </a:r>
            <a:r>
              <a:rPr lang="en-US" altLang="sr-Latn-RS" b="1">
                <a:latin typeface="Times New Roman" panose="02020603050405020304" pitchFamily="18" charset="0"/>
              </a:rPr>
              <a:t>-dioksidom</a:t>
            </a:r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id="{5FA01988-F482-453F-B447-D6C892C5B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9" y="3375026"/>
            <a:ext cx="2162175" cy="348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A273FF5C-FD79-470D-A212-F0F9703CA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26" y="3448050"/>
            <a:ext cx="5032375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3" name="Rectangle 5">
            <a:extLst>
              <a:ext uri="{FF2B5EF4-FFF2-40B4-BE49-F238E27FC236}">
                <a16:creationId xmlns:a16="http://schemas.microsoft.com/office/drawing/2014/main" id="{6146CE9E-88BF-4D9B-9699-23AA2059A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4539" y="3978276"/>
            <a:ext cx="1760537" cy="758825"/>
          </a:xfrm>
          <a:prstGeom prst="rect">
            <a:avLst/>
          </a:prstGeom>
          <a:solidFill>
            <a:srgbClr val="FFFFFF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2640" rIns="90000" bIns="45000"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Droid Sans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Droid Sans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roid Sans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roid Sans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roid Sans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roid Sans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roid Sans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roid Sans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roid Sans" charset="0"/>
              </a:defRPr>
            </a:lvl9pPr>
          </a:lstStyle>
          <a:p>
            <a:pPr algn="ctr"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sr-Latn-RS" sz="2000" b="1">
                <a:latin typeface="Times New Roman" panose="02020603050405020304" pitchFamily="18" charset="0"/>
              </a:rPr>
              <a:t>Uglj</a:t>
            </a:r>
            <a:r>
              <a:rPr lang="hr-HR" altLang="sr-Latn-RS" sz="2000" b="1">
                <a:latin typeface="Times New Roman" panose="02020603050405020304" pitchFamily="18" charset="0"/>
              </a:rPr>
              <a:t>ič</a:t>
            </a:r>
            <a:r>
              <a:rPr lang="en-US" altLang="sr-Latn-RS" sz="2000" b="1">
                <a:latin typeface="Times New Roman" panose="02020603050405020304" pitchFamily="18" charset="0"/>
              </a:rPr>
              <a:t>n</a:t>
            </a:r>
            <a:r>
              <a:rPr lang="hr-HR" altLang="sr-Latn-RS" sz="2000" b="1">
                <a:latin typeface="Times New Roman" panose="02020603050405020304" pitchFamily="18" charset="0"/>
              </a:rPr>
              <a:t>i</a:t>
            </a:r>
            <a:r>
              <a:rPr lang="en-US" altLang="sr-Latn-RS" sz="2000" b="1">
                <a:latin typeface="Times New Roman" panose="02020603050405020304" pitchFamily="18" charset="0"/>
              </a:rPr>
              <a:t>-dioksid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25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30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35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id="{501FC9E8-4106-4C19-8C3A-9EAED6E5AB2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348038" y="374651"/>
            <a:ext cx="6870700" cy="1008063"/>
          </a:xfrm>
        </p:spPr>
        <p:txBody>
          <a:bodyPr/>
          <a:lstStyle/>
          <a:p>
            <a:pPr eaLnBrk="1" hangingPunct="1"/>
            <a:endParaRPr lang="hr-HR" altLang="sr-Latn-RS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CBA98849-ADB6-4DD2-BF28-630D96B8049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348038" y="374651"/>
            <a:ext cx="7231062" cy="4886325"/>
          </a:xfrm>
        </p:spPr>
        <p:txBody>
          <a:bodyPr vert="horz" lIns="0" tIns="28080" rIns="0" bIns="0" rtlCol="0">
            <a:normAutofit/>
          </a:bodyPr>
          <a:lstStyle/>
          <a:p>
            <a:pPr marL="430213" indent="-323850">
              <a:lnSpc>
                <a:spcPct val="93000"/>
              </a:lnSpc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altLang="sr-Latn-RS" b="1">
                <a:latin typeface="Times New Roman" panose="02020603050405020304" pitchFamily="18" charset="0"/>
              </a:rPr>
              <a:t>Biljke dišu i preko </a:t>
            </a:r>
            <a:r>
              <a:rPr lang="en-US" altLang="sr-Latn-RS" b="1">
                <a:solidFill>
                  <a:srgbClr val="0066CC"/>
                </a:solidFill>
                <a:latin typeface="Times New Roman" panose="02020603050405020304" pitchFamily="18" charset="0"/>
              </a:rPr>
              <a:t>stabla</a:t>
            </a:r>
          </a:p>
          <a:p>
            <a:pPr marL="430213" indent="-323850">
              <a:lnSpc>
                <a:spcPct val="93000"/>
              </a:lnSpc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altLang="sr-Latn-RS" b="1">
                <a:latin typeface="Times New Roman" panose="02020603050405020304" pitchFamily="18" charset="0"/>
              </a:rPr>
              <a:t>Otvori na stablu kroz koje se vrši disanje se zovu </a:t>
            </a:r>
            <a:r>
              <a:rPr lang="en-US" altLang="sr-Latn-RS" b="1">
                <a:solidFill>
                  <a:srgbClr val="0066CC"/>
                </a:solidFill>
                <a:latin typeface="Times New Roman" panose="02020603050405020304" pitchFamily="18" charset="0"/>
              </a:rPr>
              <a:t>lenticele</a:t>
            </a:r>
            <a:endParaRPr lang="hr-HR" altLang="sr-Latn-RS" b="1">
              <a:solidFill>
                <a:srgbClr val="0066CC"/>
              </a:solidFill>
              <a:latin typeface="Times New Roman" panose="02020603050405020304" pitchFamily="18" charset="0"/>
            </a:endParaRPr>
          </a:p>
          <a:p>
            <a:pPr marL="430213" indent="-323850">
              <a:lnSpc>
                <a:spcPct val="93000"/>
              </a:lnSpc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hr-HR" altLang="sr-Latn-RS" b="1">
                <a:latin typeface="Times New Roman" panose="02020603050405020304" pitchFamily="18" charset="0"/>
              </a:rPr>
              <a:t>Biljke k</a:t>
            </a:r>
            <a:r>
              <a:rPr lang="en-US" altLang="sr-Latn-RS" b="1">
                <a:latin typeface="Times New Roman" panose="02020603050405020304" pitchFamily="18" charset="0"/>
              </a:rPr>
              <a:t>isik mogu usvajati i preko kor</a:t>
            </a:r>
            <a:r>
              <a:rPr lang="hr-HR" altLang="sr-Latn-RS" b="1">
                <a:latin typeface="Times New Roman" panose="02020603050405020304" pitchFamily="18" charset="0"/>
              </a:rPr>
              <a:t>ij</a:t>
            </a:r>
            <a:r>
              <a:rPr lang="en-US" altLang="sr-Latn-RS" b="1">
                <a:latin typeface="Times New Roman" panose="02020603050405020304" pitchFamily="18" charset="0"/>
              </a:rPr>
              <a:t>ena</a:t>
            </a:r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id="{B6101990-B10F-4582-9B78-DF2EF6A43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363" y="3025775"/>
            <a:ext cx="3867150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A6AA5276-84C3-4CF8-93EB-6C8686774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75" y="4335463"/>
            <a:ext cx="3125788" cy="237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7" name="Oval 5">
            <a:extLst>
              <a:ext uri="{FF2B5EF4-FFF2-40B4-BE49-F238E27FC236}">
                <a16:creationId xmlns:a16="http://schemas.microsoft.com/office/drawing/2014/main" id="{0A291EA3-A698-4A41-94B3-5C855B423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900" y="4002088"/>
            <a:ext cx="1169988" cy="747712"/>
          </a:xfrm>
          <a:prstGeom prst="ellipse">
            <a:avLst/>
          </a:prstGeom>
          <a:noFill/>
          <a:ln w="1836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3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38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id="{BA464ECF-CA29-4BFE-8FEB-F780BA6BBF9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348038" y="374651"/>
            <a:ext cx="6870700" cy="1008063"/>
          </a:xfrm>
        </p:spPr>
        <p:txBody>
          <a:bodyPr/>
          <a:lstStyle/>
          <a:p>
            <a:pPr eaLnBrk="1" hangingPunct="1"/>
            <a:endParaRPr lang="hr-HR" altLang="sr-Latn-RS"/>
          </a:p>
        </p:txBody>
      </p:sp>
      <p:graphicFrame>
        <p:nvGraphicFramePr>
          <p:cNvPr id="14338" name="Group 2">
            <a:extLst>
              <a:ext uri="{FF2B5EF4-FFF2-40B4-BE49-F238E27FC236}">
                <a16:creationId xmlns:a16="http://schemas.microsoft.com/office/drawing/2014/main" id="{5612F63B-F3F3-442B-AC66-24EFF9376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700429"/>
              </p:ext>
            </p:extLst>
          </p:nvPr>
        </p:nvGraphicFramePr>
        <p:xfrm>
          <a:off x="0" y="1027113"/>
          <a:ext cx="12192000" cy="5830888"/>
        </p:xfrm>
        <a:graphic>
          <a:graphicData uri="http://schemas.openxmlformats.org/drawingml/2006/table">
            <a:tbl>
              <a:tblPr/>
              <a:tblGrid>
                <a:gridCol w="6091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0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3900"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1pPr>
                      <a:lvl2pPr>
                        <a:lnSpc>
                          <a:spcPct val="97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2pPr>
                      <a:lvl3pPr>
                        <a:lnSpc>
                          <a:spcPct val="97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3pPr>
                      <a:lvl4pPr>
                        <a:lnSpc>
                          <a:spcPct val="97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4pPr>
                      <a:lvl5pPr>
                        <a:lnSpc>
                          <a:spcPct val="97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5pPr>
                      <a:lvl6pPr marL="2514600"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6pPr>
                      <a:lvl7pPr marL="2971800"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7pPr>
                      <a:lvl8pPr marL="3429000"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8pPr>
                      <a:lvl9pPr marL="3886200"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sr-Latn-R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FOTOSINTEZA</a:t>
                      </a:r>
                    </a:p>
                  </a:txBody>
                  <a:tcPr marL="90000" marR="90000" marT="15264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852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1pPr>
                      <a:lvl2pPr>
                        <a:lnSpc>
                          <a:spcPct val="97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2pPr>
                      <a:lvl3pPr>
                        <a:lnSpc>
                          <a:spcPct val="97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3pPr>
                      <a:lvl4pPr>
                        <a:lnSpc>
                          <a:spcPct val="97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4pPr>
                      <a:lvl5pPr>
                        <a:lnSpc>
                          <a:spcPct val="97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5pPr>
                      <a:lvl6pPr marL="2514600"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6pPr>
                      <a:lvl7pPr marL="2971800"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7pPr>
                      <a:lvl8pPr marL="3429000"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8pPr>
                      <a:lvl9pPr marL="3886200"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sr-Latn-R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DISANJE</a:t>
                      </a:r>
                    </a:p>
                  </a:txBody>
                  <a:tcPr marL="90000" marR="90000" marT="15264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85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000"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1pPr>
                      <a:lvl2pPr>
                        <a:lnSpc>
                          <a:spcPct val="97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2pPr>
                      <a:lvl3pPr>
                        <a:lnSpc>
                          <a:spcPct val="97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3pPr>
                      <a:lvl4pPr>
                        <a:lnSpc>
                          <a:spcPct val="97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4pPr>
                      <a:lvl5pPr>
                        <a:lnSpc>
                          <a:spcPct val="97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5pPr>
                      <a:lvl6pPr marL="2514600"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6pPr>
                      <a:lvl7pPr marL="2971800"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7pPr>
                      <a:lvl8pPr marL="3429000"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8pPr>
                      <a:lvl9pPr marL="3886200"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sr-Latn-R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E0021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Odvija</a:t>
                      </a:r>
                      <a:r>
                        <a:rPr kumimoji="0" lang="en-US" altLang="sr-Latn-R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E0021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 se u </a:t>
                      </a:r>
                      <a:r>
                        <a:rPr kumimoji="0" lang="hr-HR" altLang="sr-Latn-R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E0021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stanic</a:t>
                      </a:r>
                      <a:r>
                        <a:rPr kumimoji="0" lang="en-US" altLang="sr-Latn-R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E0021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ama</a:t>
                      </a:r>
                      <a:r>
                        <a:rPr kumimoji="0" lang="en-US" altLang="sr-Latn-R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E0021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 </a:t>
                      </a:r>
                      <a:r>
                        <a:rPr kumimoji="0" lang="en-US" altLang="sr-Latn-R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E0021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sa</a:t>
                      </a:r>
                      <a:r>
                        <a:rPr kumimoji="0" lang="en-US" altLang="sr-Latn-R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E0021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 </a:t>
                      </a:r>
                      <a:r>
                        <a:rPr kumimoji="0" lang="hr-HR" altLang="sr-Latn-R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E0021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k</a:t>
                      </a:r>
                      <a:r>
                        <a:rPr kumimoji="0" lang="en-US" altLang="sr-Latn-R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E0021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loroplastima</a:t>
                      </a:r>
                      <a:endParaRPr kumimoji="0" lang="en-US" altLang="sr-Latn-R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7E0021"/>
                        </a:solidFill>
                        <a:effectLst/>
                        <a:latin typeface="Times New Roman" panose="02020603050405020304" pitchFamily="18" charset="0"/>
                        <a:cs typeface="Droid Sans" charset="0"/>
                      </a:endParaRPr>
                    </a:p>
                  </a:txBody>
                  <a:tcPr marL="90000" marR="90000" marT="11570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BD5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1pPr>
                      <a:lvl2pPr>
                        <a:lnSpc>
                          <a:spcPct val="97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2pPr>
                      <a:lvl3pPr>
                        <a:lnSpc>
                          <a:spcPct val="97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3pPr>
                      <a:lvl4pPr>
                        <a:lnSpc>
                          <a:spcPct val="97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4pPr>
                      <a:lvl5pPr>
                        <a:lnSpc>
                          <a:spcPct val="97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5pPr>
                      <a:lvl6pPr marL="2514600"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6pPr>
                      <a:lvl7pPr marL="2971800"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7pPr>
                      <a:lvl8pPr marL="3429000"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8pPr>
                      <a:lvl9pPr marL="3886200"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sr-Latn-R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E0021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Odvija</a:t>
                      </a:r>
                      <a:r>
                        <a:rPr kumimoji="0" lang="en-US" altLang="sr-Latn-R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E0021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 se u </a:t>
                      </a:r>
                      <a:r>
                        <a:rPr kumimoji="0" lang="en-US" altLang="sr-Latn-R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E0021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svim</a:t>
                      </a:r>
                      <a:r>
                        <a:rPr kumimoji="0" lang="en-US" altLang="sr-Latn-R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E0021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 </a:t>
                      </a:r>
                      <a:r>
                        <a:rPr kumimoji="0" lang="en-US" altLang="sr-Latn-R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E0021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živim</a:t>
                      </a:r>
                      <a:r>
                        <a:rPr kumimoji="0" lang="en-US" altLang="sr-Latn-R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E0021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 </a:t>
                      </a:r>
                      <a:r>
                        <a:rPr kumimoji="0" lang="hr-HR" altLang="sr-Latn-R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E0021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stanic</a:t>
                      </a:r>
                      <a:r>
                        <a:rPr kumimoji="0" lang="en-US" altLang="sr-Latn-R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E0021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ama</a:t>
                      </a:r>
                      <a:endParaRPr kumimoji="0" lang="en-US" altLang="sr-Latn-R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7E0021"/>
                        </a:solidFill>
                        <a:effectLst/>
                        <a:latin typeface="Times New Roman" panose="02020603050405020304" pitchFamily="18" charset="0"/>
                        <a:cs typeface="Droid Sans" charset="0"/>
                      </a:endParaRPr>
                    </a:p>
                  </a:txBody>
                  <a:tcPr marL="90000" marR="90000" marT="11570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BD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9000"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1pPr>
                      <a:lvl2pPr>
                        <a:lnSpc>
                          <a:spcPct val="97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2pPr>
                      <a:lvl3pPr>
                        <a:lnSpc>
                          <a:spcPct val="97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3pPr>
                      <a:lvl4pPr>
                        <a:lnSpc>
                          <a:spcPct val="97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4pPr>
                      <a:lvl5pPr>
                        <a:lnSpc>
                          <a:spcPct val="97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5pPr>
                      <a:lvl6pPr marL="2514600"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6pPr>
                      <a:lvl7pPr marL="2971800"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7pPr>
                      <a:lvl8pPr marL="3429000"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8pPr>
                      <a:lvl9pPr marL="3886200"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sr-Latn-R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Biljke</a:t>
                      </a:r>
                      <a:r>
                        <a:rPr kumimoji="0" lang="en-US" altLang="sr-Latn-R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 u</a:t>
                      </a:r>
                      <a:r>
                        <a:rPr kumimoji="0" lang="hr-HR" altLang="sr-Latn-R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svaja</a:t>
                      </a:r>
                      <a:r>
                        <a:rPr kumimoji="0" lang="en-US" altLang="sr-Latn-R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ju</a:t>
                      </a:r>
                      <a:r>
                        <a:rPr kumimoji="0" lang="en-US" altLang="sr-Latn-R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 </a:t>
                      </a:r>
                      <a:r>
                        <a:rPr kumimoji="0" lang="en-US" altLang="sr-Latn-R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uglj</a:t>
                      </a:r>
                      <a:r>
                        <a:rPr kumimoji="0" lang="hr-HR" altLang="sr-Latn-R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ič</a:t>
                      </a:r>
                      <a:r>
                        <a:rPr kumimoji="0" lang="en-US" altLang="sr-Latn-R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n</a:t>
                      </a:r>
                      <a:r>
                        <a:rPr kumimoji="0" lang="hr-HR" altLang="sr-Latn-R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i</a:t>
                      </a:r>
                      <a:r>
                        <a:rPr kumimoji="0" lang="en-US" altLang="sr-Latn-R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-</a:t>
                      </a:r>
                      <a:r>
                        <a:rPr kumimoji="0" lang="en-US" altLang="sr-Latn-R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dioksid</a:t>
                      </a:r>
                      <a:endParaRPr kumimoji="0" lang="en-US" altLang="sr-Latn-R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Droid Sans" charset="0"/>
                      </a:endParaRPr>
                    </a:p>
                  </a:txBody>
                  <a:tcPr marL="90000" marR="90000" marT="11570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1pPr>
                      <a:lvl2pPr>
                        <a:lnSpc>
                          <a:spcPct val="97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2pPr>
                      <a:lvl3pPr>
                        <a:lnSpc>
                          <a:spcPct val="97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3pPr>
                      <a:lvl4pPr>
                        <a:lnSpc>
                          <a:spcPct val="97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4pPr>
                      <a:lvl5pPr>
                        <a:lnSpc>
                          <a:spcPct val="97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5pPr>
                      <a:lvl6pPr marL="2514600"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6pPr>
                      <a:lvl7pPr marL="2971800"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7pPr>
                      <a:lvl8pPr marL="3429000"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8pPr>
                      <a:lvl9pPr marL="3886200"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sr-Latn-R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Biljke</a:t>
                      </a:r>
                      <a:r>
                        <a:rPr kumimoji="0" lang="en-US" altLang="sr-Latn-R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 </a:t>
                      </a:r>
                      <a:r>
                        <a:rPr kumimoji="0" lang="en-US" altLang="sr-Latn-R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oslobađaju</a:t>
                      </a:r>
                      <a:r>
                        <a:rPr kumimoji="0" lang="en-US" altLang="sr-Latn-R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 </a:t>
                      </a:r>
                      <a:r>
                        <a:rPr kumimoji="0" lang="en-US" altLang="sr-Latn-R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uglj</a:t>
                      </a:r>
                      <a:r>
                        <a:rPr kumimoji="0" lang="hr-HR" altLang="sr-Latn-R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ič</a:t>
                      </a:r>
                      <a:r>
                        <a:rPr kumimoji="0" lang="en-US" altLang="sr-Latn-R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n</a:t>
                      </a:r>
                      <a:r>
                        <a:rPr kumimoji="0" lang="hr-HR" altLang="sr-Latn-R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i</a:t>
                      </a:r>
                      <a:r>
                        <a:rPr kumimoji="0" lang="en-US" altLang="sr-Latn-R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-</a:t>
                      </a:r>
                      <a:r>
                        <a:rPr kumimoji="0" lang="en-US" altLang="sr-Latn-R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dioksid</a:t>
                      </a:r>
                      <a:endParaRPr kumimoji="0" lang="en-US" altLang="sr-Latn-R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Droid Sans" charset="0"/>
                      </a:endParaRPr>
                    </a:p>
                  </a:txBody>
                  <a:tcPr marL="90000" marR="90000" marT="11570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825"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1pPr>
                      <a:lvl2pPr>
                        <a:lnSpc>
                          <a:spcPct val="97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2pPr>
                      <a:lvl3pPr>
                        <a:lnSpc>
                          <a:spcPct val="97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3pPr>
                      <a:lvl4pPr>
                        <a:lnSpc>
                          <a:spcPct val="97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4pPr>
                      <a:lvl5pPr>
                        <a:lnSpc>
                          <a:spcPct val="97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5pPr>
                      <a:lvl6pPr marL="2514600"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6pPr>
                      <a:lvl7pPr marL="2971800"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7pPr>
                      <a:lvl8pPr marL="3429000"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8pPr>
                      <a:lvl9pPr marL="3886200"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sr-Latn-R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Biljke</a:t>
                      </a:r>
                      <a:r>
                        <a:rPr kumimoji="0" lang="en-US" altLang="sr-Latn-R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 </a:t>
                      </a:r>
                      <a:r>
                        <a:rPr kumimoji="0" lang="en-US" altLang="sr-Latn-R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oslobađaju</a:t>
                      </a:r>
                      <a:r>
                        <a:rPr kumimoji="0" lang="en-US" altLang="sr-Latn-R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 </a:t>
                      </a:r>
                      <a:r>
                        <a:rPr kumimoji="0" lang="en-US" altLang="sr-Latn-R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kisik</a:t>
                      </a:r>
                      <a:endParaRPr kumimoji="0" lang="en-US" altLang="sr-Latn-R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  <a:cs typeface="Droid Sans" charset="0"/>
                      </a:endParaRPr>
                    </a:p>
                  </a:txBody>
                  <a:tcPr marL="90000" marR="90000" marT="11570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BD5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1pPr>
                      <a:lvl2pPr>
                        <a:lnSpc>
                          <a:spcPct val="97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2pPr>
                      <a:lvl3pPr>
                        <a:lnSpc>
                          <a:spcPct val="97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3pPr>
                      <a:lvl4pPr>
                        <a:lnSpc>
                          <a:spcPct val="97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4pPr>
                      <a:lvl5pPr>
                        <a:lnSpc>
                          <a:spcPct val="97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5pPr>
                      <a:lvl6pPr marL="2514600"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6pPr>
                      <a:lvl7pPr marL="2971800"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7pPr>
                      <a:lvl8pPr marL="3429000"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8pPr>
                      <a:lvl9pPr marL="3886200"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sr-Latn-R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Biljke</a:t>
                      </a:r>
                      <a:r>
                        <a:rPr kumimoji="0" lang="en-US" altLang="sr-Latn-R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 u</a:t>
                      </a:r>
                      <a:r>
                        <a:rPr kumimoji="0" lang="hr-HR" altLang="sr-Latn-R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svaj</a:t>
                      </a:r>
                      <a:r>
                        <a:rPr kumimoji="0" lang="en-US" altLang="sr-Latn-R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aju</a:t>
                      </a:r>
                      <a:r>
                        <a:rPr kumimoji="0" lang="en-US" altLang="sr-Latn-R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 </a:t>
                      </a:r>
                      <a:r>
                        <a:rPr kumimoji="0" lang="en-US" altLang="sr-Latn-R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kisik</a:t>
                      </a:r>
                      <a:endParaRPr kumimoji="0" lang="en-US" altLang="sr-Latn-R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  <a:cs typeface="Droid Sans" charset="0"/>
                      </a:endParaRPr>
                    </a:p>
                  </a:txBody>
                  <a:tcPr marL="90000" marR="90000" marT="11570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BD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825"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1pPr>
                      <a:lvl2pPr>
                        <a:lnSpc>
                          <a:spcPct val="97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2pPr>
                      <a:lvl3pPr>
                        <a:lnSpc>
                          <a:spcPct val="97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3pPr>
                      <a:lvl4pPr>
                        <a:lnSpc>
                          <a:spcPct val="97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4pPr>
                      <a:lvl5pPr>
                        <a:lnSpc>
                          <a:spcPct val="97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5pPr>
                      <a:lvl6pPr marL="2514600"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6pPr>
                      <a:lvl7pPr marL="2971800"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7pPr>
                      <a:lvl8pPr marL="3429000"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8pPr>
                      <a:lvl9pPr marL="3886200"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sr-Latn-R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Biljke uzimaju vodu</a:t>
                      </a:r>
                    </a:p>
                  </a:txBody>
                  <a:tcPr marL="90000" marR="90000" marT="11570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1pPr>
                      <a:lvl2pPr>
                        <a:lnSpc>
                          <a:spcPct val="97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2pPr>
                      <a:lvl3pPr>
                        <a:lnSpc>
                          <a:spcPct val="97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3pPr>
                      <a:lvl4pPr>
                        <a:lnSpc>
                          <a:spcPct val="97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4pPr>
                      <a:lvl5pPr>
                        <a:lnSpc>
                          <a:spcPct val="97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5pPr>
                      <a:lvl6pPr marL="2514600"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6pPr>
                      <a:lvl7pPr marL="2971800"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7pPr>
                      <a:lvl8pPr marL="3429000"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8pPr>
                      <a:lvl9pPr marL="3886200"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sr-Latn-R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Biljke oslobađaju vodu</a:t>
                      </a:r>
                    </a:p>
                  </a:txBody>
                  <a:tcPr marL="90000" marR="90000" marT="11570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825"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1pPr>
                      <a:lvl2pPr>
                        <a:lnSpc>
                          <a:spcPct val="97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2pPr>
                      <a:lvl3pPr>
                        <a:lnSpc>
                          <a:spcPct val="97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3pPr>
                      <a:lvl4pPr>
                        <a:lnSpc>
                          <a:spcPct val="97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4pPr>
                      <a:lvl5pPr>
                        <a:lnSpc>
                          <a:spcPct val="97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5pPr>
                      <a:lvl6pPr marL="2514600"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6pPr>
                      <a:lvl7pPr marL="2971800"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7pPr>
                      <a:lvl8pPr marL="3429000"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8pPr>
                      <a:lvl9pPr marL="3886200"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sr-Latn-R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DC2300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Stvara</a:t>
                      </a:r>
                      <a:r>
                        <a:rPr kumimoji="0" lang="en-US" altLang="sr-Latn-R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DC2300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 se </a:t>
                      </a:r>
                      <a:r>
                        <a:rPr kumimoji="0" lang="en-US" altLang="sr-Latn-R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DC2300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hrana-šećer</a:t>
                      </a:r>
                      <a:endParaRPr kumimoji="0" lang="en-US" altLang="sr-Latn-R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DC2300"/>
                        </a:solidFill>
                        <a:effectLst/>
                        <a:latin typeface="Times New Roman" panose="02020603050405020304" pitchFamily="18" charset="0"/>
                        <a:cs typeface="Droid Sans" charset="0"/>
                      </a:endParaRPr>
                    </a:p>
                  </a:txBody>
                  <a:tcPr marL="90000" marR="90000" marT="11570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BD5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1pPr>
                      <a:lvl2pPr>
                        <a:lnSpc>
                          <a:spcPct val="97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2pPr>
                      <a:lvl3pPr>
                        <a:lnSpc>
                          <a:spcPct val="97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3pPr>
                      <a:lvl4pPr>
                        <a:lnSpc>
                          <a:spcPct val="97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4pPr>
                      <a:lvl5pPr>
                        <a:lnSpc>
                          <a:spcPct val="97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5pPr>
                      <a:lvl6pPr marL="2514600"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6pPr>
                      <a:lvl7pPr marL="2971800"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7pPr>
                      <a:lvl8pPr marL="3429000"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8pPr>
                      <a:lvl9pPr marL="3886200"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sr-Latn-R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DC2300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Raz</a:t>
                      </a:r>
                      <a:r>
                        <a:rPr kumimoji="0" lang="hr-HR" altLang="sr-Latn-R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DC2300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građuj</a:t>
                      </a:r>
                      <a:r>
                        <a:rPr kumimoji="0" lang="en-US" altLang="sr-Latn-R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DC2300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e se </a:t>
                      </a:r>
                      <a:r>
                        <a:rPr kumimoji="0" lang="en-US" altLang="sr-Latn-R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DC2300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hrana</a:t>
                      </a:r>
                      <a:endParaRPr kumimoji="0" lang="en-US" altLang="sr-Latn-R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DC2300"/>
                        </a:solidFill>
                        <a:effectLst/>
                        <a:latin typeface="Times New Roman" panose="02020603050405020304" pitchFamily="18" charset="0"/>
                        <a:cs typeface="Droid Sans" charset="0"/>
                      </a:endParaRPr>
                    </a:p>
                  </a:txBody>
                  <a:tcPr marL="90000" marR="90000" marT="11570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BD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3925"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1pPr>
                      <a:lvl2pPr>
                        <a:lnSpc>
                          <a:spcPct val="97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2pPr>
                      <a:lvl3pPr>
                        <a:lnSpc>
                          <a:spcPct val="97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3pPr>
                      <a:lvl4pPr>
                        <a:lnSpc>
                          <a:spcPct val="97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4pPr>
                      <a:lvl5pPr>
                        <a:lnSpc>
                          <a:spcPct val="97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5pPr>
                      <a:lvl6pPr marL="2514600"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6pPr>
                      <a:lvl7pPr marL="2971800"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7pPr>
                      <a:lvl8pPr marL="3429000"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8pPr>
                      <a:lvl9pPr marL="3886200"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hr-HR" altLang="sr-Latn-R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84700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Usvaja se</a:t>
                      </a:r>
                      <a:r>
                        <a:rPr kumimoji="0" lang="en-US" altLang="sr-Latn-R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84700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 </a:t>
                      </a:r>
                      <a:r>
                        <a:rPr kumimoji="0" lang="en-US" altLang="sr-Latn-R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B84700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energija</a:t>
                      </a:r>
                      <a:r>
                        <a:rPr kumimoji="0" lang="en-US" altLang="sr-Latn-R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84700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 </a:t>
                      </a:r>
                      <a:r>
                        <a:rPr kumimoji="0" lang="en-US" altLang="sr-Latn-R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B84700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sunčeve</a:t>
                      </a:r>
                      <a:r>
                        <a:rPr kumimoji="0" lang="en-US" altLang="sr-Latn-R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84700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 </a:t>
                      </a:r>
                      <a:r>
                        <a:rPr kumimoji="0" lang="en-US" altLang="sr-Latn-R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B84700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sv</a:t>
                      </a:r>
                      <a:r>
                        <a:rPr kumimoji="0" lang="hr-HR" altLang="sr-Latn-R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84700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j</a:t>
                      </a:r>
                      <a:r>
                        <a:rPr kumimoji="0" lang="en-US" altLang="sr-Latn-R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B84700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etlosti</a:t>
                      </a:r>
                      <a:endParaRPr kumimoji="0" lang="en-US" altLang="sr-Latn-R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B84700"/>
                        </a:solidFill>
                        <a:effectLst/>
                        <a:latin typeface="Times New Roman" panose="02020603050405020304" pitchFamily="18" charset="0"/>
                        <a:cs typeface="Droid Sans" charset="0"/>
                      </a:endParaRPr>
                    </a:p>
                  </a:txBody>
                  <a:tcPr marL="90000" marR="90000" marT="11570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1pPr>
                      <a:lvl2pPr>
                        <a:lnSpc>
                          <a:spcPct val="97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2pPr>
                      <a:lvl3pPr>
                        <a:lnSpc>
                          <a:spcPct val="97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3pPr>
                      <a:lvl4pPr>
                        <a:lnSpc>
                          <a:spcPct val="97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4pPr>
                      <a:lvl5pPr>
                        <a:lnSpc>
                          <a:spcPct val="97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5pPr>
                      <a:lvl6pPr marL="2514600"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6pPr>
                      <a:lvl7pPr marL="2971800"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7pPr>
                      <a:lvl8pPr marL="3429000"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8pPr>
                      <a:lvl9pPr marL="3886200"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sr-Latn-R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B84700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Oslobađa</a:t>
                      </a:r>
                      <a:r>
                        <a:rPr kumimoji="0" lang="en-US" altLang="sr-Latn-R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84700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 se </a:t>
                      </a:r>
                      <a:r>
                        <a:rPr kumimoji="0" lang="en-US" altLang="sr-Latn-R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B84700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energija</a:t>
                      </a:r>
                      <a:r>
                        <a:rPr kumimoji="0" lang="en-US" altLang="sr-Latn-R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84700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 </a:t>
                      </a:r>
                      <a:r>
                        <a:rPr kumimoji="0" lang="en-US" altLang="sr-Latn-R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B84700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raz</a:t>
                      </a:r>
                      <a:r>
                        <a:rPr kumimoji="0" lang="hr-HR" altLang="sr-Latn-R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84700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gradnjo</a:t>
                      </a:r>
                      <a:r>
                        <a:rPr kumimoji="0" lang="en-US" altLang="sr-Latn-R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84700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m </a:t>
                      </a:r>
                      <a:r>
                        <a:rPr kumimoji="0" lang="en-US" altLang="sr-Latn-R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B84700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hrane</a:t>
                      </a:r>
                      <a:endParaRPr kumimoji="0" lang="en-US" altLang="sr-Latn-R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B84700"/>
                        </a:solidFill>
                        <a:effectLst/>
                        <a:latin typeface="Times New Roman" panose="02020603050405020304" pitchFamily="18" charset="0"/>
                        <a:cs typeface="Droid Sans" charset="0"/>
                      </a:endParaRPr>
                    </a:p>
                  </a:txBody>
                  <a:tcPr marL="90000" marR="90000" marT="11570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90588"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1pPr>
                      <a:lvl2pPr>
                        <a:lnSpc>
                          <a:spcPct val="97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2pPr>
                      <a:lvl3pPr>
                        <a:lnSpc>
                          <a:spcPct val="97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3pPr>
                      <a:lvl4pPr>
                        <a:lnSpc>
                          <a:spcPct val="97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4pPr>
                      <a:lvl5pPr>
                        <a:lnSpc>
                          <a:spcPct val="97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5pPr>
                      <a:lvl6pPr marL="2514600"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6pPr>
                      <a:lvl7pPr marL="2971800"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7pPr>
                      <a:lvl8pPr marL="3429000"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8pPr>
                      <a:lvl9pPr marL="3886200"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sr-Latn-R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Obavlja</a:t>
                      </a:r>
                      <a:r>
                        <a:rPr kumimoji="0" lang="en-US" altLang="sr-Latn-R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 se </a:t>
                      </a:r>
                      <a:r>
                        <a:rPr kumimoji="0" lang="en-US" altLang="sr-Latn-R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danju</a:t>
                      </a:r>
                      <a:r>
                        <a:rPr kumimoji="0" lang="en-US" altLang="sr-Latn-R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 </a:t>
                      </a:r>
                      <a:r>
                        <a:rPr kumimoji="0" lang="en-US" altLang="sr-Latn-R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kada</a:t>
                      </a:r>
                      <a:r>
                        <a:rPr kumimoji="0" lang="en-US" altLang="sr-Latn-R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 </a:t>
                      </a:r>
                      <a:r>
                        <a:rPr kumimoji="0" lang="en-US" altLang="sr-Latn-R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ima</a:t>
                      </a:r>
                      <a:r>
                        <a:rPr kumimoji="0" lang="en-US" altLang="sr-Latn-R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 </a:t>
                      </a:r>
                      <a:r>
                        <a:rPr kumimoji="0" lang="en-US" altLang="sr-Latn-R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sunčeve</a:t>
                      </a:r>
                      <a:r>
                        <a:rPr kumimoji="0" lang="en-US" altLang="sr-Latn-R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 </a:t>
                      </a:r>
                      <a:r>
                        <a:rPr kumimoji="0" lang="en-US" altLang="sr-Latn-R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sv</a:t>
                      </a:r>
                      <a:r>
                        <a:rPr kumimoji="0" lang="hr-HR" altLang="sr-Latn-R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j</a:t>
                      </a:r>
                      <a:r>
                        <a:rPr kumimoji="0" lang="en-US" altLang="sr-Latn-R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etlosti</a:t>
                      </a:r>
                      <a:endParaRPr kumimoji="0" lang="en-US" altLang="sr-Latn-R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cs typeface="Droid Sans" charset="0"/>
                      </a:endParaRPr>
                    </a:p>
                  </a:txBody>
                  <a:tcPr marL="90000" marR="90000" marT="11570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BD5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1pPr>
                      <a:lvl2pPr>
                        <a:lnSpc>
                          <a:spcPct val="97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2pPr>
                      <a:lvl3pPr>
                        <a:lnSpc>
                          <a:spcPct val="97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3pPr>
                      <a:lvl4pPr>
                        <a:lnSpc>
                          <a:spcPct val="97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4pPr>
                      <a:lvl5pPr>
                        <a:lnSpc>
                          <a:spcPct val="97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5pPr>
                      <a:lvl6pPr marL="2514600"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6pPr>
                      <a:lvl7pPr marL="2971800"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7pPr>
                      <a:lvl8pPr marL="3429000"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8pPr>
                      <a:lvl9pPr marL="3886200"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sr-Latn-R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Obavlja</a:t>
                      </a:r>
                      <a:r>
                        <a:rPr kumimoji="0" lang="en-US" altLang="sr-Latn-R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 se </a:t>
                      </a:r>
                      <a:r>
                        <a:rPr kumimoji="0" lang="en-US" altLang="sr-Latn-R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i</a:t>
                      </a:r>
                      <a:r>
                        <a:rPr kumimoji="0" lang="en-US" altLang="sr-Latn-R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 </a:t>
                      </a:r>
                      <a:r>
                        <a:rPr kumimoji="0" lang="en-US" altLang="sr-Latn-R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danju</a:t>
                      </a:r>
                      <a:r>
                        <a:rPr kumimoji="0" lang="en-US" altLang="sr-Latn-R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 </a:t>
                      </a:r>
                      <a:r>
                        <a:rPr kumimoji="0" lang="en-US" altLang="sr-Latn-R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i</a:t>
                      </a:r>
                      <a:r>
                        <a:rPr kumimoji="0" lang="en-US" altLang="sr-Latn-R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 </a:t>
                      </a:r>
                      <a:r>
                        <a:rPr kumimoji="0" lang="en-US" altLang="sr-Latn-R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Droid Sans" charset="0"/>
                        </a:rPr>
                        <a:t>noću</a:t>
                      </a:r>
                      <a:endParaRPr kumimoji="0" lang="en-US" altLang="sr-Latn-R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cs typeface="Droid Sans" charset="0"/>
                      </a:endParaRPr>
                    </a:p>
                  </a:txBody>
                  <a:tcPr marL="90000" marR="90000" marT="11570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BD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9476" name="Rectangle 19">
            <a:extLst>
              <a:ext uri="{FF2B5EF4-FFF2-40B4-BE49-F238E27FC236}">
                <a16:creationId xmlns:a16="http://schemas.microsoft.com/office/drawing/2014/main" id="{A48157D4-F83A-4E23-A5BE-7B3111CD9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060450"/>
          </a:xfrm>
          <a:prstGeom prst="rect">
            <a:avLst/>
          </a:prstGeom>
          <a:solidFill>
            <a:srgbClr val="355E0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0280" rIns="90000" bIns="45000" anchor="ctr"/>
          <a:lstStyle>
            <a:lvl1pPr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Droid Sans" charset="0"/>
              </a:defRPr>
            </a:lvl1pPr>
            <a:lvl2pPr>
              <a:lnSpc>
                <a:spcPct val="9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Droid Sans" charset="0"/>
              </a:defRPr>
            </a:lvl2pPr>
            <a:lvl3pPr>
              <a:lnSpc>
                <a:spcPct val="9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roid Sans" charset="0"/>
              </a:defRPr>
            </a:lvl3pPr>
            <a:lvl4pPr>
              <a:lnSpc>
                <a:spcPct val="9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roid Sans" charset="0"/>
              </a:defRPr>
            </a:lvl4pPr>
            <a:lvl5pPr>
              <a:lnSpc>
                <a:spcPct val="9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roid Sans" charset="0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roid Sans" charset="0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roid Sans" charset="0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roid Sans" charset="0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roid Sans" charset="0"/>
              </a:defRPr>
            </a:lvl9pPr>
          </a:lstStyle>
          <a:p>
            <a:pPr algn="ctr"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sr-Latn-RS" sz="40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Razlike</a:t>
            </a:r>
            <a:r>
              <a:rPr lang="en-US" altLang="sr-Latn-RS" sz="4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sr-Latn-RS" sz="40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između</a:t>
            </a:r>
            <a:r>
              <a:rPr lang="en-US" altLang="sr-Latn-RS" sz="4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sr-Latn-RS" sz="40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fotosinteze</a:t>
            </a:r>
            <a:r>
              <a:rPr lang="en-US" altLang="sr-Latn-RS" sz="4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sr-Latn-RS" sz="40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i</a:t>
            </a:r>
            <a:r>
              <a:rPr lang="en-US" altLang="sr-Latn-RS" sz="4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sr-Latn-RS" sz="40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disanja</a:t>
            </a:r>
            <a:endParaRPr lang="en-US" altLang="sr-Latn-RS" sz="4000" b="1" dirty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</Words>
  <Application>Microsoft Office PowerPoint</Application>
  <PresentationFormat>Široki zaslon</PresentationFormat>
  <Paragraphs>44</Paragraphs>
  <Slides>8</Slides>
  <Notes>7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Tema sustava Office</vt:lpstr>
      <vt:lpstr>PowerPoint prezentacija</vt:lpstr>
      <vt:lpstr>DISANJE I TRANSPIRACIJA</vt:lpstr>
      <vt:lpstr>Disanje</vt:lpstr>
      <vt:lpstr>PowerPoint prezentacija</vt:lpstr>
      <vt:lpstr>PowerPoint prezentacija</vt:lpstr>
      <vt:lpstr>Pokus sa vapnenom vodom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Alen Đurasek</dc:creator>
  <cp:lastModifiedBy>Alen Đurasek</cp:lastModifiedBy>
  <cp:revision>1</cp:revision>
  <dcterms:created xsi:type="dcterms:W3CDTF">2020-03-23T12:20:49Z</dcterms:created>
  <dcterms:modified xsi:type="dcterms:W3CDTF">2020-03-23T12:21:14Z</dcterms:modified>
</cp:coreProperties>
</file>