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1" r:id="rId10"/>
    <p:sldId id="257" r:id="rId11"/>
    <p:sldId id="258" r:id="rId12"/>
    <p:sldId id="269" r:id="rId13"/>
    <p:sldId id="270" r:id="rId14"/>
    <p:sldId id="26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DC71-D270-4F0B-AEEA-494896ADC357}" type="datetimeFigureOut">
              <a:rPr lang="hr-HR" smtClean="0"/>
              <a:t>14.4.2021.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3DEB8-E252-42B4-BFBA-518BD01745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32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3DEB8-E252-42B4-BFBA-518BD017458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492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C90C-696E-413F-93D1-788630840E5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63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qQHGx2p7xm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/>
              <a:t>Svijet u doba hladnog rata</a:t>
            </a:r>
          </a:p>
        </p:txBody>
      </p:sp>
    </p:spTree>
    <p:extLst>
      <p:ext uri="{BB962C8B-B14F-4D97-AF65-F5344CB8AC3E}">
        <p14:creationId xmlns:p14="http://schemas.microsoft.com/office/powerpoint/2010/main" val="413783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/>
          </a:bodyPr>
          <a:lstStyle/>
          <a:p>
            <a:r>
              <a:rPr lang="hr-HR" sz="3600" dirty="0"/>
              <a:t>Korejski 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543800" cy="2514600"/>
          </a:xfrm>
        </p:spPr>
        <p:txBody>
          <a:bodyPr/>
          <a:lstStyle/>
          <a:p>
            <a:r>
              <a:rPr lang="hr-HR" dirty="0"/>
              <a:t>38. paralela dijeli Sjevernu i Južnu Koreju</a:t>
            </a:r>
          </a:p>
          <a:p>
            <a:r>
              <a:rPr lang="hr-HR" dirty="0"/>
              <a:t>rat traje od 1950. do 1953.g. – miješanje UN-a</a:t>
            </a:r>
            <a:r>
              <a:rPr lang="hr-HR"/>
              <a:t>, SAD-a </a:t>
            </a:r>
            <a:r>
              <a:rPr lang="hr-HR" dirty="0"/>
              <a:t>i Kine </a:t>
            </a:r>
            <a:r>
              <a:rPr lang="hr-HR" dirty="0">
                <a:latin typeface="Times New Roman"/>
                <a:cs typeface="Times New Roman"/>
              </a:rPr>
              <a:t>→</a:t>
            </a:r>
            <a:r>
              <a:rPr lang="hr-HR" dirty="0"/>
              <a:t>  ostala ista granica</a:t>
            </a:r>
          </a:p>
        </p:txBody>
      </p:sp>
      <p:pic>
        <p:nvPicPr>
          <p:cNvPr id="4" name="Picture 4" descr="E:\dnevnik, pripreme i sl\2.r\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276600" cy="451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0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/>
          </a:bodyPr>
          <a:lstStyle/>
          <a:p>
            <a:r>
              <a:rPr lang="hr-HR" sz="3600" dirty="0"/>
              <a:t>Kina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3048000"/>
          </a:xfrm>
        </p:spPr>
        <p:txBody>
          <a:bodyPr/>
          <a:lstStyle/>
          <a:p>
            <a:r>
              <a:rPr lang="hr-HR" dirty="0"/>
              <a:t>građanski rat 1946.-1949.g. – pobjeda komunista Mao Ce-tunga ; Čang Kai-šek se povlači na Tajvan</a:t>
            </a:r>
          </a:p>
          <a:p>
            <a:r>
              <a:rPr lang="hr-HR" dirty="0"/>
              <a:t>gospodarski razvoj Kine; politički teror</a:t>
            </a:r>
          </a:p>
          <a:p>
            <a:endParaRPr lang="hr-HR" dirty="0"/>
          </a:p>
        </p:txBody>
      </p:sp>
      <p:pic>
        <p:nvPicPr>
          <p:cNvPr id="1026" name="Picture 2" descr="J:\dnevnik, pripreme i sl\Marof\Šk. god. 2016.2017\4.g\slike\523364604-55568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52578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F398C-30A2-4613-ADF3-146D9A6A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Njemačka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824742-C544-44D4-90F1-CD8AED36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7543800" cy="3352800"/>
          </a:xfrm>
        </p:spPr>
        <p:txBody>
          <a:bodyPr/>
          <a:lstStyle/>
          <a:p>
            <a:r>
              <a:rPr lang="hr-HR" sz="2400" dirty="0"/>
              <a:t>pitanje Njemačke rješavaju 4 velike sile</a:t>
            </a:r>
          </a:p>
          <a:p>
            <a:r>
              <a:rPr lang="hr-HR" sz="2400" b="1" dirty="0"/>
              <a:t>g.1949. nastaje SR Njemačka (Zapadna) te Njemačka Demokratska Republika (Istočna)</a:t>
            </a:r>
            <a:endParaRPr lang="hr-HR" sz="2400" dirty="0"/>
          </a:p>
          <a:p>
            <a:r>
              <a:rPr lang="hr-HR" sz="2400" b="1" dirty="0"/>
              <a:t>podizanje </a:t>
            </a:r>
            <a:r>
              <a:rPr lang="hr-HR" b="1" dirty="0"/>
              <a:t>Berlinskog zida</a:t>
            </a:r>
            <a:r>
              <a:rPr lang="hr-HR" sz="2400" b="1" dirty="0"/>
              <a:t> 1961.g.</a:t>
            </a:r>
            <a:endParaRPr lang="hr-HR" dirty="0"/>
          </a:p>
        </p:txBody>
      </p:sp>
      <p:pic>
        <p:nvPicPr>
          <p:cNvPr id="4" name="Picture 2" descr="I:\dnevnik, pripreme i sl\Medicinska\Šk. god. 2014.2015\2.c\slike\463104049_fa0072e761_o.jpg">
            <a:extLst>
              <a:ext uri="{FF2B5EF4-FFF2-40B4-BE49-F238E27FC236}">
                <a16:creationId xmlns:a16="http://schemas.microsoft.com/office/drawing/2014/main" id="{24172DAB-691B-4362-B758-DD15F59F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32885"/>
            <a:ext cx="4038600" cy="31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30875-B653-49B6-832F-E8C80EDF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Ostale krize i sukobi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E7D1EC-6729-4E10-B5FC-3263B39B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"/>
            <a:ext cx="7543800" cy="2971800"/>
          </a:xfrm>
        </p:spPr>
        <p:txBody>
          <a:bodyPr/>
          <a:lstStyle/>
          <a:p>
            <a:r>
              <a:rPr lang="hr-HR" b="1" dirty="0"/>
              <a:t>Vijetnamski rat </a:t>
            </a:r>
            <a:r>
              <a:rPr lang="hr-HR" dirty="0"/>
              <a:t>(1964.-1975.) – ujedinjenje Vijetnama 1976.g. </a:t>
            </a:r>
          </a:p>
          <a:p>
            <a:r>
              <a:rPr lang="hr-HR" b="1" dirty="0">
                <a:hlinkClick r:id="rId2"/>
              </a:rPr>
              <a:t>Kubanska nuklearna kriza </a:t>
            </a:r>
            <a:r>
              <a:rPr lang="hr-HR" dirty="0">
                <a:hlinkClick r:id="rId2"/>
              </a:rPr>
              <a:t>1962.g.</a:t>
            </a:r>
            <a:endParaRPr lang="hr-HR" dirty="0"/>
          </a:p>
          <a:p>
            <a:r>
              <a:rPr lang="hr-HR" b="1" dirty="0"/>
              <a:t>detant</a:t>
            </a:r>
            <a:r>
              <a:rPr lang="hr-HR" dirty="0"/>
              <a:t> – popuštanje napetosti između dvaju blokova</a:t>
            </a:r>
          </a:p>
        </p:txBody>
      </p:sp>
      <p:pic>
        <p:nvPicPr>
          <p:cNvPr id="4" name="Picture 2" descr="E:\dnevnik, pripreme i sl\2.r\vietnam movies.jpg">
            <a:extLst>
              <a:ext uri="{FF2B5EF4-FFF2-40B4-BE49-F238E27FC236}">
                <a16:creationId xmlns:a16="http://schemas.microsoft.com/office/drawing/2014/main" id="{47B3C492-DBD8-427E-B84D-2FD1CE32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850952" cy="2888214"/>
          </a:xfrm>
          <a:prstGeom prst="rect">
            <a:avLst/>
          </a:prstGeom>
          <a:noFill/>
        </p:spPr>
      </p:pic>
      <p:pic>
        <p:nvPicPr>
          <p:cNvPr id="5" name="Picture 3" descr="E:\dnevnik, pripreme i sl\2.r\jfk-1.gif">
            <a:extLst>
              <a:ext uri="{FF2B5EF4-FFF2-40B4-BE49-F238E27FC236}">
                <a16:creationId xmlns:a16="http://schemas.microsoft.com/office/drawing/2014/main" id="{8E57F751-1482-471D-BB66-CA6D5029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3951997" cy="2653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4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4876800" cy="838200"/>
          </a:xfrm>
        </p:spPr>
        <p:txBody>
          <a:bodyPr>
            <a:normAutofit/>
          </a:bodyPr>
          <a:lstStyle/>
          <a:p>
            <a:r>
              <a:rPr lang="hr-HR" sz="3600" dirty="0"/>
              <a:t>Sovjetske intervencije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839200" cy="4038600"/>
          </a:xfrm>
        </p:spPr>
        <p:txBody>
          <a:bodyPr>
            <a:normAutofit/>
          </a:bodyPr>
          <a:lstStyle/>
          <a:p>
            <a:r>
              <a:rPr lang="hr-HR" dirty="0"/>
              <a:t>veliki prosvjedi u Budimpešti protiv SSSR-a 1956.g.– </a:t>
            </a:r>
          </a:p>
          <a:p>
            <a:pPr marL="0" indent="0">
              <a:buNone/>
            </a:pPr>
            <a:r>
              <a:rPr lang="hr-HR" b="1" dirty="0"/>
              <a:t>    Imre Nagy</a:t>
            </a:r>
          </a:p>
          <a:p>
            <a:r>
              <a:rPr lang="hr-HR" dirty="0"/>
              <a:t>Janos Kadar – za sovjetsku vojnu intervenciju</a:t>
            </a:r>
          </a:p>
          <a:p>
            <a:r>
              <a:rPr lang="hr-HR" dirty="0"/>
              <a:t>vođe otpora osuđeni na smrt</a:t>
            </a:r>
          </a:p>
          <a:p>
            <a:endParaRPr lang="hr-HR" dirty="0"/>
          </a:p>
          <a:p>
            <a:r>
              <a:rPr lang="hr-HR" b="1" dirty="0"/>
              <a:t>„Praško proljeće” 1968.g. </a:t>
            </a:r>
            <a:r>
              <a:rPr lang="hr-HR" dirty="0"/>
              <a:t>– proces destaljinizacije i demokratizacije </a:t>
            </a:r>
            <a:r>
              <a:rPr lang="hr-HR" dirty="0">
                <a:latin typeface="Times New Roman"/>
                <a:cs typeface="Times New Roman"/>
              </a:rPr>
              <a:t>→</a:t>
            </a:r>
            <a:r>
              <a:rPr lang="hr-HR" dirty="0"/>
              <a:t> vođa </a:t>
            </a:r>
            <a:r>
              <a:rPr lang="hr-HR" b="1" dirty="0"/>
              <a:t>Aleksandar Dubček</a:t>
            </a:r>
          </a:p>
        </p:txBody>
      </p:sp>
      <p:pic>
        <p:nvPicPr>
          <p:cNvPr id="1026" name="Picture 2" descr="J:\dnevnik, pripreme i sl\Marof\Šk. god. 2016.2017\4.g\slike\20964_12089798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572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nevnik, pripreme i sl\Marof\Šk. god. 2016.2017\4.g\slike\dubc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hr-HR" sz="3600" dirty="0"/>
              <a:t>Uloga Katoličke Crkve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924800" cy="2895600"/>
          </a:xfrm>
        </p:spPr>
        <p:txBody>
          <a:bodyPr/>
          <a:lstStyle/>
          <a:p>
            <a:r>
              <a:rPr lang="hr-HR" b="1" dirty="0"/>
              <a:t>Drugi vatikanski koncil </a:t>
            </a:r>
            <a:r>
              <a:rPr lang="hr-HR" dirty="0"/>
              <a:t>1962.g. – papa </a:t>
            </a:r>
            <a:r>
              <a:rPr lang="hr-HR" b="1" dirty="0"/>
              <a:t>Ivan XXIII.</a:t>
            </a:r>
          </a:p>
          <a:p>
            <a:r>
              <a:rPr lang="hr-HR" dirty="0"/>
              <a:t>enciklika </a:t>
            </a:r>
            <a:r>
              <a:rPr lang="hr-HR" i="1" dirty="0"/>
              <a:t>Mir na zemlji</a:t>
            </a:r>
            <a:r>
              <a:rPr lang="hr-HR" dirty="0"/>
              <a:t> te dokument </a:t>
            </a:r>
            <a:r>
              <a:rPr lang="hr-HR" i="1" dirty="0"/>
              <a:t>Radost i nada</a:t>
            </a:r>
            <a:endParaRPr lang="hr-HR" dirty="0"/>
          </a:p>
          <a:p>
            <a:r>
              <a:rPr lang="hr-HR" dirty="0"/>
              <a:t>pape: </a:t>
            </a:r>
            <a:r>
              <a:rPr lang="hr-HR" b="1" dirty="0"/>
              <a:t>Pavao VI., Ivan Pavao II., Benedikt XVI.</a:t>
            </a:r>
          </a:p>
        </p:txBody>
      </p:sp>
      <p:pic>
        <p:nvPicPr>
          <p:cNvPr id="2050" name="Picture 2" descr="J:\dnevnik, pripreme i sl\Marof\Šk. god. 2016.2017\4.g\slike\LG17511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5" y="3581400"/>
            <a:ext cx="3934506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dnevnik, pripreme i sl\Marof\Šk. god. 2016.2017\4.g\slike\6d4bc7572f174ab9be2d70f8828ba1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2819400" cy="26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4" y="308263"/>
            <a:ext cx="6781800" cy="838200"/>
          </a:xfrm>
        </p:spPr>
        <p:txBody>
          <a:bodyPr>
            <a:normAutofit/>
          </a:bodyPr>
          <a:lstStyle/>
          <a:p>
            <a:r>
              <a:rPr lang="hr-HR" sz="3600" dirty="0"/>
              <a:t>Ujedinjeni narodi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" y="1089391"/>
            <a:ext cx="8984673" cy="3482609"/>
          </a:xfrm>
        </p:spPr>
        <p:txBody>
          <a:bodyPr>
            <a:normAutofit/>
          </a:bodyPr>
          <a:lstStyle/>
          <a:p>
            <a:r>
              <a:rPr lang="hr-HR" sz="2400" b="1" dirty="0"/>
              <a:t>Povelja Ujedinjenih naroda </a:t>
            </a:r>
            <a:r>
              <a:rPr lang="hr-HR" sz="2400" dirty="0"/>
              <a:t>– stupa na snagu 24.10.1945.g.</a:t>
            </a:r>
          </a:p>
          <a:p>
            <a:endParaRPr lang="hr-HR" sz="2400" dirty="0"/>
          </a:p>
          <a:p>
            <a:r>
              <a:rPr lang="hr-HR" sz="2400" dirty="0"/>
              <a:t>tijela: </a:t>
            </a:r>
            <a:r>
              <a:rPr lang="hr-HR" sz="2400" b="1" dirty="0"/>
              <a:t>Opća skupština </a:t>
            </a:r>
            <a:r>
              <a:rPr lang="hr-HR" sz="2400" dirty="0"/>
              <a:t>(sve zemlje članice) i</a:t>
            </a:r>
            <a:r>
              <a:rPr lang="hr-HR" sz="2400" b="1" dirty="0"/>
              <a:t> Vijeće sigurnosti </a:t>
            </a:r>
            <a:r>
              <a:rPr lang="hr-HR" sz="2400" dirty="0"/>
              <a:t>(5 stalnih + 10 zemalja biranih na 2 godine)</a:t>
            </a:r>
          </a:p>
          <a:p>
            <a:r>
              <a:rPr lang="hr-HR" sz="2400" dirty="0"/>
              <a:t>brojna druga tijela i organizacije (UNICEF, UNESCO, WHO...)</a:t>
            </a:r>
          </a:p>
          <a:p>
            <a:endParaRPr lang="hr-HR" sz="2400" b="1" dirty="0"/>
          </a:p>
        </p:txBody>
      </p:sp>
      <p:pic>
        <p:nvPicPr>
          <p:cNvPr id="2050" name="Picture 2" descr="J:\dnevnik, pripreme i sl\Marof\Šk. god. 2016.2017\4.g\slike\500px-UN_General_Assembly_(panoramic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96" y="6926"/>
            <a:ext cx="4418577" cy="14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dnevnik, pripreme i sl\Marof\Šk. god. 2016.2017\4.g\slike\un_10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8" y="3657600"/>
            <a:ext cx="463531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dnevnik, pripreme i sl\Marof\Šk. god. 2016.2017\4.g\slike\H20161005026507AntonioGuter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0" y="3886200"/>
            <a:ext cx="3403076" cy="22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47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Antonio Guterres</a:t>
            </a:r>
          </a:p>
        </p:txBody>
      </p:sp>
    </p:spTree>
    <p:extLst>
      <p:ext uri="{BB962C8B-B14F-4D97-AF65-F5344CB8AC3E}">
        <p14:creationId xmlns:p14="http://schemas.microsoft.com/office/powerpoint/2010/main" val="33641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Suđenja ratnim zločincima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40" y="457200"/>
            <a:ext cx="8610600" cy="5029200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/>
              <a:t>Međunarodni vojni sud u Nürnbergu 1945./1946.g.</a:t>
            </a:r>
            <a:r>
              <a:rPr lang="hr-HR" sz="2400" dirty="0"/>
              <a:t> – suđeno 22 nacističkih dužnosnika i organizacijama</a:t>
            </a:r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r>
              <a:rPr lang="hr-HR" sz="2400" b="1" dirty="0"/>
              <a:t>Međunarodni vojni sud za Daleki Istok u Tokiju 1946.-1948.g.</a:t>
            </a:r>
          </a:p>
        </p:txBody>
      </p:sp>
      <p:pic>
        <p:nvPicPr>
          <p:cNvPr id="3075" name="Picture 3" descr="J:\dnevnik, pripreme i sl\Marof\Šk. god. 2016.2017\4.g\slike\a3c3c86f9ba53d9094d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60" y="1388097"/>
            <a:ext cx="5791200" cy="32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Mirovni ugovori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44" y="1219200"/>
            <a:ext cx="8229600" cy="3863609"/>
          </a:xfrm>
        </p:spPr>
        <p:txBody>
          <a:bodyPr>
            <a:normAutofit/>
          </a:bodyPr>
          <a:lstStyle/>
          <a:p>
            <a:r>
              <a:rPr lang="hr-HR" sz="2400" b="1" dirty="0"/>
              <a:t>Pariška mirovna konferencija 1946./1947g.</a:t>
            </a:r>
            <a:endParaRPr lang="hr-HR" sz="2400" dirty="0"/>
          </a:p>
          <a:p>
            <a:r>
              <a:rPr lang="hr-HR" sz="2400" b="1" dirty="0"/>
              <a:t>mirovni ugovor s Japanom potpisan 1951. u San Franciscu</a:t>
            </a:r>
          </a:p>
          <a:p>
            <a:r>
              <a:rPr lang="hr-HR" dirty="0"/>
              <a:t>t</a:t>
            </a:r>
            <a:r>
              <a:rPr lang="hr-HR" sz="2400" dirty="0"/>
              <a:t>eritorijalni gubitci poraženih zemalja</a:t>
            </a:r>
          </a:p>
          <a:p>
            <a:r>
              <a:rPr lang="hr-HR" dirty="0"/>
              <a:t>širenje teritorija SSSR-a</a:t>
            </a:r>
            <a:endParaRPr lang="hr-HR" sz="2400" dirty="0"/>
          </a:p>
          <a:p>
            <a:r>
              <a:rPr lang="hr-HR" dirty="0"/>
              <a:t>neovisnost Albanije i Austrije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197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Početak hladnog 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575" y="457200"/>
            <a:ext cx="7543800" cy="4876800"/>
          </a:xfrm>
        </p:spPr>
        <p:txBody>
          <a:bodyPr>
            <a:normAutofit/>
          </a:bodyPr>
          <a:lstStyle/>
          <a:p>
            <a:r>
              <a:rPr lang="hr-HR" sz="2400" b="1" dirty="0"/>
              <a:t>SSSR i socijalizam vs. SAD i kapitalizam</a:t>
            </a:r>
            <a:r>
              <a:rPr lang="hr-HR" sz="2400" dirty="0"/>
              <a:t> (</a:t>
            </a:r>
            <a:r>
              <a:rPr lang="hr-HR" sz="2400" dirty="0">
                <a:hlinkClick r:id="rId2" action="ppaction://hlinksldjump"/>
              </a:rPr>
              <a:t>blokovska podjela</a:t>
            </a:r>
            <a:r>
              <a:rPr lang="hr-HR" sz="2400" dirty="0"/>
              <a:t>)</a:t>
            </a:r>
            <a:endParaRPr lang="hr-HR" sz="2400" b="1" dirty="0"/>
          </a:p>
          <a:p>
            <a:r>
              <a:rPr lang="hr-HR" sz="2400" b="1" dirty="0"/>
              <a:t>Trumanova doktrina </a:t>
            </a:r>
            <a:r>
              <a:rPr lang="hr-HR" sz="2400" dirty="0"/>
              <a:t>– za onemogućivanje komunističke djelatnosti </a:t>
            </a:r>
          </a:p>
          <a:p>
            <a:r>
              <a:rPr lang="hr-HR" sz="2400" b="1" dirty="0"/>
              <a:t>Marshallov plan </a:t>
            </a:r>
            <a:r>
              <a:rPr lang="hr-HR" sz="2400" dirty="0"/>
              <a:t>– pomoć europskim zemljama u obnovi</a:t>
            </a:r>
          </a:p>
          <a:p>
            <a:endParaRPr lang="hr-HR" sz="2400" dirty="0"/>
          </a:p>
          <a:p>
            <a:r>
              <a:rPr lang="hr-HR" b="1" i="1" dirty="0"/>
              <a:t>hladni rat </a:t>
            </a:r>
            <a:r>
              <a:rPr lang="hr-HR" dirty="0"/>
              <a:t>– utrka u promidžbi, ekonomiji i naoružanju</a:t>
            </a:r>
          </a:p>
          <a:p>
            <a:endParaRPr lang="hr-HR" dirty="0"/>
          </a:p>
          <a:p>
            <a:r>
              <a:rPr lang="hr-HR" sz="2400" b="1" dirty="0"/>
              <a:t>g.1949.– NATO pakt (Sjevernoatlantski pakt)</a:t>
            </a:r>
          </a:p>
          <a:p>
            <a:r>
              <a:rPr lang="hr-HR" sz="2400" b="1" dirty="0"/>
              <a:t>g.1955.– Varšavski ugovor</a:t>
            </a:r>
          </a:p>
          <a:p>
            <a:r>
              <a:rPr lang="hr-HR" sz="2400" b="1" dirty="0"/>
              <a:t>Pokret nesvrstanih utemeljen 1961. g. u Beogradu</a:t>
            </a:r>
          </a:p>
        </p:txBody>
      </p:sp>
    </p:spTree>
    <p:extLst>
      <p:ext uri="{BB962C8B-B14F-4D97-AF65-F5344CB8AC3E}">
        <p14:creationId xmlns:p14="http://schemas.microsoft.com/office/powerpoint/2010/main" val="23135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nevnik, pripreme i sl\Medicinska\slike\800px-Cold_War_Map_1980_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015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5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57" y="533400"/>
            <a:ext cx="6781800" cy="60960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Nastanak Izraela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57" y="1600200"/>
            <a:ext cx="8534400" cy="4419600"/>
          </a:xfrm>
        </p:spPr>
        <p:txBody>
          <a:bodyPr>
            <a:normAutofit/>
          </a:bodyPr>
          <a:lstStyle/>
          <a:p>
            <a:r>
              <a:rPr lang="hr-HR" b="1" dirty="0"/>
              <a:t>cionizam</a:t>
            </a:r>
            <a:r>
              <a:rPr lang="hr-HR" dirty="0"/>
              <a:t> – pokret za stvaranje suverene židovske države na području Palestine</a:t>
            </a:r>
          </a:p>
          <a:p>
            <a:r>
              <a:rPr lang="hr-HR" b="1" dirty="0"/>
              <a:t>država Izrael uspostavljena u svibnju 1948.g. </a:t>
            </a:r>
            <a:r>
              <a:rPr lang="hr-HR" dirty="0">
                <a:cs typeface="Times New Roman"/>
              </a:rPr>
              <a:t>→</a:t>
            </a:r>
            <a:r>
              <a:rPr lang="hr-HR" dirty="0"/>
              <a:t> nastavak sukoba Židova i Arapa</a:t>
            </a:r>
          </a:p>
          <a:p>
            <a:r>
              <a:rPr lang="hr-HR" dirty="0"/>
              <a:t>tri izraelsko-arapska rata u </a:t>
            </a:r>
            <a:r>
              <a:rPr lang="hr-HR" dirty="0" err="1"/>
              <a:t>II.pol</a:t>
            </a:r>
            <a:r>
              <a:rPr lang="hr-HR" dirty="0"/>
              <a:t>. 20.st.</a:t>
            </a:r>
          </a:p>
          <a:p>
            <a:r>
              <a:rPr lang="hr-HR" dirty="0"/>
              <a:t>borba Palestinaca za neovisnost – Palestinska oslobodilačka organizacija (</a:t>
            </a:r>
            <a:r>
              <a:rPr lang="hr-HR" dirty="0" err="1"/>
              <a:t>Jaser</a:t>
            </a:r>
            <a:r>
              <a:rPr lang="hr-HR" dirty="0"/>
              <a:t> Arafat)</a:t>
            </a:r>
          </a:p>
          <a:p>
            <a:endParaRPr lang="hr-HR" dirty="0"/>
          </a:p>
          <a:p>
            <a:endParaRPr lang="hr-HR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6" name="Picture 2" descr="J:\dnevnik, pripreme i sl\Marof\Šk. god. 2016.2017\4.g\slike\9747634_1399483733.jpg">
            <a:extLst>
              <a:ext uri="{FF2B5EF4-FFF2-40B4-BE49-F238E27FC236}">
                <a16:creationId xmlns:a16="http://schemas.microsoft.com/office/drawing/2014/main" id="{51971CBD-F486-4723-9900-530B35B6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4075482"/>
            <a:ext cx="4177145" cy="27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19800"/>
            <a:ext cx="6781800" cy="762000"/>
          </a:xfrm>
        </p:spPr>
        <p:txBody>
          <a:bodyPr>
            <a:normAutofit/>
          </a:bodyPr>
          <a:lstStyle/>
          <a:p>
            <a:r>
              <a:rPr lang="hr-HR" sz="3600" dirty="0"/>
              <a:t>Dekolonizacija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4625609"/>
          </a:xfrm>
        </p:spPr>
        <p:txBody>
          <a:bodyPr>
            <a:normAutofit/>
          </a:bodyPr>
          <a:lstStyle/>
          <a:p>
            <a:r>
              <a:rPr lang="hr-HR" sz="2400" dirty="0"/>
              <a:t>otpor kolonijalnih naroda nakon rata – Povelja UN-a</a:t>
            </a:r>
          </a:p>
          <a:p>
            <a:r>
              <a:rPr lang="hr-HR" sz="2400" b="1" dirty="0"/>
              <a:t>osamostaljenje Indije </a:t>
            </a:r>
            <a:r>
              <a:rPr lang="hr-HR" sz="2400" dirty="0"/>
              <a:t>1947.g. - </a:t>
            </a:r>
            <a:r>
              <a:rPr lang="hr-HR" sz="2400" b="1" dirty="0"/>
              <a:t>Mahatma Gandhi</a:t>
            </a:r>
          </a:p>
          <a:p>
            <a:r>
              <a:rPr lang="hr-HR" sz="2400" dirty="0"/>
              <a:t>stvaranje </a:t>
            </a:r>
            <a:r>
              <a:rPr lang="hr-HR" sz="2400" b="1" i="1" dirty="0"/>
              <a:t>Commonwealtha</a:t>
            </a:r>
            <a:endParaRPr lang="hr-HR" sz="2400" dirty="0"/>
          </a:p>
          <a:p>
            <a:r>
              <a:rPr lang="hr-HR" sz="2400" dirty="0"/>
              <a:t>povlačenje Francuske iz Indokine te Alžira (1962.g.)</a:t>
            </a:r>
          </a:p>
          <a:p>
            <a:r>
              <a:rPr lang="hr-HR" sz="2400" dirty="0"/>
              <a:t>proces završen 1990.g. (ukinuće apartheida – Nelson Mandela)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4" name="Picture 2" descr="I:\dnevnik, pripreme i sl\Medicinska\Šk. god. 2014.2015\2.c\slike\2014-07-21-mahatmagandhifull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92853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dnevnik, pripreme i sl\Marof\Šk. god. 2016.2017\4.g\slike\nelson_mandel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-457200"/>
            <a:ext cx="8183880" cy="5870448"/>
          </a:xfrm>
        </p:spPr>
        <p:txBody>
          <a:bodyPr>
            <a:normAutofit/>
          </a:bodyPr>
          <a:lstStyle/>
          <a:p>
            <a:r>
              <a:rPr lang="hr-HR" sz="2400" dirty="0"/>
              <a:t>osnivanje </a:t>
            </a:r>
            <a:r>
              <a:rPr lang="hr-HR" sz="2400" b="1" dirty="0"/>
              <a:t>Europske zajednice za ugljen i čelik </a:t>
            </a:r>
            <a:r>
              <a:rPr lang="hr-HR" sz="2400" dirty="0"/>
              <a:t>1951.g. – začetnik Robert Schuman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osnivanje </a:t>
            </a:r>
            <a:r>
              <a:rPr lang="hr-HR" sz="2400" b="1" dirty="0"/>
              <a:t>Europske ekonomske zajednice </a:t>
            </a:r>
            <a:r>
              <a:rPr lang="hr-HR" sz="2400" dirty="0"/>
              <a:t>Rimskim ugovorom iz 1957.g.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nastanak </a:t>
            </a:r>
            <a:r>
              <a:rPr lang="hr-HR" sz="2400" b="1" dirty="0"/>
              <a:t>Europske unije </a:t>
            </a:r>
            <a:r>
              <a:rPr lang="hr-HR" sz="2400" dirty="0"/>
              <a:t>ugovorom u Maastrichtu 1992.g.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144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3124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I:\dnevnik, pripreme i sl\Medicinska\Šk. god. 2014.2015\2.c\slike\290_180_1367904434eu_tje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45876"/>
            <a:ext cx="3886200" cy="24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326E680-BC37-4C70-A5A7-53A4333EBC9E}"/>
              </a:ext>
            </a:extLst>
          </p:cNvPr>
          <p:cNvSpPr txBox="1"/>
          <p:nvPr/>
        </p:nvSpPr>
        <p:spPr>
          <a:xfrm>
            <a:off x="304800" y="5486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Impact" panose="020B0806030902050204" pitchFamily="34" charset="0"/>
              </a:rPr>
              <a:t>Europske integracije</a:t>
            </a:r>
          </a:p>
        </p:txBody>
      </p:sp>
    </p:spTree>
    <p:extLst>
      <p:ext uri="{BB962C8B-B14F-4D97-AF65-F5344CB8AC3E}">
        <p14:creationId xmlns:p14="http://schemas.microsoft.com/office/powerpoint/2010/main" val="28245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125</TotalTime>
  <Words>522</Words>
  <Application>Microsoft Office PowerPoint</Application>
  <PresentationFormat>Prikaz na zaslonu (4:3)</PresentationFormat>
  <Paragraphs>84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NewsPrint</vt:lpstr>
      <vt:lpstr>Svijet u doba hladnog rata</vt:lpstr>
      <vt:lpstr>Ujedinjeni narodi</vt:lpstr>
      <vt:lpstr>Suđenja ratnim zločincima</vt:lpstr>
      <vt:lpstr>Mirovni ugovori</vt:lpstr>
      <vt:lpstr>Početak hladnog rata</vt:lpstr>
      <vt:lpstr>PowerPoint prezentacija</vt:lpstr>
      <vt:lpstr>Nastanak Izraela</vt:lpstr>
      <vt:lpstr>Dekolonizacija</vt:lpstr>
      <vt:lpstr>PowerPoint prezentacija</vt:lpstr>
      <vt:lpstr>Korejski rat</vt:lpstr>
      <vt:lpstr>Kina</vt:lpstr>
      <vt:lpstr>Njemačka</vt:lpstr>
      <vt:lpstr>Ostale krize i sukobi</vt:lpstr>
      <vt:lpstr>Sovjetske intervencije</vt:lpstr>
      <vt:lpstr>Uloga Katoličke Crkve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Svijet u ozračju hladnog rata</dc:title>
  <dc:creator>Fabo</dc:creator>
  <cp:lastModifiedBy>Korisnik</cp:lastModifiedBy>
  <cp:revision>19</cp:revision>
  <dcterms:created xsi:type="dcterms:W3CDTF">2006-08-16T00:00:00Z</dcterms:created>
  <dcterms:modified xsi:type="dcterms:W3CDTF">2021-04-14T07:18:06Z</dcterms:modified>
</cp:coreProperties>
</file>