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9" r:id="rId1"/>
  </p:sldMasterIdLst>
  <p:notesMasterIdLst>
    <p:notesMasterId r:id="rId22"/>
  </p:notesMasterIdLst>
  <p:sldIdLst>
    <p:sldId id="763" r:id="rId2"/>
    <p:sldId id="764" r:id="rId3"/>
    <p:sldId id="765" r:id="rId4"/>
    <p:sldId id="766" r:id="rId5"/>
    <p:sldId id="767" r:id="rId6"/>
    <p:sldId id="768" r:id="rId7"/>
    <p:sldId id="769" r:id="rId8"/>
    <p:sldId id="770" r:id="rId9"/>
    <p:sldId id="771" r:id="rId10"/>
    <p:sldId id="772" r:id="rId11"/>
    <p:sldId id="773" r:id="rId12"/>
    <p:sldId id="774" r:id="rId13"/>
    <p:sldId id="775" r:id="rId14"/>
    <p:sldId id="776" r:id="rId15"/>
    <p:sldId id="777" r:id="rId16"/>
    <p:sldId id="778" r:id="rId17"/>
    <p:sldId id="779" r:id="rId18"/>
    <p:sldId id="780" r:id="rId19"/>
    <p:sldId id="781" r:id="rId20"/>
    <p:sldId id="782" r:id="rId21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80B"/>
    <a:srgbClr val="3E5D78"/>
    <a:srgbClr val="F5B637"/>
    <a:srgbClr val="18242E"/>
    <a:srgbClr val="232949"/>
    <a:srgbClr val="923636"/>
    <a:srgbClr val="76046E"/>
    <a:srgbClr val="6F6F83"/>
    <a:srgbClr val="545464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572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DCD900-373E-4622-B8B4-C0851953543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9B4B1B-0595-498B-82CF-F32546DAF1D7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2252B-444E-4283-A358-DB00AD43FFD7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1E10EA-BCC9-4149-B7F5-E66B3DC14868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AEF77F-3855-4B19-8110-E790FE39C222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0247D3-9B58-4E89-B891-38AD3C4DFAF1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079B03-AB38-44B0-85CC-519E7DD0AF48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7F9B7E-AC05-4DD8-A9CE-D7CB060042AC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CE66C8-6169-45E0-9849-8ED1EACDF448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0633A-FFC2-4C75-94BF-BD7C8977D710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8D65-A663-47BE-A8FD-0522C8DF0148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DDC66D-43BF-404B-8AE6-5FF93C99219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F545E1-75A8-491B-B416-B876D22CFB2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22768C-05B6-451A-A018-9B5830CA422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CF61D6-07BD-4A72-BB92-305C757B380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B1C21-2125-4F89-8FE8-9B4E8C6BEC4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DA5CDB-0759-4E97-A506-159139C5CF6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079B03-AB38-44B0-85CC-519E7DD0AF48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079B03-AB38-44B0-85CC-519E7DD0AF48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3" y="258763"/>
            <a:ext cx="7526337" cy="9144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48021-1AF8-4661-86F4-F662E0355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smtClean="0"/>
              <a:t>Sanda, 2014.</a:t>
            </a:r>
            <a:endParaRPr lang="en-US" sz="14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2014.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76" r:id="rId13"/>
    <p:sldLayoutId id="2147483777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785926"/>
            <a:ext cx="7189787" cy="1609725"/>
          </a:xfrm>
        </p:spPr>
        <p:txBody>
          <a:bodyPr/>
          <a:lstStyle/>
          <a:p>
            <a:pPr eaLnBrk="1" hangingPunct="1">
              <a:defRPr/>
            </a:pPr>
            <a:r>
              <a:rPr lang="hr-HR" sz="6000" smtClean="0"/>
              <a:t>Brojevni sustavi</a:t>
            </a:r>
            <a:endParaRPr lang="en-US" sz="600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4214818"/>
            <a:ext cx="7715250" cy="92392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ct val="60000"/>
              </a:spcBef>
            </a:pPr>
            <a:r>
              <a:rPr lang="hr-HR" sz="3200" smtClean="0"/>
              <a:t>Položajni, dekadski, binarni </a:t>
            </a:r>
            <a:br>
              <a:rPr lang="hr-HR" sz="3200" smtClean="0"/>
            </a:br>
            <a:r>
              <a:rPr lang="hr-HR" sz="3200" smtClean="0"/>
              <a:t>brojevni sustavi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/>
              <a:t>Što računalo razumije?</a:t>
            </a:r>
            <a:endParaRPr lang="en-US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319589" cy="4419600"/>
          </a:xfrm>
        </p:spPr>
        <p:txBody>
          <a:bodyPr/>
          <a:lstStyle/>
          <a:p>
            <a:pPr algn="just"/>
            <a:r>
              <a:rPr lang="hr-HR" smtClean="0"/>
              <a:t>Računala se sastoje od elektroničkih sklopova koji raspoznaju </a:t>
            </a:r>
            <a:r>
              <a:rPr lang="hr-HR" b="1" i="1" smtClean="0">
                <a:solidFill>
                  <a:schemeClr val="tx2"/>
                </a:solidFill>
              </a:rPr>
              <a:t>samo dva stanja</a:t>
            </a:r>
            <a:r>
              <a:rPr lang="hr-HR" smtClean="0"/>
              <a:t>. </a:t>
            </a:r>
          </a:p>
          <a:p>
            <a:pPr algn="just"/>
            <a:r>
              <a:rPr lang="hr-HR" smtClean="0"/>
              <a:t>Zbog takve građe svi podaci koji ulaze u računalo moraju biti prevedeni u oblik u kome postoje samo dva stanja. </a:t>
            </a:r>
          </a:p>
        </p:txBody>
      </p:sp>
      <p:pic>
        <p:nvPicPr>
          <p:cNvPr id="25604" name="Rezervirano mjesto sadržaja 6" descr="Inside_Computer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615940" y="3078480"/>
            <a:ext cx="1950720" cy="1463040"/>
          </a:xfrm>
        </p:spPr>
      </p:pic>
      <p:sp>
        <p:nvSpPr>
          <p:cNvPr id="11" name="Rezervirano mjesto broja slajda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48021-1AF8-4661-86F4-F662E03556CF}" type="slidenum">
              <a:rPr lang="en-US" smtClean="0">
                <a:solidFill>
                  <a:schemeClr val="tx2"/>
                </a:solidFill>
              </a:rPr>
              <a:pPr>
                <a:defRPr/>
              </a:pPr>
              <a:t>10</a:t>
            </a:fld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Binarni brojevni sustav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hr-HR" smtClean="0"/>
              <a:t>Uobičajeno je u računalu ta dva stanja označavati </a:t>
            </a:r>
            <a:br>
              <a:rPr lang="hr-HR" smtClean="0"/>
            </a:br>
            <a:r>
              <a:rPr lang="hr-HR" smtClean="0"/>
              <a:t>kao </a:t>
            </a:r>
            <a:r>
              <a:rPr lang="hr-HR" b="1" i="1" smtClean="0">
                <a:solidFill>
                  <a:schemeClr val="tx2"/>
                </a:solidFill>
              </a:rPr>
              <a:t>0</a:t>
            </a:r>
            <a:r>
              <a:rPr lang="hr-HR" smtClean="0"/>
              <a:t> i </a:t>
            </a:r>
            <a:r>
              <a:rPr lang="hr-HR" b="1" i="1" smtClean="0">
                <a:solidFill>
                  <a:schemeClr val="tx2"/>
                </a:solidFill>
              </a:rPr>
              <a:t>1</a:t>
            </a:r>
            <a:r>
              <a:rPr lang="hr-HR" smtClean="0"/>
              <a:t>.</a:t>
            </a:r>
          </a:p>
          <a:p>
            <a:pPr>
              <a:spcBef>
                <a:spcPct val="50000"/>
              </a:spcBef>
            </a:pPr>
            <a:r>
              <a:rPr lang="hr-HR" smtClean="0"/>
              <a:t>Brojevni sustav koji ima </a:t>
            </a:r>
            <a:r>
              <a:rPr lang="hr-HR" b="1" i="1" smtClean="0">
                <a:solidFill>
                  <a:schemeClr val="tx2"/>
                </a:solidFill>
              </a:rPr>
              <a:t>samo dvije znamenke </a:t>
            </a:r>
            <a:r>
              <a:rPr lang="hr-HR" smtClean="0"/>
              <a:t>naziva se </a:t>
            </a:r>
            <a:r>
              <a:rPr lang="hr-HR" b="1" i="1" smtClean="0">
                <a:solidFill>
                  <a:schemeClr val="tx2"/>
                </a:solidFill>
              </a:rPr>
              <a:t>binarni</a:t>
            </a:r>
            <a:r>
              <a:rPr lang="hr-HR" smtClean="0"/>
              <a:t> brojevni sustav. </a:t>
            </a:r>
          </a:p>
          <a:p>
            <a:pPr>
              <a:spcBef>
                <a:spcPct val="50000"/>
              </a:spcBef>
            </a:pPr>
            <a:r>
              <a:rPr lang="hr-HR" smtClean="0"/>
              <a:t>Takav je sustav pogodan za prikaz rada računala jer </a:t>
            </a:r>
            <a:r>
              <a:rPr lang="hr-HR" b="1" i="1" smtClean="0">
                <a:solidFill>
                  <a:schemeClr val="tx2"/>
                </a:solidFill>
              </a:rPr>
              <a:t>svaka znamenka </a:t>
            </a:r>
            <a:r>
              <a:rPr lang="hr-HR" smtClean="0"/>
              <a:t>predočuje </a:t>
            </a:r>
            <a:r>
              <a:rPr lang="hr-HR" b="1" i="1" smtClean="0">
                <a:solidFill>
                  <a:schemeClr val="tx2"/>
                </a:solidFill>
              </a:rPr>
              <a:t>jedno stanje</a:t>
            </a:r>
            <a:r>
              <a:rPr lang="hr-HR" smtClean="0"/>
              <a:t>. </a:t>
            </a:r>
            <a:endParaRPr lang="en-US" smtClean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Binarni brojevni sustav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2765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hr-HR" smtClean="0"/>
              <a:t>Osnova (baza) sustava je </a:t>
            </a:r>
            <a:r>
              <a:rPr lang="hr-HR" b="1" i="1" smtClean="0">
                <a:solidFill>
                  <a:schemeClr val="tx2"/>
                </a:solidFill>
              </a:rPr>
              <a:t>2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Za zapis se koriste znamenke: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0, 1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Primjeri binarnih brojeva:</a:t>
            </a:r>
          </a:p>
          <a:p>
            <a:pPr lvl="1">
              <a:lnSpc>
                <a:spcPct val="115000"/>
              </a:lnSpc>
              <a:buFont typeface="Wingdings" pitchFamily="2" charset="2"/>
              <a:buNone/>
            </a:pPr>
            <a:r>
              <a:rPr lang="hr-HR" smtClean="0"/>
              <a:t>101,</a:t>
            </a:r>
          </a:p>
          <a:p>
            <a:pPr lvl="1">
              <a:lnSpc>
                <a:spcPct val="115000"/>
              </a:lnSpc>
              <a:buFont typeface="Wingdings" pitchFamily="2" charset="2"/>
              <a:buNone/>
            </a:pPr>
            <a:r>
              <a:rPr lang="hr-HR" smtClean="0"/>
              <a:t>10001001,</a:t>
            </a:r>
          </a:p>
          <a:p>
            <a:pPr lvl="1">
              <a:lnSpc>
                <a:spcPct val="115000"/>
              </a:lnSpc>
              <a:buFont typeface="Wingdings" pitchFamily="2" charset="2"/>
              <a:buNone/>
            </a:pPr>
            <a:r>
              <a:rPr lang="hr-HR" smtClean="0"/>
              <a:t>111101110111.</a:t>
            </a:r>
            <a:endParaRPr lang="en-US" smtClean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pic>
        <p:nvPicPr>
          <p:cNvPr id="27654" name="Slika 5" descr="Binary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1357298"/>
            <a:ext cx="3286148" cy="5002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Oznaka brojevnog sustava</a:t>
            </a:r>
            <a:endParaRPr lang="en-US" smtClean="0"/>
          </a:p>
        </p:txBody>
      </p:sp>
      <p:sp>
        <p:nvSpPr>
          <p:cNvPr id="286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Da bi se razlikovali brojevi različitih brojevnih sustava uz broj se kao indeks može zapisati odgovarajuća osnova, npr.</a:t>
            </a:r>
          </a:p>
        </p:txBody>
      </p:sp>
      <p:sp>
        <p:nvSpPr>
          <p:cNvPr id="13" name="Rezervirano mjesto broja slajda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grpSp>
        <p:nvGrpSpPr>
          <p:cNvPr id="12" name="Grupa 11"/>
          <p:cNvGrpSpPr/>
          <p:nvPr/>
        </p:nvGrpSpPr>
        <p:grpSpPr>
          <a:xfrm>
            <a:off x="1428728" y="3571876"/>
            <a:ext cx="6215106" cy="2428892"/>
            <a:chOff x="3276600" y="2924175"/>
            <a:chExt cx="4708525" cy="1651000"/>
          </a:xfrm>
        </p:grpSpPr>
        <p:pic>
          <p:nvPicPr>
            <p:cNvPr id="2867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76600" y="2924175"/>
              <a:ext cx="1943100" cy="16510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cxnSp>
          <p:nvCxnSpPr>
            <p:cNvPr id="28679" name="Straight Arrow Connector 7"/>
            <p:cNvCxnSpPr>
              <a:cxnSpLocks noChangeShapeType="1"/>
            </p:cNvCxnSpPr>
            <p:nvPr/>
          </p:nvCxnSpPr>
          <p:spPr bwMode="auto">
            <a:xfrm rot="10800000">
              <a:off x="5357813" y="3286125"/>
              <a:ext cx="1214437" cy="1588"/>
            </a:xfrm>
            <a:prstGeom prst="straightConnector1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8680" name="Straight Arrow Connector 8"/>
            <p:cNvCxnSpPr>
              <a:cxnSpLocks noChangeShapeType="1"/>
            </p:cNvCxnSpPr>
            <p:nvPr/>
          </p:nvCxnSpPr>
          <p:spPr bwMode="auto">
            <a:xfrm rot="10800000">
              <a:off x="5357813" y="4000500"/>
              <a:ext cx="1214437" cy="1588"/>
            </a:xfrm>
            <a:prstGeom prst="straightConnector1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10" name="TextBox 9"/>
            <p:cNvSpPr txBox="1"/>
            <p:nvPr/>
          </p:nvSpPr>
          <p:spPr>
            <a:xfrm>
              <a:off x="6715125" y="3143250"/>
              <a:ext cx="1090613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hr-HR" sz="1400" dirty="0"/>
                <a:t>Binarni broj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715125" y="3857625"/>
              <a:ext cx="1270000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hr-HR" sz="1400" dirty="0"/>
                <a:t>Dekadski broj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Binarni brojevni sustav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2970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124852" cy="4525962"/>
          </a:xfrm>
        </p:spPr>
        <p:txBody>
          <a:bodyPr/>
          <a:lstStyle/>
          <a:p>
            <a:pPr algn="just"/>
            <a:r>
              <a:rPr lang="hr-HR" smtClean="0"/>
              <a:t>S </a:t>
            </a:r>
            <a:r>
              <a:rPr lang="hr-HR" b="1" i="1" smtClean="0">
                <a:solidFill>
                  <a:schemeClr val="tx2"/>
                </a:solidFill>
              </a:rPr>
              <a:t>n znamenaka </a:t>
            </a:r>
            <a:r>
              <a:rPr lang="hr-HR" smtClean="0"/>
              <a:t>binarnog brojevnog sustava, moguće je prikazati </a:t>
            </a:r>
            <a:r>
              <a:rPr lang="hr-HR" b="1" i="1" smtClean="0">
                <a:solidFill>
                  <a:schemeClr val="tx2"/>
                </a:solidFill>
              </a:rPr>
              <a:t>2</a:t>
            </a:r>
            <a:r>
              <a:rPr lang="hr-HR" b="1" i="1" baseline="30000" smtClean="0">
                <a:solidFill>
                  <a:schemeClr val="tx2"/>
                </a:solidFill>
              </a:rPr>
              <a:t>n</a:t>
            </a:r>
            <a:r>
              <a:rPr lang="hr-HR" b="1" i="1" smtClean="0">
                <a:solidFill>
                  <a:schemeClr val="tx2"/>
                </a:solidFill>
              </a:rPr>
              <a:t> različitih </a:t>
            </a:r>
            <a:r>
              <a:rPr lang="hr-HR" smtClean="0"/>
              <a:t>binarnih brojeva.</a:t>
            </a:r>
          </a:p>
          <a:p>
            <a:pPr algn="just">
              <a:buNone/>
            </a:pPr>
            <a:r>
              <a:rPr lang="hr-HR" smtClean="0"/>
              <a:t> </a:t>
            </a:r>
            <a:br>
              <a:rPr lang="hr-HR" smtClean="0"/>
            </a:br>
            <a:r>
              <a:rPr lang="hr-HR" smtClean="0"/>
              <a:t>Npr. sa dvije znamenke to su brojevi:</a:t>
            </a:r>
          </a:p>
          <a:p>
            <a:pPr lvl="2" algn="just">
              <a:spcBef>
                <a:spcPts val="600"/>
              </a:spcBef>
              <a:buFont typeface="Wingdings" pitchFamily="2" charset="2"/>
              <a:buNone/>
            </a:pPr>
            <a:r>
              <a:rPr lang="hr-HR" smtClean="0"/>
              <a:t>00</a:t>
            </a:r>
            <a:r>
              <a:rPr lang="hr-HR" baseline="-25000" smtClean="0"/>
              <a:t>2</a:t>
            </a:r>
          </a:p>
          <a:p>
            <a:pPr lvl="2" algn="just">
              <a:spcBef>
                <a:spcPts val="600"/>
              </a:spcBef>
              <a:buFont typeface="Wingdings" pitchFamily="2" charset="2"/>
              <a:buNone/>
            </a:pPr>
            <a:r>
              <a:rPr lang="hr-HR" smtClean="0"/>
              <a:t>01</a:t>
            </a:r>
            <a:r>
              <a:rPr lang="hr-HR" baseline="-25000" smtClean="0"/>
              <a:t>2</a:t>
            </a:r>
          </a:p>
          <a:p>
            <a:pPr lvl="2" algn="just">
              <a:spcBef>
                <a:spcPts val="600"/>
              </a:spcBef>
              <a:buFont typeface="Wingdings" pitchFamily="2" charset="2"/>
              <a:buNone/>
            </a:pPr>
            <a:r>
              <a:rPr lang="hr-HR" smtClean="0"/>
              <a:t>10</a:t>
            </a:r>
            <a:r>
              <a:rPr lang="hr-HR" baseline="-25000" smtClean="0"/>
              <a:t>2</a:t>
            </a:r>
          </a:p>
          <a:p>
            <a:pPr lvl="2" algn="just">
              <a:spcBef>
                <a:spcPts val="600"/>
              </a:spcBef>
              <a:buFont typeface="Wingdings" pitchFamily="2" charset="2"/>
              <a:buNone/>
            </a:pPr>
            <a:r>
              <a:rPr lang="hr-HR" smtClean="0"/>
              <a:t>11</a:t>
            </a:r>
            <a:r>
              <a:rPr lang="hr-HR" baseline="-25000" smtClean="0"/>
              <a:t>2</a:t>
            </a:r>
            <a:endParaRPr lang="en-US" baseline="-25000" smtClean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smtClean="0">
                <a:cs typeface="Times New Roman" pitchFamily="18" charset="0"/>
              </a:rPr>
              <a:t>Binarni</a:t>
            </a:r>
            <a:r>
              <a:rPr lang="hr-HR" smtClean="0"/>
              <a:t> brojevni sustav</a:t>
            </a:r>
            <a:endParaRPr lang="en-US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571612"/>
            <a:ext cx="7670656" cy="4643470"/>
          </a:xfrm>
        </p:spPr>
        <p:txBody>
          <a:bodyPr/>
          <a:lstStyle/>
          <a:p>
            <a:pPr algn="just"/>
            <a:r>
              <a:rPr lang="hr-HR" b="1" i="1" dirty="0" smtClean="0">
                <a:solidFill>
                  <a:schemeClr val="tx2"/>
                </a:solidFill>
              </a:rPr>
              <a:t>Najveći broj </a:t>
            </a:r>
            <a:r>
              <a:rPr lang="hr-HR" dirty="0" smtClean="0"/>
              <a:t>koji se može prikazati s </a:t>
            </a:r>
            <a:br>
              <a:rPr lang="hr-HR" dirty="0" smtClean="0"/>
            </a:br>
            <a:r>
              <a:rPr lang="hr-HR" b="1" i="1" dirty="0" smtClean="0">
                <a:solidFill>
                  <a:schemeClr val="tx2"/>
                </a:solidFill>
              </a:rPr>
              <a:t>n znamenaka </a:t>
            </a:r>
            <a:r>
              <a:rPr lang="hr-HR" dirty="0" smtClean="0"/>
              <a:t>u binarnom brojevnom sustavu, može se dobiti korištenjem izraza:</a:t>
            </a:r>
          </a:p>
          <a:p>
            <a:pPr algn="ctr">
              <a:buNone/>
            </a:pPr>
            <a:r>
              <a:rPr lang="hr-HR" b="1" i="1" dirty="0" smtClean="0">
                <a:solidFill>
                  <a:schemeClr val="tx2"/>
                </a:solidFill>
              </a:rPr>
              <a:t> 2</a:t>
            </a:r>
            <a:r>
              <a:rPr lang="hr-HR" b="1" i="1" baseline="30000" dirty="0" smtClean="0">
                <a:solidFill>
                  <a:schemeClr val="tx2"/>
                </a:solidFill>
              </a:rPr>
              <a:t>n</a:t>
            </a:r>
            <a:r>
              <a:rPr lang="hr-HR" b="1" i="1" dirty="0" smtClean="0">
                <a:solidFill>
                  <a:schemeClr val="tx2"/>
                </a:solidFill>
              </a:rPr>
              <a:t> -1</a:t>
            </a:r>
            <a:r>
              <a:rPr lang="hr-HR" dirty="0" smtClean="0"/>
              <a:t>. </a:t>
            </a:r>
          </a:p>
          <a:p>
            <a:pPr lvl="1" algn="just">
              <a:buNone/>
            </a:pPr>
            <a:r>
              <a:rPr lang="hr-HR" dirty="0" smtClean="0"/>
              <a:t>	</a:t>
            </a:r>
            <a:r>
              <a:rPr lang="hr-HR" dirty="0" err="1" smtClean="0"/>
              <a:t>Npr</a:t>
            </a:r>
            <a:r>
              <a:rPr lang="hr-HR" dirty="0" smtClean="0"/>
              <a:t>. Najveći broj koji se može prikazati s </a:t>
            </a:r>
            <a:br>
              <a:rPr lang="hr-HR" dirty="0" smtClean="0"/>
            </a:br>
            <a:r>
              <a:rPr lang="hr-HR" dirty="0" smtClean="0"/>
              <a:t>2 znamenke je:</a:t>
            </a:r>
          </a:p>
          <a:p>
            <a:pPr lvl="1" algn="ctr">
              <a:buNone/>
            </a:pPr>
            <a:r>
              <a:rPr lang="hr-HR" dirty="0" smtClean="0"/>
              <a:t>2</a:t>
            </a:r>
            <a:r>
              <a:rPr lang="hr-HR" baseline="30000" dirty="0" smtClean="0"/>
              <a:t>2</a:t>
            </a:r>
            <a:r>
              <a:rPr lang="hr-HR" dirty="0" smtClean="0"/>
              <a:t> -1 = 3</a:t>
            </a:r>
            <a:r>
              <a:rPr lang="hr-HR" baseline="-25000" dirty="0" smtClean="0"/>
              <a:t>(10)</a:t>
            </a:r>
            <a:r>
              <a:rPr lang="hr-HR" dirty="0" smtClean="0"/>
              <a:t>, binarni prikaz 11</a:t>
            </a:r>
            <a:r>
              <a:rPr lang="hr-HR" baseline="-25000" dirty="0" smtClean="0"/>
              <a:t>(2)</a:t>
            </a:r>
            <a:r>
              <a:rPr lang="en-US" dirty="0" smtClean="0"/>
              <a:t> 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Binarni brojevni sustav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072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Binarni se broj </a:t>
            </a:r>
            <a:r>
              <a:rPr lang="hr-HR" b="1" i="1" smtClean="0">
                <a:solidFill>
                  <a:schemeClr val="tx2"/>
                </a:solidFill>
              </a:rPr>
              <a:t>na težinske vrijednosti </a:t>
            </a:r>
            <a:r>
              <a:rPr lang="hr-HR" smtClean="0"/>
              <a:t>rastavlja na istovjetan način kao i dekadski broj (uz uvažavanje pripadajuće osnove binarnog brojevnog sustava).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pic>
        <p:nvPicPr>
          <p:cNvPr id="3072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3643313"/>
            <a:ext cx="8693150" cy="857250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binarni - dekadski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174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Kao što primjer pokazuje, </a:t>
            </a:r>
            <a:r>
              <a:rPr lang="hr-HR" b="1" i="1" smtClean="0">
                <a:solidFill>
                  <a:schemeClr val="tx2"/>
                </a:solidFill>
              </a:rPr>
              <a:t>izračunavanjem izraza </a:t>
            </a:r>
            <a:r>
              <a:rPr lang="hr-HR" smtClean="0"/>
              <a:t>može se dobiti </a:t>
            </a:r>
            <a:r>
              <a:rPr lang="hr-HR" b="1" i="1" smtClean="0">
                <a:solidFill>
                  <a:schemeClr val="tx2"/>
                </a:solidFill>
              </a:rPr>
              <a:t>dekadska protuvrijednost </a:t>
            </a:r>
            <a:r>
              <a:rPr lang="hr-HR" smtClean="0"/>
              <a:t>binarnog broja.</a:t>
            </a:r>
          </a:p>
        </p:txBody>
      </p:sp>
      <p:sp>
        <p:nvSpPr>
          <p:cNvPr id="8" name="Rezervirano mjesto broja slajd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 r="3910"/>
          <a:stretch>
            <a:fillRect/>
          </a:stretch>
        </p:blipFill>
        <p:spPr bwMode="auto">
          <a:xfrm>
            <a:off x="208819" y="3357562"/>
            <a:ext cx="8846847" cy="18573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smtClean="0">
                <a:cs typeface="Times New Roman" pitchFamily="18" charset="0"/>
              </a:rPr>
              <a:t>Pretvorba binarni – dekadski (primjer 2)</a:t>
            </a:r>
            <a:endParaRPr lang="hr-HR"/>
          </a:p>
        </p:txBody>
      </p:sp>
      <p:pic>
        <p:nvPicPr>
          <p:cNvPr id="6" name="Rezervirano mjesto sadržaja 5" descr="a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000240"/>
            <a:ext cx="8734846" cy="2643206"/>
          </a:xfrm>
          <a:ln>
            <a:solidFill>
              <a:schemeClr val="accent1"/>
            </a:solidFill>
          </a:ln>
        </p:spPr>
      </p:pic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dekadski - binarni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277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smtClean="0"/>
              <a:t>Dekadski broj se u binarni pretvara </a:t>
            </a:r>
            <a:r>
              <a:rPr lang="hr-HR" b="1" i="1" smtClean="0">
                <a:solidFill>
                  <a:schemeClr val="tx2"/>
                </a:solidFill>
              </a:rPr>
              <a:t>uzastopnim cjelobrojnim dijeljenjem </a:t>
            </a:r>
            <a:r>
              <a:rPr lang="hr-HR" smtClean="0"/>
              <a:t>broja u dekadskom prikazu </a:t>
            </a:r>
            <a:r>
              <a:rPr lang="hr-HR" b="1" i="1" smtClean="0">
                <a:solidFill>
                  <a:schemeClr val="tx2"/>
                </a:solidFill>
              </a:rPr>
              <a:t>s 2 uz bilježenje ostatka </a:t>
            </a:r>
            <a:r>
              <a:rPr lang="hr-HR" smtClean="0"/>
              <a:t>svakog pojedinačnog dijeljenja. 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pic>
        <p:nvPicPr>
          <p:cNvPr id="8" name="Slika 7" descr="a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8860" y="3714751"/>
            <a:ext cx="4857784" cy="287831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Brojevni sustavi</a:t>
            </a:r>
            <a:endParaRPr lang="en-US" smtClean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Tijekom razvoja ljudskog društva nastali su </a:t>
            </a:r>
            <a:r>
              <a:rPr lang="hr-HR" b="1" i="1" smtClean="0">
                <a:solidFill>
                  <a:schemeClr val="tx2"/>
                </a:solidFill>
              </a:rPr>
              <a:t>različiti brojevni sustavi</a:t>
            </a:r>
            <a:r>
              <a:rPr lang="hr-HR" smtClean="0"/>
              <a:t>. </a:t>
            </a:r>
          </a:p>
          <a:p>
            <a:r>
              <a:rPr lang="hr-HR" b="1" i="1" smtClean="0">
                <a:solidFill>
                  <a:schemeClr val="tx2"/>
                </a:solidFill>
              </a:rPr>
              <a:t>Brojevni sustav - način zapisivanja </a:t>
            </a:r>
            <a:r>
              <a:rPr lang="hr-HR" smtClean="0"/>
              <a:t>brojeva i njihovo </a:t>
            </a:r>
            <a:r>
              <a:rPr lang="hr-HR" b="1" i="1" smtClean="0">
                <a:solidFill>
                  <a:schemeClr val="tx2"/>
                </a:solidFill>
              </a:rPr>
              <a:t>tumačenje</a:t>
            </a:r>
            <a:r>
              <a:rPr lang="hr-HR" smtClean="0"/>
              <a:t>. </a:t>
            </a:r>
            <a:endParaRPr lang="en-US" smtClean="0"/>
          </a:p>
        </p:txBody>
      </p:sp>
      <p:sp>
        <p:nvSpPr>
          <p:cNvPr id="8" name="Rezervirano mjesto broja slajd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  <p:pic>
        <p:nvPicPr>
          <p:cNvPr id="7" name="Slika 6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786190"/>
            <a:ext cx="5715040" cy="2519353"/>
          </a:xfrm>
          <a:prstGeom prst="rect">
            <a:avLst/>
          </a:prstGeom>
          <a:ln w="38100">
            <a:solidFill>
              <a:srgbClr val="3E5D78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dekadski - binarni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462334" cy="4419600"/>
          </a:xfrm>
        </p:spPr>
        <p:txBody>
          <a:bodyPr/>
          <a:lstStyle/>
          <a:p>
            <a:pPr algn="just"/>
            <a:r>
              <a:rPr lang="hr-HR" smtClean="0"/>
              <a:t>Pri zapisu rezultata treba biti oprezan jer je </a:t>
            </a:r>
            <a:r>
              <a:rPr lang="hr-HR" b="1" i="1" smtClean="0">
                <a:solidFill>
                  <a:schemeClr val="tx2"/>
                </a:solidFill>
              </a:rPr>
              <a:t>prvi ostatak</a:t>
            </a:r>
            <a:r>
              <a:rPr lang="hr-HR" smtClean="0"/>
              <a:t> ujedno i </a:t>
            </a:r>
            <a:r>
              <a:rPr lang="hr-HR" b="1" i="1" smtClean="0">
                <a:solidFill>
                  <a:schemeClr val="tx2"/>
                </a:solidFill>
              </a:rPr>
              <a:t>znamenka najmanje težinske vrijednosti</a:t>
            </a:r>
            <a:r>
              <a:rPr lang="hr-HR" smtClean="0"/>
              <a:t>!</a:t>
            </a:r>
            <a:endParaRPr lang="en-US" smtClean="0"/>
          </a:p>
        </p:txBody>
      </p:sp>
      <p:pic>
        <p:nvPicPr>
          <p:cNvPr id="33798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r="16979"/>
          <a:stretch>
            <a:fillRect/>
          </a:stretch>
        </p:blipFill>
        <p:spPr>
          <a:xfrm>
            <a:off x="4214810" y="1357298"/>
            <a:ext cx="4679023" cy="5016521"/>
          </a:xfrm>
          <a:ln>
            <a:solidFill>
              <a:schemeClr val="accent1"/>
            </a:solidFill>
          </a:ln>
        </p:spPr>
      </p:pic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48021-1AF8-4661-86F4-F662E03556CF}" type="slidenum">
              <a:rPr lang="en-US" smtClean="0">
                <a:solidFill>
                  <a:schemeClr val="tx2"/>
                </a:solidFill>
              </a:rPr>
              <a:pPr>
                <a:defRPr/>
              </a:pPr>
              <a:t>20</a:t>
            </a:fld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Položajni brojevni sustav</a:t>
            </a:r>
            <a:endParaRPr lang="en-US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553480" cy="4525962"/>
          </a:xfrm>
        </p:spPr>
        <p:txBody>
          <a:bodyPr/>
          <a:lstStyle/>
          <a:p>
            <a:r>
              <a:rPr lang="hr-HR" smtClean="0"/>
              <a:t>Danas - najčešće u uporabi </a:t>
            </a:r>
            <a:r>
              <a:rPr lang="hr-HR" b="1" i="1" smtClean="0">
                <a:solidFill>
                  <a:schemeClr val="tx2"/>
                </a:solidFill>
              </a:rPr>
              <a:t>položajni brojevni sustav</a:t>
            </a:r>
            <a:r>
              <a:rPr lang="hr-HR" smtClean="0"/>
              <a:t>. </a:t>
            </a:r>
          </a:p>
          <a:p>
            <a:pPr algn="just"/>
            <a:r>
              <a:rPr lang="hr-HR" smtClean="0"/>
              <a:t>To je sustav kod kojeg </a:t>
            </a:r>
            <a:r>
              <a:rPr lang="hr-HR" b="1" i="1" smtClean="0">
                <a:solidFill>
                  <a:schemeClr val="tx2"/>
                </a:solidFill>
              </a:rPr>
              <a:t>položaj znamenke u zapisu određuje njenu vrijednost</a:t>
            </a:r>
            <a:r>
              <a:rPr lang="hr-HR" smtClean="0"/>
              <a:t>. 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  <p:pic>
        <p:nvPicPr>
          <p:cNvPr id="6" name="Slika 5" descr="phpThumb_generated_thumbnail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1604" y="3714752"/>
            <a:ext cx="6357982" cy="264320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Položajni brojevni sustav</a:t>
            </a:r>
            <a:endParaRPr lang="en-US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428736"/>
            <a:ext cx="8482042" cy="4525962"/>
          </a:xfrm>
        </p:spPr>
        <p:txBody>
          <a:bodyPr/>
          <a:lstStyle/>
          <a:p>
            <a:r>
              <a:rPr lang="hr-HR" smtClean="0"/>
              <a:t>Svaki je položajni brojevni sustav određen </a:t>
            </a:r>
            <a:r>
              <a:rPr lang="hr-HR" b="1" i="1" smtClean="0">
                <a:solidFill>
                  <a:schemeClr val="tx2"/>
                </a:solidFill>
              </a:rPr>
              <a:t>vlastitim skupom znamenaka</a:t>
            </a:r>
            <a:r>
              <a:rPr lang="hr-HR" smtClean="0"/>
              <a:t>. </a:t>
            </a:r>
          </a:p>
          <a:p>
            <a:r>
              <a:rPr lang="hr-HR" b="1" i="1" smtClean="0">
                <a:solidFill>
                  <a:schemeClr val="tx2"/>
                </a:solidFill>
              </a:rPr>
              <a:t>Ukupni broj različitih </a:t>
            </a:r>
            <a:br>
              <a:rPr lang="hr-HR" b="1" i="1" smtClean="0">
                <a:solidFill>
                  <a:schemeClr val="tx2"/>
                </a:solidFill>
              </a:rPr>
            </a:br>
            <a:r>
              <a:rPr lang="hr-HR" b="1" i="1" smtClean="0">
                <a:solidFill>
                  <a:schemeClr val="tx2"/>
                </a:solidFill>
              </a:rPr>
              <a:t>znamenaka </a:t>
            </a:r>
            <a:r>
              <a:rPr lang="hr-HR" smtClean="0"/>
              <a:t>naziva se </a:t>
            </a:r>
            <a:br>
              <a:rPr lang="hr-HR" smtClean="0"/>
            </a:br>
            <a:r>
              <a:rPr lang="hr-HR" smtClean="0"/>
              <a:t>o</a:t>
            </a:r>
            <a:r>
              <a:rPr lang="hr-HR" b="1" i="1" smtClean="0">
                <a:solidFill>
                  <a:schemeClr val="tx2"/>
                </a:solidFill>
              </a:rPr>
              <a:t>snovom</a:t>
            </a:r>
            <a:r>
              <a:rPr lang="hr-HR" smtClean="0"/>
              <a:t> ili </a:t>
            </a:r>
            <a:r>
              <a:rPr lang="hr-HR" b="1" i="1" smtClean="0">
                <a:solidFill>
                  <a:schemeClr val="tx2"/>
                </a:solidFill>
              </a:rPr>
              <a:t>bazom</a:t>
            </a:r>
            <a:r>
              <a:rPr lang="hr-HR" smtClean="0"/>
              <a:t> tog </a:t>
            </a:r>
            <a:br>
              <a:rPr lang="hr-HR" smtClean="0"/>
            </a:br>
            <a:r>
              <a:rPr lang="hr-HR" smtClean="0"/>
              <a:t>brojevnog sustava.</a:t>
            </a:r>
            <a:endParaRPr lang="en-US" smtClean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pic>
        <p:nvPicPr>
          <p:cNvPr id="6" name="Slika 5" descr="preuzm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4810" y="2571744"/>
            <a:ext cx="4667282" cy="30003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Dekadski brojevni sustav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5033963" cy="4419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hr-HR" smtClean="0"/>
              <a:t>U svakodnevnom smo životu navikli koristiti dekadski brojevni sustav.</a:t>
            </a:r>
          </a:p>
          <a:p>
            <a:pPr>
              <a:spcBef>
                <a:spcPct val="50000"/>
              </a:spcBef>
            </a:pPr>
            <a:r>
              <a:rPr lang="hr-HR" smtClean="0"/>
              <a:t>Osnova (baza) sustava je </a:t>
            </a:r>
            <a:r>
              <a:rPr lang="hr-HR" b="1" i="1" smtClean="0">
                <a:solidFill>
                  <a:schemeClr val="tx2"/>
                </a:solidFill>
              </a:rPr>
              <a:t>10</a:t>
            </a:r>
            <a:r>
              <a:rPr lang="hr-HR" smtClean="0"/>
              <a:t>.</a:t>
            </a:r>
          </a:p>
          <a:p>
            <a:r>
              <a:rPr lang="hr-HR" smtClean="0"/>
              <a:t>Za zapis se koriste znamenke: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0, 1, 2, 3, 4, 5, 6, 7, 8, 9</a:t>
            </a:r>
            <a:r>
              <a:rPr lang="hr-HR" smtClean="0"/>
              <a:t>.</a:t>
            </a:r>
            <a:endParaRPr lang="en-US" smtClean="0"/>
          </a:p>
        </p:txBody>
      </p:sp>
      <p:pic>
        <p:nvPicPr>
          <p:cNvPr id="21508" name="Rezervirano mjesto sadržaja 6" descr="counting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86438" y="1571625"/>
            <a:ext cx="2514600" cy="42862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48021-1AF8-4661-86F4-F662E03556CF}" type="slidenum">
              <a:rPr lang="en-US" smtClean="0">
                <a:solidFill>
                  <a:schemeClr val="tx2"/>
                </a:solidFill>
              </a:rPr>
              <a:pPr>
                <a:defRPr/>
              </a:pPr>
              <a:t>5</a:t>
            </a:fld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Dekadski brojevni sustav</a:t>
            </a:r>
            <a:endParaRPr lang="en-US" smtClean="0"/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Svaka znamenka u nizu ima jedinstvenu težinsku vrijednost. </a:t>
            </a:r>
          </a:p>
          <a:p>
            <a:endParaRPr lang="hr-HR" smtClean="0"/>
          </a:p>
          <a:p>
            <a:r>
              <a:rPr lang="hr-HR" smtClean="0"/>
              <a:t>Primjer pokazuje da je svaka znamenka deset puta vrednija od njoj desno susjedne.</a:t>
            </a:r>
            <a:endParaRPr lang="en-US" smtClean="0"/>
          </a:p>
        </p:txBody>
      </p:sp>
      <p:sp>
        <p:nvSpPr>
          <p:cNvPr id="8" name="Rezervirano mjesto broja slajd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pic>
        <p:nvPicPr>
          <p:cNvPr id="22534" name="Picture 5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5072063"/>
            <a:ext cx="5429250" cy="8683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2535" name="Slika 6" descr="ss8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38" y="2928938"/>
            <a:ext cx="5191125" cy="571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Dekadski brojevni sustav</a:t>
            </a:r>
            <a:endParaRPr lang="en-US" smtClean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553480" cy="4525962"/>
          </a:xfrm>
        </p:spPr>
        <p:txBody>
          <a:bodyPr/>
          <a:lstStyle/>
          <a:p>
            <a:pPr algn="just"/>
            <a:r>
              <a:rPr lang="hr-HR" smtClean="0"/>
              <a:t>Težinska vrijednost svake znamenke dobiva se tako da se </a:t>
            </a:r>
            <a:r>
              <a:rPr lang="hr-HR" b="1" i="1" smtClean="0">
                <a:solidFill>
                  <a:schemeClr val="tx2"/>
                </a:solidFill>
              </a:rPr>
              <a:t>osnova brojevnog sustava </a:t>
            </a:r>
            <a:r>
              <a:rPr lang="hr-HR" smtClean="0"/>
              <a:t>(u ovome slučaju broj 10) </a:t>
            </a:r>
            <a:r>
              <a:rPr lang="hr-HR" b="1" i="1" smtClean="0">
                <a:solidFill>
                  <a:schemeClr val="tx2"/>
                </a:solidFill>
              </a:rPr>
              <a:t>potencira</a:t>
            </a:r>
            <a:r>
              <a:rPr lang="hr-HR" smtClean="0"/>
              <a:t> eksponentom čija vrijednost </a:t>
            </a:r>
            <a:r>
              <a:rPr lang="hr-HR" b="1" i="1" smtClean="0">
                <a:solidFill>
                  <a:schemeClr val="tx2"/>
                </a:solidFill>
              </a:rPr>
              <a:t>ovisi o položaju znamenke u nizu</a:t>
            </a:r>
            <a:r>
              <a:rPr lang="hr-HR" smtClean="0"/>
              <a:t>. </a:t>
            </a:r>
          </a:p>
          <a:p>
            <a:pPr algn="just"/>
            <a:endParaRPr lang="hr-HR" smtClean="0"/>
          </a:p>
          <a:p>
            <a:pPr algn="just">
              <a:buNone/>
            </a:pPr>
            <a:endParaRPr lang="hr-HR" smtClean="0"/>
          </a:p>
          <a:p>
            <a:pPr algn="ctr">
              <a:buNone/>
            </a:pPr>
            <a:r>
              <a:rPr lang="hr-HR" sz="2400" smtClean="0"/>
              <a:t>Eksponent </a:t>
            </a:r>
            <a:r>
              <a:rPr lang="hr-HR" sz="2400" b="1" i="1" smtClean="0"/>
              <a:t>prve </a:t>
            </a:r>
            <a:r>
              <a:rPr lang="hr-HR" sz="2400" smtClean="0"/>
              <a:t>znamenke </a:t>
            </a:r>
            <a:r>
              <a:rPr lang="hr-HR" sz="2400" b="1" i="1" smtClean="0"/>
              <a:t>lijevo od zareza </a:t>
            </a:r>
            <a:r>
              <a:rPr lang="hr-HR" sz="2400" smtClean="0"/>
              <a:t>uvijek je </a:t>
            </a:r>
            <a:r>
              <a:rPr lang="hr-HR" sz="2400" b="1" i="1" smtClean="0"/>
              <a:t>0</a:t>
            </a:r>
            <a:r>
              <a:rPr lang="hr-HR" sz="2400" smtClean="0"/>
              <a:t>!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pic>
        <p:nvPicPr>
          <p:cNvPr id="23558" name="Slika 6" descr="ss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071942"/>
            <a:ext cx="8713787" cy="1181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Dekadski brojevni sustav</a:t>
            </a:r>
            <a:endParaRPr lang="en-US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S </a:t>
            </a:r>
            <a:r>
              <a:rPr lang="hr-HR" b="1" i="1" smtClean="0">
                <a:solidFill>
                  <a:schemeClr val="tx2"/>
                </a:solidFill>
              </a:rPr>
              <a:t>n znamenaka </a:t>
            </a:r>
            <a:r>
              <a:rPr lang="hr-HR" smtClean="0"/>
              <a:t>dekadskog brojevnog sustava, moguće je prikazati </a:t>
            </a:r>
            <a:r>
              <a:rPr lang="hr-HR" b="1" i="1" smtClean="0">
                <a:solidFill>
                  <a:schemeClr val="tx2"/>
                </a:solidFill>
              </a:rPr>
              <a:t>10</a:t>
            </a:r>
            <a:r>
              <a:rPr lang="hr-HR" b="1" i="1" baseline="30000" smtClean="0">
                <a:solidFill>
                  <a:schemeClr val="tx2"/>
                </a:solidFill>
              </a:rPr>
              <a:t>n</a:t>
            </a:r>
            <a:r>
              <a:rPr lang="hr-HR" smtClean="0"/>
              <a:t> različitih dekadskih brojeva. </a:t>
            </a:r>
          </a:p>
          <a:p>
            <a:endParaRPr lang="hr-HR" smtClean="0"/>
          </a:p>
          <a:p>
            <a:pPr lvl="1">
              <a:buFont typeface="Wingdings" pitchFamily="2" charset="2"/>
              <a:buNone/>
            </a:pPr>
            <a:r>
              <a:rPr lang="hr-HR" smtClean="0"/>
              <a:t>	Npr. s 2 znamenke može se prikazati:</a:t>
            </a:r>
          </a:p>
          <a:p>
            <a:pPr lvl="1" algn="ctr">
              <a:buFont typeface="Wingdings" pitchFamily="2" charset="2"/>
              <a:buNone/>
            </a:pPr>
            <a:r>
              <a:rPr lang="hr-HR" smtClean="0"/>
              <a:t>10</a:t>
            </a:r>
            <a:r>
              <a:rPr lang="hr-HR" b="1" i="1" baseline="30000" smtClean="0">
                <a:solidFill>
                  <a:schemeClr val="tx2"/>
                </a:solidFill>
              </a:rPr>
              <a:t>2</a:t>
            </a:r>
            <a:r>
              <a:rPr lang="hr-HR" smtClean="0"/>
              <a:t> = 100 različitih dekadskih brojeva.</a:t>
            </a:r>
            <a:r>
              <a:rPr lang="en-US" smtClean="0"/>
              <a:t> 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Dekadski brojevni sustav</a:t>
            </a:r>
            <a:endParaRPr lang="en-US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b="1" i="1" dirty="0" smtClean="0">
                <a:solidFill>
                  <a:schemeClr val="tx2"/>
                </a:solidFill>
              </a:rPr>
              <a:t>Najveći broj </a:t>
            </a:r>
            <a:r>
              <a:rPr lang="hr-HR" dirty="0" smtClean="0"/>
              <a:t>koji se može prikazati s </a:t>
            </a:r>
            <a:r>
              <a:rPr lang="hr-HR" b="1" i="1" dirty="0" smtClean="0">
                <a:solidFill>
                  <a:schemeClr val="tx2"/>
                </a:solidFill>
              </a:rPr>
              <a:t>n znamenaka</a:t>
            </a:r>
            <a:r>
              <a:rPr lang="hr-HR" dirty="0" smtClean="0"/>
              <a:t> u </a:t>
            </a:r>
            <a:r>
              <a:rPr lang="hr-HR" b="1" i="1" dirty="0" smtClean="0">
                <a:solidFill>
                  <a:schemeClr val="tx2"/>
                </a:solidFill>
              </a:rPr>
              <a:t>dekadskom brojevnom sustavu</a:t>
            </a:r>
            <a:r>
              <a:rPr lang="hr-HR" dirty="0" smtClean="0"/>
              <a:t>, može se dobiti korištenjem izraza:</a:t>
            </a:r>
          </a:p>
          <a:p>
            <a:pPr algn="ctr">
              <a:buNone/>
            </a:pPr>
            <a:r>
              <a:rPr lang="hr-HR" dirty="0" smtClean="0"/>
              <a:t> </a:t>
            </a:r>
            <a:r>
              <a:rPr lang="hr-HR" b="1" dirty="0" smtClean="0"/>
              <a:t>10</a:t>
            </a:r>
            <a:r>
              <a:rPr lang="hr-HR" b="1" baseline="30000" dirty="0" smtClean="0"/>
              <a:t>n</a:t>
            </a:r>
            <a:r>
              <a:rPr lang="hr-HR" b="1" dirty="0" smtClean="0"/>
              <a:t> -1</a:t>
            </a:r>
            <a:r>
              <a:rPr lang="hr-HR" dirty="0" smtClean="0"/>
              <a:t>. </a:t>
            </a:r>
          </a:p>
          <a:p>
            <a:pPr lvl="1" algn="just">
              <a:buNone/>
            </a:pPr>
            <a:r>
              <a:rPr lang="hr-HR" dirty="0" smtClean="0"/>
              <a:t>	</a:t>
            </a:r>
            <a:r>
              <a:rPr lang="hr-HR" dirty="0" err="1" smtClean="0"/>
              <a:t>Npr</a:t>
            </a:r>
            <a:r>
              <a:rPr lang="hr-HR" dirty="0" smtClean="0"/>
              <a:t>. Najveći broj koji se može prikazati s </a:t>
            </a:r>
            <a:br>
              <a:rPr lang="hr-HR" dirty="0" smtClean="0"/>
            </a:br>
            <a:r>
              <a:rPr lang="hr-HR" dirty="0" smtClean="0"/>
              <a:t>2 znamenke u dekadskom brojevnom sustavu je:</a:t>
            </a:r>
          </a:p>
          <a:p>
            <a:pPr lvl="1" algn="ctr">
              <a:buNone/>
            </a:pPr>
            <a:r>
              <a:rPr lang="hr-HR" dirty="0" smtClean="0"/>
              <a:t>10</a:t>
            </a:r>
            <a:r>
              <a:rPr lang="hr-HR" baseline="30000" dirty="0" smtClean="0"/>
              <a:t>2</a:t>
            </a:r>
            <a:r>
              <a:rPr lang="hr-HR" dirty="0" smtClean="0"/>
              <a:t> -1 = 99</a:t>
            </a:r>
            <a:r>
              <a:rPr lang="en-US" dirty="0" smtClean="0"/>
              <a:t> 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4814</TotalTime>
  <Words>471</Words>
  <Application>Microsoft Office PowerPoint</Application>
  <PresentationFormat>On-screen Show (4:3)</PresentationFormat>
  <Paragraphs>111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Brojevni sustavi</vt:lpstr>
      <vt:lpstr>Brojevni sustavi</vt:lpstr>
      <vt:lpstr>Položajni brojevni sustav</vt:lpstr>
      <vt:lpstr>Položajni brojevni sustav</vt:lpstr>
      <vt:lpstr>Dekadski brojevni sustav</vt:lpstr>
      <vt:lpstr>Dekadski brojevni sustav</vt:lpstr>
      <vt:lpstr>Dekadski brojevni sustav</vt:lpstr>
      <vt:lpstr>Dekadski brojevni sustav</vt:lpstr>
      <vt:lpstr>Dekadski brojevni sustav</vt:lpstr>
      <vt:lpstr>Što računalo razumije?</vt:lpstr>
      <vt:lpstr>Binarni brojevni sustav</vt:lpstr>
      <vt:lpstr>Binarni brojevni sustav</vt:lpstr>
      <vt:lpstr>Oznaka brojevnog sustava</vt:lpstr>
      <vt:lpstr>Binarni brojevni sustav</vt:lpstr>
      <vt:lpstr>Binarni brojevni sustav</vt:lpstr>
      <vt:lpstr>Binarni brojevni sustav</vt:lpstr>
      <vt:lpstr>Pretvorba binarni - dekadski</vt:lpstr>
      <vt:lpstr>Pretvorba binarni – dekadski (primjer 2)</vt:lpstr>
      <vt:lpstr>Pretvorba dekadski - binarni</vt:lpstr>
      <vt:lpstr>Pretvorba dekadski - binarni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382</cp:revision>
  <dcterms:created xsi:type="dcterms:W3CDTF">2012-03-18T17:34:57Z</dcterms:created>
  <dcterms:modified xsi:type="dcterms:W3CDTF">2016-11-23T09:20:28Z</dcterms:modified>
</cp:coreProperties>
</file>