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8" r:id="rId5"/>
    <p:sldId id="259" r:id="rId6"/>
    <p:sldId id="260" r:id="rId7"/>
    <p:sldId id="261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80" r:id="rId16"/>
    <p:sldId id="281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2" r:id="rId25"/>
    <p:sldId id="283" r:id="rId26"/>
    <p:sldId id="284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Python  zadaci za vježbanje i ponavljanje</a:t>
            </a:r>
            <a:endParaRPr lang="hr-H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733800"/>
            <a:ext cx="5407981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222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2</a:t>
            </a:r>
            <a:endParaRPr lang="hr-H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2564035"/>
            <a:ext cx="6784258" cy="27551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228600"/>
            <a:ext cx="1143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8332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3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Unesite  troznamenkasti broj </a:t>
            </a:r>
          </a:p>
          <a:p>
            <a:r>
              <a:rPr lang="hr-HR" dirty="0" smtClean="0"/>
              <a:t>Kod ispisa ispisati:</a:t>
            </a:r>
          </a:p>
          <a:p>
            <a:r>
              <a:rPr lang="hr-HR" dirty="0" smtClean="0"/>
              <a:t>Broj koji unosite </a:t>
            </a:r>
          </a:p>
          <a:p>
            <a:r>
              <a:rPr lang="hr-HR" dirty="0" smtClean="0"/>
              <a:t>Broj u binarnom brojevnom sustavu</a:t>
            </a:r>
            <a:r>
              <a:rPr lang="hr-HR" b="1" dirty="0" smtClean="0"/>
              <a:t> (baza 2)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1" y="4191000"/>
            <a:ext cx="8382000" cy="1614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609600"/>
            <a:ext cx="1143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0078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3</a:t>
            </a:r>
            <a:endParaRPr lang="hr-HR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220" y="2362200"/>
            <a:ext cx="8938780" cy="265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381000"/>
            <a:ext cx="1143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028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4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Unesite znak preko tipkovnice (slovo, brojku, specijani znak) i ispišite ASCII kod tog znaka</a:t>
            </a:r>
            <a:endParaRPr lang="hr-HR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4038600"/>
            <a:ext cx="6465300" cy="1262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7162800" y="2961382"/>
            <a:ext cx="1676400" cy="10772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b="1" dirty="0" smtClean="0"/>
              <a:t>POMOĆ:</a:t>
            </a:r>
          </a:p>
          <a:p>
            <a:endParaRPr lang="hr-HR" dirty="0"/>
          </a:p>
          <a:p>
            <a:r>
              <a:rPr lang="hr-HR" sz="2800" dirty="0" smtClean="0">
                <a:solidFill>
                  <a:srgbClr val="FF0000"/>
                </a:solidFill>
              </a:rPr>
              <a:t>ord(a)</a:t>
            </a:r>
            <a:endParaRPr lang="hr-HR" dirty="0">
              <a:solidFill>
                <a:srgbClr val="FF0000"/>
              </a:solidFill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9500" y="76200"/>
            <a:ext cx="1143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2423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4</a:t>
            </a:r>
            <a:endParaRPr lang="hr-HR" dirty="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133600"/>
            <a:ext cx="8675077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381000"/>
            <a:ext cx="1143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053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5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Unesite </a:t>
            </a:r>
            <a:r>
              <a:rPr lang="hr-HR" dirty="0" smtClean="0"/>
              <a:t>vrijednost </a:t>
            </a:r>
            <a:r>
              <a:rPr lang="hr-HR" dirty="0" smtClean="0"/>
              <a:t>varijable i ispišite memorijsku adresu te varijable</a:t>
            </a:r>
            <a:endParaRPr lang="hr-HR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736057"/>
            <a:ext cx="8182837" cy="1071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6019800" y="4343400"/>
            <a:ext cx="1676400" cy="107721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hr-HR" b="1" dirty="0" smtClean="0"/>
              <a:t>POMOĆ:</a:t>
            </a:r>
          </a:p>
          <a:p>
            <a:endParaRPr lang="hr-HR" dirty="0"/>
          </a:p>
          <a:p>
            <a:r>
              <a:rPr lang="hr-HR" sz="2800" dirty="0">
                <a:solidFill>
                  <a:srgbClr val="FF0000"/>
                </a:solidFill>
              </a:rPr>
              <a:t>i</a:t>
            </a:r>
            <a:r>
              <a:rPr lang="hr-HR" sz="2800" dirty="0" smtClean="0">
                <a:solidFill>
                  <a:srgbClr val="FF0000"/>
                </a:solidFill>
              </a:rPr>
              <a:t>d(a)</a:t>
            </a:r>
            <a:endParaRPr lang="hr-HR" dirty="0">
              <a:solidFill>
                <a:srgbClr val="FF0000"/>
              </a:solidFill>
            </a:endParaRP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304800"/>
            <a:ext cx="1143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3369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5</a:t>
            </a:r>
            <a:endParaRPr lang="hr-HR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2209800"/>
            <a:ext cx="757858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381000"/>
            <a:ext cx="1143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539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</a:t>
            </a:r>
            <a:r>
              <a:rPr lang="hr-HR" dirty="0" smtClean="0"/>
              <a:t>6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Zbrojite dva broja i rezultat ispišite kao decimalni broj</a:t>
            </a:r>
            <a:endParaRPr lang="hr-HR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109912"/>
            <a:ext cx="4586642" cy="199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85299"/>
            <a:ext cx="1143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3005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</a:t>
            </a:r>
            <a:r>
              <a:rPr lang="hr-HR" dirty="0" smtClean="0"/>
              <a:t>6</a:t>
            </a:r>
            <a:endParaRPr lang="hr-HR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47800" y="2590800"/>
            <a:ext cx="6571561" cy="1937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2800" y="533400"/>
            <a:ext cx="1143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17990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</a:t>
            </a:r>
            <a:r>
              <a:rPr lang="hr-HR" dirty="0" smtClean="0"/>
              <a:t>7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Unesite dva broja i izračunajte njihovu </a:t>
            </a:r>
            <a:r>
              <a:rPr lang="hr-HR" b="1" dirty="0" smtClean="0"/>
              <a:t>sumu, razliku, količnik, umnožak</a:t>
            </a:r>
            <a:endParaRPr lang="hr-HR" dirty="0"/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200400"/>
            <a:ext cx="5037666" cy="2833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152400"/>
            <a:ext cx="1143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368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Ponavljanje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r-HR" dirty="0" smtClean="0"/>
              <a:t>3=3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3==3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a=12.3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a</a:t>
            </a:r>
            <a:r>
              <a:rPr lang="hr-HR" dirty="0" smtClean="0"/>
              <a:t>==12.3 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a!=5</a:t>
            </a:r>
            <a:endParaRPr lang="hr-HR" dirty="0"/>
          </a:p>
        </p:txBody>
      </p:sp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228600"/>
            <a:ext cx="1143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124200" y="2721364"/>
            <a:ext cx="426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Koja je od navedenih varijabli pravilno deklarirana?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75691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</a:t>
            </a:r>
            <a:r>
              <a:rPr lang="hr-HR" dirty="0" smtClean="0"/>
              <a:t>7</a:t>
            </a:r>
            <a:endParaRPr lang="hr-HR" dirty="0"/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2209800"/>
            <a:ext cx="5546340" cy="3109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381000"/>
            <a:ext cx="1143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57403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</a:t>
            </a:r>
            <a:r>
              <a:rPr lang="hr-HR" dirty="0" smtClean="0"/>
              <a:t>8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sz="2400" dirty="0"/>
              <a:t>Unesite dva broja i izračunajte njihovu </a:t>
            </a:r>
            <a:r>
              <a:rPr lang="hr-HR" sz="2400" b="1" dirty="0"/>
              <a:t>sumu, razliku, količnik, </a:t>
            </a:r>
            <a:r>
              <a:rPr lang="hr-HR" sz="2400" b="1" dirty="0" smtClean="0"/>
              <a:t>umnožak</a:t>
            </a:r>
          </a:p>
          <a:p>
            <a:r>
              <a:rPr lang="hr-HR" sz="2400" dirty="0" smtClean="0"/>
              <a:t>Sumu ispisati u </a:t>
            </a:r>
            <a:r>
              <a:rPr lang="hr-HR" sz="2400" dirty="0" smtClean="0">
                <a:solidFill>
                  <a:srgbClr val="FF0000"/>
                </a:solidFill>
              </a:rPr>
              <a:t>binarnom sustavu</a:t>
            </a:r>
          </a:p>
          <a:p>
            <a:r>
              <a:rPr lang="hr-HR" sz="2400" dirty="0" smtClean="0"/>
              <a:t>Razliku ispisati u </a:t>
            </a:r>
            <a:r>
              <a:rPr lang="hr-HR" sz="2400" dirty="0" smtClean="0">
                <a:solidFill>
                  <a:srgbClr val="FF0000"/>
                </a:solidFill>
              </a:rPr>
              <a:t>heksadekadskom sustavu</a:t>
            </a:r>
          </a:p>
          <a:p>
            <a:r>
              <a:rPr lang="hr-HR" sz="2400" dirty="0" smtClean="0"/>
              <a:t>Umnožak ispisati u </a:t>
            </a:r>
            <a:r>
              <a:rPr lang="hr-HR" sz="2400" dirty="0" smtClean="0">
                <a:solidFill>
                  <a:srgbClr val="FF0000"/>
                </a:solidFill>
              </a:rPr>
              <a:t>oktalnom sustavu</a:t>
            </a:r>
          </a:p>
          <a:p>
            <a:r>
              <a:rPr lang="hr-HR" sz="2400" dirty="0" smtClean="0"/>
              <a:t>Količnik ispisati u </a:t>
            </a:r>
            <a:r>
              <a:rPr lang="hr-HR" sz="2400" dirty="0" smtClean="0">
                <a:solidFill>
                  <a:srgbClr val="FF0000"/>
                </a:solidFill>
              </a:rPr>
              <a:t>dekadskom sustavu</a:t>
            </a:r>
          </a:p>
          <a:p>
            <a:endParaRPr lang="hr-HR" sz="2400" dirty="0" smtClean="0">
              <a:solidFill>
                <a:srgbClr val="FF0000"/>
              </a:solidFill>
            </a:endParaRPr>
          </a:p>
          <a:p>
            <a:endParaRPr lang="hr-HR" sz="2400" dirty="0" smtClean="0">
              <a:solidFill>
                <a:srgbClr val="FF0000"/>
              </a:solidFill>
            </a:endParaRPr>
          </a:p>
          <a:p>
            <a:endParaRPr lang="hr-HR" sz="2400" b="1" dirty="0"/>
          </a:p>
          <a:p>
            <a:endParaRPr lang="hr-HR" sz="2400" b="1" dirty="0" smtClean="0"/>
          </a:p>
          <a:p>
            <a:endParaRPr lang="hr-HR" sz="2400" b="1" dirty="0"/>
          </a:p>
          <a:p>
            <a:endParaRPr lang="hr-HR" sz="2400" dirty="0"/>
          </a:p>
          <a:p>
            <a:endParaRPr lang="hr-HR" sz="2400" dirty="0"/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4191000"/>
            <a:ext cx="4520044" cy="207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76200"/>
            <a:ext cx="1143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5020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</a:t>
            </a:r>
            <a:r>
              <a:rPr lang="hr-HR" dirty="0" smtClean="0"/>
              <a:t>8</a:t>
            </a:r>
            <a:endParaRPr lang="hr-HR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600200"/>
            <a:ext cx="6891414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381000"/>
            <a:ext cx="1143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82597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</a:t>
            </a:r>
            <a:r>
              <a:rPr lang="hr-HR" dirty="0"/>
              <a:t>9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Napisati program koji ispisuje rezultat na temelju izraza: </a:t>
            </a:r>
            <a:r>
              <a:rPr lang="pl-PL" b="1" dirty="0"/>
              <a:t>x=b</a:t>
            </a:r>
            <a:r>
              <a:rPr lang="pl-PL" b="1" baseline="30000" dirty="0"/>
              <a:t>2</a:t>
            </a:r>
            <a:r>
              <a:rPr lang="pl-PL" b="1" dirty="0"/>
              <a:t>-4ac</a:t>
            </a:r>
            <a:endParaRPr lang="hr-HR" b="1" dirty="0"/>
          </a:p>
          <a:p>
            <a:endParaRPr lang="hr-HR" dirty="0"/>
          </a:p>
        </p:txBody>
      </p:sp>
      <p:sp>
        <p:nvSpPr>
          <p:cNvPr id="4" name="TextBox 3"/>
          <p:cNvSpPr txBox="1"/>
          <p:nvPr/>
        </p:nvSpPr>
        <p:spPr>
          <a:xfrm>
            <a:off x="5715000" y="3010451"/>
            <a:ext cx="2362200" cy="138499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hr-HR" dirty="0" smtClean="0"/>
              <a:t>Potenciranje u Pythonu</a:t>
            </a:r>
          </a:p>
          <a:p>
            <a:pPr algn="ctr"/>
            <a:endParaRPr lang="hr-HR" dirty="0"/>
          </a:p>
          <a:p>
            <a:pPr algn="ctr"/>
            <a:r>
              <a:rPr lang="hr-HR" sz="4800" b="1" dirty="0" smtClean="0">
                <a:solidFill>
                  <a:srgbClr val="FF0000"/>
                </a:solidFill>
              </a:rPr>
              <a:t>a**2</a:t>
            </a:r>
            <a:endParaRPr lang="hr-HR" sz="4800" b="1" dirty="0">
              <a:solidFill>
                <a:srgbClr val="FF0000"/>
              </a:solidFill>
            </a:endParaRPr>
          </a:p>
        </p:txBody>
      </p:sp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517172"/>
            <a:ext cx="4152639" cy="17406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6907" y="228600"/>
            <a:ext cx="1143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60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</a:t>
            </a:r>
            <a:r>
              <a:rPr lang="hr-HR" dirty="0" smtClean="0"/>
              <a:t>9</a:t>
            </a:r>
            <a:endParaRPr lang="hr-HR" dirty="0"/>
          </a:p>
        </p:txBody>
      </p:sp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981200"/>
            <a:ext cx="6334315" cy="3300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5415" y="533400"/>
            <a:ext cx="1143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9308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</a:t>
            </a:r>
            <a:r>
              <a:rPr lang="hr-HR" dirty="0" smtClean="0"/>
              <a:t>10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Izračunati aritmetičku sredinu </a:t>
            </a:r>
            <a:r>
              <a:rPr lang="hr-HR" dirty="0" smtClean="0"/>
              <a:t>sedam brojeva</a:t>
            </a:r>
          </a:p>
          <a:p>
            <a:r>
              <a:rPr lang="hr-HR" b="1" dirty="0" smtClean="0"/>
              <a:t>NAPOMENA:</a:t>
            </a:r>
            <a:r>
              <a:rPr lang="hr-HR" dirty="0" smtClean="0"/>
              <a:t> u jednoj liniji koda napraviti unos vrijednosti 7 varijabli</a:t>
            </a:r>
            <a:endParaRPr lang="hr-HR" b="1" dirty="0"/>
          </a:p>
          <a:p>
            <a:endParaRPr lang="hr-HR" dirty="0"/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228600"/>
            <a:ext cx="1143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65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3581400"/>
            <a:ext cx="7465845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98082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</a:t>
            </a:r>
            <a:r>
              <a:rPr lang="hr-HR" dirty="0" smtClean="0"/>
              <a:t>10</a:t>
            </a:r>
            <a:endParaRPr lang="hr-HR" dirty="0"/>
          </a:p>
        </p:txBody>
      </p:sp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081" y="1905000"/>
            <a:ext cx="8926919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6962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Ponavljanje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hr-HR" dirty="0" smtClean="0"/>
              <a:t>3=3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3==3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a=12.3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/>
              <a:t>a</a:t>
            </a:r>
            <a:r>
              <a:rPr lang="hr-HR" dirty="0" smtClean="0"/>
              <a:t>==12.3 </a:t>
            </a:r>
          </a:p>
          <a:p>
            <a:pPr marL="514350" indent="-514350">
              <a:buFont typeface="+mj-lt"/>
              <a:buAutoNum type="arabicPeriod"/>
            </a:pPr>
            <a:r>
              <a:rPr lang="hr-HR" dirty="0" smtClean="0"/>
              <a:t>a!=5</a:t>
            </a:r>
            <a:endParaRPr lang="hr-HR" dirty="0"/>
          </a:p>
        </p:txBody>
      </p:sp>
      <p:sp>
        <p:nvSpPr>
          <p:cNvPr id="4" name="Oval 3"/>
          <p:cNvSpPr/>
          <p:nvPr/>
        </p:nvSpPr>
        <p:spPr>
          <a:xfrm>
            <a:off x="365078" y="2866030"/>
            <a:ext cx="2362200" cy="533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457200"/>
            <a:ext cx="1143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62387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Deklaracija varijable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sz="7200" dirty="0" smtClean="0">
                <a:solidFill>
                  <a:srgbClr val="FF0000"/>
                </a:solidFill>
              </a:rPr>
              <a:t>a</a:t>
            </a:r>
            <a:r>
              <a:rPr lang="hr-HR" sz="7200" dirty="0" smtClean="0">
                <a:solidFill>
                  <a:srgbClr val="002060"/>
                </a:solidFill>
              </a:rPr>
              <a:t>=</a:t>
            </a:r>
            <a:r>
              <a:rPr lang="hr-HR" sz="7200" dirty="0" smtClean="0"/>
              <a:t>12</a:t>
            </a:r>
            <a:endParaRPr lang="hr-HR" sz="7200" dirty="0"/>
          </a:p>
        </p:txBody>
      </p:sp>
      <p:sp>
        <p:nvSpPr>
          <p:cNvPr id="4" name="Line Callout 1 3"/>
          <p:cNvSpPr/>
          <p:nvPr/>
        </p:nvSpPr>
        <p:spPr>
          <a:xfrm>
            <a:off x="762000" y="3276600"/>
            <a:ext cx="2209800" cy="1219200"/>
          </a:xfrm>
          <a:prstGeom prst="borderCallout1">
            <a:avLst>
              <a:gd name="adj1" fmla="val 24347"/>
              <a:gd name="adj2" fmla="val 107776"/>
              <a:gd name="adj3" fmla="val -63246"/>
              <a:gd name="adj4" fmla="val 135213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b="1" dirty="0" smtClean="0"/>
              <a:t>Naziv varijable</a:t>
            </a:r>
            <a:endParaRPr lang="hr-HR" sz="2400" b="1" dirty="0"/>
          </a:p>
        </p:txBody>
      </p:sp>
      <p:sp>
        <p:nvSpPr>
          <p:cNvPr id="5" name="Line Callout 1 4"/>
          <p:cNvSpPr/>
          <p:nvPr/>
        </p:nvSpPr>
        <p:spPr>
          <a:xfrm>
            <a:off x="3657600" y="4724400"/>
            <a:ext cx="2286000" cy="1524000"/>
          </a:xfrm>
          <a:prstGeom prst="borderCallout1">
            <a:avLst>
              <a:gd name="adj1" fmla="val -6325"/>
              <a:gd name="adj2" fmla="val 35249"/>
              <a:gd name="adj3" fmla="val -148993"/>
              <a:gd name="adj4" fmla="val 29130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b="1" dirty="0" smtClean="0"/>
              <a:t>Znak pridruživanja vrijednosti</a:t>
            </a:r>
            <a:endParaRPr lang="hr-HR" b="1" dirty="0"/>
          </a:p>
        </p:txBody>
      </p:sp>
      <p:sp>
        <p:nvSpPr>
          <p:cNvPr id="6" name="Line Callout 1 5"/>
          <p:cNvSpPr/>
          <p:nvPr/>
        </p:nvSpPr>
        <p:spPr>
          <a:xfrm>
            <a:off x="6629400" y="3124200"/>
            <a:ext cx="2286000" cy="1524000"/>
          </a:xfrm>
          <a:prstGeom prst="borderCallout1">
            <a:avLst>
              <a:gd name="adj1" fmla="val -6325"/>
              <a:gd name="adj2" fmla="val 35249"/>
              <a:gd name="adj3" fmla="val -48694"/>
              <a:gd name="adj4" fmla="val -46691"/>
            </a:avLst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b="1" dirty="0" smtClean="0"/>
              <a:t>Vrijednost</a:t>
            </a:r>
            <a:endParaRPr lang="hr-HR" b="1" dirty="0"/>
          </a:p>
        </p:txBody>
      </p:sp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2400" y="228600"/>
            <a:ext cx="1143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70515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Naredba za unos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sz="5400" dirty="0" smtClean="0">
                <a:solidFill>
                  <a:srgbClr val="FF0066"/>
                </a:solidFill>
              </a:rPr>
              <a:t>print</a:t>
            </a:r>
            <a:r>
              <a:rPr lang="hr-HR" sz="5400" dirty="0" smtClean="0"/>
              <a:t> (</a:t>
            </a:r>
            <a:r>
              <a:rPr lang="hr-HR" sz="5400" dirty="0" smtClean="0">
                <a:solidFill>
                  <a:srgbClr val="00B050"/>
                </a:solidFill>
              </a:rPr>
              <a:t>‘Tekst’</a:t>
            </a:r>
            <a:r>
              <a:rPr lang="hr-HR" sz="5400" dirty="0" smtClean="0"/>
              <a:t>, </a:t>
            </a:r>
            <a:r>
              <a:rPr lang="hr-HR" sz="5400" dirty="0" smtClean="0">
                <a:solidFill>
                  <a:srgbClr val="0070C0"/>
                </a:solidFill>
              </a:rPr>
              <a:t>a</a:t>
            </a:r>
            <a:r>
              <a:rPr lang="hr-HR" sz="5400" dirty="0" smtClean="0"/>
              <a:t>)</a:t>
            </a:r>
            <a:endParaRPr lang="hr-HR" sz="5400" dirty="0"/>
          </a:p>
        </p:txBody>
      </p:sp>
      <p:sp>
        <p:nvSpPr>
          <p:cNvPr id="4" name="Line Callout 1 3"/>
          <p:cNvSpPr/>
          <p:nvPr/>
        </p:nvSpPr>
        <p:spPr>
          <a:xfrm>
            <a:off x="762000" y="3429000"/>
            <a:ext cx="2209800" cy="1219200"/>
          </a:xfrm>
          <a:prstGeom prst="borderCallout1">
            <a:avLst>
              <a:gd name="adj1" fmla="val 24347"/>
              <a:gd name="adj2" fmla="val 107776"/>
              <a:gd name="adj3" fmla="val -66604"/>
              <a:gd name="adj4" fmla="val 111744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b="1" dirty="0" smtClean="0"/>
              <a:t>Naredba</a:t>
            </a:r>
            <a:endParaRPr lang="hr-HR" sz="2400" b="1" dirty="0"/>
          </a:p>
        </p:txBody>
      </p:sp>
      <p:sp>
        <p:nvSpPr>
          <p:cNvPr id="5" name="Line Callout 1 4"/>
          <p:cNvSpPr/>
          <p:nvPr/>
        </p:nvSpPr>
        <p:spPr>
          <a:xfrm>
            <a:off x="3810000" y="3733800"/>
            <a:ext cx="2209800" cy="1219200"/>
          </a:xfrm>
          <a:prstGeom prst="borderCallout1">
            <a:avLst>
              <a:gd name="adj1" fmla="val -11474"/>
              <a:gd name="adj2" fmla="val 60838"/>
              <a:gd name="adj3" fmla="val -105783"/>
              <a:gd name="adj4" fmla="val 58630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b="1" dirty="0" smtClean="0"/>
              <a:t>Tekstualni dio označen navodnicima</a:t>
            </a:r>
            <a:endParaRPr lang="hr-HR" sz="2400" b="1" dirty="0"/>
          </a:p>
        </p:txBody>
      </p:sp>
      <p:sp>
        <p:nvSpPr>
          <p:cNvPr id="6" name="Line Callout 1 5"/>
          <p:cNvSpPr/>
          <p:nvPr/>
        </p:nvSpPr>
        <p:spPr>
          <a:xfrm>
            <a:off x="6324600" y="3576851"/>
            <a:ext cx="2286000" cy="1524000"/>
          </a:xfrm>
          <a:prstGeom prst="borderCallout1">
            <a:avLst>
              <a:gd name="adj1" fmla="val -6325"/>
              <a:gd name="adj2" fmla="val 35249"/>
              <a:gd name="adj3" fmla="val -77351"/>
              <a:gd name="adj4" fmla="val 6444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b="1" dirty="0" smtClean="0"/>
              <a:t>Vrijednost varijable</a:t>
            </a:r>
            <a:endParaRPr lang="hr-HR" b="1" dirty="0"/>
          </a:p>
        </p:txBody>
      </p:sp>
    </p:spTree>
    <p:extLst>
      <p:ext uri="{BB962C8B-B14F-4D97-AF65-F5344CB8AC3E}">
        <p14:creationId xmlns:p14="http://schemas.microsoft.com/office/powerpoint/2010/main" val="184340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Naredba za unos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hr-HR" sz="4800" dirty="0" smtClean="0">
                <a:solidFill>
                  <a:srgbClr val="0070C0"/>
                </a:solidFill>
              </a:rPr>
              <a:t>a</a:t>
            </a:r>
            <a:r>
              <a:rPr lang="hr-HR" sz="4800" dirty="0" smtClean="0"/>
              <a:t>=tip_podataka(</a:t>
            </a:r>
            <a:r>
              <a:rPr lang="hr-HR" sz="4800" dirty="0" smtClean="0">
                <a:solidFill>
                  <a:srgbClr val="FF0066"/>
                </a:solidFill>
              </a:rPr>
              <a:t>input</a:t>
            </a:r>
            <a:r>
              <a:rPr lang="hr-HR" sz="4800" dirty="0" smtClean="0"/>
              <a:t>(</a:t>
            </a:r>
            <a:r>
              <a:rPr lang="hr-HR" sz="4800" dirty="0" smtClean="0">
                <a:solidFill>
                  <a:srgbClr val="00B050"/>
                </a:solidFill>
              </a:rPr>
              <a:t>‘Tekst</a:t>
            </a:r>
            <a:r>
              <a:rPr lang="hr-HR" sz="4800" dirty="0" smtClean="0">
                <a:solidFill>
                  <a:srgbClr val="00B050"/>
                </a:solidFill>
              </a:rPr>
              <a:t>’)</a:t>
            </a:r>
            <a:r>
              <a:rPr lang="hr-HR" sz="4800" dirty="0" smtClean="0"/>
              <a:t>)</a:t>
            </a:r>
            <a:endParaRPr lang="hr-HR" sz="4800" dirty="0"/>
          </a:p>
        </p:txBody>
      </p:sp>
      <p:sp>
        <p:nvSpPr>
          <p:cNvPr id="4" name="Line Callout 1 3"/>
          <p:cNvSpPr/>
          <p:nvPr/>
        </p:nvSpPr>
        <p:spPr>
          <a:xfrm>
            <a:off x="76200" y="3429000"/>
            <a:ext cx="2209800" cy="1219200"/>
          </a:xfrm>
          <a:prstGeom prst="borderCallout1">
            <a:avLst>
              <a:gd name="adj1" fmla="val -8116"/>
              <a:gd name="adj2" fmla="val 32428"/>
              <a:gd name="adj3" fmla="val -96828"/>
              <a:gd name="adj4" fmla="val 39485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b="1" dirty="0" smtClean="0"/>
              <a:t>Naziv varijable</a:t>
            </a:r>
            <a:endParaRPr lang="hr-HR" sz="2400" b="1" dirty="0"/>
          </a:p>
        </p:txBody>
      </p:sp>
      <p:sp>
        <p:nvSpPr>
          <p:cNvPr id="5" name="Line Callout 1 4"/>
          <p:cNvSpPr/>
          <p:nvPr/>
        </p:nvSpPr>
        <p:spPr>
          <a:xfrm>
            <a:off x="6781800" y="4872250"/>
            <a:ext cx="2209800" cy="1219200"/>
          </a:xfrm>
          <a:prstGeom prst="borderCallout1">
            <a:avLst>
              <a:gd name="adj1" fmla="val -11474"/>
              <a:gd name="adj2" fmla="val 60838"/>
              <a:gd name="adj3" fmla="val -204290"/>
              <a:gd name="adj4" fmla="val 41954"/>
            </a:avLst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sz="2400" b="1" dirty="0" smtClean="0"/>
              <a:t>Tekstualni dio označen navodnicima</a:t>
            </a:r>
            <a:endParaRPr lang="hr-HR" sz="2400" b="1" dirty="0"/>
          </a:p>
        </p:txBody>
      </p:sp>
      <p:sp>
        <p:nvSpPr>
          <p:cNvPr id="6" name="Line Callout 1 5"/>
          <p:cNvSpPr/>
          <p:nvPr/>
        </p:nvSpPr>
        <p:spPr>
          <a:xfrm>
            <a:off x="5105400" y="3429000"/>
            <a:ext cx="2286000" cy="986050"/>
          </a:xfrm>
          <a:prstGeom prst="borderCallout1">
            <a:avLst>
              <a:gd name="adj1" fmla="val -6325"/>
              <a:gd name="adj2" fmla="val 35249"/>
              <a:gd name="adj3" fmla="val -118545"/>
              <a:gd name="adj4" fmla="val 26743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b="1" dirty="0" smtClean="0"/>
              <a:t>Naredba za unos</a:t>
            </a:r>
            <a:endParaRPr lang="hr-HR" b="1" dirty="0"/>
          </a:p>
        </p:txBody>
      </p:sp>
      <p:sp>
        <p:nvSpPr>
          <p:cNvPr id="8" name="Line Callout 1 7"/>
          <p:cNvSpPr/>
          <p:nvPr/>
        </p:nvSpPr>
        <p:spPr>
          <a:xfrm>
            <a:off x="2667000" y="4648200"/>
            <a:ext cx="2286000" cy="986050"/>
          </a:xfrm>
          <a:prstGeom prst="borderCallout1">
            <a:avLst>
              <a:gd name="adj1" fmla="val -6325"/>
              <a:gd name="adj2" fmla="val 35249"/>
              <a:gd name="adj3" fmla="val -233424"/>
              <a:gd name="adj4" fmla="val 2375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hr-HR" b="1" dirty="0" smtClean="0"/>
              <a:t>Tip podataka: </a:t>
            </a:r>
            <a:r>
              <a:rPr lang="hr-HR" b="1" dirty="0" smtClean="0">
                <a:solidFill>
                  <a:srgbClr val="FF0000"/>
                </a:solidFill>
              </a:rPr>
              <a:t>int, float, bool, string</a:t>
            </a:r>
            <a:endParaRPr lang="hr-HR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38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1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Upisati jednu riječ i umnožiti je </a:t>
            </a:r>
            <a:r>
              <a:rPr lang="hr-HR" b="1" dirty="0" smtClean="0"/>
              <a:t>5 puta</a:t>
            </a:r>
            <a:endParaRPr lang="hr-HR" b="1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124200"/>
            <a:ext cx="6975123" cy="14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152400"/>
            <a:ext cx="1143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1354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1</a:t>
            </a:r>
            <a:endParaRPr lang="hr-H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514600"/>
            <a:ext cx="5833119" cy="233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1400" y="533400"/>
            <a:ext cx="1143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963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Zadatak 2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smtClean="0"/>
              <a:t>Upišite dvije riječi i spojite ih u niz.</a:t>
            </a:r>
            <a:endParaRPr lang="hr-H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014662"/>
            <a:ext cx="6553308" cy="2395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81000"/>
            <a:ext cx="11430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38508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287</Words>
  <Application>Microsoft Office PowerPoint</Application>
  <PresentationFormat>On-screen Show (4:3)</PresentationFormat>
  <Paragraphs>82</Paragraphs>
  <Slides>26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Office Theme</vt:lpstr>
      <vt:lpstr>Python  zadaci za vježbanje i ponavljanje</vt:lpstr>
      <vt:lpstr>Ponavljanje</vt:lpstr>
      <vt:lpstr>Ponavljanje</vt:lpstr>
      <vt:lpstr>Deklaracija varijable</vt:lpstr>
      <vt:lpstr>Naredba za unos</vt:lpstr>
      <vt:lpstr>Naredba za unos</vt:lpstr>
      <vt:lpstr>Zadatak 1</vt:lpstr>
      <vt:lpstr>Zadatak 1</vt:lpstr>
      <vt:lpstr>Zadatak 2</vt:lpstr>
      <vt:lpstr>Zadatak 2</vt:lpstr>
      <vt:lpstr>Zadatak 3</vt:lpstr>
      <vt:lpstr>Zadatak 3</vt:lpstr>
      <vt:lpstr>Zadatak 4</vt:lpstr>
      <vt:lpstr>Zadatak 4</vt:lpstr>
      <vt:lpstr>Zadatak 5</vt:lpstr>
      <vt:lpstr>Zadatak 5</vt:lpstr>
      <vt:lpstr>Zadatak 6</vt:lpstr>
      <vt:lpstr>Zadatak 6</vt:lpstr>
      <vt:lpstr>Zadatak 7</vt:lpstr>
      <vt:lpstr>Zadatak 7</vt:lpstr>
      <vt:lpstr>Zadatak 8</vt:lpstr>
      <vt:lpstr>Zadatak 8</vt:lpstr>
      <vt:lpstr>Zadatak 9</vt:lpstr>
      <vt:lpstr>Zadatak 9</vt:lpstr>
      <vt:lpstr>Zadatak 10</vt:lpstr>
      <vt:lpstr>Zadatak 10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Python  zadaci za vježbanje</dc:title>
  <dc:creator>zohercigo</dc:creator>
  <cp:lastModifiedBy>zoran</cp:lastModifiedBy>
  <cp:revision>36</cp:revision>
  <dcterms:created xsi:type="dcterms:W3CDTF">2006-08-16T00:00:00Z</dcterms:created>
  <dcterms:modified xsi:type="dcterms:W3CDTF">2016-11-17T19:20:23Z</dcterms:modified>
</cp:coreProperties>
</file>