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257" r:id="rId2"/>
    <p:sldId id="258" r:id="rId3"/>
    <p:sldId id="270" r:id="rId4"/>
    <p:sldId id="271" r:id="rId5"/>
    <p:sldId id="259" r:id="rId6"/>
    <p:sldId id="275" r:id="rId7"/>
    <p:sldId id="272" r:id="rId8"/>
    <p:sldId id="273" r:id="rId9"/>
    <p:sldId id="274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7" r:id="rId28"/>
    <p:sldId id="293" r:id="rId29"/>
    <p:sldId id="294" r:id="rId30"/>
    <p:sldId id="295" r:id="rId31"/>
  </p:sldIdLst>
  <p:sldSz cx="9144000" cy="6858000" type="screen4x3"/>
  <p:notesSz cx="6888163" cy="100203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00FFFF"/>
    <a:srgbClr val="FF3300"/>
    <a:srgbClr val="00FF00"/>
    <a:srgbClr val="004F8A"/>
    <a:srgbClr val="2F5395"/>
    <a:srgbClr val="FFF9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274" autoAdjust="0"/>
  </p:normalViewPr>
  <p:slideViewPr>
    <p:cSldViewPr snapToGrid="0" showGuides="1">
      <p:cViewPr varScale="1">
        <p:scale>
          <a:sx n="111" d="100"/>
          <a:sy n="111" d="100"/>
        </p:scale>
        <p:origin x="990" y="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203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I:\ZNANSTVENO\POSTDIPLOMSKI\ZNANST-RADOVI\2014\ENERGYCONkonferencijaDubrovnik2014\opcenitoPenetracija-SaCiscenjemPF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lang="hr-HR"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hr-HR" sz="1400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hr-HR" sz="1400" baseline="0">
                <a:latin typeface="Times New Roman" panose="02020603050405020304" pitchFamily="18" charset="0"/>
                <a:cs typeface="Times New Roman" panose="02020603050405020304" pitchFamily="18" charset="0"/>
              </a:rPr>
              <a:t> Losses</a:t>
            </a:r>
            <a:endParaRPr lang="hr-HR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3.0083333333333385E-2"/>
          <c:y val="2.7777777777777821E-2"/>
        </c:manualLayout>
      </c:layout>
      <c:overlay val="1"/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P DG1</c:v>
          </c:tx>
          <c:spPr>
            <a:ln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'2 objective Prob'!$CY$129:$CY$176</c:f>
              <c:numCache>
                <c:formatCode>General</c:formatCode>
                <c:ptCount val="48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3</c:v>
                </c:pt>
                <c:pt idx="6">
                  <c:v>3</c:v>
                </c:pt>
                <c:pt idx="7">
                  <c:v>4</c:v>
                </c:pt>
                <c:pt idx="8">
                  <c:v>4</c:v>
                </c:pt>
                <c:pt idx="9">
                  <c:v>5</c:v>
                </c:pt>
                <c:pt idx="10">
                  <c:v>5</c:v>
                </c:pt>
                <c:pt idx="11">
                  <c:v>6</c:v>
                </c:pt>
                <c:pt idx="12">
                  <c:v>6</c:v>
                </c:pt>
                <c:pt idx="13">
                  <c:v>7</c:v>
                </c:pt>
                <c:pt idx="14">
                  <c:v>7</c:v>
                </c:pt>
                <c:pt idx="15">
                  <c:v>8</c:v>
                </c:pt>
                <c:pt idx="16">
                  <c:v>8</c:v>
                </c:pt>
                <c:pt idx="17">
                  <c:v>9</c:v>
                </c:pt>
                <c:pt idx="18">
                  <c:v>9</c:v>
                </c:pt>
                <c:pt idx="19">
                  <c:v>10</c:v>
                </c:pt>
                <c:pt idx="20">
                  <c:v>10</c:v>
                </c:pt>
                <c:pt idx="21">
                  <c:v>11</c:v>
                </c:pt>
                <c:pt idx="22">
                  <c:v>11</c:v>
                </c:pt>
                <c:pt idx="23">
                  <c:v>12</c:v>
                </c:pt>
                <c:pt idx="24">
                  <c:v>12</c:v>
                </c:pt>
                <c:pt idx="25">
                  <c:v>13</c:v>
                </c:pt>
                <c:pt idx="26">
                  <c:v>13</c:v>
                </c:pt>
                <c:pt idx="27">
                  <c:v>14</c:v>
                </c:pt>
                <c:pt idx="28">
                  <c:v>14</c:v>
                </c:pt>
                <c:pt idx="29">
                  <c:v>15</c:v>
                </c:pt>
                <c:pt idx="30">
                  <c:v>15</c:v>
                </c:pt>
                <c:pt idx="31">
                  <c:v>16</c:v>
                </c:pt>
                <c:pt idx="32">
                  <c:v>16</c:v>
                </c:pt>
                <c:pt idx="33">
                  <c:v>17</c:v>
                </c:pt>
                <c:pt idx="34">
                  <c:v>17</c:v>
                </c:pt>
                <c:pt idx="35">
                  <c:v>18</c:v>
                </c:pt>
                <c:pt idx="36">
                  <c:v>18</c:v>
                </c:pt>
                <c:pt idx="37">
                  <c:v>19</c:v>
                </c:pt>
                <c:pt idx="38">
                  <c:v>19</c:v>
                </c:pt>
                <c:pt idx="39">
                  <c:v>20</c:v>
                </c:pt>
                <c:pt idx="40">
                  <c:v>20</c:v>
                </c:pt>
                <c:pt idx="41">
                  <c:v>21</c:v>
                </c:pt>
                <c:pt idx="42">
                  <c:v>21</c:v>
                </c:pt>
                <c:pt idx="43">
                  <c:v>22</c:v>
                </c:pt>
                <c:pt idx="44">
                  <c:v>22</c:v>
                </c:pt>
                <c:pt idx="45">
                  <c:v>23</c:v>
                </c:pt>
                <c:pt idx="46">
                  <c:v>23</c:v>
                </c:pt>
                <c:pt idx="47">
                  <c:v>24</c:v>
                </c:pt>
              </c:numCache>
            </c:numRef>
          </c:xVal>
          <c:yVal>
            <c:numRef>
              <c:f>'2 objective Prob'!$CZ$129:$CZ$176</c:f>
              <c:numCache>
                <c:formatCode>General</c:formatCode>
                <c:ptCount val="48"/>
                <c:pt idx="0">
                  <c:v>357.24011098686799</c:v>
                </c:pt>
                <c:pt idx="1">
                  <c:v>357.24011098686799</c:v>
                </c:pt>
                <c:pt idx="2">
                  <c:v>364.37563088905415</c:v>
                </c:pt>
                <c:pt idx="3">
                  <c:v>364.37563088905415</c:v>
                </c:pt>
                <c:pt idx="4">
                  <c:v>296.31645296462881</c:v>
                </c:pt>
                <c:pt idx="5">
                  <c:v>296.31645296462881</c:v>
                </c:pt>
                <c:pt idx="6">
                  <c:v>362.72132947083378</c:v>
                </c:pt>
                <c:pt idx="7">
                  <c:v>362.72132947083378</c:v>
                </c:pt>
                <c:pt idx="8">
                  <c:v>343.13058619237597</c:v>
                </c:pt>
                <c:pt idx="9">
                  <c:v>343.13058619237597</c:v>
                </c:pt>
                <c:pt idx="10">
                  <c:v>371.92622335250064</c:v>
                </c:pt>
                <c:pt idx="11">
                  <c:v>371.92622335250064</c:v>
                </c:pt>
                <c:pt idx="12">
                  <c:v>379.03606636655695</c:v>
                </c:pt>
                <c:pt idx="13">
                  <c:v>379.03606636655695</c:v>
                </c:pt>
                <c:pt idx="14">
                  <c:v>269.05799420346415</c:v>
                </c:pt>
                <c:pt idx="15">
                  <c:v>269.05799420346415</c:v>
                </c:pt>
                <c:pt idx="16">
                  <c:v>336.67681199383901</c:v>
                </c:pt>
                <c:pt idx="17">
                  <c:v>336.67681199383901</c:v>
                </c:pt>
                <c:pt idx="18">
                  <c:v>380.89334647526886</c:v>
                </c:pt>
                <c:pt idx="19">
                  <c:v>380.89334647526886</c:v>
                </c:pt>
                <c:pt idx="20">
                  <c:v>347.41862838552896</c:v>
                </c:pt>
                <c:pt idx="21">
                  <c:v>347.41862838552896</c:v>
                </c:pt>
                <c:pt idx="22">
                  <c:v>352.85444016228405</c:v>
                </c:pt>
                <c:pt idx="23">
                  <c:v>352.85444016228405</c:v>
                </c:pt>
                <c:pt idx="24">
                  <c:v>406.86218950161197</c:v>
                </c:pt>
                <c:pt idx="25">
                  <c:v>406.86218950161197</c:v>
                </c:pt>
                <c:pt idx="26">
                  <c:v>283.20932058997198</c:v>
                </c:pt>
                <c:pt idx="27">
                  <c:v>283.20932058997198</c:v>
                </c:pt>
                <c:pt idx="28">
                  <c:v>426.87898344396302</c:v>
                </c:pt>
                <c:pt idx="29">
                  <c:v>426.87898344396302</c:v>
                </c:pt>
                <c:pt idx="30">
                  <c:v>430.96437084767774</c:v>
                </c:pt>
                <c:pt idx="31">
                  <c:v>430.96437084767774</c:v>
                </c:pt>
                <c:pt idx="32">
                  <c:v>430.25009330839197</c:v>
                </c:pt>
                <c:pt idx="33">
                  <c:v>430.25009330839197</c:v>
                </c:pt>
                <c:pt idx="34">
                  <c:v>414.84223466157499</c:v>
                </c:pt>
                <c:pt idx="35">
                  <c:v>414.84223466157499</c:v>
                </c:pt>
                <c:pt idx="36">
                  <c:v>378.92252395031699</c:v>
                </c:pt>
                <c:pt idx="37">
                  <c:v>378.92252395031699</c:v>
                </c:pt>
                <c:pt idx="38">
                  <c:v>387.08767379685702</c:v>
                </c:pt>
                <c:pt idx="39">
                  <c:v>387.08767379685702</c:v>
                </c:pt>
                <c:pt idx="40">
                  <c:v>400.19182082571626</c:v>
                </c:pt>
                <c:pt idx="41">
                  <c:v>400.19182082571626</c:v>
                </c:pt>
                <c:pt idx="42">
                  <c:v>357.85167503376141</c:v>
                </c:pt>
                <c:pt idx="43">
                  <c:v>357.85167503376141</c:v>
                </c:pt>
                <c:pt idx="44">
                  <c:v>417.13965731529493</c:v>
                </c:pt>
                <c:pt idx="45">
                  <c:v>417.13965731529493</c:v>
                </c:pt>
                <c:pt idx="46">
                  <c:v>505.28434314878581</c:v>
                </c:pt>
                <c:pt idx="47">
                  <c:v>505.28434314878581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5CC-4436-A293-D6A8F39C665A}"/>
            </c:ext>
          </c:extLst>
        </c:ser>
        <c:ser>
          <c:idx val="1"/>
          <c:order val="1"/>
          <c:tx>
            <c:v>Q DG1</c:v>
          </c:tx>
          <c:spPr>
            <a:ln>
              <a:solidFill>
                <a:srgbClr val="00B050"/>
              </a:solidFill>
              <a:prstDash val="sysDash"/>
            </a:ln>
          </c:spPr>
          <c:marker>
            <c:symbol val="none"/>
          </c:marker>
          <c:xVal>
            <c:numRef>
              <c:f>'2 objective Prob'!$CY$129:$CY$176</c:f>
              <c:numCache>
                <c:formatCode>General</c:formatCode>
                <c:ptCount val="48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3</c:v>
                </c:pt>
                <c:pt idx="6">
                  <c:v>3</c:v>
                </c:pt>
                <c:pt idx="7">
                  <c:v>4</c:v>
                </c:pt>
                <c:pt idx="8">
                  <c:v>4</c:v>
                </c:pt>
                <c:pt idx="9">
                  <c:v>5</c:v>
                </c:pt>
                <c:pt idx="10">
                  <c:v>5</c:v>
                </c:pt>
                <c:pt idx="11">
                  <c:v>6</c:v>
                </c:pt>
                <c:pt idx="12">
                  <c:v>6</c:v>
                </c:pt>
                <c:pt idx="13">
                  <c:v>7</c:v>
                </c:pt>
                <c:pt idx="14">
                  <c:v>7</c:v>
                </c:pt>
                <c:pt idx="15">
                  <c:v>8</c:v>
                </c:pt>
                <c:pt idx="16">
                  <c:v>8</c:v>
                </c:pt>
                <c:pt idx="17">
                  <c:v>9</c:v>
                </c:pt>
                <c:pt idx="18">
                  <c:v>9</c:v>
                </c:pt>
                <c:pt idx="19">
                  <c:v>10</c:v>
                </c:pt>
                <c:pt idx="20">
                  <c:v>10</c:v>
                </c:pt>
                <c:pt idx="21">
                  <c:v>11</c:v>
                </c:pt>
                <c:pt idx="22">
                  <c:v>11</c:v>
                </c:pt>
                <c:pt idx="23">
                  <c:v>12</c:v>
                </c:pt>
                <c:pt idx="24">
                  <c:v>12</c:v>
                </c:pt>
                <c:pt idx="25">
                  <c:v>13</c:v>
                </c:pt>
                <c:pt idx="26">
                  <c:v>13</c:v>
                </c:pt>
                <c:pt idx="27">
                  <c:v>14</c:v>
                </c:pt>
                <c:pt idx="28">
                  <c:v>14</c:v>
                </c:pt>
                <c:pt idx="29">
                  <c:v>15</c:v>
                </c:pt>
                <c:pt idx="30">
                  <c:v>15</c:v>
                </c:pt>
                <c:pt idx="31">
                  <c:v>16</c:v>
                </c:pt>
                <c:pt idx="32">
                  <c:v>16</c:v>
                </c:pt>
                <c:pt idx="33">
                  <c:v>17</c:v>
                </c:pt>
                <c:pt idx="34">
                  <c:v>17</c:v>
                </c:pt>
                <c:pt idx="35">
                  <c:v>18</c:v>
                </c:pt>
                <c:pt idx="36">
                  <c:v>18</c:v>
                </c:pt>
                <c:pt idx="37">
                  <c:v>19</c:v>
                </c:pt>
                <c:pt idx="38">
                  <c:v>19</c:v>
                </c:pt>
                <c:pt idx="39">
                  <c:v>20</c:v>
                </c:pt>
                <c:pt idx="40">
                  <c:v>20</c:v>
                </c:pt>
                <c:pt idx="41">
                  <c:v>21</c:v>
                </c:pt>
                <c:pt idx="42">
                  <c:v>21</c:v>
                </c:pt>
                <c:pt idx="43">
                  <c:v>22</c:v>
                </c:pt>
                <c:pt idx="44">
                  <c:v>22</c:v>
                </c:pt>
                <c:pt idx="45">
                  <c:v>23</c:v>
                </c:pt>
                <c:pt idx="46">
                  <c:v>23</c:v>
                </c:pt>
                <c:pt idx="47">
                  <c:v>24</c:v>
                </c:pt>
              </c:numCache>
            </c:numRef>
          </c:xVal>
          <c:yVal>
            <c:numRef>
              <c:f>'2 objective Prob'!$DA$129:$DA$176</c:f>
              <c:numCache>
                <c:formatCode>General</c:formatCode>
                <c:ptCount val="48"/>
                <c:pt idx="0">
                  <c:v>-114.14709644504605</c:v>
                </c:pt>
                <c:pt idx="1">
                  <c:v>-114.14709644504605</c:v>
                </c:pt>
                <c:pt idx="2">
                  <c:v>-22.423588444971884</c:v>
                </c:pt>
                <c:pt idx="3">
                  <c:v>-22.423588444971884</c:v>
                </c:pt>
                <c:pt idx="4">
                  <c:v>58.463349454688469</c:v>
                </c:pt>
                <c:pt idx="5">
                  <c:v>58.463349454688469</c:v>
                </c:pt>
                <c:pt idx="6">
                  <c:v>-150.84536207776699</c:v>
                </c:pt>
                <c:pt idx="7">
                  <c:v>-150.84536207776699</c:v>
                </c:pt>
                <c:pt idx="8">
                  <c:v>-2.7165983236956386</c:v>
                </c:pt>
                <c:pt idx="9">
                  <c:v>-2.7165983236956386</c:v>
                </c:pt>
                <c:pt idx="10">
                  <c:v>22.845699570641177</c:v>
                </c:pt>
                <c:pt idx="11">
                  <c:v>22.845699570641177</c:v>
                </c:pt>
                <c:pt idx="12">
                  <c:v>30.86523870940329</c:v>
                </c:pt>
                <c:pt idx="13">
                  <c:v>30.86523870940329</c:v>
                </c:pt>
                <c:pt idx="14">
                  <c:v>118.275413825161</c:v>
                </c:pt>
                <c:pt idx="15">
                  <c:v>118.275413825161</c:v>
                </c:pt>
                <c:pt idx="16">
                  <c:v>93.946783784561703</c:v>
                </c:pt>
                <c:pt idx="17">
                  <c:v>93.946783784561703</c:v>
                </c:pt>
                <c:pt idx="18">
                  <c:v>55.421107412401902</c:v>
                </c:pt>
                <c:pt idx="19">
                  <c:v>55.421107412401902</c:v>
                </c:pt>
                <c:pt idx="20">
                  <c:v>157.39447368529309</c:v>
                </c:pt>
                <c:pt idx="21">
                  <c:v>157.39447368529309</c:v>
                </c:pt>
                <c:pt idx="22">
                  <c:v>15.6308094556284</c:v>
                </c:pt>
                <c:pt idx="23">
                  <c:v>15.6308094556284</c:v>
                </c:pt>
                <c:pt idx="24">
                  <c:v>48.259539475343978</c:v>
                </c:pt>
                <c:pt idx="25">
                  <c:v>48.259539475343978</c:v>
                </c:pt>
                <c:pt idx="26">
                  <c:v>96.203235956752081</c:v>
                </c:pt>
                <c:pt idx="27">
                  <c:v>96.203235956752081</c:v>
                </c:pt>
                <c:pt idx="28">
                  <c:v>81.659446435775081</c:v>
                </c:pt>
                <c:pt idx="29">
                  <c:v>81.659446435775081</c:v>
                </c:pt>
                <c:pt idx="30">
                  <c:v>126.25795144319602</c:v>
                </c:pt>
                <c:pt idx="31">
                  <c:v>126.25795144319602</c:v>
                </c:pt>
                <c:pt idx="32">
                  <c:v>84.479428486287105</c:v>
                </c:pt>
                <c:pt idx="33">
                  <c:v>84.479428486287105</c:v>
                </c:pt>
                <c:pt idx="34">
                  <c:v>90.618290173724716</c:v>
                </c:pt>
                <c:pt idx="35">
                  <c:v>90.618290173724716</c:v>
                </c:pt>
                <c:pt idx="36">
                  <c:v>97.647749666325097</c:v>
                </c:pt>
                <c:pt idx="37">
                  <c:v>97.647749666325097</c:v>
                </c:pt>
                <c:pt idx="38">
                  <c:v>90.606993798814983</c:v>
                </c:pt>
                <c:pt idx="39">
                  <c:v>90.606993798814983</c:v>
                </c:pt>
                <c:pt idx="40">
                  <c:v>74.44220324595247</c:v>
                </c:pt>
                <c:pt idx="41">
                  <c:v>74.44220324595247</c:v>
                </c:pt>
                <c:pt idx="42">
                  <c:v>57.283536919841403</c:v>
                </c:pt>
                <c:pt idx="43">
                  <c:v>57.283536919841403</c:v>
                </c:pt>
                <c:pt idx="44">
                  <c:v>0.3636107098696314</c:v>
                </c:pt>
                <c:pt idx="45">
                  <c:v>0.3636107098696314</c:v>
                </c:pt>
                <c:pt idx="46">
                  <c:v>118.966487855605</c:v>
                </c:pt>
                <c:pt idx="47">
                  <c:v>118.966487855605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5CC-4436-A293-D6A8F39C66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9476608"/>
        <c:axId val="99477184"/>
      </c:scatterChart>
      <c:valAx>
        <c:axId val="99476608"/>
        <c:scaling>
          <c:orientation val="minMax"/>
          <c:max val="24"/>
        </c:scaling>
        <c:delete val="0"/>
        <c:axPos val="b"/>
        <c:title>
          <c:tx>
            <c:rich>
              <a:bodyPr/>
              <a:lstStyle/>
              <a:p>
                <a:pPr>
                  <a:defRPr lang="hr-HR" sz="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time [h]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hr-HR"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r-Latn-RS"/>
          </a:p>
        </c:txPr>
        <c:crossAx val="99477184"/>
        <c:crossesAt val="-200"/>
        <c:crossBetween val="midCat"/>
        <c:majorUnit val="1"/>
      </c:valAx>
      <c:valAx>
        <c:axId val="994771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lang="hr-HR" sz="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800" b="1" i="0" baseline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Power of DGs [kW] or [kvar]</a:t>
                </a:r>
                <a:endParaRPr lang="hr-HR" sz="80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3.9840637450199223E-2"/>
              <c:y val="0.1347494191835380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hr-HR"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r-Latn-RS"/>
          </a:p>
        </c:txPr>
        <c:crossAx val="99476608"/>
        <c:crosses val="autoZero"/>
        <c:crossBetween val="midCat"/>
      </c:valAx>
    </c:plotArea>
    <c:legend>
      <c:legendPos val="t"/>
      <c:overlay val="0"/>
      <c:txPr>
        <a:bodyPr/>
        <a:lstStyle/>
        <a:p>
          <a:pPr>
            <a:defRPr lang="hr-HR"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sr-Latn-RS"/>
        </a:p>
      </c:txPr>
    </c:legend>
    <c:plotVisOnly val="1"/>
    <c:dispBlanksAs val="gap"/>
    <c:showDLblsOverMax val="0"/>
  </c:chart>
  <c:spPr>
    <a:solidFill>
      <a:schemeClr val="accent2">
        <a:lumMod val="20000"/>
        <a:lumOff val="80000"/>
      </a:schemeClr>
    </a:solidFill>
  </c:sp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hr-HR" dirty="0" err="1"/>
              <a:t>Prob</a:t>
            </a:r>
            <a:endParaRPr lang="hr-H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3D6FD-C350-4B8A-9226-78BFBC75CD79}" type="datetimeFigureOut">
              <a:rPr lang="hr-HR" smtClean="0"/>
              <a:t>2.4.2019.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30369-B263-4927-ABF1-2F88419C77D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97540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275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dirty="0"/>
              <a:t>Prob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2755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74D52ABD-8AC6-4769-9B5E-F46A64903E73}" type="datetimeFigureOut">
              <a:rPr lang="en-US" smtClean="0"/>
              <a:t>4/2/2019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0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7547"/>
            <a:ext cx="2984870" cy="50275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7547"/>
            <a:ext cx="2984870" cy="50275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BAB69AE0-356A-4F71-BD08-D86671F544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8705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614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329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789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2120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8563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6993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303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0216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904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0013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702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9155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7390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9217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8616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7792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4538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755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2459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6649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9730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6283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4695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206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27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926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875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1589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8277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69AE0-356A-4F71-BD08-D86671F544D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82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65ECD-2142-42FE-9601-B81767356491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26188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DF7B7-AAAA-433C-B814-EA5EFA5EB4D9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4291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4E1B0-D1CC-430C-A9A6-9213D1E68C17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200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B93E-71E6-4108-89B6-8F42BA96A5C3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6198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96510-8931-496C-A024-833195E053D3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1229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7FBC1-9213-4EA9-8953-1FB0D7DB6E53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63703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9EEC6-2FD0-46C1-86BD-2070A3C06759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63724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9ACB-E1B6-44AE-98B9-CAF28A95748F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61473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893D-9386-4C0C-A09A-17F989C21407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67395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058A-94B2-4A6F-85A4-3AE4894EDBCB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9921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21BC-FF38-431F-B47A-C0505FD078D5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9990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82868-E5DB-43A8-9DB1-F24520549D70}" type="datetime1">
              <a:rPr lang="hr-HR" smtClean="0"/>
              <a:t>2.4.2019.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638CB-0055-48CB-A812-B2B44361C644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94770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2.jpeg"/><Relationship Id="rId9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oomen.carnet.hr/course/view.php?id=11343#section-5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0.xml"/><Relationship Id="rId7" Type="http://schemas.openxmlformats.org/officeDocument/2006/relationships/chart" Target="../charts/chart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image" Target="../media/image1.png"/><Relationship Id="rId4" Type="http://schemas.openxmlformats.org/officeDocument/2006/relationships/image" Target="../media/image2.jpeg"/><Relationship Id="rId9" Type="http://schemas.openxmlformats.org/officeDocument/2006/relationships/image" Target="../media/image6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2.jpe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hyperlink" Target="https://wiki.openelectrical.org/index.php?title=Power_Systems_Analysis_Software" TargetMode="External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List_of_optimization_software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cipy.org/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://smartgrid.epri.com/SimulationTool.aspx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.png"/><Relationship Id="rId4" Type="http://schemas.openxmlformats.org/officeDocument/2006/relationships/image" Target="../media/image3.png"/><Relationship Id="rId9" Type="http://schemas.openxmlformats.org/officeDocument/2006/relationships/image" Target="../media/image20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notesSlide" Target="../notesSlides/notesSlide25.xml"/><Relationship Id="rId7" Type="http://schemas.openxmlformats.org/officeDocument/2006/relationships/oleObject" Target="../embeddings/oleObject6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png"/><Relationship Id="rId11" Type="http://schemas.openxmlformats.org/officeDocument/2006/relationships/oleObject" Target="../embeddings/oleObject8.bin"/><Relationship Id="rId5" Type="http://schemas.openxmlformats.org/officeDocument/2006/relationships/image" Target="../media/image3.png"/><Relationship Id="rId10" Type="http://schemas.openxmlformats.org/officeDocument/2006/relationships/image" Target="../media/image22.wmf"/><Relationship Id="rId4" Type="http://schemas.openxmlformats.org/officeDocument/2006/relationships/image" Target="../media/image2.jpeg"/><Relationship Id="rId9" Type="http://schemas.openxmlformats.org/officeDocument/2006/relationships/oleObject" Target="../embeddings/oleObject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cs.scipy.org/doc/scipy-0.17.0/reference/generated/scipy.optimize.differential_evolution.html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hyperlink" Target="https://pdfs.semanticscholar.org/c28f/cda2bccc75b10e1d540031269e82a5d9c9b0.pdf?_ga=2.130438726.859446823.1553504960-1592470437.1516282346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apmonitor.com/me575/index.php/Main/BookChapters" TargetMode="Externa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jpe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15" y="1196746"/>
            <a:ext cx="9136143" cy="2785863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4800" b="1" noProof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Theory and implementation of optimisation methods for optimizations in distribution power system</a:t>
            </a:r>
            <a:r>
              <a:rPr lang="hr-HR" sz="4800" b="1" noProof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PART 1</a:t>
            </a:r>
            <a:endParaRPr lang="en-US" sz="4800" b="1" noProof="1">
              <a:solidFill>
                <a:srgbClr val="FFF9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20627"/>
            <a:ext cx="9145960" cy="1569955"/>
          </a:xfrm>
        </p:spPr>
        <p:txBody>
          <a:bodyPr>
            <a:noAutofit/>
          </a:bodyPr>
          <a:lstStyle/>
          <a:p>
            <a:r>
              <a:rPr lang="en-US" b="1" noProof="1">
                <a:solidFill>
                  <a:schemeClr val="bg1"/>
                </a:solidFill>
              </a:rPr>
              <a:t>Marinko Barukčić</a:t>
            </a:r>
            <a:r>
              <a:rPr lang="hr-HR" b="1" noProof="1">
                <a:solidFill>
                  <a:schemeClr val="bg1"/>
                </a:solidFill>
              </a:rPr>
              <a:t>, PhD.</a:t>
            </a:r>
          </a:p>
          <a:p>
            <a:r>
              <a:rPr lang="en-US" b="1" noProof="1">
                <a:solidFill>
                  <a:schemeClr val="bg1"/>
                </a:solidFill>
              </a:rPr>
              <a:t>Faculty of Electrical Engineering, Computer Science and Information Technology Osijek</a:t>
            </a:r>
            <a:endParaRPr lang="hr-HR" b="1" noProof="1">
              <a:solidFill>
                <a:schemeClr val="bg1"/>
              </a:solidFill>
            </a:endParaRPr>
          </a:p>
          <a:p>
            <a:r>
              <a:rPr lang="en-US" b="1" noProof="1">
                <a:solidFill>
                  <a:schemeClr val="bg1"/>
                </a:solidFill>
              </a:rPr>
              <a:t>JOSIP JURAJ STROSSMAYER UNIVERSITY OF OSIJEK</a:t>
            </a:r>
            <a:endParaRPr lang="hr-HR" b="1" noProof="1">
              <a:solidFill>
                <a:schemeClr val="bg1"/>
              </a:solidFill>
            </a:endParaRP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975372-14E9-4AE3-A1B2-B1272EF5CE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49" y="6492523"/>
            <a:ext cx="2057841" cy="365125"/>
          </a:xfrm>
        </p:spPr>
        <p:txBody>
          <a:bodyPr/>
          <a:lstStyle/>
          <a:p>
            <a:fld id="{90E9327D-FE96-41BD-BC74-D46F98C1D196}" type="datetime1">
              <a:rPr lang="en-US" noProof="1" smtClean="0"/>
              <a:t>4/2/2019</a:t>
            </a:fld>
            <a:endParaRPr lang="en-US" noProof="1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AA16878-2336-4A8D-AFEC-9309FCA4E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49" y="6492523"/>
            <a:ext cx="2057841" cy="365125"/>
          </a:xfrm>
        </p:spPr>
        <p:txBody>
          <a:bodyPr/>
          <a:lstStyle/>
          <a:p>
            <a:fld id="{7A8638CB-0055-48CB-A812-B2B44361C644}" type="slidenum">
              <a:rPr lang="en-US" noProof="1" dirty="0" smtClean="0"/>
              <a:t>1</a:t>
            </a:fld>
            <a:endParaRPr lang="en-US" noProof="1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pic>
        <p:nvPicPr>
          <p:cNvPr id="12" name="Picture 1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13" name="Slika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869804-C999-483D-9EB6-E99E4BD0F209}"/>
              </a:ext>
            </a:extLst>
          </p:cNvPr>
          <p:cNvSpPr txBox="1"/>
          <p:nvPr/>
        </p:nvSpPr>
        <p:spPr>
          <a:xfrm>
            <a:off x="3343875" y="827414"/>
            <a:ext cx="2456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Workshop</a:t>
            </a:r>
            <a:r>
              <a:rPr lang="en-US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– day 3</a:t>
            </a:r>
            <a:r>
              <a:rPr lang="hr-HR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969213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10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5646" y="1336332"/>
            <a:ext cx="76527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Optimization techniques – main classification, requirements on OP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A3FAD70-0E32-4CEF-B566-DA5AB26961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860619"/>
              </p:ext>
            </p:extLst>
          </p:nvPr>
        </p:nvGraphicFramePr>
        <p:xfrm>
          <a:off x="88170" y="1993959"/>
          <a:ext cx="896766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144">
                  <a:extLst>
                    <a:ext uri="{9D8B030D-6E8A-4147-A177-3AD203B41FA5}">
                      <a16:colId xmlns:a16="http://schemas.microsoft.com/office/drawing/2014/main" val="1399670531"/>
                    </a:ext>
                  </a:extLst>
                </a:gridCol>
                <a:gridCol w="3352258">
                  <a:extLst>
                    <a:ext uri="{9D8B030D-6E8A-4147-A177-3AD203B41FA5}">
                      <a16:colId xmlns:a16="http://schemas.microsoft.com/office/drawing/2014/main" val="2130811690"/>
                    </a:ext>
                  </a:extLst>
                </a:gridCol>
                <a:gridCol w="3352258">
                  <a:extLst>
                    <a:ext uri="{9D8B030D-6E8A-4147-A177-3AD203B41FA5}">
                      <a16:colId xmlns:a16="http://schemas.microsoft.com/office/drawing/2014/main" val="563766953"/>
                    </a:ext>
                  </a:extLst>
                </a:gridCol>
              </a:tblGrid>
              <a:tr h="1440000">
                <a:tc>
                  <a:txBody>
                    <a:bodyPr/>
                    <a:lstStyle/>
                    <a:p>
                      <a:pPr algn="ctr"/>
                      <a:r>
                        <a:rPr lang="en-US" sz="2800"/>
                        <a:t>Optimization</a:t>
                      </a:r>
                      <a:r>
                        <a:rPr lang="en-US" sz="2800" dirty="0"/>
                        <a:t>/OP properties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Conventional (classic)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Metaheuristic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0774823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/>
                        <a:t>Objective, Constraints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continuous, differentiable (smooth)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continuous, discontinuous, differentiable, non-differentiable 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37252894"/>
                  </a:ext>
                </a:extLst>
              </a:tr>
              <a:tr h="144000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Decision variables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real, integer(some methods)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real, integer(some methods), linguistic</a:t>
                      </a:r>
                    </a:p>
                    <a:p>
                      <a:pPr algn="ctr"/>
                      <a:endParaRPr lang="en-US" sz="28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75648865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48C659E-3602-4837-B0FD-6C2F5ED6E3B5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14" name="Slika 8">
            <a:extLst>
              <a:ext uri="{FF2B5EF4-FFF2-40B4-BE49-F238E27FC236}">
                <a16:creationId xmlns:a16="http://schemas.microsoft.com/office/drawing/2014/main" id="{CCA31F4B-A7BA-4F92-BA5C-AE1D9AB75B6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17" name="TextBox 1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572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11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5646" y="1336332"/>
            <a:ext cx="765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Metaheuristic optimizations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D121E74-C63D-4B20-B806-35780AA307A7}"/>
              </a:ext>
            </a:extLst>
          </p:cNvPr>
          <p:cNvSpPr txBox="1">
            <a:spLocks/>
          </p:cNvSpPr>
          <p:nvPr/>
        </p:nvSpPr>
        <p:spPr>
          <a:xfrm>
            <a:off x="-1" y="2530725"/>
            <a:ext cx="9143999" cy="36560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rgbClr val="FF9966"/>
                </a:solidFill>
              </a:rPr>
              <a:t>Features (advantages):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Population based (parallel search in the solution space)-avoiding stuck in local optimums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Easy to implement in a programing environment-a number of existing solutions in different programing languages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Have no any requirements on objective functions and constraints form-makes them appropriate for “black box” optimization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1887705"/>
            <a:ext cx="6116129" cy="485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b="1" dirty="0">
                <a:solidFill>
                  <a:schemeClr val="bg1"/>
                </a:solidFill>
              </a:rPr>
              <a:t>Nature-inspired mostly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FC20E4-39A2-48D0-9392-79D0F3462C4E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2995771B-1431-442C-A016-EB3E2C25FE9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18" name="TextBox 17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974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12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5646" y="1336332"/>
            <a:ext cx="765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Metaheuristic optimizations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D121E74-C63D-4B20-B806-35780AA307A7}"/>
              </a:ext>
            </a:extLst>
          </p:cNvPr>
          <p:cNvSpPr txBox="1">
            <a:spLocks/>
          </p:cNvSpPr>
          <p:nvPr/>
        </p:nvSpPr>
        <p:spPr>
          <a:xfrm>
            <a:off x="-1" y="2530725"/>
            <a:ext cx="9143999" cy="36560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rgbClr val="FF9966"/>
                </a:solidFill>
              </a:rPr>
              <a:t>Features (drawbacks):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Large number of objective (and constraints) calculations-high computational effort, possible high computational time (time expensive objective)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No guaranties to achieve global optimum-near to global optimum solvers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Convergence speed and solution quality depends on solver internal parameters-need for solver parameters tuning (mostly by experiments)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1887705"/>
            <a:ext cx="6116129" cy="485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b="1" dirty="0">
                <a:solidFill>
                  <a:schemeClr val="bg1"/>
                </a:solidFill>
              </a:rPr>
              <a:t>Nature-inspired mostly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8C659E-3602-4837-B0FD-6C2F5ED6E3B5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CCA31F4B-A7BA-4F92-BA5C-AE1D9AB75B6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24" name="TextBox 23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536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13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5646" y="1336332"/>
            <a:ext cx="765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Metaheuristic optimizations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1887705"/>
            <a:ext cx="9143999" cy="31606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b="1" dirty="0">
                <a:solidFill>
                  <a:schemeClr val="bg1"/>
                </a:solidFill>
              </a:rPr>
              <a:t>Nature-inspired optimization methods: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Bio-inspired</a:t>
            </a:r>
          </a:p>
          <a:p>
            <a:pPr marL="1485900" lvl="2" indent="-571500" algn="l"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Evolutionary Algorithms (EAs)</a:t>
            </a:r>
          </a:p>
          <a:p>
            <a:pPr marL="1485900" lvl="2" indent="-571500" algn="l">
              <a:buFont typeface="Arial" panose="020B0604020202020204" pitchFamily="34" charset="0"/>
              <a:buChar char="•"/>
            </a:pPr>
            <a:r>
              <a:rPr lang="en-US" sz="3000" b="1" dirty="0">
                <a:solidFill>
                  <a:schemeClr val="bg1"/>
                </a:solidFill>
              </a:rPr>
              <a:t>Swarm based, Swarm Intelligence (SI)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Physical-inspired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Chemical-inspired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65C149D-E716-4BCA-B9AB-F0463BFFB045}"/>
              </a:ext>
            </a:extLst>
          </p:cNvPr>
          <p:cNvSpPr/>
          <p:nvPr/>
        </p:nvSpPr>
        <p:spPr>
          <a:xfrm>
            <a:off x="475860" y="2375221"/>
            <a:ext cx="3088432" cy="657760"/>
          </a:xfrm>
          <a:prstGeom prst="ellipse">
            <a:avLst/>
          </a:prstGeom>
          <a:noFill/>
          <a:ln w="571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17" name="TextBox 1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45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5646" y="1327706"/>
            <a:ext cx="765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Evolutionary Algorithms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1879079"/>
            <a:ext cx="9143999" cy="438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b="1" dirty="0">
                <a:solidFill>
                  <a:schemeClr val="bg1"/>
                </a:solidFill>
              </a:rPr>
              <a:t>EAs: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Mimic (very simple form) the evolution process in the nature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Drive population of solution through iterative process to the problem solution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Optimization solver is based on evolutionary operators: crossover, mutation and selection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14" name="TextBox 13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368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15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1720452"/>
            <a:ext cx="9143999" cy="5248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dirty="0">
                <a:solidFill>
                  <a:schemeClr val="bg1"/>
                </a:solidFill>
              </a:rPr>
              <a:t>General scheme of EA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14" name="Rounded Rectangle 1">
            <a:extLst>
              <a:ext uri="{FF2B5EF4-FFF2-40B4-BE49-F238E27FC236}">
                <a16:creationId xmlns:a16="http://schemas.microsoft.com/office/drawing/2014/main" id="{E2EC7D1B-5043-425B-8C75-7C773EED0358}"/>
              </a:ext>
            </a:extLst>
          </p:cNvPr>
          <p:cNvSpPr/>
          <p:nvPr/>
        </p:nvSpPr>
        <p:spPr>
          <a:xfrm>
            <a:off x="0" y="2244689"/>
            <a:ext cx="2444620" cy="141612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800" b="1" dirty="0"/>
              <a:t>Initial population of solutions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6CC57B7-4426-46D6-8817-F8DA369B2FB3}"/>
              </a:ext>
            </a:extLst>
          </p:cNvPr>
          <p:cNvCxnSpPr>
            <a:cxnSpLocks/>
            <a:stCxn id="14" idx="3"/>
            <a:endCxn id="26" idx="1"/>
          </p:cNvCxnSpPr>
          <p:nvPr/>
        </p:nvCxnSpPr>
        <p:spPr>
          <a:xfrm>
            <a:off x="2444620" y="2952753"/>
            <a:ext cx="619458" cy="0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hevron 61">
            <a:extLst>
              <a:ext uri="{FF2B5EF4-FFF2-40B4-BE49-F238E27FC236}">
                <a16:creationId xmlns:a16="http://schemas.microsoft.com/office/drawing/2014/main" id="{DB1CA878-9297-4977-8814-3218E893F622}"/>
              </a:ext>
            </a:extLst>
          </p:cNvPr>
          <p:cNvSpPr/>
          <p:nvPr/>
        </p:nvSpPr>
        <p:spPr>
          <a:xfrm>
            <a:off x="2645273" y="2821721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ounded Rectangle 1">
            <a:extLst>
              <a:ext uri="{FF2B5EF4-FFF2-40B4-BE49-F238E27FC236}">
                <a16:creationId xmlns:a16="http://schemas.microsoft.com/office/drawing/2014/main" id="{6CB98A53-4898-4E2E-967B-5A45838C541F}"/>
              </a:ext>
            </a:extLst>
          </p:cNvPr>
          <p:cNvSpPr/>
          <p:nvPr/>
        </p:nvSpPr>
        <p:spPr>
          <a:xfrm>
            <a:off x="3064078" y="2244689"/>
            <a:ext cx="3028812" cy="141612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800" b="1" dirty="0"/>
              <a:t>Objective (fitness) function calculation</a:t>
            </a:r>
          </a:p>
        </p:txBody>
      </p:sp>
      <p:sp>
        <p:nvSpPr>
          <p:cNvPr id="27" name="Rounded Rectangle 1">
            <a:extLst>
              <a:ext uri="{FF2B5EF4-FFF2-40B4-BE49-F238E27FC236}">
                <a16:creationId xmlns:a16="http://schemas.microsoft.com/office/drawing/2014/main" id="{C3AF119F-B9BC-4255-B080-DD59B192FEB3}"/>
              </a:ext>
            </a:extLst>
          </p:cNvPr>
          <p:cNvSpPr/>
          <p:nvPr/>
        </p:nvSpPr>
        <p:spPr>
          <a:xfrm>
            <a:off x="6693165" y="2244689"/>
            <a:ext cx="2444620" cy="141612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800" b="1" dirty="0"/>
              <a:t>Parents selection</a:t>
            </a:r>
          </a:p>
        </p:txBody>
      </p:sp>
      <p:sp>
        <p:nvSpPr>
          <p:cNvPr id="28" name="Rounded Rectangle 1">
            <a:extLst>
              <a:ext uri="{FF2B5EF4-FFF2-40B4-BE49-F238E27FC236}">
                <a16:creationId xmlns:a16="http://schemas.microsoft.com/office/drawing/2014/main" id="{AAEA1564-ABD8-4CC5-967E-C01C47E5A63E}"/>
              </a:ext>
            </a:extLst>
          </p:cNvPr>
          <p:cNvSpPr/>
          <p:nvPr/>
        </p:nvSpPr>
        <p:spPr>
          <a:xfrm>
            <a:off x="6092890" y="4879036"/>
            <a:ext cx="3038669" cy="141612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800" b="1" dirty="0"/>
              <a:t>Crossover to generate offspring (recombination)</a:t>
            </a:r>
          </a:p>
        </p:txBody>
      </p:sp>
      <p:sp>
        <p:nvSpPr>
          <p:cNvPr id="29" name="Rounded Rectangle 1">
            <a:extLst>
              <a:ext uri="{FF2B5EF4-FFF2-40B4-BE49-F238E27FC236}">
                <a16:creationId xmlns:a16="http://schemas.microsoft.com/office/drawing/2014/main" id="{9F72B8A9-938E-494D-A189-9255C29EC313}"/>
              </a:ext>
            </a:extLst>
          </p:cNvPr>
          <p:cNvSpPr/>
          <p:nvPr/>
        </p:nvSpPr>
        <p:spPr>
          <a:xfrm>
            <a:off x="3060431" y="4879036"/>
            <a:ext cx="2444620" cy="141612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800" b="1" dirty="0"/>
              <a:t>Offspring mutation</a:t>
            </a:r>
          </a:p>
        </p:txBody>
      </p:sp>
      <p:sp>
        <p:nvSpPr>
          <p:cNvPr id="30" name="Rounded Rectangle 1">
            <a:extLst>
              <a:ext uri="{FF2B5EF4-FFF2-40B4-BE49-F238E27FC236}">
                <a16:creationId xmlns:a16="http://schemas.microsoft.com/office/drawing/2014/main" id="{8A2B8313-2151-469F-B005-30953272E4C4}"/>
              </a:ext>
            </a:extLst>
          </p:cNvPr>
          <p:cNvSpPr/>
          <p:nvPr/>
        </p:nvSpPr>
        <p:spPr>
          <a:xfrm>
            <a:off x="21762" y="4886146"/>
            <a:ext cx="2444620" cy="1416128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800" b="1" dirty="0"/>
              <a:t>Generate new population (selection)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5622FDF2-A93F-40AB-BD15-055C8843AECB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6092890" y="2952753"/>
            <a:ext cx="600275" cy="0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hevron 61">
            <a:extLst>
              <a:ext uri="{FF2B5EF4-FFF2-40B4-BE49-F238E27FC236}">
                <a16:creationId xmlns:a16="http://schemas.microsoft.com/office/drawing/2014/main" id="{6621DE31-E0C7-46F3-903A-7EF306BFAB5E}"/>
              </a:ext>
            </a:extLst>
          </p:cNvPr>
          <p:cNvSpPr/>
          <p:nvPr/>
        </p:nvSpPr>
        <p:spPr>
          <a:xfrm>
            <a:off x="6362551" y="2821721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C426FDA-9BA6-4B14-A7DF-C4EE1E53D2D6}"/>
              </a:ext>
            </a:extLst>
          </p:cNvPr>
          <p:cNvCxnSpPr>
            <a:cxnSpLocks/>
            <a:stCxn id="28" idx="1"/>
            <a:endCxn id="29" idx="3"/>
          </p:cNvCxnSpPr>
          <p:nvPr/>
        </p:nvCxnSpPr>
        <p:spPr>
          <a:xfrm flipH="1">
            <a:off x="5505051" y="5587100"/>
            <a:ext cx="587839" cy="0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hevron 61">
            <a:extLst>
              <a:ext uri="{FF2B5EF4-FFF2-40B4-BE49-F238E27FC236}">
                <a16:creationId xmlns:a16="http://schemas.microsoft.com/office/drawing/2014/main" id="{5F0D3488-ED31-4FC7-BF47-467B14B444C7}"/>
              </a:ext>
            </a:extLst>
          </p:cNvPr>
          <p:cNvSpPr/>
          <p:nvPr/>
        </p:nvSpPr>
        <p:spPr>
          <a:xfrm flipH="1">
            <a:off x="5771599" y="5454829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CE97EE8-8437-413D-BFBD-9AC8C3A9103C}"/>
              </a:ext>
            </a:extLst>
          </p:cNvPr>
          <p:cNvCxnSpPr>
            <a:cxnSpLocks/>
            <a:stCxn id="29" idx="1"/>
            <a:endCxn id="30" idx="3"/>
          </p:cNvCxnSpPr>
          <p:nvPr/>
        </p:nvCxnSpPr>
        <p:spPr>
          <a:xfrm flipH="1">
            <a:off x="2466382" y="5587100"/>
            <a:ext cx="594049" cy="7110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hevron 61">
            <a:extLst>
              <a:ext uri="{FF2B5EF4-FFF2-40B4-BE49-F238E27FC236}">
                <a16:creationId xmlns:a16="http://schemas.microsoft.com/office/drawing/2014/main" id="{A77F1E82-D10E-4F6D-8343-8F7868435E09}"/>
              </a:ext>
            </a:extLst>
          </p:cNvPr>
          <p:cNvSpPr/>
          <p:nvPr/>
        </p:nvSpPr>
        <p:spPr>
          <a:xfrm flipH="1">
            <a:off x="2749468" y="5454829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Chevron 61">
            <a:extLst>
              <a:ext uri="{FF2B5EF4-FFF2-40B4-BE49-F238E27FC236}">
                <a16:creationId xmlns:a16="http://schemas.microsoft.com/office/drawing/2014/main" id="{B52D5034-5E75-4F87-823E-04893E578CEB}"/>
              </a:ext>
            </a:extLst>
          </p:cNvPr>
          <p:cNvSpPr/>
          <p:nvPr/>
        </p:nvSpPr>
        <p:spPr>
          <a:xfrm rot="16200000" flipH="1">
            <a:off x="7809765" y="3801209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B7270D57-C08E-441D-9096-04730DB3B078}"/>
              </a:ext>
            </a:extLst>
          </p:cNvPr>
          <p:cNvCxnSpPr>
            <a:cxnSpLocks/>
            <a:stCxn id="30" idx="0"/>
            <a:endCxn id="26" idx="2"/>
          </p:cNvCxnSpPr>
          <p:nvPr/>
        </p:nvCxnSpPr>
        <p:spPr>
          <a:xfrm rot="5400000" flipH="1" flipV="1">
            <a:off x="2298614" y="2606276"/>
            <a:ext cx="1225329" cy="3334412"/>
          </a:xfrm>
          <a:prstGeom prst="bentConnector3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hevron 61">
            <a:extLst>
              <a:ext uri="{FF2B5EF4-FFF2-40B4-BE49-F238E27FC236}">
                <a16:creationId xmlns:a16="http://schemas.microsoft.com/office/drawing/2014/main" id="{F73CAEB0-F777-4F8D-9D61-D4632B5D9C3C}"/>
              </a:ext>
            </a:extLst>
          </p:cNvPr>
          <p:cNvSpPr/>
          <p:nvPr/>
        </p:nvSpPr>
        <p:spPr>
          <a:xfrm>
            <a:off x="2600824" y="4133424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Circular Arrow 62">
            <a:extLst>
              <a:ext uri="{FF2B5EF4-FFF2-40B4-BE49-F238E27FC236}">
                <a16:creationId xmlns:a16="http://schemas.microsoft.com/office/drawing/2014/main" id="{A5536B42-768A-4584-8C73-C443EEBCBBC8}"/>
              </a:ext>
            </a:extLst>
          </p:cNvPr>
          <p:cNvSpPr>
            <a:spLocks noChangeAspect="1"/>
          </p:cNvSpPr>
          <p:nvPr/>
        </p:nvSpPr>
        <p:spPr>
          <a:xfrm>
            <a:off x="5615139" y="3542640"/>
            <a:ext cx="1597423" cy="1336396"/>
          </a:xfrm>
          <a:prstGeom prst="circularArrow">
            <a:avLst>
              <a:gd name="adj1" fmla="val 6176"/>
              <a:gd name="adj2" fmla="val 531255"/>
              <a:gd name="adj3" fmla="val 20234815"/>
              <a:gd name="adj4" fmla="val 2717037"/>
              <a:gd name="adj5" fmla="val 7453"/>
            </a:avLst>
          </a:prstGeom>
          <a:solidFill>
            <a:srgbClr val="FF9966"/>
          </a:solidFill>
          <a:ln w="381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bg1"/>
                </a:solidFill>
              </a:rPr>
              <a:t>Until the stopping criteria is satisfied</a:t>
            </a:r>
          </a:p>
        </p:txBody>
      </p: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070EB161-4DB8-45B8-9272-5DDF43F43F67}"/>
              </a:ext>
            </a:extLst>
          </p:cNvPr>
          <p:cNvCxnSpPr>
            <a:cxnSpLocks/>
            <a:stCxn id="28" idx="0"/>
            <a:endCxn id="27" idx="2"/>
          </p:cNvCxnSpPr>
          <p:nvPr/>
        </p:nvCxnSpPr>
        <p:spPr>
          <a:xfrm rot="5400000" flipH="1" flipV="1">
            <a:off x="7154741" y="4118302"/>
            <a:ext cx="1218219" cy="303250"/>
          </a:xfrm>
          <a:prstGeom prst="bentConnector3">
            <a:avLst>
              <a:gd name="adj1" fmla="val 50000"/>
            </a:avLst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E64A1F25-5928-46D2-BE94-72AE691B4DDF}"/>
              </a:ext>
            </a:extLst>
          </p:cNvPr>
          <p:cNvSpPr txBox="1"/>
          <p:nvPr/>
        </p:nvSpPr>
        <p:spPr>
          <a:xfrm>
            <a:off x="745646" y="1327706"/>
            <a:ext cx="765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Evolutionary Algorithms</a:t>
            </a:r>
          </a:p>
        </p:txBody>
      </p:sp>
      <p:sp>
        <p:nvSpPr>
          <p:cNvPr id="35" name="Chevron 61">
            <a:extLst>
              <a:ext uri="{FF2B5EF4-FFF2-40B4-BE49-F238E27FC236}">
                <a16:creationId xmlns:a16="http://schemas.microsoft.com/office/drawing/2014/main" id="{F73CAEB0-F777-4F8D-9D61-D4632B5D9C3C}"/>
              </a:ext>
            </a:extLst>
          </p:cNvPr>
          <p:cNvSpPr/>
          <p:nvPr/>
        </p:nvSpPr>
        <p:spPr>
          <a:xfrm>
            <a:off x="2797042" y="4141887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Chevron 61">
            <a:extLst>
              <a:ext uri="{FF2B5EF4-FFF2-40B4-BE49-F238E27FC236}">
                <a16:creationId xmlns:a16="http://schemas.microsoft.com/office/drawing/2014/main" id="{F73CAEB0-F777-4F8D-9D61-D4632B5D9C3C}"/>
              </a:ext>
            </a:extLst>
          </p:cNvPr>
          <p:cNvSpPr/>
          <p:nvPr/>
        </p:nvSpPr>
        <p:spPr>
          <a:xfrm>
            <a:off x="6182765" y="2821721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Chevron 61">
            <a:extLst>
              <a:ext uri="{FF2B5EF4-FFF2-40B4-BE49-F238E27FC236}">
                <a16:creationId xmlns:a16="http://schemas.microsoft.com/office/drawing/2014/main" id="{B52D5034-5E75-4F87-823E-04893E578CEB}"/>
              </a:ext>
            </a:extLst>
          </p:cNvPr>
          <p:cNvSpPr/>
          <p:nvPr/>
        </p:nvSpPr>
        <p:spPr>
          <a:xfrm rot="16200000" flipH="1">
            <a:off x="7809765" y="3991787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Chevron 61">
            <a:extLst>
              <a:ext uri="{FF2B5EF4-FFF2-40B4-BE49-F238E27FC236}">
                <a16:creationId xmlns:a16="http://schemas.microsoft.com/office/drawing/2014/main" id="{5F0D3488-ED31-4FC7-BF47-467B14B444C7}"/>
              </a:ext>
            </a:extLst>
          </p:cNvPr>
          <p:cNvSpPr/>
          <p:nvPr/>
        </p:nvSpPr>
        <p:spPr>
          <a:xfrm flipH="1">
            <a:off x="5579743" y="5449486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Chevron 61">
            <a:extLst>
              <a:ext uri="{FF2B5EF4-FFF2-40B4-BE49-F238E27FC236}">
                <a16:creationId xmlns:a16="http://schemas.microsoft.com/office/drawing/2014/main" id="{A77F1E82-D10E-4F6D-8343-8F7868435E09}"/>
              </a:ext>
            </a:extLst>
          </p:cNvPr>
          <p:cNvSpPr/>
          <p:nvPr/>
        </p:nvSpPr>
        <p:spPr>
          <a:xfrm flipH="1">
            <a:off x="2570832" y="5449486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44" name="TextBox 43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726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16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613ABD5-33F9-4765-BAAB-FC8FFFED5017}"/>
              </a:ext>
            </a:extLst>
          </p:cNvPr>
          <p:cNvSpPr txBox="1"/>
          <p:nvPr/>
        </p:nvSpPr>
        <p:spPr>
          <a:xfrm>
            <a:off x="745646" y="1319080"/>
            <a:ext cx="765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Evolutionary Algorithms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1BD57AB5-125C-48A9-B8DB-84FC330003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282063"/>
              </p:ext>
            </p:extLst>
          </p:nvPr>
        </p:nvGraphicFramePr>
        <p:xfrm>
          <a:off x="224288" y="3503403"/>
          <a:ext cx="3513755" cy="252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6" name="Equation" r:id="rId6" imgW="5524200" imgH="3974760" progId="Equation.DSMT4">
                  <p:embed/>
                </p:oleObj>
              </mc:Choice>
              <mc:Fallback>
                <p:oleObj name="Equation" r:id="rId6" imgW="5524200" imgH="397476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4288" y="3503403"/>
                        <a:ext cx="3513755" cy="252828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Subtitle 2">
            <a:extLst>
              <a:ext uri="{FF2B5EF4-FFF2-40B4-BE49-F238E27FC236}">
                <a16:creationId xmlns:a16="http://schemas.microsoft.com/office/drawing/2014/main" id="{896E3078-9533-43E0-8B94-86035521018E}"/>
              </a:ext>
            </a:extLst>
          </p:cNvPr>
          <p:cNvSpPr txBox="1">
            <a:spLocks/>
          </p:cNvSpPr>
          <p:nvPr/>
        </p:nvSpPr>
        <p:spPr>
          <a:xfrm>
            <a:off x="4017028" y="3503403"/>
            <a:ext cx="4420684" cy="329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solidFill>
                  <a:schemeClr val="bg1"/>
                </a:solidFill>
              </a:rPr>
              <a:t>Environmental adaptation, main quality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6846DFFC-E389-496E-935E-B892D45FCA6C}"/>
              </a:ext>
            </a:extLst>
          </p:cNvPr>
          <p:cNvSpPr txBox="1">
            <a:spLocks/>
          </p:cNvSpPr>
          <p:nvPr/>
        </p:nvSpPr>
        <p:spPr>
          <a:xfrm>
            <a:off x="4016551" y="3895076"/>
            <a:ext cx="4851404" cy="3671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b="1" dirty="0">
                <a:solidFill>
                  <a:srgbClr val="FFC000"/>
                </a:solidFill>
              </a:rPr>
              <a:t>Individual’s gene consists of chromosomes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8839818-6E4C-4A0D-B384-16C82624C944}"/>
              </a:ext>
            </a:extLst>
          </p:cNvPr>
          <p:cNvSpPr txBox="1">
            <a:spLocks/>
          </p:cNvSpPr>
          <p:nvPr/>
        </p:nvSpPr>
        <p:spPr>
          <a:xfrm>
            <a:off x="5530321" y="4101015"/>
            <a:ext cx="3124974" cy="462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800" b="1" dirty="0">
              <a:solidFill>
                <a:srgbClr val="FFC000"/>
              </a:solidFill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07FB83BF-B915-4593-B092-5FBA1F5A28EF}"/>
              </a:ext>
            </a:extLst>
          </p:cNvPr>
          <p:cNvSpPr txBox="1">
            <a:spLocks/>
          </p:cNvSpPr>
          <p:nvPr/>
        </p:nvSpPr>
        <p:spPr>
          <a:xfrm>
            <a:off x="3982285" y="4951205"/>
            <a:ext cx="5066823" cy="6663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sr-Latn-RS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>
                <a:solidFill>
                  <a:srgbClr val="FFC000"/>
                </a:solidFill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r>
              <a:rPr lang="en-US" sz="2000" dirty="0">
                <a:solidFill>
                  <a:schemeClr val="bg1"/>
                </a:solidFill>
              </a:rPr>
              <a:t>Environmental adaptation, decrease or annul main individual’s quality (ability)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15D2947C-F8CB-4541-BB38-509EF2A74972}"/>
              </a:ext>
            </a:extLst>
          </p:cNvPr>
          <p:cNvSpPr/>
          <p:nvPr/>
        </p:nvSpPr>
        <p:spPr>
          <a:xfrm>
            <a:off x="3804251" y="3517451"/>
            <a:ext cx="5296619" cy="2528288"/>
          </a:xfrm>
          <a:prstGeom prst="roundRect">
            <a:avLst/>
          </a:prstGeom>
          <a:noFill/>
          <a:ln w="571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61920FDF-6893-4399-B0C9-F49FBBD6DB0D}"/>
              </a:ext>
            </a:extLst>
          </p:cNvPr>
          <p:cNvSpPr txBox="1">
            <a:spLocks/>
          </p:cNvSpPr>
          <p:nvPr/>
        </p:nvSpPr>
        <p:spPr>
          <a:xfrm>
            <a:off x="4874368" y="2012874"/>
            <a:ext cx="3135769" cy="423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sr-Latn-RS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>
                <a:solidFill>
                  <a:srgbClr val="FFC000"/>
                </a:solidFill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pPr algn="ctr"/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Nature’s equivalent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61920FDF-6893-4399-B0C9-F49FBBD6DB0D}"/>
              </a:ext>
            </a:extLst>
          </p:cNvPr>
          <p:cNvSpPr txBox="1">
            <a:spLocks/>
          </p:cNvSpPr>
          <p:nvPr/>
        </p:nvSpPr>
        <p:spPr>
          <a:xfrm>
            <a:off x="226320" y="2742094"/>
            <a:ext cx="3621061" cy="423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sr-Latn-RS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>
                <a:solidFill>
                  <a:srgbClr val="FFC000"/>
                </a:solidFill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r>
              <a:rPr lang="en-US" dirty="0">
                <a:solidFill>
                  <a:schemeClr val="bg1"/>
                </a:solidFill>
              </a:rPr>
              <a:t>Optimization Problem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61920FDF-6893-4399-B0C9-F49FBBD6DB0D}"/>
              </a:ext>
            </a:extLst>
          </p:cNvPr>
          <p:cNvSpPr txBox="1">
            <a:spLocks/>
          </p:cNvSpPr>
          <p:nvPr/>
        </p:nvSpPr>
        <p:spPr>
          <a:xfrm>
            <a:off x="4537597" y="2730407"/>
            <a:ext cx="3621061" cy="423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sr-Latn-RS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>
                <a:solidFill>
                  <a:srgbClr val="FFC000"/>
                </a:solidFill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Environment, Habitat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1920FDF-6893-4399-B0C9-F49FBBD6DB0D}"/>
              </a:ext>
            </a:extLst>
          </p:cNvPr>
          <p:cNvSpPr txBox="1">
            <a:spLocks/>
          </p:cNvSpPr>
          <p:nvPr/>
        </p:nvSpPr>
        <p:spPr>
          <a:xfrm>
            <a:off x="580207" y="2056650"/>
            <a:ext cx="2801916" cy="423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sr-Latn-RS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>
                <a:solidFill>
                  <a:srgbClr val="FFC000"/>
                </a:solidFill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pPr algn="ctr"/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Math model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29" name="TextBox 28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906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17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5646" y="1327706"/>
            <a:ext cx="7652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Evolutionary Algorithms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2595070"/>
            <a:ext cx="9143999" cy="28047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b="1" dirty="0">
                <a:solidFill>
                  <a:schemeClr val="bg1"/>
                </a:solidFill>
              </a:rPr>
              <a:t>Main type of EAs: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Genetic Algorithms (GA)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Evolutionary Strategy (ES)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9966"/>
                </a:solidFill>
              </a:rPr>
              <a:t>Differential Evolution (DE)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Genetic Programming (GP)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14" name="TextBox 13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364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18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Optimization problems in distribution electric power network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2259960"/>
            <a:ext cx="9143999" cy="40114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b="1" dirty="0">
                <a:solidFill>
                  <a:schemeClr val="bg1"/>
                </a:solidFill>
              </a:rPr>
              <a:t>Some examples: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Allocation of devices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System and devices control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Optimal Power Flow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Parameters identification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System and device design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Network configuration</a:t>
            </a:r>
          </a:p>
          <a:p>
            <a:pPr marL="1028700" lvl="1" indent="-571500" algn="l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14" name="TextBox 13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3907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19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Optimization problems in distribution electric power network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0" y="1857206"/>
            <a:ext cx="3372928" cy="532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Devices allocation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26" y="2460375"/>
            <a:ext cx="4765675" cy="220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292269"/>
              </p:ext>
            </p:extLst>
          </p:nvPr>
        </p:nvGraphicFramePr>
        <p:xfrm>
          <a:off x="5326662" y="1950787"/>
          <a:ext cx="2447925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Visio" r:id="rId7" imgW="2447793" imgH="1019046" progId="Visio.Drawing.15">
                  <p:embed/>
                </p:oleObj>
              </mc:Choice>
              <mc:Fallback>
                <p:oleObj name="Visio" r:id="rId7" imgW="2447793" imgH="1019046" progId="Visio.Drawing.15">
                  <p:embed/>
                  <p:pic>
                    <p:nvPicPr>
                      <p:cNvPr id="308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662" y="1950787"/>
                        <a:ext cx="2447925" cy="1019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Elbow Connector 2"/>
          <p:cNvCxnSpPr>
            <a:stCxn id="14" idx="2"/>
            <a:endCxn id="12" idx="3"/>
          </p:cNvCxnSpPr>
          <p:nvPr/>
        </p:nvCxnSpPr>
        <p:spPr>
          <a:xfrm rot="5400000">
            <a:off x="5401941" y="2412623"/>
            <a:ext cx="591344" cy="1706023"/>
          </a:xfrm>
          <a:prstGeom prst="bentConnector2">
            <a:avLst/>
          </a:prstGeom>
          <a:ln w="57150">
            <a:solidFill>
              <a:srgbClr val="FF99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5142422" y="3083284"/>
            <a:ext cx="2716242" cy="10660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rgbClr val="FF9966"/>
                </a:solidFill>
              </a:rPr>
              <a:t>Where</a:t>
            </a:r>
          </a:p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rgbClr val="FF9966"/>
                </a:solidFill>
              </a:rPr>
              <a:t>and what size?</a:t>
            </a:r>
            <a:endParaRPr lang="en-US" sz="3600" b="1" dirty="0">
              <a:solidFill>
                <a:srgbClr val="FF9966"/>
              </a:solidFill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4986068" y="4370109"/>
            <a:ext cx="4157933" cy="1986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b="1" dirty="0">
                <a:solidFill>
                  <a:schemeClr val="bg1"/>
                </a:solidFill>
              </a:rPr>
              <a:t>Objectives: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Power losses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Flatness of feeder voltage profile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Voltage drop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Financial benefit</a:t>
            </a:r>
          </a:p>
          <a:p>
            <a:pPr marL="0" lvl="1" algn="l">
              <a:spcBef>
                <a:spcPts val="1000"/>
              </a:spcBef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110696" y="4696741"/>
            <a:ext cx="4157933" cy="12554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b="1" dirty="0">
                <a:solidFill>
                  <a:schemeClr val="bg1"/>
                </a:solidFill>
              </a:rPr>
              <a:t>Solution: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DG locations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DG sizes</a:t>
            </a:r>
          </a:p>
          <a:p>
            <a:pPr marL="0" lvl="1" algn="l">
              <a:spcBef>
                <a:spcPts val="1000"/>
              </a:spcBef>
            </a:pP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27" name="TextBox 2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3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62814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95067"/>
            <a:ext cx="9143914" cy="4890679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Workshop in 3 parts</a:t>
            </a:r>
            <a:endParaRPr lang="hr-HR" sz="2800" b="1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r-HR" sz="2800" b="1" dirty="0">
                <a:solidFill>
                  <a:schemeClr val="bg1"/>
                </a:solidFill>
              </a:rPr>
              <a:t>Materials on: </a:t>
            </a:r>
            <a:r>
              <a:rPr lang="hr-HR" dirty="0">
                <a:highlight>
                  <a:srgbClr val="C0C0C0"/>
                </a:highlight>
                <a:hlinkClick r:id="rId3"/>
              </a:rPr>
              <a:t>https://loomen.carnet.hr/course/view.php?id=11343#section-5</a:t>
            </a:r>
            <a:endParaRPr lang="en-US" b="1" dirty="0">
              <a:solidFill>
                <a:schemeClr val="bg1"/>
              </a:solidFill>
              <a:highlight>
                <a:srgbClr val="C0C0C0"/>
              </a:highlight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PART 1 (9:30-11:30 h):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About mathematical notation of optimization problem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Short overview of optimization methods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Metaheuristic, bio-inspired optimization techniques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Overview of optimization problems in distribution power networks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Overview of optimization and simulation tools (open source tools accented)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7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7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</a:t>
            </a:fld>
            <a:endParaRPr lang="en-US" dirty="0"/>
          </a:p>
        </p:txBody>
      </p:sp>
      <p:pic>
        <p:nvPicPr>
          <p:cNvPr id="22" name="Picture 2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4" name="Slika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11" name="TextBox 10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0645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20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1" y="1293202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Optimization problems in distribution electric power network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0" y="1857206"/>
            <a:ext cx="3372928" cy="532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Control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5" y="2300866"/>
            <a:ext cx="4112758" cy="1900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Elbow Connector 2"/>
          <p:cNvCxnSpPr>
            <a:stCxn id="18" idx="1"/>
            <a:endCxn id="12" idx="2"/>
          </p:cNvCxnSpPr>
          <p:nvPr/>
        </p:nvCxnSpPr>
        <p:spPr>
          <a:xfrm rot="10800000" flipV="1">
            <a:off x="2148744" y="3081206"/>
            <a:ext cx="2407080" cy="1119858"/>
          </a:xfrm>
          <a:prstGeom prst="bentConnector4">
            <a:avLst>
              <a:gd name="adj1" fmla="val 7285"/>
              <a:gd name="adj2" fmla="val 148201"/>
            </a:avLst>
          </a:prstGeom>
          <a:ln w="57150">
            <a:solidFill>
              <a:srgbClr val="FF99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2372264" y="4185858"/>
            <a:ext cx="1832859" cy="4588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rgbClr val="FF9966"/>
                </a:solidFill>
              </a:rPr>
              <a:t>P</a:t>
            </a:r>
            <a:r>
              <a:rPr lang="en-US" sz="3200" b="1" baseline="-25000" dirty="0">
                <a:solidFill>
                  <a:srgbClr val="FF9966"/>
                </a:solidFill>
              </a:rPr>
              <a:t>DG</a:t>
            </a:r>
            <a:r>
              <a:rPr lang="en-US" sz="3200" b="1" dirty="0">
                <a:solidFill>
                  <a:srgbClr val="FF9966"/>
                </a:solidFill>
              </a:rPr>
              <a:t>, Q</a:t>
            </a:r>
            <a:r>
              <a:rPr lang="en-US" sz="3200" b="1" baseline="-25000" dirty="0">
                <a:solidFill>
                  <a:srgbClr val="FF9966"/>
                </a:solidFill>
              </a:rPr>
              <a:t>DG</a:t>
            </a:r>
            <a:r>
              <a:rPr lang="en-US" sz="3200" b="1" dirty="0">
                <a:solidFill>
                  <a:srgbClr val="FF9966"/>
                </a:solidFill>
              </a:rPr>
              <a:t>?</a:t>
            </a:r>
            <a:endParaRPr lang="en-US" sz="3600" b="1" dirty="0">
              <a:solidFill>
                <a:srgbClr val="FF9966"/>
              </a:solidFill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4986068" y="4499499"/>
            <a:ext cx="4157933" cy="1986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b="1" dirty="0">
                <a:solidFill>
                  <a:schemeClr val="bg1"/>
                </a:solidFill>
              </a:rPr>
              <a:t>Objectives: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Power losses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Flatness of feeder voltage profile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Voltage drop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Financial benefit</a:t>
            </a:r>
          </a:p>
          <a:p>
            <a:pPr marL="0" lvl="1" algn="l">
              <a:spcBef>
                <a:spcPts val="1000"/>
              </a:spcBef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110696" y="4964159"/>
            <a:ext cx="4157933" cy="11347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b="1" dirty="0">
                <a:solidFill>
                  <a:schemeClr val="bg1"/>
                </a:solidFill>
              </a:rPr>
              <a:t>Solution: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DG power injections over the time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DG allocation</a:t>
            </a:r>
          </a:p>
        </p:txBody>
      </p:sp>
      <p:graphicFrame>
        <p:nvGraphicFramePr>
          <p:cNvPr id="18" name="Char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8482894"/>
              </p:ext>
            </p:extLst>
          </p:nvPr>
        </p:nvGraphicFramePr>
        <p:xfrm>
          <a:off x="4555824" y="1857206"/>
          <a:ext cx="4101307" cy="24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844117"/>
              </p:ext>
            </p:extLst>
          </p:nvPr>
        </p:nvGraphicFramePr>
        <p:xfrm>
          <a:off x="2909966" y="2300866"/>
          <a:ext cx="1278142" cy="532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Visio" r:id="rId8" imgW="2447793" imgH="1019046" progId="Visio.Drawing.15">
                  <p:embed/>
                </p:oleObj>
              </mc:Choice>
              <mc:Fallback>
                <p:oleObj name="Visio" r:id="rId8" imgW="2447793" imgH="1019046" progId="Visio.Drawing.15">
                  <p:embed/>
                  <p:pic>
                    <p:nvPicPr>
                      <p:cNvPr id="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966" y="2300866"/>
                        <a:ext cx="1278142" cy="53214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Arrow Connector 30"/>
          <p:cNvCxnSpPr/>
          <p:nvPr/>
        </p:nvCxnSpPr>
        <p:spPr>
          <a:xfrm flipH="1">
            <a:off x="1984075" y="2691442"/>
            <a:ext cx="1121434" cy="53483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3403659" y="2701346"/>
            <a:ext cx="506002" cy="6475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Picture 33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5" name="TextBox 34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2916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21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Optimization problems in distribution electric power network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1857206"/>
            <a:ext cx="4477109" cy="5321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>
                <a:solidFill>
                  <a:schemeClr val="bg1"/>
                </a:solidFill>
              </a:rPr>
              <a:t>Parameters identification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23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6837984" y="3571976"/>
            <a:ext cx="1224951" cy="4588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3200" b="1" dirty="0" err="1">
                <a:solidFill>
                  <a:srgbClr val="FF9966"/>
                </a:solidFill>
              </a:rPr>
              <a:t>R</a:t>
            </a:r>
            <a:r>
              <a:rPr lang="en-US" sz="3200" b="1" baseline="-25000" dirty="0" err="1">
                <a:solidFill>
                  <a:srgbClr val="FF9966"/>
                </a:solidFill>
              </a:rPr>
              <a:t>i</a:t>
            </a:r>
            <a:r>
              <a:rPr lang="en-US" sz="3200" b="1" dirty="0">
                <a:solidFill>
                  <a:srgbClr val="FF9966"/>
                </a:solidFill>
              </a:rPr>
              <a:t>, X</a:t>
            </a:r>
            <a:r>
              <a:rPr lang="en-US" sz="3200" b="1" baseline="-25000" dirty="0">
                <a:solidFill>
                  <a:srgbClr val="FF9966"/>
                </a:solidFill>
              </a:rPr>
              <a:t>i</a:t>
            </a:r>
            <a:r>
              <a:rPr lang="en-US" sz="3200" b="1" dirty="0">
                <a:solidFill>
                  <a:srgbClr val="FF9966"/>
                </a:solidFill>
              </a:rPr>
              <a:t>?</a:t>
            </a:r>
            <a:endParaRPr lang="en-US" sz="3600" b="1" dirty="0">
              <a:solidFill>
                <a:srgbClr val="FF9966"/>
              </a:solidFill>
            </a:endParaRP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5058726" y="5182684"/>
            <a:ext cx="4157933" cy="10817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b="1" dirty="0">
                <a:solidFill>
                  <a:schemeClr val="bg1"/>
                </a:solidFill>
              </a:rPr>
              <a:t>Objectives: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Difference between measured and calculated quantities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110696" y="5266081"/>
            <a:ext cx="4157933" cy="7724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b="1" dirty="0">
                <a:solidFill>
                  <a:schemeClr val="bg1"/>
                </a:solidFill>
              </a:rPr>
              <a:t>Solution:</a:t>
            </a:r>
          </a:p>
          <a:p>
            <a:pPr marL="342900" lvl="1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bg1"/>
                </a:solidFill>
              </a:rPr>
              <a:t>Ri</a:t>
            </a:r>
            <a:r>
              <a:rPr lang="en-US" b="1" dirty="0">
                <a:solidFill>
                  <a:schemeClr val="bg1"/>
                </a:solidFill>
              </a:rPr>
              <a:t>, Xi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676669"/>
              </p:ext>
            </p:extLst>
          </p:nvPr>
        </p:nvGraphicFramePr>
        <p:xfrm>
          <a:off x="276707" y="2825942"/>
          <a:ext cx="6561277" cy="2349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9" r:id="rId6" imgW="4284900" imgH="1529571" progId="Visio.Drawing.11">
                  <p:embed/>
                </p:oleObj>
              </mc:Choice>
              <mc:Fallback>
                <p:oleObj r:id="rId6" imgW="4284900" imgH="1529571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07" y="2825942"/>
                        <a:ext cx="6561277" cy="234996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6" name="Picture 2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27" name="TextBox 2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4204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22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Power system simulation and metaheuristic optimization tools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F4482837-C3C8-49EB-B6EF-A18BA8B44C1E}"/>
              </a:ext>
            </a:extLst>
          </p:cNvPr>
          <p:cNvSpPr txBox="1">
            <a:spLocks/>
          </p:cNvSpPr>
          <p:nvPr/>
        </p:nvSpPr>
        <p:spPr>
          <a:xfrm>
            <a:off x="252368" y="1724604"/>
            <a:ext cx="8639175" cy="155594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/>
              <a:t>Source</a:t>
            </a:r>
            <a:r>
              <a:rPr lang="hr-HR" b="1" dirty="0"/>
              <a:t>: </a:t>
            </a:r>
            <a:r>
              <a:rPr lang="hr-HR" b="1" dirty="0">
                <a:solidFill>
                  <a:srgbClr val="FF9966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https://wiki.openelectrical.org/index.php?title=Power_Systems_Analysis_Software</a:t>
            </a:r>
            <a:endParaRPr lang="hr-HR" b="1" dirty="0">
              <a:solidFill>
                <a:srgbClr val="FF9966"/>
              </a:solidFill>
            </a:endParaRPr>
          </a:p>
          <a:p>
            <a:pPr algn="l"/>
            <a:r>
              <a:rPr lang="hr-HR" b="1" dirty="0"/>
              <a:t>39 – </a:t>
            </a:r>
            <a:r>
              <a:rPr lang="en-US" b="1" dirty="0"/>
              <a:t>commercial			</a:t>
            </a:r>
            <a:r>
              <a:rPr lang="hr-HR" b="1" dirty="0"/>
              <a:t>27 – </a:t>
            </a:r>
            <a:r>
              <a:rPr lang="en-US" b="1" dirty="0"/>
              <a:t>Free</a:t>
            </a:r>
            <a:r>
              <a:rPr lang="hr-HR" b="1" dirty="0"/>
              <a:t> (</a:t>
            </a:r>
            <a:r>
              <a:rPr lang="en-US" b="1" dirty="0"/>
              <a:t>Open source</a:t>
            </a:r>
            <a:r>
              <a:rPr lang="hr-HR" b="1" dirty="0"/>
              <a:t>)</a:t>
            </a:r>
            <a:endParaRPr lang="en-US" b="1" dirty="0"/>
          </a:p>
          <a:p>
            <a:pPr algn="l"/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0508B1B-A6FE-4166-A888-97ED64F2C2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0500" y="3680668"/>
            <a:ext cx="1074882" cy="97018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A1BB4F9-750C-465E-A5AF-516593CD55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02583" y="4117962"/>
            <a:ext cx="1383001" cy="72156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7864E61-DC73-47DB-B9D3-29136DFB520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9692" y="4942346"/>
            <a:ext cx="1296600" cy="966696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B18CF67-CE70-4B91-B317-C28C80E6DB7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34276" y="4949079"/>
            <a:ext cx="1971675" cy="5715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CABCEBBA-7897-4E3B-A00A-B82E8B23720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94959" y="5676318"/>
            <a:ext cx="2010992" cy="498726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C167FC9-A8DB-4B69-B0DC-68EFC4EC42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60449" y="4862147"/>
            <a:ext cx="1552575" cy="257175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7A84BA4-51F7-42C2-B287-34CB6534BAB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46412" y="4849181"/>
            <a:ext cx="1552576" cy="276358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F16228BC-674C-40C5-B4C5-5BABD43411E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32451" y="4823785"/>
            <a:ext cx="952500" cy="35242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7C5E647-F1D2-4A1F-9D2F-F990E9F8ECB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341701" y="4000877"/>
            <a:ext cx="2314575" cy="80962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0682B30-DAA7-4F0C-B4FE-83BF52BB664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838884" y="4189022"/>
            <a:ext cx="1595278" cy="656171"/>
          </a:xfrm>
          <a:prstGeom prst="rect">
            <a:avLst/>
          </a:prstGeom>
        </p:spPr>
      </p:pic>
      <p:sp>
        <p:nvSpPr>
          <p:cNvPr id="35" name="Subtitle 2">
            <a:extLst>
              <a:ext uri="{FF2B5EF4-FFF2-40B4-BE49-F238E27FC236}">
                <a16:creationId xmlns:a16="http://schemas.microsoft.com/office/drawing/2014/main" id="{092ADCAE-4C0D-4903-8B11-29E5FB7CF4D3}"/>
              </a:ext>
            </a:extLst>
          </p:cNvPr>
          <p:cNvSpPr txBox="1">
            <a:spLocks/>
          </p:cNvSpPr>
          <p:nvPr/>
        </p:nvSpPr>
        <p:spPr>
          <a:xfrm>
            <a:off x="3769616" y="5295021"/>
            <a:ext cx="4230669" cy="11395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Power flow</a:t>
            </a:r>
            <a:r>
              <a:rPr lang="hr-HR" sz="2000" b="1" dirty="0">
                <a:solidFill>
                  <a:schemeClr val="bg1"/>
                </a:solidFill>
              </a:rPr>
              <a:t>, </a:t>
            </a:r>
            <a:r>
              <a:rPr lang="en-US" sz="2000" b="1" dirty="0">
                <a:solidFill>
                  <a:schemeClr val="bg1"/>
                </a:solidFill>
              </a:rPr>
              <a:t>short circuit</a:t>
            </a:r>
            <a:r>
              <a:rPr lang="hr-HR" sz="2000" b="1" dirty="0">
                <a:solidFill>
                  <a:schemeClr val="bg1"/>
                </a:solidFill>
              </a:rPr>
              <a:t>, OPF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Transient analysis</a:t>
            </a:r>
            <a:endParaRPr lang="hr-HR" sz="2000" b="1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r-HR" sz="2000" b="1" dirty="0">
                <a:solidFill>
                  <a:schemeClr val="bg1"/>
                </a:solidFill>
              </a:rPr>
              <a:t>…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255733" y="3792485"/>
            <a:ext cx="981075" cy="990600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cxnSp>
        <p:nvCxnSpPr>
          <p:cNvPr id="38" name="Elbow Connector 37"/>
          <p:cNvCxnSpPr/>
          <p:nvPr/>
        </p:nvCxnSpPr>
        <p:spPr>
          <a:xfrm rot="16200000" flipH="1">
            <a:off x="1526410" y="3225816"/>
            <a:ext cx="819512" cy="682416"/>
          </a:xfrm>
          <a:prstGeom prst="bentConnector3">
            <a:avLst>
              <a:gd name="adj1" fmla="val 50000"/>
            </a:avLst>
          </a:prstGeom>
          <a:ln w="57150">
            <a:solidFill>
              <a:srgbClr val="FF99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/>
          <p:nvPr/>
        </p:nvCxnSpPr>
        <p:spPr>
          <a:xfrm rot="16200000" flipH="1">
            <a:off x="5971736" y="3220874"/>
            <a:ext cx="819512" cy="682416"/>
          </a:xfrm>
          <a:prstGeom prst="bentConnector3">
            <a:avLst>
              <a:gd name="adj1" fmla="val 50000"/>
            </a:avLst>
          </a:prstGeom>
          <a:ln w="57150">
            <a:solidFill>
              <a:srgbClr val="FF99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1325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23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2194228"/>
            <a:ext cx="4097547" cy="2891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2800" b="1" dirty="0">
                <a:solidFill>
                  <a:schemeClr val="bg1"/>
                </a:solidFill>
              </a:rPr>
              <a:t>Commercial: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/>
                </a:solidFill>
              </a:rPr>
              <a:t>modeFRONTIER</a:t>
            </a:r>
            <a:endParaRPr lang="en-US" sz="28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MATLAB (toolbox)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Mathematica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5469147" y="2069145"/>
            <a:ext cx="3674854" cy="35377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2800" b="1" dirty="0">
                <a:solidFill>
                  <a:schemeClr val="bg1"/>
                </a:solidFill>
              </a:rPr>
              <a:t>Free (Open source):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/>
                </a:solidFill>
              </a:rPr>
              <a:t>HeuristicLab</a:t>
            </a:r>
            <a:endParaRPr lang="en-US" sz="28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/>
                </a:solidFill>
              </a:rPr>
              <a:t>jMetal</a:t>
            </a:r>
            <a:endParaRPr lang="en-US" sz="28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/>
                </a:solidFill>
              </a:rPr>
              <a:t>Pyevolve</a:t>
            </a:r>
            <a:endParaRPr lang="en-US" sz="28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DEAP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chemeClr val="bg1"/>
                </a:solidFill>
              </a:rPr>
              <a:t>PyGMO</a:t>
            </a:r>
            <a:endParaRPr lang="en-US" sz="28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…</a:t>
            </a:r>
          </a:p>
          <a:p>
            <a:pPr marL="0" lvl="1" algn="l">
              <a:spcBef>
                <a:spcPts val="1000"/>
              </a:spcBef>
            </a:pPr>
            <a:endParaRPr lang="en-US" sz="2800" b="1" dirty="0">
              <a:solidFill>
                <a:schemeClr val="bg1"/>
              </a:solidFill>
            </a:endParaRPr>
          </a:p>
          <a:p>
            <a:pPr marL="0" lvl="1" algn="l">
              <a:spcBef>
                <a:spcPts val="1000"/>
              </a:spcBef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Power system simulation and metaheuristic optimization tools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F4482837-C3C8-49EB-B6EF-A18BA8B44C1E}"/>
              </a:ext>
            </a:extLst>
          </p:cNvPr>
          <p:cNvSpPr txBox="1">
            <a:spLocks/>
          </p:cNvSpPr>
          <p:nvPr/>
        </p:nvSpPr>
        <p:spPr>
          <a:xfrm>
            <a:off x="252411" y="5674391"/>
            <a:ext cx="8639175" cy="7438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/>
              <a:t>Research at</a:t>
            </a:r>
            <a:r>
              <a:rPr lang="hr-HR" b="1" dirty="0"/>
              <a:t>: </a:t>
            </a:r>
            <a:r>
              <a:rPr lang="hr-HR" b="1" dirty="0">
                <a:solidFill>
                  <a:srgbClr val="FF9966"/>
                </a:solidFill>
                <a:hlinkClick r:id="rId6"/>
              </a:rPr>
              <a:t>https://en.wikipedia.org/wiki/List_of_optimization_software</a:t>
            </a:r>
            <a:r>
              <a:rPr lang="en-US" b="1" dirty="0">
                <a:solidFill>
                  <a:srgbClr val="FF9966"/>
                </a:solidFill>
              </a:rPr>
              <a:t> </a:t>
            </a:r>
            <a:endParaRPr lang="hr-HR" b="1" dirty="0">
              <a:solidFill>
                <a:srgbClr val="FF9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22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24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Workshop working simulation tools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21" y="1880256"/>
            <a:ext cx="981075" cy="990600"/>
          </a:xfrm>
          <a:prstGeom prst="rect">
            <a:avLst/>
          </a:prstGeom>
        </p:spPr>
      </p:pic>
      <p:sp>
        <p:nvSpPr>
          <p:cNvPr id="18" name="Subtitle 2">
            <a:extLst>
              <a:ext uri="{FF2B5EF4-FFF2-40B4-BE49-F238E27FC236}">
                <a16:creationId xmlns:a16="http://schemas.microsoft.com/office/drawing/2014/main" id="{F4482837-C3C8-49EB-B6EF-A18BA8B44C1E}"/>
              </a:ext>
            </a:extLst>
          </p:cNvPr>
          <p:cNvSpPr txBox="1">
            <a:spLocks/>
          </p:cNvSpPr>
          <p:nvPr/>
        </p:nvSpPr>
        <p:spPr>
          <a:xfrm>
            <a:off x="989797" y="1880256"/>
            <a:ext cx="8154204" cy="99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2800" b="1" dirty="0" err="1"/>
              <a:t>OpenDSS</a:t>
            </a:r>
            <a:r>
              <a:rPr lang="en-US" sz="2800" b="1" dirty="0"/>
              <a:t>, simulation of distribution network systems</a:t>
            </a:r>
          </a:p>
          <a:p>
            <a:pPr algn="l"/>
            <a:r>
              <a:rPr lang="hr-HR" sz="2800" b="1" dirty="0">
                <a:hlinkClick r:id="rId7"/>
              </a:rPr>
              <a:t>http://smartgrid.epri.com/SimulationTool.aspx</a:t>
            </a:r>
            <a:r>
              <a:rPr lang="en-US" sz="2800" b="1" dirty="0"/>
              <a:t> </a:t>
            </a:r>
            <a:endParaRPr lang="hr-HR" sz="2800" b="1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F4482837-C3C8-49EB-B6EF-A18BA8B44C1E}"/>
              </a:ext>
            </a:extLst>
          </p:cNvPr>
          <p:cNvSpPr txBox="1">
            <a:spLocks/>
          </p:cNvSpPr>
          <p:nvPr/>
        </p:nvSpPr>
        <p:spPr>
          <a:xfrm>
            <a:off x="989797" y="4139725"/>
            <a:ext cx="8154204" cy="9906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2800" b="1" dirty="0"/>
              <a:t>Python Scientific Computing Package</a:t>
            </a:r>
          </a:p>
          <a:p>
            <a:pPr algn="l"/>
            <a:r>
              <a:rPr lang="hr-HR" sz="2800" b="1" dirty="0">
                <a:hlinkClick r:id="rId8"/>
              </a:rPr>
              <a:t>https://www.scipy.org/</a:t>
            </a:r>
            <a:r>
              <a:rPr lang="en-US" sz="2800" b="1" dirty="0"/>
              <a:t> </a:t>
            </a:r>
            <a:endParaRPr lang="hr-HR" sz="28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1" y="3648026"/>
            <a:ext cx="1914525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2097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25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Using </a:t>
            </a:r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SciPy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metaheuristic optimization (DE)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1736132"/>
            <a:ext cx="9144001" cy="3750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486471"/>
              </p:ext>
            </p:extLst>
          </p:nvPr>
        </p:nvGraphicFramePr>
        <p:xfrm>
          <a:off x="4101797" y="1830424"/>
          <a:ext cx="3648076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9" name="Equation" r:id="rId7" imgW="3949560" imgH="1231560" progId="Equation.DSMT4">
                  <p:embed/>
                </p:oleObj>
              </mc:Choice>
              <mc:Fallback>
                <p:oleObj name="Equation" r:id="rId7" imgW="3949560" imgH="12315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797" y="1830424"/>
                        <a:ext cx="3648076" cy="11620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1" y="1645759"/>
            <a:ext cx="4189912" cy="39611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2800" b="1" dirty="0">
                <a:solidFill>
                  <a:schemeClr val="bg1"/>
                </a:solidFill>
              </a:rPr>
              <a:t>Genetic operators in DE: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</a:rPr>
              <a:t>Mutation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6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6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</a:rPr>
              <a:t>Crossover</a:t>
            </a: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6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2600" b="1" dirty="0">
              <a:solidFill>
                <a:schemeClr val="bg1"/>
              </a:solidFill>
            </a:endParaRPr>
          </a:p>
          <a:p>
            <a:pPr lvl="2" indent="-4572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solidFill>
                  <a:schemeClr val="bg1"/>
                </a:solidFill>
              </a:rPr>
              <a:t>Selection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811291"/>
              </p:ext>
            </p:extLst>
          </p:nvPr>
        </p:nvGraphicFramePr>
        <p:xfrm>
          <a:off x="4101797" y="3055521"/>
          <a:ext cx="4241352" cy="1346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0" name="Equation" r:id="rId9" imgW="5943600" imgH="1917360" progId="Equation.DSMT4">
                  <p:embed/>
                </p:oleObj>
              </mc:Choice>
              <mc:Fallback>
                <p:oleObj name="Equation" r:id="rId9" imgW="5943600" imgH="1917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797" y="3055521"/>
                        <a:ext cx="4241352" cy="134617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083337"/>
              </p:ext>
            </p:extLst>
          </p:nvPr>
        </p:nvGraphicFramePr>
        <p:xfrm>
          <a:off x="4101797" y="4445497"/>
          <a:ext cx="3648076" cy="1219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21" name="Equation" r:id="rId11" imgW="6083300" imgH="2019300" progId="Equation.DSMT4">
                  <p:embed/>
                </p:oleObj>
              </mc:Choice>
              <mc:Fallback>
                <p:oleObj name="Equation" r:id="rId11" imgW="6083300" imgH="20193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797" y="4445497"/>
                        <a:ext cx="3648076" cy="121995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5721089"/>
            <a:ext cx="9144001" cy="464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2800" b="1" dirty="0">
                <a:solidFill>
                  <a:schemeClr val="bg1"/>
                </a:solidFill>
              </a:rPr>
              <a:t>DE parameters: </a:t>
            </a:r>
            <a:r>
              <a:rPr lang="en-US" sz="2800" b="1" i="1" dirty="0">
                <a:solidFill>
                  <a:schemeClr val="bg1"/>
                </a:solidFill>
              </a:rPr>
              <a:t>F</a:t>
            </a:r>
            <a:r>
              <a:rPr lang="en-US" sz="2800" b="1" dirty="0">
                <a:solidFill>
                  <a:schemeClr val="bg1"/>
                </a:solidFill>
              </a:rPr>
              <a:t> – mutation factor, </a:t>
            </a:r>
            <a:r>
              <a:rPr lang="en-US" sz="2800" b="1" i="1" dirty="0">
                <a:solidFill>
                  <a:schemeClr val="bg1"/>
                </a:solidFill>
              </a:rPr>
              <a:t>Cr</a:t>
            </a:r>
            <a:r>
              <a:rPr lang="en-US" sz="2800" b="1" dirty="0">
                <a:solidFill>
                  <a:schemeClr val="bg1"/>
                </a:solidFill>
              </a:rPr>
              <a:t> – crossover rate  </a:t>
            </a:r>
          </a:p>
        </p:txBody>
      </p:sp>
      <p:cxnSp>
        <p:nvCxnSpPr>
          <p:cNvPr id="27" name="Elbow Connector 26"/>
          <p:cNvCxnSpPr/>
          <p:nvPr/>
        </p:nvCxnSpPr>
        <p:spPr>
          <a:xfrm rot="5400000" flipH="1" flipV="1">
            <a:off x="2522337" y="2317082"/>
            <a:ext cx="3452344" cy="3355675"/>
          </a:xfrm>
          <a:prstGeom prst="bentConnector3">
            <a:avLst>
              <a:gd name="adj1" fmla="val 78235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/>
          <p:nvPr/>
        </p:nvCxnSpPr>
        <p:spPr>
          <a:xfrm flipV="1">
            <a:off x="5598543" y="3381555"/>
            <a:ext cx="2744606" cy="2395174"/>
          </a:xfrm>
          <a:prstGeom prst="bentConnector3">
            <a:avLst>
              <a:gd name="adj1" fmla="val 111289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3195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26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Using </a:t>
            </a:r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SciPy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metaheuristic optimization (DE)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1736132"/>
            <a:ext cx="9144001" cy="3750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25" name="Rounded Rectangle 1">
            <a:extLst>
              <a:ext uri="{FF2B5EF4-FFF2-40B4-BE49-F238E27FC236}">
                <a16:creationId xmlns:a16="http://schemas.microsoft.com/office/drawing/2014/main" id="{C8678B0A-4824-4AB6-A6C3-134BE7A64F5A}"/>
              </a:ext>
            </a:extLst>
          </p:cNvPr>
          <p:cNvSpPr/>
          <p:nvPr/>
        </p:nvSpPr>
        <p:spPr>
          <a:xfrm>
            <a:off x="2017028" y="3964444"/>
            <a:ext cx="4945617" cy="107003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800" b="1" dirty="0" err="1"/>
              <a:t>scipy.optimize.differential_evolution</a:t>
            </a:r>
            <a:r>
              <a:rPr lang="en-US" sz="2800" b="1" dirty="0"/>
              <a:t> (</a:t>
            </a:r>
            <a:r>
              <a:rPr lang="hr-HR" sz="2800" b="1" dirty="0"/>
              <a:t>OF</a:t>
            </a:r>
            <a:r>
              <a:rPr lang="en-US" sz="2800" b="1" dirty="0"/>
              <a:t>, </a:t>
            </a:r>
            <a:r>
              <a:rPr lang="hr-HR" sz="2800" b="1" dirty="0"/>
              <a:t>DE</a:t>
            </a:r>
            <a:r>
              <a:rPr lang="en-US" sz="2800" b="1" dirty="0"/>
              <a:t>par1, </a:t>
            </a:r>
            <a:r>
              <a:rPr lang="hr-HR" sz="2800" b="1" dirty="0"/>
              <a:t>DE</a:t>
            </a:r>
            <a:r>
              <a:rPr lang="en-US" sz="2800" b="1" dirty="0"/>
              <a:t>par2, …)</a:t>
            </a:r>
          </a:p>
        </p:txBody>
      </p:sp>
      <p:sp>
        <p:nvSpPr>
          <p:cNvPr id="26" name="Rounded Rectangle 1">
            <a:extLst>
              <a:ext uri="{FF2B5EF4-FFF2-40B4-BE49-F238E27FC236}">
                <a16:creationId xmlns:a16="http://schemas.microsoft.com/office/drawing/2014/main" id="{224CB557-73A1-4E11-923F-F5C280CC4D20}"/>
              </a:ext>
            </a:extLst>
          </p:cNvPr>
          <p:cNvSpPr/>
          <p:nvPr/>
        </p:nvSpPr>
        <p:spPr>
          <a:xfrm>
            <a:off x="2376515" y="1736945"/>
            <a:ext cx="4226795" cy="188079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800"/>
              <a:t>Py function calculating objective function value</a:t>
            </a:r>
          </a:p>
          <a:p>
            <a:pPr algn="ctr"/>
            <a:r>
              <a:rPr lang="en-US" sz="2800" i="1">
                <a:solidFill>
                  <a:srgbClr val="FF0000"/>
                </a:solidFill>
              </a:rPr>
              <a:t>def OF (ind, *addPar):</a:t>
            </a:r>
          </a:p>
          <a:p>
            <a:pPr algn="ctr"/>
            <a:r>
              <a:rPr lang="en-US" sz="2800" i="1">
                <a:solidFill>
                  <a:srgbClr val="FF0000"/>
                </a:solidFill>
              </a:rPr>
              <a:t>some code …</a:t>
            </a:r>
          </a:p>
        </p:txBody>
      </p: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625FBE04-FE6F-4484-ABA1-0568034409F7}"/>
              </a:ext>
            </a:extLst>
          </p:cNvPr>
          <p:cNvCxnSpPr>
            <a:cxnSpLocks/>
            <a:stCxn id="25" idx="1"/>
            <a:endCxn id="26" idx="1"/>
          </p:cNvCxnSpPr>
          <p:nvPr/>
        </p:nvCxnSpPr>
        <p:spPr>
          <a:xfrm rot="10800000" flipH="1">
            <a:off x="2017027" y="2677345"/>
            <a:ext cx="359487" cy="1822114"/>
          </a:xfrm>
          <a:prstGeom prst="bentConnector3">
            <a:avLst>
              <a:gd name="adj1" fmla="val -63591"/>
            </a:avLst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1">
            <a:extLst>
              <a:ext uri="{FF2B5EF4-FFF2-40B4-BE49-F238E27FC236}">
                <a16:creationId xmlns:a16="http://schemas.microsoft.com/office/drawing/2014/main" id="{A4BA6D33-FAC4-4B07-9A2E-964E0F18F316}"/>
              </a:ext>
            </a:extLst>
          </p:cNvPr>
          <p:cNvSpPr/>
          <p:nvPr/>
        </p:nvSpPr>
        <p:spPr>
          <a:xfrm>
            <a:off x="2376514" y="5381173"/>
            <a:ext cx="4226795" cy="107003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2800"/>
              <a:t>Box constraints of optimization problem</a:t>
            </a:r>
          </a:p>
        </p:txBody>
      </p: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3DF57010-3A55-4308-A8C8-BC397A34DE8C}"/>
              </a:ext>
            </a:extLst>
          </p:cNvPr>
          <p:cNvCxnSpPr>
            <a:cxnSpLocks/>
            <a:stCxn id="25" idx="3"/>
            <a:endCxn id="26" idx="3"/>
          </p:cNvCxnSpPr>
          <p:nvPr/>
        </p:nvCxnSpPr>
        <p:spPr>
          <a:xfrm flipH="1" flipV="1">
            <a:off x="6603310" y="2677345"/>
            <a:ext cx="359335" cy="1822114"/>
          </a:xfrm>
          <a:prstGeom prst="bentConnector3">
            <a:avLst>
              <a:gd name="adj1" fmla="val -63618"/>
            </a:avLst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hevron 61">
            <a:extLst>
              <a:ext uri="{FF2B5EF4-FFF2-40B4-BE49-F238E27FC236}">
                <a16:creationId xmlns:a16="http://schemas.microsoft.com/office/drawing/2014/main" id="{D895145F-8057-42D1-8960-A41FB16483F4}"/>
              </a:ext>
            </a:extLst>
          </p:cNvPr>
          <p:cNvSpPr/>
          <p:nvPr/>
        </p:nvSpPr>
        <p:spPr>
          <a:xfrm rot="5400000" flipH="1">
            <a:off x="1692882" y="3584957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Chevron 61">
            <a:extLst>
              <a:ext uri="{FF2B5EF4-FFF2-40B4-BE49-F238E27FC236}">
                <a16:creationId xmlns:a16="http://schemas.microsoft.com/office/drawing/2014/main" id="{1A9B8FDF-164F-4506-B15C-16070031ADA5}"/>
              </a:ext>
            </a:extLst>
          </p:cNvPr>
          <p:cNvSpPr/>
          <p:nvPr/>
        </p:nvSpPr>
        <p:spPr>
          <a:xfrm rot="5400000" flipV="1">
            <a:off x="7098771" y="3535662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A5D3DE72-FD1B-4002-98A0-E2C14D69DF20}"/>
              </a:ext>
            </a:extLst>
          </p:cNvPr>
          <p:cNvCxnSpPr>
            <a:cxnSpLocks/>
            <a:stCxn id="28" idx="0"/>
            <a:endCxn id="25" idx="2"/>
          </p:cNvCxnSpPr>
          <p:nvPr/>
        </p:nvCxnSpPr>
        <p:spPr>
          <a:xfrm rot="16200000" flipV="1">
            <a:off x="4316526" y="5207786"/>
            <a:ext cx="346699" cy="75"/>
          </a:xfrm>
          <a:prstGeom prst="bentConnector3">
            <a:avLst>
              <a:gd name="adj1" fmla="val 50000"/>
            </a:avLst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hevron 61">
            <a:extLst>
              <a:ext uri="{FF2B5EF4-FFF2-40B4-BE49-F238E27FC236}">
                <a16:creationId xmlns:a16="http://schemas.microsoft.com/office/drawing/2014/main" id="{A626B92E-BE72-4BA5-A7ED-2DE5EF0CD9AE}"/>
              </a:ext>
            </a:extLst>
          </p:cNvPr>
          <p:cNvSpPr/>
          <p:nvPr/>
        </p:nvSpPr>
        <p:spPr>
          <a:xfrm rot="5400000" flipH="1">
            <a:off x="4379682" y="5061683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8718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27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Using </a:t>
            </a:r>
            <a:r>
              <a:rPr lang="en-US" sz="2000" dirty="0" err="1">
                <a:solidFill>
                  <a:srgbClr val="00FF00"/>
                </a:solidFill>
                <a:latin typeface="Arial Black" panose="020B0A04020102020204" pitchFamily="34" charset="0"/>
              </a:rPr>
              <a:t>SciPy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 metaheuristic optimization (DE)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F4482837-C3C8-49EB-B6EF-A18BA8B44C1E}"/>
              </a:ext>
            </a:extLst>
          </p:cNvPr>
          <p:cNvSpPr txBox="1">
            <a:spLocks/>
          </p:cNvSpPr>
          <p:nvPr/>
        </p:nvSpPr>
        <p:spPr>
          <a:xfrm>
            <a:off x="252411" y="5382883"/>
            <a:ext cx="8639175" cy="103534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/>
              <a:t>Explanation on</a:t>
            </a:r>
            <a:r>
              <a:rPr lang="hr-HR" b="1" dirty="0"/>
              <a:t>: </a:t>
            </a:r>
            <a:r>
              <a:rPr lang="hr-HR" b="1" dirty="0">
                <a:solidFill>
                  <a:srgbClr val="FF9966"/>
                </a:solidFill>
                <a:hlinkClick r:id="rId6"/>
              </a:rPr>
              <a:t>https://docs.scipy.org/doc/scipy-0.17.0/reference/generated/scipy.optimize.differential_evolution.html</a:t>
            </a:r>
            <a:r>
              <a:rPr lang="en-US" b="1" dirty="0">
                <a:solidFill>
                  <a:srgbClr val="FF9966"/>
                </a:solidFill>
              </a:rPr>
              <a:t> </a:t>
            </a:r>
            <a:endParaRPr lang="hr-HR" b="1" dirty="0">
              <a:solidFill>
                <a:srgbClr val="FF9966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1736132"/>
            <a:ext cx="9144001" cy="3750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0" y="1793352"/>
            <a:ext cx="9143999" cy="18738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2800" b="1" dirty="0" err="1">
                <a:solidFill>
                  <a:schemeClr val="bg1"/>
                </a:solidFill>
              </a:rPr>
              <a:t>SciPy</a:t>
            </a:r>
            <a:r>
              <a:rPr lang="en-US" sz="2800" b="1" dirty="0">
                <a:solidFill>
                  <a:schemeClr val="bg1"/>
                </a:solidFill>
              </a:rPr>
              <a:t> DE:</a:t>
            </a:r>
          </a:p>
          <a:p>
            <a:pPr marL="0" lvl="1" algn="l">
              <a:spcBef>
                <a:spcPts val="1000"/>
              </a:spcBef>
            </a:pPr>
            <a:r>
              <a:rPr lang="en-US" sz="2800" b="1" dirty="0" err="1">
                <a:solidFill>
                  <a:srgbClr val="FF9966"/>
                </a:solidFill>
              </a:rPr>
              <a:t>scipy.optimize.differential_evolution</a:t>
            </a:r>
            <a:r>
              <a:rPr lang="en-US" sz="2800" b="1" i="1" dirty="0">
                <a:solidFill>
                  <a:schemeClr val="bg1"/>
                </a:solidFill>
              </a:rPr>
              <a:t>(OF, Box </a:t>
            </a:r>
            <a:r>
              <a:rPr lang="en-US" sz="2800" b="1" i="1" dirty="0" err="1">
                <a:solidFill>
                  <a:schemeClr val="bg1"/>
                </a:solidFill>
              </a:rPr>
              <a:t>cnstr</a:t>
            </a:r>
            <a:r>
              <a:rPr lang="en-US" sz="2800" b="1" i="1" dirty="0">
                <a:solidFill>
                  <a:schemeClr val="bg1"/>
                </a:solidFill>
              </a:rPr>
              <a:t>., </a:t>
            </a:r>
            <a:r>
              <a:rPr lang="en-US" sz="2800" b="1" i="1" dirty="0" err="1">
                <a:solidFill>
                  <a:schemeClr val="bg1"/>
                </a:solidFill>
              </a:rPr>
              <a:t>maxiter</a:t>
            </a:r>
            <a:r>
              <a:rPr lang="en-US" sz="2800" b="1" i="1" dirty="0">
                <a:solidFill>
                  <a:schemeClr val="bg1"/>
                </a:solidFill>
              </a:rPr>
              <a:t>=100, </a:t>
            </a:r>
            <a:r>
              <a:rPr lang="en-US" sz="2800" b="1" i="1" dirty="0" err="1">
                <a:solidFill>
                  <a:schemeClr val="bg1"/>
                </a:solidFill>
              </a:rPr>
              <a:t>popsize</a:t>
            </a:r>
            <a:r>
              <a:rPr lang="en-US" sz="2800" b="1" i="1" dirty="0">
                <a:solidFill>
                  <a:schemeClr val="bg1"/>
                </a:solidFill>
              </a:rPr>
              <a:t>=15, mutation=(0.5, 1), recombination=0.7, </a:t>
            </a:r>
            <a:r>
              <a:rPr lang="en-US" sz="2800" b="1" i="1" dirty="0" err="1">
                <a:solidFill>
                  <a:schemeClr val="bg1"/>
                </a:solidFill>
              </a:rPr>
              <a:t>disp</a:t>
            </a:r>
            <a:r>
              <a:rPr lang="en-US" sz="2800" b="1" i="1" dirty="0">
                <a:solidFill>
                  <a:schemeClr val="bg1"/>
                </a:solidFill>
              </a:rPr>
              <a:t>=True, polish=False)</a:t>
            </a:r>
          </a:p>
          <a:p>
            <a:pPr marL="0" lvl="1" algn="l">
              <a:spcBef>
                <a:spcPts val="1000"/>
              </a:spcBef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871265" y="4466801"/>
            <a:ext cx="7453223" cy="4640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r>
              <a:rPr lang="en-US" sz="2800" b="1" i="1" dirty="0">
                <a:solidFill>
                  <a:schemeClr val="bg1"/>
                </a:solidFill>
              </a:rPr>
              <a:t>F</a:t>
            </a:r>
            <a:r>
              <a:rPr lang="en-US" sz="2800" b="1" dirty="0">
                <a:solidFill>
                  <a:schemeClr val="bg1"/>
                </a:solidFill>
              </a:rPr>
              <a:t> – mutation factor, </a:t>
            </a:r>
            <a:r>
              <a:rPr lang="en-US" sz="2800" b="1" i="1" dirty="0">
                <a:solidFill>
                  <a:schemeClr val="bg1"/>
                </a:solidFill>
              </a:rPr>
              <a:t>Cr</a:t>
            </a:r>
            <a:r>
              <a:rPr lang="en-US" sz="2800" b="1" dirty="0">
                <a:solidFill>
                  <a:schemeClr val="bg1"/>
                </a:solidFill>
              </a:rPr>
              <a:t> – crossover rate  </a:t>
            </a:r>
          </a:p>
        </p:txBody>
      </p:sp>
      <p:cxnSp>
        <p:nvCxnSpPr>
          <p:cNvPr id="24" name="Elbow Connector 23"/>
          <p:cNvCxnSpPr/>
          <p:nvPr/>
        </p:nvCxnSpPr>
        <p:spPr>
          <a:xfrm flipV="1">
            <a:off x="1121434" y="2915728"/>
            <a:ext cx="5481877" cy="1551074"/>
          </a:xfrm>
          <a:prstGeom prst="bentConnector3">
            <a:avLst>
              <a:gd name="adj1" fmla="val 103818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10800000">
            <a:off x="301922" y="3536830"/>
            <a:ext cx="3726614" cy="1394024"/>
          </a:xfrm>
          <a:prstGeom prst="bentConnector3">
            <a:avLst>
              <a:gd name="adj1" fmla="val 100231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3355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28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Additional sources for self-study and further research 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1736132"/>
            <a:ext cx="9144001" cy="3750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25" name="Subtitle 2"/>
          <p:cNvSpPr>
            <a:spLocks noGrp="1"/>
          </p:cNvSpPr>
          <p:nvPr>
            <p:ph type="subTitle" idx="1"/>
          </p:nvPr>
        </p:nvSpPr>
        <p:spPr>
          <a:xfrm>
            <a:off x="0" y="1758969"/>
            <a:ext cx="9143914" cy="4314026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solidFill>
                  <a:srgbClr val="FF9966"/>
                </a:solidFill>
              </a:rPr>
              <a:t>Optimization problem definition</a:t>
            </a:r>
            <a:r>
              <a:rPr lang="hr-HR" sz="2800" b="1" dirty="0">
                <a:solidFill>
                  <a:srgbClr val="FF9966"/>
                </a:solidFill>
              </a:rPr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J. </a:t>
            </a:r>
            <a:r>
              <a:rPr lang="en-US" b="1" dirty="0" err="1">
                <a:solidFill>
                  <a:schemeClr val="bg1"/>
                </a:solidFill>
              </a:rPr>
              <a:t>Hedengren</a:t>
            </a:r>
            <a:r>
              <a:rPr lang="en-US" b="1" dirty="0">
                <a:solidFill>
                  <a:schemeClr val="bg1"/>
                </a:solidFill>
              </a:rPr>
              <a:t>, “Design Optimization Textbook.” [Online]. Available: </a:t>
            </a:r>
            <a:r>
              <a:rPr lang="en-US" b="1" dirty="0">
                <a:solidFill>
                  <a:schemeClr val="bg1"/>
                </a:solidFill>
                <a:hlinkClick r:id="rId6"/>
              </a:rPr>
              <a:t>http://apmonitor.com/me575/index.php/Main/BookChapters</a:t>
            </a:r>
            <a:endParaRPr lang="en-US" b="1" dirty="0">
              <a:solidFill>
                <a:schemeClr val="bg1"/>
              </a:solidFill>
            </a:endParaRPr>
          </a:p>
          <a:p>
            <a:pPr algn="l"/>
            <a:r>
              <a:rPr lang="en-US" sz="2800" b="1" dirty="0">
                <a:solidFill>
                  <a:srgbClr val="FF9966"/>
                </a:solidFill>
              </a:rPr>
              <a:t>Metaheuristic optimization overview</a:t>
            </a:r>
            <a:r>
              <a:rPr lang="hr-HR" sz="2800" b="1" dirty="0">
                <a:solidFill>
                  <a:srgbClr val="FF9966"/>
                </a:solidFill>
              </a:rPr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S. </a:t>
            </a:r>
            <a:r>
              <a:rPr lang="en-US" b="1" dirty="0" err="1">
                <a:solidFill>
                  <a:schemeClr val="bg1"/>
                </a:solidFill>
              </a:rPr>
              <a:t>Bandaru</a:t>
            </a:r>
            <a:r>
              <a:rPr lang="en-US" b="1" dirty="0">
                <a:solidFill>
                  <a:schemeClr val="bg1"/>
                </a:solidFill>
              </a:rPr>
              <a:t> and K. Deb, “Metaheuristic Techniques.”, </a:t>
            </a:r>
            <a:r>
              <a:rPr lang="en-US" b="1" dirty="0">
                <a:solidFill>
                  <a:schemeClr val="bg1"/>
                </a:solidFill>
                <a:hlinkClick r:id="rId7"/>
              </a:rPr>
              <a:t>https://pdfs.semanticscholar.org/c28f/cda2bccc75b10e1d540031269e82a5d9c9b0.pdf?_ga=2.130438726.859446823.1553504960-1592470437.1516282346</a:t>
            </a:r>
            <a:r>
              <a:rPr lang="en-US" b="1" dirty="0">
                <a:solidFill>
                  <a:schemeClr val="bg1"/>
                </a:solidFill>
              </a:rPr>
              <a:t>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S. </a:t>
            </a:r>
            <a:r>
              <a:rPr lang="en-US" b="1" dirty="0" err="1">
                <a:solidFill>
                  <a:schemeClr val="bg1"/>
                </a:solidFill>
              </a:rPr>
              <a:t>Binitha</a:t>
            </a:r>
            <a:r>
              <a:rPr lang="en-US" b="1" dirty="0">
                <a:solidFill>
                  <a:schemeClr val="bg1"/>
                </a:solidFill>
              </a:rPr>
              <a:t> and S. Siva </a:t>
            </a:r>
            <a:r>
              <a:rPr lang="en-US" b="1" dirty="0" err="1">
                <a:solidFill>
                  <a:schemeClr val="bg1"/>
                </a:solidFill>
              </a:rPr>
              <a:t>Sathya</a:t>
            </a:r>
            <a:r>
              <a:rPr lang="en-US" b="1" dirty="0">
                <a:solidFill>
                  <a:schemeClr val="bg1"/>
                </a:solidFill>
              </a:rPr>
              <a:t>, “A Survey of Bio inspired Optimization Algorithms 138,” Int. J. Soft </a:t>
            </a:r>
            <a:r>
              <a:rPr lang="en-US" b="1" dirty="0" err="1">
                <a:solidFill>
                  <a:schemeClr val="bg1"/>
                </a:solidFill>
              </a:rPr>
              <a:t>Comput</a:t>
            </a:r>
            <a:r>
              <a:rPr lang="en-US" b="1" dirty="0">
                <a:solidFill>
                  <a:schemeClr val="bg1"/>
                </a:solidFill>
              </a:rPr>
              <a:t>. Eng. , vol. 2, no. 2, pp. 137–151, 2012.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I. </a:t>
            </a:r>
            <a:r>
              <a:rPr lang="en-US" b="1" dirty="0" err="1">
                <a:solidFill>
                  <a:schemeClr val="bg1"/>
                </a:solidFill>
              </a:rPr>
              <a:t>Fister</a:t>
            </a:r>
            <a:r>
              <a:rPr lang="en-US" b="1" dirty="0">
                <a:solidFill>
                  <a:schemeClr val="bg1"/>
                </a:solidFill>
              </a:rPr>
              <a:t>, X.-S. Yang, I. </a:t>
            </a:r>
            <a:r>
              <a:rPr lang="en-US" b="1" dirty="0" err="1">
                <a:solidFill>
                  <a:schemeClr val="bg1"/>
                </a:solidFill>
              </a:rPr>
              <a:t>Fister</a:t>
            </a:r>
            <a:r>
              <a:rPr lang="en-US" b="1" dirty="0">
                <a:solidFill>
                  <a:schemeClr val="bg1"/>
                </a:solidFill>
              </a:rPr>
              <a:t>, J. Brest, and D. </a:t>
            </a:r>
            <a:r>
              <a:rPr lang="en-US" b="1" dirty="0" err="1">
                <a:solidFill>
                  <a:schemeClr val="bg1"/>
                </a:solidFill>
              </a:rPr>
              <a:t>Fister</a:t>
            </a:r>
            <a:r>
              <a:rPr lang="en-US" b="1" dirty="0">
                <a:solidFill>
                  <a:schemeClr val="bg1"/>
                </a:solidFill>
              </a:rPr>
              <a:t>, “A Brief Review of Nature-Inspired Algorithms for Optimization,” </a:t>
            </a:r>
            <a:r>
              <a:rPr lang="en-US" b="1" dirty="0" err="1">
                <a:solidFill>
                  <a:schemeClr val="bg1"/>
                </a:solidFill>
              </a:rPr>
              <a:t>Elektroteh</a:t>
            </a:r>
            <a:r>
              <a:rPr lang="en-US" b="1" dirty="0">
                <a:solidFill>
                  <a:schemeClr val="bg1"/>
                </a:solidFill>
              </a:rPr>
              <a:t>. </a:t>
            </a:r>
            <a:r>
              <a:rPr lang="en-US" b="1" dirty="0" err="1">
                <a:solidFill>
                  <a:schemeClr val="bg1"/>
                </a:solidFill>
              </a:rPr>
              <a:t>Vestn</a:t>
            </a:r>
            <a:r>
              <a:rPr lang="en-US" b="1" dirty="0">
                <a:solidFill>
                  <a:schemeClr val="bg1"/>
                </a:solidFill>
              </a:rPr>
              <a:t>., vol. 80, no. 3, pp. 1–7, 2013.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6394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29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Additional sources for self-study and further research 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1736132"/>
            <a:ext cx="9144001" cy="3750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25" name="Subtitle 2"/>
          <p:cNvSpPr>
            <a:spLocks noGrp="1"/>
          </p:cNvSpPr>
          <p:nvPr>
            <p:ph type="subTitle" idx="1"/>
          </p:nvPr>
        </p:nvSpPr>
        <p:spPr>
          <a:xfrm>
            <a:off x="0" y="1689958"/>
            <a:ext cx="9143914" cy="4314026"/>
          </a:xfrm>
        </p:spPr>
        <p:txBody>
          <a:bodyPr>
            <a:noAutofit/>
          </a:bodyPr>
          <a:lstStyle/>
          <a:p>
            <a:pPr algn="l"/>
            <a:r>
              <a:rPr lang="en-US" sz="2800" b="1" dirty="0">
                <a:solidFill>
                  <a:srgbClr val="FF9966"/>
                </a:solidFill>
              </a:rPr>
              <a:t>Evolutionary algorithms</a:t>
            </a:r>
            <a:r>
              <a:rPr lang="hr-HR" sz="2800" b="1" dirty="0">
                <a:solidFill>
                  <a:srgbClr val="FF9966"/>
                </a:solidFill>
              </a:rPr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A. E. </a:t>
            </a:r>
            <a:r>
              <a:rPr lang="en-US" b="1" dirty="0" err="1">
                <a:solidFill>
                  <a:schemeClr val="bg1"/>
                </a:solidFill>
              </a:rPr>
              <a:t>Eiben</a:t>
            </a:r>
            <a:r>
              <a:rPr lang="en-US" b="1" dirty="0">
                <a:solidFill>
                  <a:schemeClr val="bg1"/>
                </a:solidFill>
              </a:rPr>
              <a:t> and J. E. Smith, Introduction to Evolutionary Computing. Berlin, Heidelberg: Springer Berlin Heidelberg</a:t>
            </a:r>
          </a:p>
          <a:p>
            <a:pPr algn="l"/>
            <a:r>
              <a:rPr lang="en-US" sz="2800" b="1" dirty="0">
                <a:solidFill>
                  <a:srgbClr val="FF9966"/>
                </a:solidFill>
              </a:rPr>
              <a:t>Metaheuristic optimization in power system</a:t>
            </a:r>
            <a:r>
              <a:rPr lang="hr-HR" sz="2800" b="1" dirty="0">
                <a:solidFill>
                  <a:srgbClr val="FF9966"/>
                </a:solidFill>
              </a:rPr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M. </a:t>
            </a:r>
            <a:r>
              <a:rPr lang="en-US" b="1" dirty="0" err="1">
                <a:solidFill>
                  <a:schemeClr val="bg1"/>
                </a:solidFill>
              </a:rPr>
              <a:t>Gavrilas</a:t>
            </a:r>
            <a:r>
              <a:rPr lang="en-US" b="1" dirty="0">
                <a:solidFill>
                  <a:schemeClr val="bg1"/>
                </a:solidFill>
              </a:rPr>
              <a:t>, “Heuristic and metaheuristic optimization techniques with application to power systems,” in Proceedings of the 12th WSEAS international conference on Mathematical methods and computational techniques in electrical engineering, 2010, pp. 95–103.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J. </a:t>
            </a:r>
            <a:r>
              <a:rPr lang="en-US" b="1" dirty="0" err="1">
                <a:solidFill>
                  <a:schemeClr val="bg1"/>
                </a:solidFill>
              </a:rPr>
              <a:t>Radosavljevic</a:t>
            </a:r>
            <a:r>
              <a:rPr lang="en-US" b="1" dirty="0">
                <a:solidFill>
                  <a:schemeClr val="bg1"/>
                </a:solidFill>
              </a:rPr>
              <a:t>, Metaheuristic Optimization in Power Engineering. Institution of Engineering and Technology, 2018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842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hr-HR" sz="3600" b="1" dirty="0" err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endParaRPr lang="en-US" sz="3600" b="1" dirty="0">
              <a:solidFill>
                <a:srgbClr val="FFF9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595068"/>
            <a:ext cx="9143914" cy="3063196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r-HR" sz="2800" b="1" dirty="0">
                <a:solidFill>
                  <a:schemeClr val="bg1"/>
                </a:solidFill>
              </a:rPr>
              <a:t>PART 2 (12:00-13:30 h): 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Examples of analytically given optimization problem in PYTHON (including exercises on PC)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Introduction in </a:t>
            </a:r>
            <a:r>
              <a:rPr lang="en-US" sz="2800" b="1" dirty="0" err="1">
                <a:solidFill>
                  <a:schemeClr val="bg1"/>
                </a:solidFill>
              </a:rPr>
              <a:t>OpenDSS</a:t>
            </a:r>
            <a:r>
              <a:rPr lang="en-US" sz="2800" b="1" dirty="0">
                <a:solidFill>
                  <a:schemeClr val="bg1"/>
                </a:solidFill>
              </a:rPr>
              <a:t> simulation tool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Generating </a:t>
            </a:r>
            <a:r>
              <a:rPr lang="en-US" sz="2800" b="1" dirty="0" err="1">
                <a:solidFill>
                  <a:schemeClr val="bg1"/>
                </a:solidFill>
              </a:rPr>
              <a:t>OpenDSS</a:t>
            </a:r>
            <a:r>
              <a:rPr lang="en-US" sz="2800" b="1" dirty="0">
                <a:solidFill>
                  <a:schemeClr val="bg1"/>
                </a:solidFill>
              </a:rPr>
              <a:t> scripts for distribution power network examples (including exercises on PC)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hr-HR" sz="2800" b="1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7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7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3</a:t>
            </a:fld>
            <a:endParaRPr lang="en-US" dirty="0"/>
          </a:p>
        </p:txBody>
      </p:sp>
      <p:pic>
        <p:nvPicPr>
          <p:cNvPr id="22" name="Picture 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4" name="Slika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11" name="TextBox 10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3850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30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BCAE7B6-D471-4C2C-B388-157955CAD8BA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1" name="Slika 8">
            <a:extLst>
              <a:ext uri="{FF2B5EF4-FFF2-40B4-BE49-F238E27FC236}">
                <a16:creationId xmlns:a16="http://schemas.microsoft.com/office/drawing/2014/main" id="{D365333C-F47F-4003-9B9D-453CEF8EFCE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7" name="TextBox 36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-1" y="1327706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Coffee break – 30 min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2A671AB-ED56-485B-94D9-6420445A8BC8}"/>
              </a:ext>
            </a:extLst>
          </p:cNvPr>
          <p:cNvSpPr txBox="1">
            <a:spLocks/>
          </p:cNvSpPr>
          <p:nvPr/>
        </p:nvSpPr>
        <p:spPr>
          <a:xfrm>
            <a:off x="-1" y="1736132"/>
            <a:ext cx="9144001" cy="37502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spcBef>
                <a:spcPts val="1000"/>
              </a:spcBef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324" y="1736132"/>
            <a:ext cx="6157353" cy="461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008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hr-HR" sz="3600" b="1" dirty="0" err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endParaRPr lang="en-US" sz="3600" b="1" dirty="0">
              <a:solidFill>
                <a:srgbClr val="FFF90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457038"/>
            <a:ext cx="9143914" cy="4952381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r-HR" sz="2800" b="1" dirty="0">
                <a:solidFill>
                  <a:schemeClr val="bg1"/>
                </a:solidFill>
              </a:rPr>
              <a:t>PART 3 (13:45-15:30 h): 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Brief description of co-simulation setup through interfacing </a:t>
            </a:r>
            <a:r>
              <a:rPr lang="en-US" sz="2800" b="1" dirty="0" err="1">
                <a:solidFill>
                  <a:schemeClr val="bg1"/>
                </a:solidFill>
              </a:rPr>
              <a:t>OpenDSS</a:t>
            </a:r>
            <a:r>
              <a:rPr lang="en-US" sz="2800" b="1" dirty="0">
                <a:solidFill>
                  <a:schemeClr val="bg1"/>
                </a:solidFill>
              </a:rPr>
              <a:t> and PYTHON optimization tool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Examples of optimizations in distribution power networks by using co-simulation setup (including exercises on PC)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Presentation of </a:t>
            </a:r>
            <a:r>
              <a:rPr lang="en-US" sz="2800" b="1" dirty="0" err="1">
                <a:solidFill>
                  <a:schemeClr val="bg1"/>
                </a:solidFill>
              </a:rPr>
              <a:t>multiobjective</a:t>
            </a:r>
            <a:r>
              <a:rPr lang="en-US" sz="2800" b="1" dirty="0">
                <a:solidFill>
                  <a:schemeClr val="bg1"/>
                </a:solidFill>
              </a:rPr>
              <a:t> optimization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Examples of </a:t>
            </a:r>
            <a:r>
              <a:rPr lang="en-US" sz="2800" b="1" dirty="0" err="1">
                <a:solidFill>
                  <a:schemeClr val="bg1"/>
                </a:solidFill>
              </a:rPr>
              <a:t>multiobjective</a:t>
            </a:r>
            <a:r>
              <a:rPr lang="en-US" sz="2800" b="1" dirty="0">
                <a:solidFill>
                  <a:schemeClr val="bg1"/>
                </a:solidFill>
              </a:rPr>
              <a:t> optimizations in distribution power networks by using co-simulation setup (including exercises on PC)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Overview of used sources and sources for further self-improvement.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hr-HR" sz="2800" b="1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7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7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4</a:t>
            </a:fld>
            <a:endParaRPr lang="en-US" dirty="0"/>
          </a:p>
        </p:txBody>
      </p:sp>
      <p:pic>
        <p:nvPicPr>
          <p:cNvPr id="22" name="Picture 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4" name="Slika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11" name="TextBox 10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119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38806" y="1327706"/>
            <a:ext cx="62663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Mathematical</a:t>
            </a:r>
            <a:r>
              <a:rPr lang="en-US" b="1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description (single objective)</a:t>
            </a: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535474"/>
              </p:ext>
            </p:extLst>
          </p:nvPr>
        </p:nvGraphicFramePr>
        <p:xfrm>
          <a:off x="5822" y="2021289"/>
          <a:ext cx="5524500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3" name="Equation" r:id="rId5" imgW="5524200" imgH="3974760" progId="Equation.DSMT4">
                  <p:embed/>
                </p:oleObj>
              </mc:Choice>
              <mc:Fallback>
                <p:oleObj name="Equation" r:id="rId5" imgW="5524200" imgH="3974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22" y="2021289"/>
                        <a:ext cx="5524500" cy="3975100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Subtitle 2"/>
          <p:cNvSpPr txBox="1">
            <a:spLocks/>
          </p:cNvSpPr>
          <p:nvPr/>
        </p:nvSpPr>
        <p:spPr>
          <a:xfrm>
            <a:off x="5530321" y="2021120"/>
            <a:ext cx="3613677" cy="485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>
                <a:solidFill>
                  <a:schemeClr val="bg1"/>
                </a:solidFill>
              </a:rPr>
              <a:t>Objective function (OF)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>
          <a:xfrm>
            <a:off x="5530321" y="2516239"/>
            <a:ext cx="3613677" cy="753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>
                <a:solidFill>
                  <a:srgbClr val="FFC000"/>
                </a:solidFill>
              </a:rPr>
              <a:t>Vector of decision variables (DV)</a:t>
            </a:r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5530321" y="3366110"/>
            <a:ext cx="3124975" cy="450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chemeClr val="bg1"/>
                </a:solidFill>
              </a:rPr>
              <a:t>Constraints:</a:t>
            </a:r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5530321" y="3971625"/>
            <a:ext cx="3124974" cy="462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>
                <a:solidFill>
                  <a:srgbClr val="FFC000"/>
                </a:solidFill>
              </a:rPr>
              <a:t>Equality</a:t>
            </a:r>
          </a:p>
        </p:txBody>
      </p:sp>
      <p:sp>
        <p:nvSpPr>
          <p:cNvPr id="27" name="Subtitle 2"/>
          <p:cNvSpPr txBox="1">
            <a:spLocks/>
          </p:cNvSpPr>
          <p:nvPr/>
        </p:nvSpPr>
        <p:spPr>
          <a:xfrm>
            <a:off x="5530321" y="4782510"/>
            <a:ext cx="3124974" cy="450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sr-Latn-RS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>
                <a:solidFill>
                  <a:srgbClr val="FFC000"/>
                </a:solidFill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r>
              <a:rPr lang="en-US"/>
              <a:t>In-equality</a:t>
            </a:r>
          </a:p>
        </p:txBody>
      </p:sp>
      <p:sp>
        <p:nvSpPr>
          <p:cNvPr id="28" name="Subtitle 2"/>
          <p:cNvSpPr txBox="1">
            <a:spLocks/>
          </p:cNvSpPr>
          <p:nvPr/>
        </p:nvSpPr>
        <p:spPr>
          <a:xfrm>
            <a:off x="5530321" y="5531184"/>
            <a:ext cx="3124974" cy="4623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rgbClr val="FFC000"/>
                </a:solidFill>
              </a:rPr>
              <a:t>Box (Bounds)</a:t>
            </a: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3035481" y="5995264"/>
            <a:ext cx="3124975" cy="485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>
                <a:solidFill>
                  <a:schemeClr val="bg1"/>
                </a:solidFill>
              </a:rPr>
              <a:t>T e.g. one DV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C60B766-1E5C-42BA-A3CC-EFEE73B8D038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9" name="Slika 8">
            <a:extLst>
              <a:ext uri="{FF2B5EF4-FFF2-40B4-BE49-F238E27FC236}">
                <a16:creationId xmlns:a16="http://schemas.microsoft.com/office/drawing/2014/main" id="{D5FA8D12-ECB1-466B-A6FA-F4E0A3F09E9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1" name="TextBox 30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287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6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800207" y="1319080"/>
            <a:ext cx="3543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>
                <a:solidFill>
                  <a:srgbClr val="00FF00"/>
                </a:solidFill>
                <a:latin typeface="Arial Black" panose="020B0A04020102020204" pitchFamily="34" charset="0"/>
              </a:rPr>
              <a:t>Schematic presentation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0" y="1719190"/>
            <a:ext cx="8977244" cy="4690243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34925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/>
            <a:r>
              <a:rPr lang="en-US" sz="4800" b="1"/>
              <a:t>Optimization Problem (OP)</a:t>
            </a:r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675879" y="2809903"/>
            <a:ext cx="2916607" cy="925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rgbClr val="FF3300"/>
                </a:solidFill>
              </a:rPr>
              <a:t>Decision variables</a:t>
            </a:r>
          </a:p>
          <a:p>
            <a:pPr algn="l"/>
            <a:r>
              <a:rPr lang="en-US" sz="2800" b="1" dirty="0">
                <a:solidFill>
                  <a:srgbClr val="FF3300"/>
                </a:solidFill>
              </a:rPr>
              <a:t> OF input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5857527" y="3274469"/>
            <a:ext cx="2450886" cy="6914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ubtitle 2"/>
          <p:cNvSpPr txBox="1">
            <a:spLocks/>
          </p:cNvSpPr>
          <p:nvPr/>
        </p:nvSpPr>
        <p:spPr>
          <a:xfrm>
            <a:off x="5998560" y="2809903"/>
            <a:ext cx="2916607" cy="9257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rgbClr val="FF3300"/>
                </a:solidFill>
              </a:rPr>
              <a:t>OF values</a:t>
            </a:r>
          </a:p>
          <a:p>
            <a:pPr algn="l"/>
            <a:r>
              <a:rPr lang="en-US" sz="2800" b="1" dirty="0">
                <a:solidFill>
                  <a:srgbClr val="FF3300"/>
                </a:solidFill>
              </a:rPr>
              <a:t> OF output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641488" y="2599224"/>
            <a:ext cx="2247491" cy="13643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OF and constraint calculations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536594" y="3272757"/>
            <a:ext cx="3119210" cy="1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8279652" y="3271048"/>
            <a:ext cx="0" cy="2612162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5886148" y="5883210"/>
            <a:ext cx="2428008" cy="0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3647231" y="5400130"/>
            <a:ext cx="2247491" cy="96616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Optimizer (solver)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flipH="1">
            <a:off x="536594" y="5883210"/>
            <a:ext cx="3119210" cy="1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 flipV="1">
            <a:off x="564709" y="3271048"/>
            <a:ext cx="1" cy="2612163"/>
          </a:xfrm>
          <a:prstGeom prst="straightConnector1">
            <a:avLst/>
          </a:prstGeom>
          <a:ln w="57150">
            <a:solidFill>
              <a:srgbClr val="FF996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hevron 53"/>
          <p:cNvSpPr/>
          <p:nvPr/>
        </p:nvSpPr>
        <p:spPr>
          <a:xfrm>
            <a:off x="7732483" y="3138777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Chevron 57"/>
          <p:cNvSpPr/>
          <p:nvPr/>
        </p:nvSpPr>
        <p:spPr>
          <a:xfrm rot="16200000">
            <a:off x="465224" y="4204173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Chevron 58"/>
          <p:cNvSpPr/>
          <p:nvPr/>
        </p:nvSpPr>
        <p:spPr>
          <a:xfrm rot="5400000" flipV="1">
            <a:off x="8180168" y="4204173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0" name="Chevron 59"/>
          <p:cNvSpPr/>
          <p:nvPr/>
        </p:nvSpPr>
        <p:spPr>
          <a:xfrm flipH="1">
            <a:off x="6965511" y="5750857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Chevron 60"/>
          <p:cNvSpPr/>
          <p:nvPr/>
        </p:nvSpPr>
        <p:spPr>
          <a:xfrm flipH="1">
            <a:off x="2169655" y="5748041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Chevron 61"/>
          <p:cNvSpPr/>
          <p:nvPr/>
        </p:nvSpPr>
        <p:spPr>
          <a:xfrm>
            <a:off x="619458" y="3145655"/>
            <a:ext cx="198969" cy="264542"/>
          </a:xfrm>
          <a:prstGeom prst="chevron">
            <a:avLst/>
          </a:prstGeom>
          <a:solidFill>
            <a:srgbClr val="FF9966"/>
          </a:solidFill>
          <a:ln w="28575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Circular Arrow 62"/>
          <p:cNvSpPr>
            <a:spLocks noChangeAspect="1"/>
          </p:cNvSpPr>
          <p:nvPr/>
        </p:nvSpPr>
        <p:spPr>
          <a:xfrm>
            <a:off x="3972502" y="3950075"/>
            <a:ext cx="1453513" cy="1453513"/>
          </a:xfrm>
          <a:prstGeom prst="circularArrow">
            <a:avLst>
              <a:gd name="adj1" fmla="val 6176"/>
              <a:gd name="adj2" fmla="val 531255"/>
              <a:gd name="adj3" fmla="val 20234815"/>
              <a:gd name="adj4" fmla="val 2717037"/>
              <a:gd name="adj5" fmla="val 7453"/>
            </a:avLst>
          </a:prstGeom>
          <a:solidFill>
            <a:srgbClr val="FF9966"/>
          </a:solidFill>
          <a:ln w="38100"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</a:rPr>
              <a:t>Until min OF is obtained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CD37605-3184-4D31-BC20-E1B2FDE814CC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34" name="Slika 8">
            <a:extLst>
              <a:ext uri="{FF2B5EF4-FFF2-40B4-BE49-F238E27FC236}">
                <a16:creationId xmlns:a16="http://schemas.microsoft.com/office/drawing/2014/main" id="{309D920B-A275-432D-A19F-9C042F673DE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36" name="TextBox 35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803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7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330526" y="0"/>
            <a:ext cx="181347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/>
          </a:p>
        </p:txBody>
      </p:sp>
      <p:pic>
        <p:nvPicPr>
          <p:cNvPr id="18" name="Slika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5646" y="1327706"/>
            <a:ext cx="76527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rgbClr val="00FF00"/>
                </a:solidFill>
                <a:latin typeface="Arial Black" panose="020B0A04020102020204" pitchFamily="34" charset="0"/>
              </a:rPr>
              <a:t>Features of the optimization problem parts (application in engineering)</a:t>
            </a:r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-1" y="2035592"/>
            <a:ext cx="6116129" cy="485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>
                <a:solidFill>
                  <a:schemeClr val="bg1"/>
                </a:solidFill>
              </a:rPr>
              <a:t>Objective function (OF) and constraints:</a:t>
            </a: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0" y="2521411"/>
            <a:ext cx="9144000" cy="36033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</a:rPr>
              <a:t>Mathematical model of the real engineering system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</a:rPr>
              <a:t>Based on physical properties of the system or based on experimental data (</a:t>
            </a:r>
            <a:r>
              <a:rPr lang="en-US" sz="2800" b="1">
                <a:solidFill>
                  <a:srgbClr val="FF3300"/>
                </a:solidFill>
              </a:rPr>
              <a:t>T e.g. </a:t>
            </a:r>
            <a:r>
              <a:rPr lang="en-US" sz="2800" b="1">
                <a:solidFill>
                  <a:schemeClr val="bg1"/>
                </a:solidFill>
              </a:rPr>
              <a:t>U-I char., Ohm law)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</a:rPr>
              <a:t>Both models can be  analytical or numerical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</a:rPr>
              <a:t>Physical model: </a:t>
            </a:r>
            <a:r>
              <a:rPr lang="en-US" sz="2800" b="1">
                <a:solidFill>
                  <a:srgbClr val="FF9966"/>
                </a:solidFill>
              </a:rPr>
              <a:t>analytical</a:t>
            </a:r>
            <a:r>
              <a:rPr lang="en-US" sz="2800" b="1">
                <a:solidFill>
                  <a:schemeClr val="bg1"/>
                </a:solidFill>
              </a:rPr>
              <a:t> (equation in closed form), </a:t>
            </a:r>
            <a:r>
              <a:rPr lang="en-US" sz="2800" b="1">
                <a:solidFill>
                  <a:srgbClr val="FF9966"/>
                </a:solidFill>
              </a:rPr>
              <a:t>numerical</a:t>
            </a:r>
            <a:r>
              <a:rPr lang="en-US" sz="2800" b="1">
                <a:solidFill>
                  <a:schemeClr val="bg1"/>
                </a:solidFill>
              </a:rPr>
              <a:t> (equation is solved by numerical (iterative) method)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16" name="TextBox 15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643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8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5646" y="1336332"/>
            <a:ext cx="76527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rgbClr val="00FF00"/>
                </a:solidFill>
                <a:latin typeface="Arial Black" panose="020B0A04020102020204" pitchFamily="34" charset="0"/>
              </a:rPr>
              <a:t>Features of the optimization problem parts (application in engineering)</a:t>
            </a:r>
          </a:p>
        </p:txBody>
      </p:sp>
      <p:sp>
        <p:nvSpPr>
          <p:cNvPr id="20" name="Subtitle 2"/>
          <p:cNvSpPr txBox="1">
            <a:spLocks/>
          </p:cNvSpPr>
          <p:nvPr/>
        </p:nvSpPr>
        <p:spPr>
          <a:xfrm>
            <a:off x="0" y="2530037"/>
            <a:ext cx="9144000" cy="36033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</a:rPr>
              <a:t>Experimental model: </a:t>
            </a:r>
            <a:r>
              <a:rPr lang="en-US" sz="2800" b="1">
                <a:solidFill>
                  <a:srgbClr val="FF9966"/>
                </a:solidFill>
              </a:rPr>
              <a:t>analytical</a:t>
            </a:r>
            <a:r>
              <a:rPr lang="en-US" sz="2800" b="1">
                <a:solidFill>
                  <a:schemeClr val="bg1"/>
                </a:solidFill>
              </a:rPr>
              <a:t> (aproximation of measured dana by function using curve fitting approach), </a:t>
            </a:r>
            <a:r>
              <a:rPr lang="en-US" sz="2800" b="1">
                <a:solidFill>
                  <a:srgbClr val="FF9966"/>
                </a:solidFill>
              </a:rPr>
              <a:t>numerical</a:t>
            </a:r>
            <a:r>
              <a:rPr lang="en-US" sz="2800" b="1">
                <a:solidFill>
                  <a:schemeClr val="bg1"/>
                </a:solidFill>
              </a:rPr>
              <a:t> (raw measured data set)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>
                <a:solidFill>
                  <a:schemeClr val="bg1"/>
                </a:solidFill>
              </a:rPr>
              <a:t>Based on model properties OF and constraints can be: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b="1">
                <a:solidFill>
                  <a:schemeClr val="bg1"/>
                </a:solidFill>
              </a:rPr>
              <a:t>Continuous or discontinuous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b="1">
                <a:solidFill>
                  <a:schemeClr val="bg1"/>
                </a:solidFill>
              </a:rPr>
              <a:t>Differentiable or non-differentiable</a:t>
            </a:r>
            <a:endParaRPr lang="en-US" sz="2800" b="1">
              <a:solidFill>
                <a:schemeClr val="bg1"/>
              </a:solidFill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-1" y="2044218"/>
            <a:ext cx="6116129" cy="485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>
                <a:solidFill>
                  <a:schemeClr val="bg1"/>
                </a:solidFill>
              </a:rPr>
              <a:t>Objective function (OF) and constraints:</a:t>
            </a: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-1923" y="5586745"/>
            <a:ext cx="9144000" cy="8946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</a:rPr>
              <a:t>Based on model properties DV can be: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Real or discrete (integer)</a:t>
            </a: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-1924" y="5100925"/>
            <a:ext cx="6116129" cy="485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chemeClr val="bg1"/>
                </a:solidFill>
              </a:rPr>
              <a:t>Decision variables (DV):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1922A4-0204-4D16-B94B-F51F8128A1C5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4" name="Slika 8">
            <a:extLst>
              <a:ext uri="{FF2B5EF4-FFF2-40B4-BE49-F238E27FC236}">
                <a16:creationId xmlns:a16="http://schemas.microsoft.com/office/drawing/2014/main" id="{87D0ABF5-D3C7-457E-B71D-F664C723D89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18" name="TextBox 17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815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F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7944A-2AF3-4F34-9B62-9A7337AE0B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485741"/>
            <a:ext cx="2057400" cy="365125"/>
          </a:xfrm>
        </p:spPr>
        <p:txBody>
          <a:bodyPr/>
          <a:lstStyle/>
          <a:p>
            <a:fld id="{EDDE9A7D-8F81-4258-B44C-D5E545762623}" type="datetime1">
              <a:rPr lang="en-US" smtClean="0"/>
              <a:t>4/2/2019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93E45-ABDB-440B-9A11-20078F1F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485741"/>
            <a:ext cx="2057400" cy="365125"/>
          </a:xfrm>
        </p:spPr>
        <p:txBody>
          <a:bodyPr/>
          <a:lstStyle/>
          <a:p>
            <a:fld id="{7A8638CB-0055-48CB-A812-B2B44361C644}" type="slidenum">
              <a:rPr lang="en-US" smtClean="0"/>
              <a:t>9</a:t>
            </a:fld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5" name="Picture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" y="1"/>
            <a:ext cx="1765300" cy="524840"/>
          </a:xfrm>
          <a:prstGeom prst="rect">
            <a:avLst/>
          </a:prstGeom>
        </p:spPr>
      </p:pic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0" y="662813"/>
            <a:ext cx="9144000" cy="540000"/>
          </a:xfrm>
          <a:gradFill flip="none" rotWithShape="1">
            <a:gsLst>
              <a:gs pos="100000">
                <a:srgbClr val="0070C0"/>
              </a:gs>
              <a:gs pos="92000">
                <a:srgbClr val="002060"/>
              </a:gs>
            </a:gsLst>
            <a:path path="rect">
              <a:fillToRect l="50000" t="50000" r="50000" b="50000"/>
            </a:path>
            <a:tileRect/>
          </a:gra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z="3600" b="1" dirty="0">
                <a:solidFill>
                  <a:srgbClr val="FFF90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1: about optimization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5646" y="1344958"/>
            <a:ext cx="76527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FF00"/>
                </a:solidFill>
                <a:latin typeface="Arial Black" panose="020B0A04020102020204" pitchFamily="34" charset="0"/>
              </a:rPr>
              <a:t>Optimization techniques – main classification, requirements on OP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5F5A603-6949-4713-A2BC-0CAF83EB3238}"/>
              </a:ext>
            </a:extLst>
          </p:cNvPr>
          <p:cNvSpPr txBox="1">
            <a:spLocks/>
          </p:cNvSpPr>
          <p:nvPr/>
        </p:nvSpPr>
        <p:spPr>
          <a:xfrm>
            <a:off x="0" y="2457202"/>
            <a:ext cx="9144000" cy="10667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b="1" dirty="0">
                <a:solidFill>
                  <a:srgbClr val="FF9966"/>
                </a:solidFill>
              </a:rPr>
              <a:t>Conventional (classic)</a:t>
            </a:r>
            <a:r>
              <a:rPr lang="en-US" sz="3600" b="1" dirty="0">
                <a:solidFill>
                  <a:schemeClr val="bg1"/>
                </a:solidFill>
              </a:rPr>
              <a:t>: works with analytically expressed objective function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18A61DD2-CDEB-4791-BEE1-ACA4A7DFAE4E}"/>
              </a:ext>
            </a:extLst>
          </p:cNvPr>
          <p:cNvSpPr txBox="1">
            <a:spLocks/>
          </p:cNvSpPr>
          <p:nvPr/>
        </p:nvSpPr>
        <p:spPr>
          <a:xfrm>
            <a:off x="0" y="4540738"/>
            <a:ext cx="9144000" cy="10667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600" b="1" dirty="0">
                <a:solidFill>
                  <a:srgbClr val="FF9966"/>
                </a:solidFill>
              </a:rPr>
              <a:t>Metaheuristic (heuristic)</a:t>
            </a:r>
            <a:r>
              <a:rPr lang="en-US" sz="3600" b="1" dirty="0">
                <a:solidFill>
                  <a:schemeClr val="bg1"/>
                </a:solidFill>
              </a:rPr>
              <a:t>: works with numerical values of the objective function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6B5C62-BE98-4795-BBB0-327CF79786A8}"/>
              </a:ext>
            </a:extLst>
          </p:cNvPr>
          <p:cNvSpPr txBox="1"/>
          <p:nvPr/>
        </p:nvSpPr>
        <p:spPr>
          <a:xfrm>
            <a:off x="7330526" y="0"/>
            <a:ext cx="1813474" cy="524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pic>
        <p:nvPicPr>
          <p:cNvPr id="20" name="Slika 8">
            <a:extLst>
              <a:ext uri="{FF2B5EF4-FFF2-40B4-BE49-F238E27FC236}">
                <a16:creationId xmlns:a16="http://schemas.microsoft.com/office/drawing/2014/main" id="{C3858A31-7295-4A95-9B18-C0F1F654FDD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449" y="56831"/>
            <a:ext cx="1181100" cy="4191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28DCC21-628A-4243-97EF-8BDABF7777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704" y="9999"/>
            <a:ext cx="386468" cy="51805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</p:pic>
      <p:sp>
        <p:nvSpPr>
          <p:cNvPr id="18" name="TextBox 17"/>
          <p:cNvSpPr txBox="1"/>
          <p:nvPr/>
        </p:nvSpPr>
        <p:spPr>
          <a:xfrm>
            <a:off x="2876991" y="41054"/>
            <a:ext cx="3726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noProof="1">
                <a:solidFill>
                  <a:srgbClr val="00FFFF"/>
                </a:solidFill>
              </a:rPr>
              <a:t>Faculty of Electrical Engineering, Computer Science and</a:t>
            </a:r>
          </a:p>
          <a:p>
            <a:pPr algn="ctr"/>
            <a:r>
              <a:rPr lang="en-US" sz="1200" b="1" noProof="1">
                <a:solidFill>
                  <a:srgbClr val="00FFFF"/>
                </a:solidFill>
              </a:rPr>
              <a:t>Information Technology Osijek, April 2019, Osijek</a:t>
            </a:r>
            <a:endParaRPr lang="hr-HR" sz="1200" b="1" noProof="1">
              <a:solidFill>
                <a:srgbClr val="00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749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6829</TotalTime>
  <Words>2048</Words>
  <Application>Microsoft Office PowerPoint</Application>
  <PresentationFormat>On-screen Show (4:3)</PresentationFormat>
  <Paragraphs>396</Paragraphs>
  <Slides>30</Slides>
  <Notes>30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Arial Black</vt:lpstr>
      <vt:lpstr>Calibri</vt:lpstr>
      <vt:lpstr>Calibri Light</vt:lpstr>
      <vt:lpstr>Times New Roman</vt:lpstr>
      <vt:lpstr>Office Theme</vt:lpstr>
      <vt:lpstr>Visio</vt:lpstr>
      <vt:lpstr>Equation</vt:lpstr>
      <vt:lpstr>Visio.Drawing.11</vt:lpstr>
      <vt:lpstr>Theory and implementation of optimisation methods for optimizations in distribution power system – PART 1</vt:lpstr>
      <vt:lpstr>Content</vt:lpstr>
      <vt:lpstr>Content</vt:lpstr>
      <vt:lpstr>Content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  <vt:lpstr>PART 1: about optimization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Barukcic</dc:creator>
  <cp:lastModifiedBy>Barukcic</cp:lastModifiedBy>
  <cp:revision>429</cp:revision>
  <cp:lastPrinted>2018-11-16T10:04:45Z</cp:lastPrinted>
  <dcterms:created xsi:type="dcterms:W3CDTF">2017-05-12T10:38:44Z</dcterms:created>
  <dcterms:modified xsi:type="dcterms:W3CDTF">2019-04-02T07:01:28Z</dcterms:modified>
  <dc:language>English</dc:language>
</cp:coreProperties>
</file>