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8" r:id="rId1"/>
  </p:sldMasterIdLst>
  <p:notesMasterIdLst>
    <p:notesMasterId r:id="rId24"/>
  </p:notesMasterIdLst>
  <p:sldIdLst>
    <p:sldId id="579" r:id="rId2"/>
    <p:sldId id="755" r:id="rId3"/>
    <p:sldId id="776" r:id="rId4"/>
    <p:sldId id="756" r:id="rId5"/>
    <p:sldId id="757" r:id="rId6"/>
    <p:sldId id="758" r:id="rId7"/>
    <p:sldId id="759" r:id="rId8"/>
    <p:sldId id="763" r:id="rId9"/>
    <p:sldId id="764" r:id="rId10"/>
    <p:sldId id="765" r:id="rId11"/>
    <p:sldId id="761" r:id="rId12"/>
    <p:sldId id="766" r:id="rId13"/>
    <p:sldId id="680" r:id="rId14"/>
    <p:sldId id="767" r:id="rId15"/>
    <p:sldId id="768" r:id="rId16"/>
    <p:sldId id="770" r:id="rId17"/>
    <p:sldId id="777" r:id="rId18"/>
    <p:sldId id="771" r:id="rId19"/>
    <p:sldId id="773" r:id="rId20"/>
    <p:sldId id="774" r:id="rId21"/>
    <p:sldId id="769" r:id="rId22"/>
    <p:sldId id="775" r:id="rId23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2838"/>
    <a:srgbClr val="232949"/>
    <a:srgbClr val="3E5D78"/>
    <a:srgbClr val="923636"/>
    <a:srgbClr val="76046E"/>
    <a:srgbClr val="DF980B"/>
    <a:srgbClr val="6F6F83"/>
    <a:srgbClr val="545464"/>
    <a:srgbClr val="0015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24" autoAdjust="0"/>
  </p:normalViewPr>
  <p:slideViewPr>
    <p:cSldViewPr>
      <p:cViewPr>
        <p:scale>
          <a:sx n="60" d="100"/>
          <a:sy n="60" d="100"/>
        </p:scale>
        <p:origin x="-1392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2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7A62E8-7302-402D-A665-A50F22F1593F}" type="datetimeFigureOut">
              <a:rPr lang="sr-Latn-CS" smtClean="0"/>
              <a:pPr/>
              <a:t>23.11.2016.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F6631-6253-4B48-9DB4-FA05808F98B9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106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r-HR" dirty="0" smtClean="0"/>
          </a:p>
        </p:txBody>
      </p:sp>
      <p:sp>
        <p:nvSpPr>
          <p:cNvPr id="140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A47B6F-847A-4507-8282-B95216F80146}" type="slidenum">
              <a:rPr lang="hr-HR" smtClean="0"/>
              <a:pPr/>
              <a:t>1</a:t>
            </a:fld>
            <a:endParaRPr lang="hr-H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r-HR" smtClean="0"/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10959D-6679-4519-A8C3-29313E17C24E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vi 3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7" name="Rezervirano mjesto slike 6"/>
          <p:cNvSpPr>
            <a:spLocks noGrp="1"/>
          </p:cNvSpPr>
          <p:nvPr>
            <p:ph type="pic" sz="quarter" idx="13"/>
          </p:nvPr>
        </p:nvSpPr>
        <p:spPr>
          <a:xfrm>
            <a:off x="642938" y="1643063"/>
            <a:ext cx="3000375" cy="2071687"/>
          </a:xfrm>
        </p:spPr>
        <p:txBody>
          <a:bodyPr/>
          <a:lstStyle/>
          <a:p>
            <a:endParaRPr lang="hr-HR"/>
          </a:p>
        </p:txBody>
      </p:sp>
      <p:sp>
        <p:nvSpPr>
          <p:cNvPr id="9" name="Rezervirano mjesto slike 8"/>
          <p:cNvSpPr>
            <a:spLocks noGrp="1"/>
          </p:cNvSpPr>
          <p:nvPr>
            <p:ph type="pic" sz="quarter" idx="14"/>
          </p:nvPr>
        </p:nvSpPr>
        <p:spPr>
          <a:xfrm>
            <a:off x="4572000" y="1643063"/>
            <a:ext cx="3357563" cy="2214562"/>
          </a:xfrm>
        </p:spPr>
        <p:txBody>
          <a:bodyPr/>
          <a:lstStyle/>
          <a:p>
            <a:endParaRPr lang="hr-HR"/>
          </a:p>
        </p:txBody>
      </p:sp>
      <p:sp>
        <p:nvSpPr>
          <p:cNvPr id="13" name="Rezervirano mjesto slike 12"/>
          <p:cNvSpPr>
            <a:spLocks noGrp="1"/>
          </p:cNvSpPr>
          <p:nvPr>
            <p:ph type="pic" sz="quarter" idx="15"/>
          </p:nvPr>
        </p:nvSpPr>
        <p:spPr>
          <a:xfrm>
            <a:off x="3429000" y="4143375"/>
            <a:ext cx="2786063" cy="2428875"/>
          </a:xfrm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lagođeni izgled">
    <p:bg>
      <p:bgPr>
        <a:solidFill>
          <a:srgbClr val="3E5D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defRPr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>
          <a:xfrm>
            <a:off x="214282" y="6357958"/>
            <a:ext cx="1262058" cy="280966"/>
          </a:xfrm>
        </p:spPr>
        <p:txBody>
          <a:bodyPr/>
          <a:lstStyle>
            <a:lvl1pPr>
              <a:defRPr b="1">
                <a:solidFill>
                  <a:srgbClr val="DF980B"/>
                </a:solidFill>
              </a:defRPr>
            </a:lvl1pPr>
          </a:lstStyle>
          <a:p>
            <a:pPr>
              <a:defRPr/>
            </a:pPr>
            <a:r>
              <a:rPr lang="hr-HR" smtClean="0"/>
              <a:t>Sanda, 2015.</a:t>
            </a: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7" name="Rezervirano mjesto teksta 6"/>
          <p:cNvSpPr>
            <a:spLocks noGrp="1"/>
          </p:cNvSpPr>
          <p:nvPr>
            <p:ph type="body" sz="quarter" idx="13"/>
          </p:nvPr>
        </p:nvSpPr>
        <p:spPr>
          <a:xfrm>
            <a:off x="428596" y="1643050"/>
            <a:ext cx="8358246" cy="4071937"/>
          </a:xfrm>
        </p:spPr>
        <p:txBody>
          <a:bodyPr/>
          <a:lstStyle>
            <a:lvl1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buClr>
                <a:srgbClr val="DF980B"/>
              </a:buClr>
              <a:defRPr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buClr>
                <a:srgbClr val="DF980B"/>
              </a:buCl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buClr>
                <a:srgbClr val="DF980B"/>
              </a:buCl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11/23/2016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11/23/2016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</p:spTree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6FC3021-28A5-43CA-B3B6-37A6F82E861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hr-HR" smtClean="0">
                <a:solidFill>
                  <a:srgbClr val="C00000"/>
                </a:solidFill>
              </a:rPr>
              <a:t>Sanda, 2015.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11/23/2016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76" r:id="rId12"/>
    <p:sldLayoutId id="2147483777" r:id="rId13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10" y="2071678"/>
            <a:ext cx="8001028" cy="3000396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hr-HR" sz="5400" smtClean="0"/>
              <a:t>Stvaranje programa</a:t>
            </a:r>
            <a:br>
              <a:rPr lang="hr-HR" sz="5400" smtClean="0"/>
            </a:br>
            <a:r>
              <a:rPr lang="hr-HR" sz="5400" smtClean="0"/>
              <a:t/>
            </a:r>
            <a:br>
              <a:rPr lang="hr-HR" sz="5400" smtClean="0"/>
            </a:br>
            <a:r>
              <a:rPr lang="hr-HR" sz="4400" smtClean="0"/>
              <a:t>faze programiranja</a:t>
            </a:r>
            <a:endParaRPr lang="en-US" sz="4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214290"/>
            <a:ext cx="8686800" cy="6143668"/>
          </a:xfrm>
        </p:spPr>
        <p:txBody>
          <a:bodyPr/>
          <a:lstStyle/>
          <a:p>
            <a:pPr marL="457200" indent="-457200">
              <a:buSzPct val="90000"/>
              <a:buFont typeface="Arial" charset="0"/>
              <a:buAutoNum type="arabicPeriod"/>
            </a:pPr>
            <a:r>
              <a:rPr lang="hr-HR" sz="2200" b="1" smtClean="0"/>
              <a:t>Unijeti poznate ulazne podatke.</a:t>
            </a:r>
          </a:p>
          <a:p>
            <a:pPr marL="457200" indent="-457200">
              <a:buSzPct val="90000"/>
              <a:buFont typeface="Arial" charset="0"/>
              <a:buAutoNum type="arabicPeriod"/>
            </a:pPr>
            <a:r>
              <a:rPr lang="hr-HR" sz="2200" b="1" smtClean="0"/>
              <a:t>Provjeriti u kojim su jedinicama uneseni ulazni podaci.</a:t>
            </a:r>
          </a:p>
          <a:p>
            <a:pPr marL="457200" indent="-457200">
              <a:buSzPct val="90000"/>
              <a:buFont typeface="Arial" charset="0"/>
              <a:buAutoNum type="arabicPeriod"/>
            </a:pPr>
            <a:r>
              <a:rPr lang="hr-HR" sz="2200" b="1" smtClean="0"/>
              <a:t>Ovisno o jedinicama mjere ulaznih podataka odlučiti treba li iznose preračunati u vrijednosti izražene u jedinicama osnovnog SI sustava.</a:t>
            </a:r>
          </a:p>
          <a:p>
            <a:pPr marL="457200" indent="-457200">
              <a:buSzPct val="90000"/>
              <a:buFont typeface="Arial" charset="0"/>
              <a:buAutoNum type="arabicPeriod"/>
            </a:pPr>
            <a:r>
              <a:rPr lang="hr-HR" sz="2200" b="1" smtClean="0"/>
              <a:t>Izračunati put na osnovu ukupnog broja koraka i prosječne duljine jednog koraka.</a:t>
            </a:r>
          </a:p>
          <a:p>
            <a:pPr marL="457200" indent="-457200">
              <a:buSzPct val="90000"/>
              <a:buFont typeface="Arial" charset="0"/>
              <a:buAutoNum type="arabicPeriod"/>
            </a:pPr>
            <a:r>
              <a:rPr lang="hr-HR" sz="2200" b="1" smtClean="0"/>
              <a:t>Pomoću formule za računanje brzine jednolikog gibanja i podatka o putu i vremenu izračunati brzinu v1 izraženu u m/s.</a:t>
            </a:r>
          </a:p>
          <a:p>
            <a:pPr marL="457200" indent="-457200">
              <a:buSzPct val="90000"/>
              <a:buFont typeface="Arial" charset="0"/>
              <a:buAutoNum type="arabicPeriod"/>
            </a:pPr>
            <a:r>
              <a:rPr lang="hr-HR" sz="2200" b="1" smtClean="0"/>
              <a:t>Preračunati vrijednost iz m/s u km/h.</a:t>
            </a:r>
          </a:p>
          <a:p>
            <a:pPr marL="457200" indent="-457200">
              <a:buSzPct val="90000"/>
              <a:buFont typeface="Arial" charset="0"/>
              <a:buAutoNum type="arabicPeriod"/>
            </a:pPr>
            <a:r>
              <a:rPr lang="hr-HR" sz="2200" b="1" smtClean="0"/>
              <a:t>Ispisati rezultate (izlazne vrijednosti).</a:t>
            </a:r>
            <a:endParaRPr lang="en-US" sz="2200" b="1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10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Algoritam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339166" cy="4525962"/>
          </a:xfrm>
        </p:spPr>
        <p:txBody>
          <a:bodyPr/>
          <a:lstStyle/>
          <a:p>
            <a:pPr algn="just"/>
            <a:r>
              <a:rPr lang="hr-HR" altLang="zh-CN" smtClean="0"/>
              <a:t>Većina zadataka se može riješiti na više različitih načina, no treba nastojati pronaći </a:t>
            </a:r>
            <a:r>
              <a:rPr lang="hr-HR" altLang="zh-CN" b="1" i="1" smtClean="0"/>
              <a:t>što brži</a:t>
            </a:r>
            <a:r>
              <a:rPr lang="hr-HR" altLang="zh-CN" smtClean="0"/>
              <a:t>, </a:t>
            </a:r>
            <a:r>
              <a:rPr lang="hr-HR" altLang="zh-CN" b="1" i="1" smtClean="0"/>
              <a:t>što učinkovitiji</a:t>
            </a:r>
            <a:r>
              <a:rPr lang="hr-HR" altLang="zh-CN" smtClean="0"/>
              <a:t> i </a:t>
            </a:r>
            <a:r>
              <a:rPr lang="hr-HR" altLang="zh-CN" b="1" i="1" smtClean="0"/>
              <a:t>što sigurniji </a:t>
            </a:r>
            <a:r>
              <a:rPr lang="hr-HR" altLang="zh-CN" smtClean="0"/>
              <a:t>algoritam. </a:t>
            </a:r>
          </a:p>
          <a:p>
            <a:pPr algn="just"/>
            <a:r>
              <a:rPr lang="hr-HR" smtClean="0"/>
              <a:t>Algoritam se može prikazati:</a:t>
            </a:r>
          </a:p>
          <a:p>
            <a:pPr lvl="1" algn="just"/>
            <a:r>
              <a:rPr lang="hr-HR" smtClean="0"/>
              <a:t>dijagramom tijeka,</a:t>
            </a:r>
          </a:p>
          <a:p>
            <a:pPr lvl="1" algn="just"/>
            <a:r>
              <a:rPr lang="hr-HR" smtClean="0"/>
              <a:t>pseudokôdom.</a:t>
            </a:r>
            <a:endParaRPr lang="en-US" smtClean="0"/>
          </a:p>
          <a:p>
            <a:pPr algn="just"/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11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Dijagram tijeka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To je </a:t>
            </a:r>
            <a:r>
              <a:rPr lang="hr-HR" b="1" i="1" smtClean="0"/>
              <a:t>grafički prikaz </a:t>
            </a:r>
            <a:r>
              <a:rPr lang="hr-HR" smtClean="0"/>
              <a:t>algoritma.</a:t>
            </a:r>
          </a:p>
          <a:p>
            <a:r>
              <a:rPr lang="hr-HR" smtClean="0"/>
              <a:t>Sastoji od nekoliko jednostavnih geometrijskih likova spojenih usmjerenim crtama koje pokazuju tijek rješavanja zadatka.</a:t>
            </a:r>
          </a:p>
          <a:p>
            <a:r>
              <a:rPr lang="hr-HR" smtClean="0"/>
              <a:t>Omogućava lakšu </a:t>
            </a:r>
            <a:r>
              <a:rPr lang="hr-HR" b="1" i="1" smtClean="0"/>
              <a:t>analizu</a:t>
            </a:r>
            <a:r>
              <a:rPr lang="hr-HR" smtClean="0"/>
              <a:t> i </a:t>
            </a:r>
            <a:r>
              <a:rPr lang="hr-HR" b="1" i="1" smtClean="0"/>
              <a:t>provjeru</a:t>
            </a:r>
            <a:r>
              <a:rPr lang="hr-HR" smtClean="0"/>
              <a:t> predloženog rješenja.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12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hr-HR" sz="3600" dirty="0" smtClean="0"/>
              <a:t>Geometrijski likovi dijagrama tijeka</a:t>
            </a:r>
            <a:endParaRPr lang="en-US" sz="3600" dirty="0" smtClean="0"/>
          </a:p>
        </p:txBody>
      </p:sp>
      <p:sp>
        <p:nvSpPr>
          <p:cNvPr id="27" name="Rezervirano mjesto broja slajd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13</a:t>
            </a:fld>
            <a:endParaRPr lang="hr-HR"/>
          </a:p>
        </p:txBody>
      </p:sp>
      <p:sp>
        <p:nvSpPr>
          <p:cNvPr id="160771" name="AutoShape 3"/>
          <p:cNvSpPr>
            <a:spLocks noChangeArrowheads="1"/>
          </p:cNvSpPr>
          <p:nvPr/>
        </p:nvSpPr>
        <p:spPr bwMode="auto">
          <a:xfrm>
            <a:off x="1042988" y="3429000"/>
            <a:ext cx="1655762" cy="792163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noFill/>
          <a:ln w="5715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sp>
        <p:nvSpPr>
          <p:cNvPr id="160772" name="AutoShape 4"/>
          <p:cNvSpPr>
            <a:spLocks noChangeArrowheads="1"/>
          </p:cNvSpPr>
          <p:nvPr/>
        </p:nvSpPr>
        <p:spPr bwMode="auto">
          <a:xfrm rot="10800000">
            <a:off x="1116013" y="4941888"/>
            <a:ext cx="1655762" cy="792162"/>
          </a:xfrm>
          <a:custGeom>
            <a:avLst/>
            <a:gdLst>
              <a:gd name="G0" fmla="+- 5405 0 0"/>
              <a:gd name="G1" fmla="+- 21600 0 5405"/>
              <a:gd name="G2" fmla="*/ 5405 1 2"/>
              <a:gd name="G3" fmla="+- 21600 0 G2"/>
              <a:gd name="G4" fmla="+/ 5405 21600 2"/>
              <a:gd name="G5" fmla="+/ G1 0 2"/>
              <a:gd name="G6" fmla="*/ 21600 21600 5405"/>
              <a:gd name="G7" fmla="*/ G6 1 2"/>
              <a:gd name="G8" fmla="+- 21600 0 G7"/>
              <a:gd name="G9" fmla="*/ 21600 1 2"/>
              <a:gd name="G10" fmla="+- 5405 0 G9"/>
              <a:gd name="G11" fmla="?: G10 G8 0"/>
              <a:gd name="G12" fmla="?: G10 G7 21600"/>
              <a:gd name="T0" fmla="*/ 18897 w 21600"/>
              <a:gd name="T1" fmla="*/ 10800 h 21600"/>
              <a:gd name="T2" fmla="*/ 10800 w 21600"/>
              <a:gd name="T3" fmla="*/ 21600 h 21600"/>
              <a:gd name="T4" fmla="*/ 2703 w 21600"/>
              <a:gd name="T5" fmla="*/ 10800 h 21600"/>
              <a:gd name="T6" fmla="*/ 10800 w 21600"/>
              <a:gd name="T7" fmla="*/ 0 h 21600"/>
              <a:gd name="T8" fmla="*/ 4503 w 21600"/>
              <a:gd name="T9" fmla="*/ 4503 h 21600"/>
              <a:gd name="T10" fmla="*/ 17097 w 21600"/>
              <a:gd name="T11" fmla="*/ 1709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5" y="21600"/>
                </a:lnTo>
                <a:lnTo>
                  <a:pt x="16195" y="21600"/>
                </a:lnTo>
                <a:lnTo>
                  <a:pt x="21600" y="0"/>
                </a:lnTo>
                <a:close/>
              </a:path>
            </a:pathLst>
          </a:custGeom>
          <a:noFill/>
          <a:ln w="5715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sp>
        <p:nvSpPr>
          <p:cNvPr id="160773" name="AutoShape 5"/>
          <p:cNvSpPr>
            <a:spLocks noChangeArrowheads="1"/>
          </p:cNvSpPr>
          <p:nvPr/>
        </p:nvSpPr>
        <p:spPr bwMode="auto">
          <a:xfrm>
            <a:off x="5076825" y="2565400"/>
            <a:ext cx="1943100" cy="576263"/>
          </a:xfrm>
          <a:custGeom>
            <a:avLst/>
            <a:gdLst>
              <a:gd name="G0" fmla="+- 0 0 0"/>
              <a:gd name="G1" fmla="+- 21600 0 0"/>
              <a:gd name="G2" fmla="*/ 0 1 2"/>
              <a:gd name="G3" fmla="+- 21600 0 G2"/>
              <a:gd name="G4" fmla="+/ 0 21600 2"/>
              <a:gd name="G5" fmla="+/ G1 0 2"/>
              <a:gd name="G6" fmla="*/ 21600 21600 0"/>
              <a:gd name="G7" fmla="*/ G6 1 2"/>
              <a:gd name="G8" fmla="+- 21600 0 G7"/>
              <a:gd name="G9" fmla="*/ 21600 1 2"/>
              <a:gd name="G10" fmla="+- 0 0 G9"/>
              <a:gd name="G11" fmla="?: G10 G8 0"/>
              <a:gd name="G12" fmla="?: G10 G7 21600"/>
              <a:gd name="T0" fmla="*/ 21600 w 21600"/>
              <a:gd name="T1" fmla="*/ 10800 h 21600"/>
              <a:gd name="T2" fmla="*/ 10800 w 21600"/>
              <a:gd name="T3" fmla="*/ 21600 h 21600"/>
              <a:gd name="T4" fmla="*/ 0 w 21600"/>
              <a:gd name="T5" fmla="*/ 10800 h 21600"/>
              <a:gd name="T6" fmla="*/ 10800 w 21600"/>
              <a:gd name="T7" fmla="*/ 0 h 21600"/>
              <a:gd name="T8" fmla="*/ 1800 w 21600"/>
              <a:gd name="T9" fmla="*/ 1800 h 21600"/>
              <a:gd name="T10" fmla="*/ 19800 w 21600"/>
              <a:gd name="T11" fmla="*/ 19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noFill/>
          <a:ln w="5715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sp>
        <p:nvSpPr>
          <p:cNvPr id="160774" name="AutoShape 6"/>
          <p:cNvSpPr>
            <a:spLocks noChangeArrowheads="1"/>
          </p:cNvSpPr>
          <p:nvPr/>
        </p:nvSpPr>
        <p:spPr bwMode="auto">
          <a:xfrm>
            <a:off x="5286380" y="3857628"/>
            <a:ext cx="1441450" cy="1512888"/>
          </a:xfrm>
          <a:prstGeom prst="diamond">
            <a:avLst/>
          </a:prstGeom>
          <a:noFill/>
          <a:ln w="5715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2771775" y="3500438"/>
            <a:ext cx="15843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tabLst>
                <a:tab pos="711200" algn="l"/>
              </a:tabLst>
            </a:pPr>
            <a:r>
              <a:rPr lang="hr-HR" b="1">
                <a:solidFill>
                  <a:schemeClr val="accent1">
                    <a:lumMod val="50000"/>
                  </a:schemeClr>
                </a:solidFill>
              </a:rPr>
              <a:t>ULAZ </a:t>
            </a:r>
            <a:br>
              <a:rPr lang="hr-HR" b="1">
                <a:solidFill>
                  <a:schemeClr val="accent1">
                    <a:lumMod val="50000"/>
                  </a:schemeClr>
                </a:solidFill>
              </a:rPr>
            </a:br>
            <a:r>
              <a:rPr lang="hr-HR" b="1">
                <a:solidFill>
                  <a:schemeClr val="accent1">
                    <a:lumMod val="50000"/>
                  </a:schemeClr>
                </a:solidFill>
              </a:rPr>
              <a:t>PODATAKA</a:t>
            </a:r>
            <a:endParaRPr lang="en-US" b="1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2771775" y="5013325"/>
            <a:ext cx="16557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tabLst>
                <a:tab pos="711200" algn="l"/>
              </a:tabLst>
            </a:pPr>
            <a:r>
              <a:rPr lang="hr-HR" b="1">
                <a:solidFill>
                  <a:schemeClr val="accent1">
                    <a:lumMod val="50000"/>
                  </a:schemeClr>
                </a:solidFill>
              </a:rPr>
              <a:t>IZLAZ</a:t>
            </a:r>
            <a:br>
              <a:rPr lang="hr-HR" b="1">
                <a:solidFill>
                  <a:schemeClr val="accent1">
                    <a:lumMod val="50000"/>
                  </a:schemeClr>
                </a:solidFill>
              </a:rPr>
            </a:br>
            <a:r>
              <a:rPr lang="hr-HR" b="1">
                <a:solidFill>
                  <a:schemeClr val="accent1">
                    <a:lumMod val="50000"/>
                  </a:schemeClr>
                </a:solidFill>
              </a:rPr>
              <a:t> PODATAKA</a:t>
            </a:r>
            <a:endParaRPr lang="en-US" b="1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2700338" y="1844675"/>
            <a:ext cx="16573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r-HR" sz="1800" b="1">
                <a:solidFill>
                  <a:schemeClr val="accent1">
                    <a:lumMod val="50000"/>
                  </a:schemeClr>
                </a:solidFill>
                <a:effectLst/>
              </a:rPr>
              <a:t>POČETAK, KRAJ ILI PREKID PROGRAMA</a:t>
            </a:r>
            <a:endParaRPr lang="en-US" sz="1800" b="1">
              <a:solidFill>
                <a:schemeClr val="accent1">
                  <a:lumMod val="50000"/>
                </a:schemeClr>
              </a:solidFill>
              <a:effectLst/>
            </a:endParaRP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7380288" y="4581525"/>
            <a:ext cx="15128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tabLst>
                <a:tab pos="536575" algn="l"/>
              </a:tabLst>
            </a:pPr>
            <a:r>
              <a:rPr lang="hr-HR" b="1">
                <a:solidFill>
                  <a:schemeClr val="accent1">
                    <a:lumMod val="50000"/>
                  </a:schemeClr>
                </a:solidFill>
              </a:rPr>
              <a:t>ODLUKA ILI GRANANJE</a:t>
            </a:r>
            <a:endParaRPr lang="en-US" b="1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7164388" y="2205038"/>
            <a:ext cx="136683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r-HR" b="1">
                <a:solidFill>
                  <a:schemeClr val="accent1">
                    <a:lumMod val="50000"/>
                  </a:schemeClr>
                </a:solidFill>
              </a:rPr>
              <a:t>JEDNA ILI VIŠE NAREDBI</a:t>
            </a:r>
            <a:endParaRPr lang="en-US" b="1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0780" name="Line 12"/>
          <p:cNvSpPr>
            <a:spLocks noChangeShapeType="1"/>
          </p:cNvSpPr>
          <p:nvPr/>
        </p:nvSpPr>
        <p:spPr bwMode="auto">
          <a:xfrm>
            <a:off x="1908175" y="3141663"/>
            <a:ext cx="0" cy="288925"/>
          </a:xfrm>
          <a:prstGeom prst="line">
            <a:avLst/>
          </a:prstGeom>
          <a:noFill/>
          <a:ln w="57150">
            <a:solidFill>
              <a:schemeClr val="accent1">
                <a:lumMod val="75000"/>
              </a:schemeClr>
            </a:solidFill>
            <a:miter lim="800000"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sp>
        <p:nvSpPr>
          <p:cNvPr id="160781" name="Line 13"/>
          <p:cNvSpPr>
            <a:spLocks noChangeShapeType="1"/>
          </p:cNvSpPr>
          <p:nvPr/>
        </p:nvSpPr>
        <p:spPr bwMode="auto">
          <a:xfrm>
            <a:off x="1908175" y="4221163"/>
            <a:ext cx="0" cy="288925"/>
          </a:xfrm>
          <a:prstGeom prst="line">
            <a:avLst/>
          </a:prstGeom>
          <a:noFill/>
          <a:ln w="57150">
            <a:solidFill>
              <a:schemeClr val="accent1">
                <a:lumMod val="75000"/>
              </a:schemeClr>
            </a:solidFill>
            <a:miter lim="800000"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sp>
        <p:nvSpPr>
          <p:cNvPr id="160782" name="Line 14"/>
          <p:cNvSpPr>
            <a:spLocks noChangeShapeType="1"/>
          </p:cNvSpPr>
          <p:nvPr/>
        </p:nvSpPr>
        <p:spPr bwMode="auto">
          <a:xfrm>
            <a:off x="1908175" y="4652963"/>
            <a:ext cx="0" cy="288925"/>
          </a:xfrm>
          <a:prstGeom prst="line">
            <a:avLst/>
          </a:prstGeom>
          <a:noFill/>
          <a:ln w="57150">
            <a:solidFill>
              <a:schemeClr val="accent1">
                <a:lumMod val="75000"/>
              </a:schemeClr>
            </a:solidFill>
            <a:miter lim="800000"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sp>
        <p:nvSpPr>
          <p:cNvPr id="160783" name="Line 15"/>
          <p:cNvSpPr>
            <a:spLocks noChangeShapeType="1"/>
          </p:cNvSpPr>
          <p:nvPr/>
        </p:nvSpPr>
        <p:spPr bwMode="auto">
          <a:xfrm>
            <a:off x="1908175" y="5734050"/>
            <a:ext cx="0" cy="288925"/>
          </a:xfrm>
          <a:prstGeom prst="line">
            <a:avLst/>
          </a:prstGeom>
          <a:noFill/>
          <a:ln w="57150">
            <a:solidFill>
              <a:schemeClr val="accent1">
                <a:lumMod val="75000"/>
              </a:schemeClr>
            </a:solidFill>
            <a:miter lim="800000"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sp>
        <p:nvSpPr>
          <p:cNvPr id="160784" name="Line 16"/>
          <p:cNvSpPr>
            <a:spLocks noChangeShapeType="1"/>
          </p:cNvSpPr>
          <p:nvPr/>
        </p:nvSpPr>
        <p:spPr bwMode="auto">
          <a:xfrm>
            <a:off x="6011863" y="2276475"/>
            <a:ext cx="0" cy="288925"/>
          </a:xfrm>
          <a:prstGeom prst="line">
            <a:avLst/>
          </a:prstGeom>
          <a:noFill/>
          <a:ln w="57150">
            <a:solidFill>
              <a:schemeClr val="accent1">
                <a:lumMod val="75000"/>
              </a:schemeClr>
            </a:solidFill>
            <a:miter lim="800000"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sp>
        <p:nvSpPr>
          <p:cNvPr id="160785" name="Line 17"/>
          <p:cNvSpPr>
            <a:spLocks noChangeShapeType="1"/>
          </p:cNvSpPr>
          <p:nvPr/>
        </p:nvSpPr>
        <p:spPr bwMode="auto">
          <a:xfrm>
            <a:off x="6011863" y="3141663"/>
            <a:ext cx="0" cy="288925"/>
          </a:xfrm>
          <a:prstGeom prst="line">
            <a:avLst/>
          </a:prstGeom>
          <a:noFill/>
          <a:ln w="57150">
            <a:solidFill>
              <a:schemeClr val="accent1">
                <a:lumMod val="75000"/>
              </a:schemeClr>
            </a:solidFill>
            <a:miter lim="800000"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sp>
        <p:nvSpPr>
          <p:cNvPr id="160786" name="Line 18"/>
          <p:cNvSpPr>
            <a:spLocks noChangeShapeType="1"/>
          </p:cNvSpPr>
          <p:nvPr/>
        </p:nvSpPr>
        <p:spPr bwMode="auto">
          <a:xfrm>
            <a:off x="6011863" y="3573463"/>
            <a:ext cx="0" cy="288925"/>
          </a:xfrm>
          <a:prstGeom prst="line">
            <a:avLst/>
          </a:prstGeom>
          <a:noFill/>
          <a:ln w="57150">
            <a:solidFill>
              <a:schemeClr val="accent1">
                <a:lumMod val="75000"/>
              </a:schemeClr>
            </a:solidFill>
            <a:miter lim="800000"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sp>
        <p:nvSpPr>
          <p:cNvPr id="160787" name="Line 19"/>
          <p:cNvSpPr>
            <a:spLocks noChangeShapeType="1"/>
          </p:cNvSpPr>
          <p:nvPr/>
        </p:nvSpPr>
        <p:spPr bwMode="auto">
          <a:xfrm>
            <a:off x="7308850" y="4581525"/>
            <a:ext cx="0" cy="288925"/>
          </a:xfrm>
          <a:prstGeom prst="line">
            <a:avLst/>
          </a:prstGeom>
          <a:noFill/>
          <a:ln w="57150">
            <a:solidFill>
              <a:schemeClr val="accent1">
                <a:lumMod val="75000"/>
              </a:schemeClr>
            </a:solidFill>
            <a:miter lim="800000"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sp>
        <p:nvSpPr>
          <p:cNvPr id="160788" name="Line 20"/>
          <p:cNvSpPr>
            <a:spLocks noChangeShapeType="1"/>
          </p:cNvSpPr>
          <p:nvPr/>
        </p:nvSpPr>
        <p:spPr bwMode="auto">
          <a:xfrm>
            <a:off x="6011863" y="5373688"/>
            <a:ext cx="0" cy="503237"/>
          </a:xfrm>
          <a:prstGeom prst="line">
            <a:avLst/>
          </a:prstGeom>
          <a:noFill/>
          <a:ln w="57150">
            <a:solidFill>
              <a:schemeClr val="accent1">
                <a:lumMod val="75000"/>
              </a:schemeClr>
            </a:solidFill>
            <a:miter lim="800000"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sp>
        <p:nvSpPr>
          <p:cNvPr id="160789" name="Line 21"/>
          <p:cNvSpPr>
            <a:spLocks noChangeShapeType="1"/>
          </p:cNvSpPr>
          <p:nvPr/>
        </p:nvSpPr>
        <p:spPr bwMode="auto">
          <a:xfrm>
            <a:off x="6732588" y="4581525"/>
            <a:ext cx="576262" cy="0"/>
          </a:xfrm>
          <a:prstGeom prst="line">
            <a:avLst/>
          </a:prstGeom>
          <a:noFill/>
          <a:ln w="5715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sp>
        <p:nvSpPr>
          <p:cNvPr id="20502" name="Text Box 22"/>
          <p:cNvSpPr txBox="1">
            <a:spLocks noChangeArrowheads="1"/>
          </p:cNvSpPr>
          <p:nvPr/>
        </p:nvSpPr>
        <p:spPr bwMode="auto">
          <a:xfrm>
            <a:off x="6715140" y="4214818"/>
            <a:ext cx="649287" cy="366712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tabLst>
                <a:tab pos="711200" algn="l"/>
              </a:tabLst>
              <a:defRPr/>
            </a:pPr>
            <a:r>
              <a:rPr lang="hr-HR" sz="2000" b="1">
                <a:solidFill>
                  <a:schemeClr val="accent1">
                    <a:lumMod val="50000"/>
                  </a:schemeClr>
                </a:solidFill>
              </a:rPr>
              <a:t>DA</a:t>
            </a:r>
            <a:endParaRPr lang="en-US" sz="2000" b="1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503" name="Text Box 23"/>
          <p:cNvSpPr txBox="1">
            <a:spLocks noChangeArrowheads="1"/>
          </p:cNvSpPr>
          <p:nvPr/>
        </p:nvSpPr>
        <p:spPr bwMode="auto">
          <a:xfrm>
            <a:off x="5435600" y="5445125"/>
            <a:ext cx="6492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711200" algn="l"/>
              </a:tabLst>
              <a:defRPr/>
            </a:pPr>
            <a:r>
              <a:rPr lang="hr-HR" sz="2000" b="1">
                <a:solidFill>
                  <a:schemeClr val="accent1">
                    <a:lumMod val="50000"/>
                  </a:schemeClr>
                </a:solidFill>
              </a:rPr>
              <a:t>NE</a:t>
            </a:r>
            <a:endParaRPr lang="en-US" sz="2000" b="1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504" name="Text Box 24"/>
          <p:cNvSpPr txBox="1">
            <a:spLocks noChangeArrowheads="1"/>
          </p:cNvSpPr>
          <p:nvPr/>
        </p:nvSpPr>
        <p:spPr bwMode="auto">
          <a:xfrm>
            <a:off x="5715008" y="4357694"/>
            <a:ext cx="6492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tabLst>
                <a:tab pos="711200" algn="l"/>
              </a:tabLst>
            </a:pPr>
            <a:r>
              <a:rPr lang="hr-HR" sz="3200" b="1">
                <a:solidFill>
                  <a:schemeClr val="accent1">
                    <a:lumMod val="50000"/>
                  </a:schemeClr>
                </a:solidFill>
                <a:effectLst/>
              </a:rPr>
              <a:t>?</a:t>
            </a:r>
            <a:endParaRPr lang="en-US" sz="3200" b="1">
              <a:solidFill>
                <a:schemeClr val="accent1">
                  <a:lumMod val="50000"/>
                </a:schemeClr>
              </a:solidFill>
              <a:effectLst/>
            </a:endParaRPr>
          </a:p>
        </p:txBody>
      </p:sp>
      <p:sp>
        <p:nvSpPr>
          <p:cNvPr id="160793" name="AutoShape 25"/>
          <p:cNvSpPr>
            <a:spLocks noChangeArrowheads="1"/>
          </p:cNvSpPr>
          <p:nvPr/>
        </p:nvSpPr>
        <p:spPr bwMode="auto">
          <a:xfrm>
            <a:off x="971550" y="2060575"/>
            <a:ext cx="1871663" cy="503238"/>
          </a:xfrm>
          <a:prstGeom prst="flowChartTerminator">
            <a:avLst/>
          </a:prstGeom>
          <a:noFill/>
          <a:ln w="5715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sd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20661"/>
            <a:ext cx="8128604" cy="642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14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Pseudokôd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482042" cy="4525962"/>
          </a:xfrm>
        </p:spPr>
        <p:txBody>
          <a:bodyPr/>
          <a:lstStyle/>
          <a:p>
            <a:pPr algn="just"/>
            <a:r>
              <a:rPr lang="hr-HR" smtClean="0"/>
              <a:t>Pseudokôd je </a:t>
            </a:r>
            <a:r>
              <a:rPr lang="hr-HR" b="1" i="1" smtClean="0"/>
              <a:t>tobožnji program </a:t>
            </a:r>
            <a:r>
              <a:rPr lang="hr-HR" smtClean="0"/>
              <a:t>(grč. pseudos – laž).</a:t>
            </a:r>
          </a:p>
          <a:p>
            <a:pPr algn="just"/>
            <a:r>
              <a:rPr lang="hr-HR" smtClean="0"/>
              <a:t>Sastoji se od kratkih izraza </a:t>
            </a:r>
            <a:r>
              <a:rPr lang="hr-HR" b="1" i="1" smtClean="0"/>
              <a:t>na govornom jeziku </a:t>
            </a:r>
            <a:r>
              <a:rPr lang="hr-HR" smtClean="0"/>
              <a:t>koji opisuju i objašnjavaju pojedine dijelove algoritma.</a:t>
            </a:r>
          </a:p>
          <a:p>
            <a:pPr algn="just"/>
            <a:r>
              <a:rPr lang="hr-HR" smtClean="0"/>
              <a:t>Treba biti napisan tako da programer može na temelju njega napisati program u bilo kojem programskom jeziku.</a:t>
            </a:r>
            <a:endParaRPr lang="en-US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15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571604" y="214290"/>
            <a:ext cx="7143800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30000"/>
              <a:buFont typeface="Wingdings" pitchFamily="2" charset="2"/>
              <a:buNone/>
              <a:tabLst/>
              <a:defRPr/>
            </a:pPr>
            <a:r>
              <a:rPr kumimoji="0" lang="hr-HR" sz="2200" b="1" u="sng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Verdana" pitchFamily="34" charset="0"/>
                <a:cs typeface="Calibri" pitchFamily="34" charset="0"/>
              </a:rPr>
              <a:t>ulaz</a:t>
            </a:r>
            <a:r>
              <a:rPr kumimoji="0" lang="hr-HR" sz="220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Verdana" pitchFamily="34" charset="0"/>
                <a:cs typeface="Calibri" pitchFamily="34" charset="0"/>
              </a:rPr>
              <a:t> (N);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30000"/>
              <a:buFont typeface="Wingdings" pitchFamily="2" charset="2"/>
              <a:buNone/>
              <a:tabLst/>
              <a:defRPr/>
            </a:pPr>
            <a:r>
              <a:rPr lang="hr-HR" sz="2200" b="1" u="sng" kern="80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  <a:ea typeface="Verdana" pitchFamily="34" charset="0"/>
                <a:cs typeface="Calibri" pitchFamily="34" charset="0"/>
              </a:rPr>
              <a:t>ulaz</a:t>
            </a:r>
            <a:r>
              <a:rPr kumimoji="0" lang="hr-HR" sz="220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Verdana" pitchFamily="34" charset="0"/>
                <a:cs typeface="Calibri" pitchFamily="34" charset="0"/>
              </a:rPr>
              <a:t> (t);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30000"/>
              <a:buFont typeface="Wingdings" pitchFamily="2" charset="2"/>
              <a:buNone/>
              <a:tabLst/>
              <a:defRPr/>
            </a:pPr>
            <a:r>
              <a:rPr lang="hr-HR" sz="2200" b="1" u="sng" kern="80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  <a:ea typeface="Verdana" pitchFamily="34" charset="0"/>
                <a:cs typeface="Calibri" pitchFamily="34" charset="0"/>
              </a:rPr>
              <a:t>ako je </a:t>
            </a:r>
            <a:r>
              <a:rPr kumimoji="0" lang="hr-HR" sz="220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Verdana" pitchFamily="34" charset="0"/>
                <a:cs typeface="Calibri" pitchFamily="34" charset="0"/>
              </a:rPr>
              <a:t>t izražen u jedinicama koje nisu sekunde </a:t>
            </a:r>
            <a:r>
              <a:rPr lang="hr-HR" sz="2200" b="1" u="sng" kern="80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  <a:ea typeface="Verdana" pitchFamily="34" charset="0"/>
                <a:cs typeface="Calibri" pitchFamily="34" charset="0"/>
              </a:rPr>
              <a:t>onda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30000"/>
              <a:buFont typeface="Wingdings" pitchFamily="2" charset="2"/>
              <a:buNone/>
              <a:tabLst/>
              <a:defRPr/>
            </a:pPr>
            <a:r>
              <a:rPr kumimoji="0" lang="hr-HR" sz="220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Verdana" pitchFamily="34" charset="0"/>
                <a:cs typeface="Calibri" pitchFamily="34" charset="0"/>
              </a:rPr>
              <a:t>		pretvori t u sekunde 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30000"/>
              <a:buFont typeface="Wingdings" pitchFamily="2" charset="2"/>
              <a:buNone/>
              <a:tabLst/>
              <a:defRPr/>
            </a:pPr>
            <a:r>
              <a:rPr lang="hr-HR" sz="2200" b="1" u="sng" kern="80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  <a:ea typeface="Verdana" pitchFamily="34" charset="0"/>
                <a:cs typeface="Calibri" pitchFamily="34" charset="0"/>
              </a:rPr>
              <a:t>ulaz</a:t>
            </a:r>
            <a:r>
              <a:rPr kumimoji="0" lang="hr-HR" sz="220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Verdana" pitchFamily="34" charset="0"/>
                <a:cs typeface="Calibri" pitchFamily="34" charset="0"/>
              </a:rPr>
              <a:t> (sk);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30000"/>
              <a:buFont typeface="Wingdings" pitchFamily="2" charset="2"/>
              <a:buNone/>
              <a:tabLst/>
              <a:defRPr/>
            </a:pPr>
            <a:r>
              <a:rPr lang="hr-HR" sz="2200" b="1" u="sng" kern="80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  <a:ea typeface="Verdana" pitchFamily="34" charset="0"/>
                <a:cs typeface="Calibri" pitchFamily="34" charset="0"/>
              </a:rPr>
              <a:t>ako je </a:t>
            </a:r>
            <a:r>
              <a:rPr kumimoji="0" lang="hr-HR" sz="220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Verdana" pitchFamily="34" charset="0"/>
                <a:cs typeface="Calibri" pitchFamily="34" charset="0"/>
              </a:rPr>
              <a:t>sk izražen u jedinicama koje nisu metri </a:t>
            </a:r>
            <a:r>
              <a:rPr lang="hr-HR" sz="2200" b="1" u="sng" kern="80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  <a:ea typeface="Verdana" pitchFamily="34" charset="0"/>
                <a:cs typeface="Calibri" pitchFamily="34" charset="0"/>
              </a:rPr>
              <a:t>onda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30000"/>
              <a:buFont typeface="Wingdings" pitchFamily="2" charset="2"/>
              <a:buNone/>
              <a:tabLst/>
              <a:defRPr/>
            </a:pPr>
            <a:r>
              <a:rPr kumimoji="0" lang="hr-HR" sz="220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Verdana" pitchFamily="34" charset="0"/>
                <a:cs typeface="Calibri" pitchFamily="34" charset="0"/>
              </a:rPr>
              <a:t>		pretvori sk u metre;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30000"/>
              <a:buFont typeface="Wingdings" pitchFamily="2" charset="2"/>
              <a:buNone/>
              <a:tabLst/>
              <a:defRPr/>
            </a:pPr>
            <a:r>
              <a:rPr kumimoji="0" lang="hr-HR" sz="220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Verdana" pitchFamily="34" charset="0"/>
                <a:cs typeface="Calibri" pitchFamily="34" charset="0"/>
              </a:rPr>
              <a:t>s:= sk *N;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30000"/>
              <a:buFont typeface="Wingdings" pitchFamily="2" charset="2"/>
              <a:buNone/>
              <a:tabLst/>
              <a:defRPr/>
            </a:pPr>
            <a:r>
              <a:rPr kumimoji="0" lang="hr-HR" sz="220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Verdana" pitchFamily="34" charset="0"/>
                <a:cs typeface="Calibri" pitchFamily="34" charset="0"/>
              </a:rPr>
              <a:t>v1:=s/t;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30000"/>
              <a:buFont typeface="Wingdings" pitchFamily="2" charset="2"/>
              <a:buNone/>
              <a:tabLst/>
              <a:defRPr/>
            </a:pPr>
            <a:r>
              <a:rPr kumimoji="0" lang="hr-HR" sz="220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Verdana" pitchFamily="34" charset="0"/>
                <a:cs typeface="Calibri" pitchFamily="34" charset="0"/>
              </a:rPr>
              <a:t>v2:=v1*3,6; (1m=0,001km; 1s=1/3600h)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Pct val="130000"/>
              <a:buFont typeface="Wingdings" pitchFamily="2" charset="2"/>
              <a:buNone/>
              <a:tabLst/>
              <a:defRPr/>
            </a:pPr>
            <a:r>
              <a:rPr lang="hr-HR" sz="2200" b="1" u="sng" kern="80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  <a:ea typeface="Verdana" pitchFamily="34" charset="0"/>
                <a:cs typeface="Calibri" pitchFamily="34" charset="0"/>
              </a:rPr>
              <a:t>izlaz</a:t>
            </a:r>
            <a:r>
              <a:rPr kumimoji="0" lang="hr-HR" sz="2200" u="none" strike="noStrike" kern="8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  <a:ea typeface="Verdana" pitchFamily="34" charset="0"/>
                <a:cs typeface="Calibri" pitchFamily="34" charset="0"/>
              </a:rPr>
              <a:t> (v1,v2);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16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Programski jezik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To je </a:t>
            </a:r>
            <a:r>
              <a:rPr lang="hr-HR" b="1" i="1" smtClean="0"/>
              <a:t>umjetni jezik </a:t>
            </a:r>
            <a:r>
              <a:rPr lang="hr-HR" smtClean="0"/>
              <a:t>posebno osmišljen </a:t>
            </a:r>
            <a:r>
              <a:rPr lang="hr-HR" b="1" i="1" smtClean="0"/>
              <a:t>za komunikaciju s računalom</a:t>
            </a:r>
            <a:r>
              <a:rPr lang="hr-HR" smtClean="0"/>
              <a:t>.</a:t>
            </a:r>
          </a:p>
          <a:p>
            <a:r>
              <a:rPr lang="hr-HR" smtClean="0"/>
              <a:t>Svaki programski jezik određuje:</a:t>
            </a:r>
          </a:p>
          <a:p>
            <a:pPr lvl="1"/>
            <a:r>
              <a:rPr lang="hr-HR" smtClean="0"/>
              <a:t>ograničeni skup riječi posebnog značenja </a:t>
            </a:r>
            <a:br>
              <a:rPr lang="hr-HR" smtClean="0"/>
            </a:br>
            <a:r>
              <a:rPr lang="hr-HR" smtClean="0"/>
              <a:t>(</a:t>
            </a:r>
            <a:r>
              <a:rPr lang="hr-HR" b="1" i="1" smtClean="0"/>
              <a:t>ključne riječi</a:t>
            </a:r>
            <a:r>
              <a:rPr lang="hr-HR" smtClean="0"/>
              <a:t>), </a:t>
            </a:r>
          </a:p>
          <a:p>
            <a:pPr lvl="1"/>
            <a:r>
              <a:rPr lang="hr-HR" smtClean="0"/>
              <a:t>propisana pravila slaganja ključnih riječi u naredbe (</a:t>
            </a:r>
            <a:r>
              <a:rPr lang="hr-HR" b="1" i="1" smtClean="0"/>
              <a:t>sintaksa</a:t>
            </a:r>
            <a:r>
              <a:rPr lang="hr-HR" smtClean="0"/>
              <a:t>).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17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Programiranje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i="1" smtClean="0"/>
              <a:t>Zapis</a:t>
            </a:r>
            <a:r>
              <a:rPr lang="hr-HR" smtClean="0"/>
              <a:t> algoritma </a:t>
            </a:r>
            <a:r>
              <a:rPr lang="hr-HR" b="1" i="1" smtClean="0"/>
              <a:t>naredbama </a:t>
            </a:r>
            <a:r>
              <a:rPr lang="hr-HR" smtClean="0"/>
              <a:t>odabranog</a:t>
            </a:r>
            <a:r>
              <a:rPr lang="hr-HR" b="1" i="1" smtClean="0"/>
              <a:t> programskog  jezika</a:t>
            </a:r>
            <a:r>
              <a:rPr lang="hr-HR" smtClean="0"/>
              <a:t>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18</a:t>
            </a:fld>
            <a:endParaRPr lang="hr-HR"/>
          </a:p>
        </p:txBody>
      </p:sp>
      <p:pic>
        <p:nvPicPr>
          <p:cNvPr id="6" name="Slika 5" descr="yx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2857496"/>
            <a:ext cx="7554380" cy="349616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Pravokutni oblačić 6"/>
          <p:cNvSpPr/>
          <p:nvPr/>
        </p:nvSpPr>
        <p:spPr>
          <a:xfrm>
            <a:off x="5572132" y="2428868"/>
            <a:ext cx="3071834" cy="1000132"/>
          </a:xfrm>
          <a:prstGeom prst="wedgeRectCallout">
            <a:avLst>
              <a:gd name="adj1" fmla="val 762"/>
              <a:gd name="adj2" fmla="val 967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mtClean="0"/>
              <a:t>Primjer  vrijedi samo za situaciju unosa vrijednosti u osnovnim SI jedinicama!</a:t>
            </a:r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provjera i ispravljanje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4282" y="1554163"/>
            <a:ext cx="8777318" cy="4525962"/>
          </a:xfrm>
        </p:spPr>
        <p:txBody>
          <a:bodyPr/>
          <a:lstStyle/>
          <a:p>
            <a:pPr algn="just"/>
            <a:r>
              <a:rPr lang="hr-HR" smtClean="0"/>
              <a:t>Da bi se program mogao </a:t>
            </a:r>
            <a:r>
              <a:rPr lang="hr-HR" b="1" i="1" smtClean="0"/>
              <a:t>izvršiti</a:t>
            </a:r>
            <a:r>
              <a:rPr lang="hr-HR" smtClean="0"/>
              <a:t>, mora biti </a:t>
            </a:r>
            <a:r>
              <a:rPr lang="hr-HR" b="1" i="1" smtClean="0"/>
              <a:t>pravopisno ispravan</a:t>
            </a:r>
            <a:r>
              <a:rPr lang="hr-HR" smtClean="0"/>
              <a:t>, tj. mora biti zadovoljena sintaksa.</a:t>
            </a:r>
          </a:p>
          <a:p>
            <a:pPr algn="just"/>
            <a:r>
              <a:rPr lang="hr-HR" smtClean="0"/>
              <a:t>Da bi program bio uporabno koristan, mora biti </a:t>
            </a:r>
            <a:r>
              <a:rPr lang="hr-HR" b="1" i="1" smtClean="0"/>
              <a:t>logički ispravan</a:t>
            </a:r>
            <a:r>
              <a:rPr lang="hr-HR" smtClean="0"/>
              <a:t>, tj. potrebno ga je </a:t>
            </a:r>
            <a:r>
              <a:rPr lang="hr-HR" b="1" i="1" smtClean="0"/>
              <a:t>provjeravati</a:t>
            </a:r>
            <a:r>
              <a:rPr lang="hr-HR" smtClean="0"/>
              <a:t> (testirati). </a:t>
            </a:r>
          </a:p>
          <a:p>
            <a:r>
              <a:rPr lang="hr-HR" smtClean="0"/>
              <a:t>Program provjerava </a:t>
            </a:r>
            <a:r>
              <a:rPr lang="hr-HR" b="1" i="1" smtClean="0"/>
              <a:t>autor</a:t>
            </a:r>
            <a:r>
              <a:rPr lang="hr-HR" smtClean="0"/>
              <a:t> programa, više ljudi kod proizvođača progama ili </a:t>
            </a:r>
            <a:r>
              <a:rPr lang="hr-HR" b="1" i="1" smtClean="0"/>
              <a:t>neovisni ispitivači</a:t>
            </a:r>
            <a:r>
              <a:rPr lang="hr-HR" smtClean="0"/>
              <a:t>. </a:t>
            </a:r>
          </a:p>
          <a:p>
            <a:pPr algn="just"/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19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Rješavanje problemskog zadatka</a:t>
            </a:r>
            <a:endParaRPr lang="hr-HR"/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sz="half" idx="1"/>
          </p:nvPr>
        </p:nvGraphicFramePr>
        <p:xfrm>
          <a:off x="457200" y="1536700"/>
          <a:ext cx="3657600" cy="45894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32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Čovjek:</a:t>
                      </a:r>
                    </a:p>
                    <a:p>
                      <a:endParaRPr kumimoji="0" lang="hr-HR" sz="2800" kern="12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802" marR="79802"/>
                </a:tc>
              </a:tr>
              <a:tr h="370840">
                <a:tc>
                  <a:txBody>
                    <a:bodyPr/>
                    <a:lstStyle/>
                    <a:p>
                      <a:pPr marL="725488" lvl="1" indent="-363538">
                        <a:spcBef>
                          <a:spcPts val="600"/>
                        </a:spcBef>
                        <a:buFont typeface="Arial" pitchFamily="34" charset="0"/>
                        <a:buChar char="•"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znanje,</a:t>
                      </a:r>
                    </a:p>
                    <a:p>
                      <a:pPr marL="725488" lvl="1" indent="-363538">
                        <a:spcBef>
                          <a:spcPts val="600"/>
                        </a:spcBef>
                        <a:buFont typeface="Arial" pitchFamily="34" charset="0"/>
                        <a:buChar char="•"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pamćenje,</a:t>
                      </a:r>
                    </a:p>
                    <a:p>
                      <a:pPr marL="725488" lvl="1" indent="-363538">
                        <a:spcBef>
                          <a:spcPts val="600"/>
                        </a:spcBef>
                        <a:buFont typeface="Arial" pitchFamily="34" charset="0"/>
                        <a:buChar char="•"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iskustvo,</a:t>
                      </a:r>
                    </a:p>
                    <a:p>
                      <a:pPr marL="725488" lvl="1" indent="-363538">
                        <a:spcBef>
                          <a:spcPts val="600"/>
                        </a:spcBef>
                        <a:buFont typeface="Arial" pitchFamily="34" charset="0"/>
                        <a:buChar char="•"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logičko rasuđivanje,</a:t>
                      </a:r>
                    </a:p>
                    <a:p>
                      <a:pPr marL="725488" lvl="1" indent="-363538">
                        <a:spcBef>
                          <a:spcPts val="600"/>
                        </a:spcBef>
                        <a:buFont typeface="Arial" pitchFamily="34" charset="0"/>
                        <a:buChar char="•"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intuicija,</a:t>
                      </a:r>
                    </a:p>
                    <a:p>
                      <a:pPr marL="725488" lvl="1" indent="-363538">
                        <a:spcBef>
                          <a:spcPts val="600"/>
                        </a:spcBef>
                        <a:buFont typeface="Arial" pitchFamily="34" charset="0"/>
                        <a:buChar char="•"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osjećaji, itd.</a:t>
                      </a:r>
                      <a:endParaRPr kumimoji="0" lang="en-US" sz="2800" kern="12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hr-HR" sz="2800" kern="12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802" marR="79802"/>
                </a:tc>
              </a:tr>
            </a:tbl>
          </a:graphicData>
        </a:graphic>
      </p:graphicFrame>
      <p:graphicFrame>
        <p:nvGraphicFramePr>
          <p:cNvPr id="7" name="Rezervirano mjesto sadržaja 6"/>
          <p:cNvGraphicFramePr>
            <a:graphicFrameLocks noGrp="1"/>
          </p:cNvGraphicFramePr>
          <p:nvPr>
            <p:ph sz="half" idx="2"/>
          </p:nvPr>
        </p:nvGraphicFramePr>
        <p:xfrm>
          <a:off x="4419600" y="1536700"/>
          <a:ext cx="3657600" cy="45894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32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Računalo:</a:t>
                      </a:r>
                    </a:p>
                    <a:p>
                      <a:endParaRPr lang="hr-HR"/>
                    </a:p>
                  </a:txBody>
                  <a:tcPr marL="77002" marR="77002"/>
                </a:tc>
              </a:tr>
              <a:tr h="370840">
                <a:tc>
                  <a:txBody>
                    <a:bodyPr/>
                    <a:lstStyle/>
                    <a:p>
                      <a:pPr marL="725488" lvl="1" indent="-363538">
                        <a:buFont typeface="Arial" pitchFamily="34" charset="0"/>
                        <a:buChar char="•"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pamćenje,</a:t>
                      </a:r>
                    </a:p>
                    <a:p>
                      <a:pPr marL="725488" lvl="1" indent="-363538">
                        <a:buFont typeface="Arial" pitchFamily="34" charset="0"/>
                        <a:buChar char="•"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logičko rasuđivanje.</a:t>
                      </a:r>
                    </a:p>
                    <a:p>
                      <a:endParaRPr lang="hr-HR"/>
                    </a:p>
                  </a:txBody>
                  <a:tcPr marL="77002" marR="77002"/>
                </a:tc>
              </a:tr>
            </a:tbl>
          </a:graphicData>
        </a:graphic>
      </p:graphicFrame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D644CA-7601-46C2-BA65-9E4C20441C76}" type="slidenum">
              <a:rPr lang="hr-HR" smtClean="0"/>
              <a:pPr>
                <a:defRPr/>
              </a:pPr>
              <a:t>2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provjera</a:t>
            </a:r>
            <a:endParaRPr lang="hr-HR" b="1"/>
          </a:p>
        </p:txBody>
      </p:sp>
      <p:sp>
        <p:nvSpPr>
          <p:cNvPr id="8" name="Rezervirano mjesto broja slajd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20</a:t>
            </a:fld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/>
        </p:nvGraphicFramePr>
        <p:xfrm>
          <a:off x="428596" y="1500174"/>
          <a:ext cx="2500330" cy="39414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330"/>
              </a:tblGrid>
              <a:tr h="714381">
                <a:tc>
                  <a:txBody>
                    <a:bodyPr/>
                    <a:lstStyle/>
                    <a:p>
                      <a:pPr marL="441325" marR="0" lvl="0" indent="-4413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0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Zadano: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88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4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 = 2min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4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sk = 70 cm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4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 = 200</a:t>
                      </a:r>
                      <a:endParaRPr kumimoji="0" lang="hr-H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56">
                <a:tc>
                  <a:txBody>
                    <a:bodyPr/>
                    <a:lstStyle/>
                    <a:p>
                      <a:pPr marL="441325" marR="0" lvl="0" indent="-4413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0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Očekivano: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78388">
                <a:tc>
                  <a:txBody>
                    <a:bodyPr/>
                    <a:lstStyle/>
                    <a:p>
                      <a:pPr marL="441325" marR="0" lvl="0" indent="-441325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24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V1 = 1,17 m/s</a:t>
                      </a:r>
                    </a:p>
                    <a:p>
                      <a:pPr marL="441325" marR="0" lvl="0" indent="-441325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24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V2 = 4,2 km/h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23"/>
          <p:cNvSpPr txBox="1"/>
          <p:nvPr/>
        </p:nvSpPr>
        <p:spPr>
          <a:xfrm>
            <a:off x="3143240" y="1643050"/>
            <a:ext cx="5500726" cy="23574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1950" indent="-361950" algn="just">
              <a:lnSpc>
                <a:spcPct val="130000"/>
              </a:lnSpc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hr-HR" sz="2800" kern="800">
                <a:solidFill>
                  <a:schemeClr val="accent1">
                    <a:lumMod val="50000"/>
                  </a:schemeClr>
                </a:solidFill>
                <a:latin typeface="+mn-lt"/>
                <a:ea typeface="Verdana" pitchFamily="34" charset="0"/>
                <a:cs typeface="Verdana" pitchFamily="34" charset="0"/>
              </a:rPr>
              <a:t>Postupak treba ponoviti za </a:t>
            </a:r>
            <a:r>
              <a:rPr lang="hr-HR" sz="2800" b="1" i="1" kern="800">
                <a:solidFill>
                  <a:schemeClr val="accent1">
                    <a:lumMod val="50000"/>
                  </a:schemeClr>
                </a:solidFill>
                <a:latin typeface="+mn-lt"/>
                <a:ea typeface="Verdana" pitchFamily="34" charset="0"/>
                <a:cs typeface="Verdana" pitchFamily="34" charset="0"/>
              </a:rPr>
              <a:t>što više ulaznih podataka </a:t>
            </a:r>
            <a:r>
              <a:rPr lang="hr-HR" sz="2800" kern="800">
                <a:solidFill>
                  <a:schemeClr val="accent1">
                    <a:lumMod val="50000"/>
                  </a:schemeClr>
                </a:solidFill>
                <a:latin typeface="+mn-lt"/>
                <a:ea typeface="Verdana" pitchFamily="34" charset="0"/>
                <a:cs typeface="Verdana" pitchFamily="34" charset="0"/>
              </a:rPr>
              <a:t>za koje je poznat rezultat ili se rezultat zna izračunati.</a:t>
            </a:r>
          </a:p>
        </p:txBody>
      </p:sp>
      <p:pic>
        <p:nvPicPr>
          <p:cNvPr id="9" name="Slika 8" descr="yx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40" y="4429132"/>
            <a:ext cx="5756290" cy="146175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Održavanje programa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553480" cy="4525962"/>
          </a:xfrm>
        </p:spPr>
        <p:txBody>
          <a:bodyPr/>
          <a:lstStyle/>
          <a:p>
            <a:pPr algn="just"/>
            <a:r>
              <a:rPr lang="hr-HR" smtClean="0"/>
              <a:t>Postupak </a:t>
            </a:r>
            <a:r>
              <a:rPr lang="hr-HR" b="1" i="1" smtClean="0"/>
              <a:t>mijenjanja</a:t>
            </a:r>
            <a:r>
              <a:rPr lang="hr-HR" smtClean="0"/>
              <a:t> programa tijekom njegovog “životnog” vijeka. </a:t>
            </a:r>
          </a:p>
          <a:p>
            <a:pPr lvl="1"/>
            <a:r>
              <a:rPr lang="hr-HR" b="1" i="1" smtClean="0"/>
              <a:t>Izravno</a:t>
            </a:r>
            <a:r>
              <a:rPr lang="hr-HR" smtClean="0"/>
              <a:t>: ugovor o održavanju.</a:t>
            </a:r>
          </a:p>
          <a:p>
            <a:pPr lvl="1" algn="just"/>
            <a:r>
              <a:rPr lang="hr-HR" b="1" i="1" smtClean="0"/>
              <a:t>Neizravno</a:t>
            </a:r>
            <a:r>
              <a:rPr lang="hr-HR" smtClean="0"/>
              <a:t>: izdavanje novih inačica i ispravaka </a:t>
            </a:r>
            <a:br>
              <a:rPr lang="hr-HR" smtClean="0"/>
            </a:br>
            <a:r>
              <a:rPr lang="hr-HR" smtClean="0"/>
              <a:t>                    programa za programe koji se prodaju </a:t>
            </a:r>
            <a:br>
              <a:rPr lang="hr-HR" smtClean="0"/>
            </a:br>
            <a:r>
              <a:rPr lang="hr-HR" smtClean="0"/>
              <a:t>                    u velikim količinama (npr. program </a:t>
            </a:r>
            <a:br>
              <a:rPr lang="hr-HR" smtClean="0"/>
            </a:br>
            <a:r>
              <a:rPr lang="hr-HR" smtClean="0"/>
              <a:t>                    Windows).</a:t>
            </a:r>
            <a:endParaRPr lang="en-US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21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Dokumentacija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To je važan </a:t>
            </a:r>
            <a:r>
              <a:rPr lang="hr-HR" b="1" i="1" smtClean="0"/>
              <a:t>dodatak</a:t>
            </a:r>
            <a:r>
              <a:rPr lang="hr-HR" smtClean="0"/>
              <a:t> programu. Može sadržavati:</a:t>
            </a:r>
          </a:p>
          <a:p>
            <a:pPr lvl="1"/>
            <a:r>
              <a:rPr lang="hr-HR" b="1" i="1" smtClean="0"/>
              <a:t>upute za instaliranje </a:t>
            </a:r>
            <a:r>
              <a:rPr lang="hr-HR" smtClean="0"/>
              <a:t>programa, </a:t>
            </a:r>
          </a:p>
          <a:p>
            <a:pPr lvl="1"/>
            <a:r>
              <a:rPr lang="hr-HR" b="1" i="1" smtClean="0"/>
              <a:t>priručnik</a:t>
            </a:r>
            <a:r>
              <a:rPr lang="hr-HR" smtClean="0"/>
              <a:t> za korisnike, </a:t>
            </a:r>
          </a:p>
          <a:p>
            <a:pPr lvl="1"/>
            <a:r>
              <a:rPr lang="hr-HR" b="1" i="1" smtClean="0"/>
              <a:t>tehnički opis </a:t>
            </a:r>
            <a:r>
              <a:rPr lang="hr-HR" smtClean="0"/>
              <a:t>programa, itd.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22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mtClean="0"/>
              <a:t>Računalo rješava zadatak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8267728" cy="4525962"/>
          </a:xfrm>
        </p:spPr>
        <p:txBody>
          <a:bodyPr/>
          <a:lstStyle/>
          <a:p>
            <a:pPr algn="just"/>
            <a:r>
              <a:rPr lang="hr-HR" smtClean="0"/>
              <a:t>Da bi računalo riješilo problemski zadatak, treba mu dati </a:t>
            </a:r>
            <a:r>
              <a:rPr lang="hr-HR" b="1" i="1" smtClean="0"/>
              <a:t>upute</a:t>
            </a:r>
            <a:r>
              <a:rPr lang="hr-HR" smtClean="0"/>
              <a:t> u obliku koji uključuje samo</a:t>
            </a:r>
            <a:r>
              <a:rPr lang="hr-HR" b="1" i="1" smtClean="0"/>
              <a:t> sposobnosti pamćenja </a:t>
            </a:r>
            <a:r>
              <a:rPr lang="hr-HR" smtClean="0"/>
              <a:t>i </a:t>
            </a:r>
            <a:r>
              <a:rPr lang="hr-HR" b="1" i="1" smtClean="0"/>
              <a:t>logičkog rasuđivanja</a:t>
            </a:r>
            <a:r>
              <a:rPr lang="hr-HR" smtClean="0"/>
              <a:t>.</a:t>
            </a:r>
            <a:r>
              <a:rPr lang="en-US" smtClean="0"/>
              <a:t> </a:t>
            </a:r>
            <a:endParaRPr lang="hr-HR" smtClean="0"/>
          </a:p>
          <a:p>
            <a:pPr algn="just"/>
            <a:r>
              <a:rPr lang="hr-HR" b="1" i="1" smtClean="0"/>
              <a:t>Postupak</a:t>
            </a:r>
            <a:r>
              <a:rPr lang="hr-HR" smtClean="0"/>
              <a:t> rješavanja problemskog zadatka računalom je </a:t>
            </a:r>
            <a:r>
              <a:rPr lang="hr-HR" b="1" i="1" smtClean="0"/>
              <a:t>složen</a:t>
            </a:r>
            <a:r>
              <a:rPr lang="hr-HR" smtClean="0"/>
              <a:t> i provodi se kroz </a:t>
            </a:r>
            <a:r>
              <a:rPr lang="hr-HR" b="1" i="1" smtClean="0"/>
              <a:t>niz koraka </a:t>
            </a:r>
            <a:r>
              <a:rPr lang="hr-HR" smtClean="0"/>
              <a:t>koji se nazivaju </a:t>
            </a:r>
            <a:r>
              <a:rPr lang="hr-HR" b="1" i="1" smtClean="0"/>
              <a:t>faze programiranja</a:t>
            </a:r>
            <a:r>
              <a:rPr lang="hr-HR" smtClean="0"/>
              <a:t>.</a:t>
            </a: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3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16200000">
            <a:off x="-1000163" y="3000370"/>
            <a:ext cx="4622049" cy="1378745"/>
          </a:xfrm>
        </p:spPr>
        <p:txBody>
          <a:bodyPr>
            <a:normAutofit fontScale="90000"/>
          </a:bodyPr>
          <a:lstStyle/>
          <a:p>
            <a:pPr algn="ctr"/>
            <a:r>
              <a:rPr lang="hr-HR" smtClean="0"/>
              <a:t>Faze programiranja</a:t>
            </a:r>
            <a:endParaRPr lang="hr-HR"/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2571736" y="157655"/>
          <a:ext cx="6286544" cy="6426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86544"/>
              </a:tblGrid>
              <a:tr h="199511">
                <a:tc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268288" indent="-268288">
                        <a:buFont typeface="Arial" pitchFamily="34" charset="0"/>
                        <a:buChar char="•"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planiranje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268288" indent="-268288">
                        <a:buFont typeface="Arial" pitchFamily="34" charset="0"/>
                        <a:buChar char="•"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analiza zadatka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268288" indent="-268288">
                        <a:buFont typeface="Arial" pitchFamily="34" charset="0"/>
                        <a:buChar char="•"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stvaranje algoritma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268288" indent="-268288">
                        <a:buFont typeface="Arial" pitchFamily="34" charset="0"/>
                        <a:buChar char="•"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pisanje pseudokôda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268288" marR="0" lvl="1" indent="-2682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crtanje dijagrama tijeka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268288" marR="0" lvl="1" indent="-2682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zapis algoritma programskim jezikom 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268288" marR="0" lvl="1" indent="-2682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provjera i ispravljanje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268288" marR="0" lvl="1" indent="-2682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održavanje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415">
                <a:tc>
                  <a:txBody>
                    <a:bodyPr/>
                    <a:lstStyle/>
                    <a:p>
                      <a:pPr marL="268288" marR="0" lvl="1" indent="-2682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r-HR" sz="280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stvaranje dokumentacije</a:t>
                      </a:r>
                      <a:endParaRPr kumimoji="0" lang="en-US" sz="2800" kern="120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4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04800" y="428604"/>
            <a:ext cx="8686800" cy="5651521"/>
          </a:xfrm>
        </p:spPr>
        <p:txBody>
          <a:bodyPr/>
          <a:lstStyle/>
          <a:p>
            <a:r>
              <a:rPr lang="hr-HR" smtClean="0"/>
              <a:t>Primjer – problemski zadatak: </a:t>
            </a:r>
            <a:r>
              <a:rPr lang="hr-HR" b="1" i="1" smtClean="0"/>
              <a:t>Pješak</a:t>
            </a:r>
          </a:p>
          <a:p>
            <a:pPr marL="2239963" lvl="1" indent="0">
              <a:buNone/>
            </a:pPr>
            <a:endParaRPr lang="hr-HR" smtClean="0"/>
          </a:p>
          <a:p>
            <a:pPr marL="3136900" lvl="1" indent="0">
              <a:buNone/>
            </a:pPr>
            <a:r>
              <a:rPr lang="hr-HR" smtClean="0"/>
              <a:t>Pješak u zadanom vremenu učini određeni broj koraka. Potrebno je odrediti:</a:t>
            </a:r>
          </a:p>
          <a:p>
            <a:pPr marL="3136900" lvl="1" indent="0">
              <a:buNone/>
            </a:pPr>
            <a:r>
              <a:rPr lang="hr-HR" smtClean="0"/>
              <a:t>Brzinu pješaka u km/h i m/s ako je poznata prosječna duljina njegovog koraka.</a:t>
            </a:r>
          </a:p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5</a:t>
            </a:fld>
            <a:endParaRPr lang="hr-HR"/>
          </a:p>
        </p:txBody>
      </p:sp>
      <p:pic>
        <p:nvPicPr>
          <p:cNvPr id="6" name="Picture 6" descr="hodac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285860"/>
            <a:ext cx="2428892" cy="4747393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Planiranje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Prvi korak - </a:t>
            </a:r>
            <a:r>
              <a:rPr lang="hr-HR" b="1" i="1" smtClean="0"/>
              <a:t>predviđanje</a:t>
            </a:r>
            <a:r>
              <a:rPr lang="hr-HR" smtClean="0"/>
              <a:t> i </a:t>
            </a:r>
            <a:r>
              <a:rPr lang="hr-HR" b="1" i="1" smtClean="0"/>
              <a:t>raspored</a:t>
            </a:r>
            <a:r>
              <a:rPr lang="hr-HR" smtClean="0"/>
              <a:t> pojedinih </a:t>
            </a:r>
            <a:r>
              <a:rPr lang="hr-HR" b="1" i="1" smtClean="0"/>
              <a:t>faza izrade</a:t>
            </a:r>
            <a:r>
              <a:rPr lang="hr-HR" smtClean="0"/>
              <a:t> programa.</a:t>
            </a:r>
          </a:p>
          <a:p>
            <a:r>
              <a:rPr lang="hr-HR" smtClean="0"/>
              <a:t>Određuje se </a:t>
            </a:r>
            <a:r>
              <a:rPr lang="hr-HR" b="1" i="1" smtClean="0"/>
              <a:t>tko </a:t>
            </a:r>
            <a:r>
              <a:rPr lang="hr-HR" smtClean="0"/>
              <a:t>će, </a:t>
            </a:r>
            <a:r>
              <a:rPr lang="hr-HR" b="1" i="1" smtClean="0"/>
              <a:t>kada</a:t>
            </a:r>
            <a:r>
              <a:rPr lang="hr-HR" smtClean="0"/>
              <a:t> i </a:t>
            </a:r>
            <a:r>
              <a:rPr lang="hr-HR" b="1" i="1" smtClean="0"/>
              <a:t>što</a:t>
            </a:r>
            <a:r>
              <a:rPr lang="hr-HR" smtClean="0"/>
              <a:t> raditi.</a:t>
            </a:r>
            <a:endParaRPr lang="en-US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6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Analiza zadatka i specifikacija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Analiza je </a:t>
            </a:r>
            <a:r>
              <a:rPr lang="hr-HR" b="1" i="1" smtClean="0"/>
              <a:t>raščlamba </a:t>
            </a:r>
            <a:r>
              <a:rPr lang="hr-HR" smtClean="0"/>
              <a:t>i potpuno </a:t>
            </a:r>
            <a:r>
              <a:rPr lang="hr-HR" b="1" i="1" smtClean="0"/>
              <a:t>razumijevanje zadatka </a:t>
            </a:r>
            <a:r>
              <a:rPr lang="hr-HR" smtClean="0"/>
              <a:t>i</a:t>
            </a:r>
            <a:r>
              <a:rPr lang="hr-HR" b="1" i="1" smtClean="0"/>
              <a:t> </a:t>
            </a:r>
            <a:r>
              <a:rPr lang="hr-HR" smtClean="0"/>
              <a:t>traženih</a:t>
            </a:r>
            <a:r>
              <a:rPr lang="hr-HR" b="1" i="1" smtClean="0"/>
              <a:t> rezultata. </a:t>
            </a:r>
          </a:p>
          <a:p>
            <a:r>
              <a:rPr lang="hr-HR" smtClean="0"/>
              <a:t>Rezultat analize je specifikacija, </a:t>
            </a:r>
            <a:r>
              <a:rPr lang="hr-HR" b="1" i="1" smtClean="0"/>
              <a:t>dokument</a:t>
            </a:r>
            <a:r>
              <a:rPr lang="hr-HR" smtClean="0"/>
              <a:t> koji sadrži podroban </a:t>
            </a:r>
            <a:r>
              <a:rPr lang="hr-HR" b="1" i="1" smtClean="0"/>
              <a:t>opis zadatka </a:t>
            </a:r>
            <a:r>
              <a:rPr lang="hr-HR" smtClean="0"/>
              <a:t>i</a:t>
            </a:r>
            <a:r>
              <a:rPr lang="hr-HR" b="1" i="1" smtClean="0"/>
              <a:t> željenih rezultata</a:t>
            </a:r>
            <a:r>
              <a:rPr lang="hr-HR" smtClean="0"/>
              <a:t>.</a:t>
            </a:r>
          </a:p>
          <a:p>
            <a:r>
              <a:rPr lang="hr-HR" smtClean="0"/>
              <a:t>To nije prijedlog kako riješiti zadatak!</a:t>
            </a:r>
            <a:endParaRPr lang="en-US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7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642910" y="500042"/>
          <a:ext cx="7837802" cy="57671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0202"/>
                <a:gridCol w="1317600"/>
              </a:tblGrid>
              <a:tr h="714381">
                <a:tc>
                  <a:txBody>
                    <a:bodyPr/>
                    <a:lstStyle/>
                    <a:p>
                      <a:pPr marL="441325" marR="0" lvl="0" indent="-4413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Zadano: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1325" marR="0" lvl="0" indent="-4413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0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oznaka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588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4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vrijeme hodanja </a:t>
                      </a:r>
                      <a:r>
                        <a:rPr kumimoji="0" lang="hr-H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/>
                      </a:r>
                      <a:br>
                        <a:rPr kumimoji="0" lang="hr-H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hr-H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(jedinica nije zadana; treba provjeriti što je korisnik unio, pa prema potrebi pretvoriti jednu jedinicu u drugu)</a:t>
                      </a:r>
                      <a:endParaRPr kumimoji="0" lang="hr-H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1325" marR="0" lvl="0" indent="-441325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138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4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duljina jednog koraka </a:t>
                      </a:r>
                      <a:r>
                        <a:rPr kumimoji="0" lang="hr-H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/>
                      </a:r>
                      <a:br>
                        <a:rPr kumimoji="0" lang="hr-H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</a:br>
                      <a:r>
                        <a:rPr kumimoji="0" lang="hr-H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(jedinica nije zadana; treba provjeriti što je korisnik unio, pa prema potrebi pretvoriti jednu jedinicu u drugu)</a:t>
                      </a:r>
                      <a:endParaRPr kumimoji="0" lang="hr-H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1325" marR="0" lvl="0" indent="-441325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sk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marL="441325" marR="0" lvl="0" indent="-4413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4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broj koraka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1325" marR="0" lvl="0" indent="-441325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56">
                <a:tc>
                  <a:txBody>
                    <a:bodyPr/>
                    <a:lstStyle/>
                    <a:p>
                      <a:pPr marL="441325" marR="0" lvl="0" indent="-4413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0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Treba izračunati: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441325" marR="0" lvl="0" indent="-4413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0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oznaka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78388">
                <a:tc>
                  <a:txBody>
                    <a:bodyPr/>
                    <a:lstStyle/>
                    <a:p>
                      <a:pPr marL="441325" marR="0" lvl="0" indent="-441325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24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brzina</a:t>
                      </a:r>
                      <a:r>
                        <a:rPr kumimoji="0" lang="hr-H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hr-H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kretanja pješaka u m/s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1325" marR="0" lvl="0" indent="-441325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388">
                <a:tc>
                  <a:txBody>
                    <a:bodyPr/>
                    <a:lstStyle/>
                    <a:p>
                      <a:pPr marL="441325" marR="0" lvl="0" indent="-441325" algn="l" defTabSz="914400" rtl="0" eaLnBrk="0" fontAlgn="base" latinLnBrk="0" hangingPunct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24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brzina</a:t>
                      </a:r>
                      <a:r>
                        <a:rPr kumimoji="0" lang="hr-H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hr-H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kretanja pješaka u km/h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endParaRPr kumimoji="0" lang="hr-H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1325" marR="0" lvl="0" indent="-441325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600" b="1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8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Algoritam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altLang="zh-CN" smtClean="0"/>
              <a:t>To je </a:t>
            </a:r>
            <a:r>
              <a:rPr lang="hr-HR" altLang="zh-CN" b="1" i="1" smtClean="0"/>
              <a:t>naputak</a:t>
            </a:r>
            <a:r>
              <a:rPr lang="hr-HR" altLang="zh-CN" smtClean="0"/>
              <a:t> kako riješiti zadatak.</a:t>
            </a:r>
            <a:endParaRPr lang="hr-HR" smtClean="0"/>
          </a:p>
          <a:p>
            <a:r>
              <a:rPr lang="hr-HR" altLang="zh-CN" smtClean="0"/>
              <a:t>Sačinjen je od </a:t>
            </a:r>
            <a:r>
              <a:rPr lang="hr-HR" altLang="zh-CN" b="1" i="1" smtClean="0"/>
              <a:t>niza elementarnih radnji </a:t>
            </a:r>
            <a:r>
              <a:rPr lang="hr-HR" altLang="zh-CN" smtClean="0"/>
              <a:t>poredanih </a:t>
            </a:r>
            <a:r>
              <a:rPr lang="hr-HR" altLang="zh-CN" b="1" i="1" smtClean="0"/>
              <a:t>u ispravnom redosljedu</a:t>
            </a:r>
            <a:r>
              <a:rPr lang="hr-HR" altLang="zh-CN" smtClean="0"/>
              <a:t>.</a:t>
            </a:r>
          </a:p>
        </p:txBody>
      </p:sp>
      <p:sp>
        <p:nvSpPr>
          <p:cNvPr id="15" name="Rezervirano mjesto broja slajda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1EDB7-747B-493C-8632-2FFDF74C8276}" type="slidenum">
              <a:rPr lang="hr-HR" smtClean="0"/>
              <a:pPr>
                <a:defRPr/>
              </a:pPr>
              <a:t>9</a:t>
            </a:fld>
            <a:endParaRPr lang="hr-HR"/>
          </a:p>
        </p:txBody>
      </p: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571472" y="4143380"/>
            <a:ext cx="7920037" cy="1079500"/>
            <a:chOff x="431" y="1525"/>
            <a:chExt cx="4989" cy="68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431" y="1525"/>
              <a:ext cx="1406" cy="680"/>
            </a:xfrm>
            <a:prstGeom prst="rect">
              <a:avLst/>
            </a:prstGeom>
            <a:grpFill/>
            <a:ln w="3175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r-HR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2245" y="1525"/>
              <a:ext cx="1406" cy="680"/>
            </a:xfrm>
            <a:prstGeom prst="rect">
              <a:avLst/>
            </a:prstGeom>
            <a:grpFill/>
            <a:ln w="3175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r-HR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4014" y="1525"/>
              <a:ext cx="1406" cy="680"/>
            </a:xfrm>
            <a:prstGeom prst="rect">
              <a:avLst/>
            </a:prstGeom>
            <a:grpFill/>
            <a:ln w="3175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r-HR"/>
            </a:p>
          </p:txBody>
        </p:sp>
        <p:sp>
          <p:nvSpPr>
            <p:cNvPr id="10" name="AutoShape 8"/>
            <p:cNvSpPr>
              <a:spLocks noChangeArrowheads="1"/>
            </p:cNvSpPr>
            <p:nvPr/>
          </p:nvSpPr>
          <p:spPr bwMode="auto">
            <a:xfrm>
              <a:off x="1837" y="1797"/>
              <a:ext cx="408" cy="136"/>
            </a:xfrm>
            <a:prstGeom prst="rightArrow">
              <a:avLst>
                <a:gd name="adj1" fmla="val 50000"/>
                <a:gd name="adj2" fmla="val 75000"/>
              </a:avLst>
            </a:prstGeom>
            <a:grpFill/>
            <a:ln w="3175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r-HR"/>
            </a:p>
          </p:txBody>
        </p:sp>
        <p:sp>
          <p:nvSpPr>
            <p:cNvPr id="11" name="AutoShape 9"/>
            <p:cNvSpPr>
              <a:spLocks noChangeArrowheads="1"/>
            </p:cNvSpPr>
            <p:nvPr/>
          </p:nvSpPr>
          <p:spPr bwMode="auto">
            <a:xfrm>
              <a:off x="3651" y="1797"/>
              <a:ext cx="408" cy="136"/>
            </a:xfrm>
            <a:prstGeom prst="rightArrow">
              <a:avLst>
                <a:gd name="adj1" fmla="val 50000"/>
                <a:gd name="adj2" fmla="val 75000"/>
              </a:avLst>
            </a:prstGeom>
            <a:grpFill/>
            <a:ln w="31750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r-HR"/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553" y="1637"/>
              <a:ext cx="1134" cy="473"/>
            </a:xfrm>
            <a:prstGeom prst="rect">
              <a:avLst/>
            </a:prstGeom>
            <a:grpFill/>
            <a:ln w="9525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hr-HR" sz="2400" b="1">
                  <a:solidFill>
                    <a:schemeClr val="accent1">
                      <a:lumMod val="50000"/>
                    </a:schemeClr>
                  </a:solidFill>
                  <a:effectLst/>
                </a:rPr>
                <a:t>ULAZ</a:t>
              </a:r>
            </a:p>
            <a:p>
              <a:pPr algn="ctr">
                <a:spcBef>
                  <a:spcPct val="20000"/>
                </a:spcBef>
              </a:pPr>
              <a:r>
                <a:rPr lang="hr-HR" sz="1600" b="1">
                  <a:solidFill>
                    <a:schemeClr val="accent1">
                      <a:lumMod val="50000"/>
                    </a:schemeClr>
                  </a:solidFill>
                  <a:effectLst/>
                </a:rPr>
                <a:t>(ulazni podaci)</a:t>
              </a:r>
              <a:endParaRPr lang="en-US" sz="1600" b="1">
                <a:solidFill>
                  <a:schemeClr val="accent1">
                    <a:lumMod val="50000"/>
                  </a:schemeClr>
                </a:solidFill>
                <a:effectLst/>
              </a:endParaRP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403" y="1621"/>
              <a:ext cx="998" cy="473"/>
            </a:xfrm>
            <a:prstGeom prst="rect">
              <a:avLst/>
            </a:prstGeom>
            <a:grpFill/>
            <a:ln w="9525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hr-HR" sz="2400" b="1">
                  <a:solidFill>
                    <a:schemeClr val="accent1">
                      <a:lumMod val="50000"/>
                    </a:schemeClr>
                  </a:solidFill>
                  <a:effectLst/>
                </a:rPr>
                <a:t>OBRADA</a:t>
              </a:r>
            </a:p>
            <a:p>
              <a:pPr algn="ctr">
                <a:spcBef>
                  <a:spcPct val="20000"/>
                </a:spcBef>
              </a:pPr>
              <a:r>
                <a:rPr lang="hr-HR" sz="1600" b="1">
                  <a:solidFill>
                    <a:schemeClr val="accent1">
                      <a:lumMod val="50000"/>
                    </a:schemeClr>
                  </a:solidFill>
                  <a:effectLst/>
                </a:rPr>
                <a:t>(algoritam)</a:t>
              </a:r>
              <a:endParaRPr lang="en-US" sz="1600" b="1">
                <a:solidFill>
                  <a:schemeClr val="accent1">
                    <a:lumMod val="50000"/>
                  </a:schemeClr>
                </a:solidFill>
                <a:effectLst/>
              </a:endParaRP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4377" y="1633"/>
              <a:ext cx="726" cy="473"/>
            </a:xfrm>
            <a:prstGeom prst="rect">
              <a:avLst/>
            </a:prstGeom>
            <a:grpFill/>
            <a:ln w="9525">
              <a:solidFill>
                <a:schemeClr val="accent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hr-HR" sz="2400" b="1">
                  <a:solidFill>
                    <a:schemeClr val="accent1">
                      <a:lumMod val="50000"/>
                    </a:schemeClr>
                  </a:solidFill>
                  <a:effectLst/>
                </a:rPr>
                <a:t>IZLAZ</a:t>
              </a:r>
            </a:p>
            <a:p>
              <a:pPr>
                <a:spcBef>
                  <a:spcPct val="20000"/>
                </a:spcBef>
              </a:pPr>
              <a:r>
                <a:rPr lang="hr-HR" sz="1600" b="1">
                  <a:solidFill>
                    <a:schemeClr val="accent1">
                      <a:lumMod val="50000"/>
                    </a:schemeClr>
                  </a:solidFill>
                  <a:effectLst/>
                </a:rPr>
                <a:t>(rezultat)</a:t>
              </a:r>
              <a:endParaRPr lang="en-US" sz="1600" b="1">
                <a:solidFill>
                  <a:schemeClr val="accent1">
                    <a:lumMod val="50000"/>
                  </a:schemeClr>
                </a:solidFill>
                <a:effectLst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5959</TotalTime>
  <Words>695</Words>
  <Application>Microsoft Office PowerPoint</Application>
  <PresentationFormat>On-screen Show (4:3)</PresentationFormat>
  <Paragraphs>152</Paragraphs>
  <Slides>22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Adjacency</vt:lpstr>
      <vt:lpstr>Stvaranje programa  faze programiranja</vt:lpstr>
      <vt:lpstr>Rješavanje problemskog zadatka</vt:lpstr>
      <vt:lpstr>Računalo rješava zadatak</vt:lpstr>
      <vt:lpstr>Faze programiranja</vt:lpstr>
      <vt:lpstr>PowerPoint Presentation</vt:lpstr>
      <vt:lpstr>Planiranje</vt:lpstr>
      <vt:lpstr>Analiza zadatka i specifikacija</vt:lpstr>
      <vt:lpstr>PowerPoint Presentation</vt:lpstr>
      <vt:lpstr>Algoritam</vt:lpstr>
      <vt:lpstr>PowerPoint Presentation</vt:lpstr>
      <vt:lpstr>Algoritam</vt:lpstr>
      <vt:lpstr>Dijagram tijeka</vt:lpstr>
      <vt:lpstr>Geometrijski likovi dijagrama tijeka</vt:lpstr>
      <vt:lpstr>PowerPoint Presentation</vt:lpstr>
      <vt:lpstr>Pseudokôd</vt:lpstr>
      <vt:lpstr>PowerPoint Presentation</vt:lpstr>
      <vt:lpstr>Programski jezik</vt:lpstr>
      <vt:lpstr>Programiranje</vt:lpstr>
      <vt:lpstr>provjera i ispravljanje</vt:lpstr>
      <vt:lpstr>provjera</vt:lpstr>
      <vt:lpstr>Održavanje programa</vt:lpstr>
      <vt:lpstr>Dokumentacija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Optički mediji</dc:title>
  <dc:creator>Sanda</dc:creator>
  <cp:lastModifiedBy>zoran</cp:lastModifiedBy>
  <cp:revision>401</cp:revision>
  <dcterms:created xsi:type="dcterms:W3CDTF">2012-03-18T17:34:57Z</dcterms:created>
  <dcterms:modified xsi:type="dcterms:W3CDTF">2016-11-23T09:51:59Z</dcterms:modified>
</cp:coreProperties>
</file>