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8" r:id="rId1"/>
  </p:sldMasterIdLst>
  <p:notesMasterIdLst>
    <p:notesMasterId r:id="rId30"/>
  </p:notesMasterIdLst>
  <p:sldIdLst>
    <p:sldId id="776" r:id="rId2"/>
    <p:sldId id="778" r:id="rId3"/>
    <p:sldId id="779" r:id="rId4"/>
    <p:sldId id="780" r:id="rId5"/>
    <p:sldId id="781" r:id="rId6"/>
    <p:sldId id="782" r:id="rId7"/>
    <p:sldId id="783" r:id="rId8"/>
    <p:sldId id="784" r:id="rId9"/>
    <p:sldId id="785" r:id="rId10"/>
    <p:sldId id="787" r:id="rId11"/>
    <p:sldId id="786" r:id="rId12"/>
    <p:sldId id="788" r:id="rId13"/>
    <p:sldId id="792" r:id="rId14"/>
    <p:sldId id="793" r:id="rId15"/>
    <p:sldId id="796" r:id="rId16"/>
    <p:sldId id="797" r:id="rId17"/>
    <p:sldId id="794" r:id="rId18"/>
    <p:sldId id="795" r:id="rId19"/>
    <p:sldId id="789" r:id="rId20"/>
    <p:sldId id="798" r:id="rId21"/>
    <p:sldId id="799" r:id="rId22"/>
    <p:sldId id="800" r:id="rId23"/>
    <p:sldId id="801" r:id="rId24"/>
    <p:sldId id="802" r:id="rId25"/>
    <p:sldId id="803" r:id="rId26"/>
    <p:sldId id="804" r:id="rId27"/>
    <p:sldId id="805" r:id="rId28"/>
    <p:sldId id="806" r:id="rId29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838"/>
    <a:srgbClr val="232949"/>
    <a:srgbClr val="3E5D78"/>
    <a:srgbClr val="923636"/>
    <a:srgbClr val="76046E"/>
    <a:srgbClr val="DF980B"/>
    <a:srgbClr val="6F6F83"/>
    <a:srgbClr val="545464"/>
    <a:srgbClr val="001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24" autoAdjust="0"/>
  </p:normalViewPr>
  <p:slideViewPr>
    <p:cSldViewPr>
      <p:cViewPr>
        <p:scale>
          <a:sx n="60" d="100"/>
          <a:sy n="60" d="100"/>
        </p:scale>
        <p:origin x="-139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i 3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slike 6"/>
          <p:cNvSpPr>
            <a:spLocks noGrp="1"/>
          </p:cNvSpPr>
          <p:nvPr>
            <p:ph type="pic" sz="quarter" idx="13"/>
          </p:nvPr>
        </p:nvSpPr>
        <p:spPr>
          <a:xfrm>
            <a:off x="642938" y="1643063"/>
            <a:ext cx="3000375" cy="2071687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zervirano mjesto slike 8"/>
          <p:cNvSpPr>
            <a:spLocks noGrp="1"/>
          </p:cNvSpPr>
          <p:nvPr>
            <p:ph type="pic" sz="quarter" idx="14"/>
          </p:nvPr>
        </p:nvSpPr>
        <p:spPr>
          <a:xfrm>
            <a:off x="4572000" y="1643063"/>
            <a:ext cx="3357563" cy="2214562"/>
          </a:xfrm>
        </p:spPr>
        <p:txBody>
          <a:bodyPr/>
          <a:lstStyle/>
          <a:p>
            <a:endParaRPr lang="hr-HR"/>
          </a:p>
        </p:txBody>
      </p:sp>
      <p:sp>
        <p:nvSpPr>
          <p:cNvPr id="13" name="Rezervirano mjesto slike 12"/>
          <p:cNvSpPr>
            <a:spLocks noGrp="1"/>
          </p:cNvSpPr>
          <p:nvPr>
            <p:ph type="pic" sz="quarter" idx="15"/>
          </p:nvPr>
        </p:nvSpPr>
        <p:spPr>
          <a:xfrm>
            <a:off x="3429000" y="4143375"/>
            <a:ext cx="2786063" cy="2428875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bg>
      <p:bgPr>
        <a:solidFill>
          <a:srgbClr val="3E5D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14282" y="6357958"/>
            <a:ext cx="1262058" cy="280966"/>
          </a:xfrm>
        </p:spPr>
        <p:txBody>
          <a:bodyPr/>
          <a:lstStyle>
            <a:lvl1pPr>
              <a:defRPr b="1">
                <a:solidFill>
                  <a:srgbClr val="DF980B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428596" y="1643050"/>
            <a:ext cx="8358246" cy="4071937"/>
          </a:xfrm>
        </p:spPr>
        <p:txBody>
          <a:bodyPr/>
          <a:lstStyle>
            <a:lvl1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76" r:id="rId12"/>
    <p:sldLayoutId id="2147483777" r:id="rId1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ctrTitle"/>
          </p:nvPr>
        </p:nvSpPr>
        <p:spPr>
          <a:xfrm>
            <a:off x="357158" y="2571744"/>
            <a:ext cx="8458200" cy="1222375"/>
          </a:xfrm>
        </p:spPr>
        <p:txBody>
          <a:bodyPr/>
          <a:lstStyle/>
          <a:p>
            <a:r>
              <a:rPr lang="hr-HR" dirty="0" smtClean="0"/>
              <a:t>Osnove </a:t>
            </a:r>
            <a:r>
              <a:rPr lang="en-US" dirty="0" smtClean="0"/>
              <a:t>pseudo </a:t>
            </a:r>
            <a:r>
              <a:rPr lang="en-US" dirty="0" err="1" smtClean="0"/>
              <a:t>jezik</a:t>
            </a:r>
            <a:r>
              <a:rPr lang="hr-HR" dirty="0" smtClean="0"/>
              <a:t>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operatori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285852" y="1928802"/>
          <a:ext cx="6715172" cy="2643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4357718"/>
              </a:tblGrid>
              <a:tr h="327538">
                <a:tc gridSpan="2"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 rowSpan="3"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:= 0 ;</a:t>
                      </a:r>
                    </a:p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 := 1 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1088" marR="0" lvl="1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 := a I b 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 vMerge="1"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hr-HR" sz="280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1088" marR="0" lvl="1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 := a ILI b 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 vMerge="1">
                  <a:txBody>
                    <a:bodyPr/>
                    <a:lstStyle/>
                    <a:p>
                      <a:pPr marL="630238" marR="0" lvl="0" indent="-447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hr-HR" sz="280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7438" marR="0" lvl="1" indent="-447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 := NE a 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1285852" y="5143512"/>
          <a:ext cx="6715172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8391"/>
                <a:gridCol w="2238390"/>
                <a:gridCol w="2238391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hr-HR" sz="3200" b="0" smtClean="0"/>
                        <a:t>e</a:t>
                      </a:r>
                      <a:r>
                        <a:rPr lang="hr-HR" sz="3200" b="0" baseline="0" smtClean="0"/>
                        <a:t> je 0</a:t>
                      </a:r>
                      <a:endParaRPr lang="hr-HR" sz="3200" b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b="0" smtClean="0"/>
                        <a:t>f je 1</a:t>
                      </a:r>
                      <a:endParaRPr lang="hr-HR" sz="3200" b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b="0" smtClean="0"/>
                        <a:t>g je 1</a:t>
                      </a:r>
                      <a:endParaRPr lang="hr-HR" sz="3200" b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Operatori uspoređivanja 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143108" y="1571612"/>
          <a:ext cx="4857784" cy="4826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5994"/>
                <a:gridCol w="1481790"/>
              </a:tblGrid>
              <a:tr h="785818">
                <a:tc>
                  <a:txBody>
                    <a:bodyPr/>
                    <a:lstStyle/>
                    <a:p>
                      <a:r>
                        <a:rPr lang="hr-HR" sz="2800" smtClean="0"/>
                        <a:t>funkcija</a:t>
                      </a:r>
                      <a:endParaRPr lang="hr-HR" sz="280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hr-HR" sz="2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operator</a:t>
                      </a:r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manje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manje ili jednako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&lt;=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30238" marR="0" lvl="0" indent="-447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veće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veće ili jednako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&gt;=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jednako</a:t>
                      </a:r>
                      <a:endParaRPr kumimoji="0" lang="hr-HR" sz="2800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hr-HR" sz="36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različito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&lt;&gt;</a:t>
                      </a:r>
                      <a:endParaRPr kumimoji="0" lang="hr-HR" sz="36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Operatori uspoređivanja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554163"/>
            <a:ext cx="8777318" cy="4525962"/>
          </a:xfrm>
        </p:spPr>
        <p:txBody>
          <a:bodyPr/>
          <a:lstStyle/>
          <a:p>
            <a:pPr marL="342900" lvl="3" indent="-342900">
              <a:lnSpc>
                <a:spcPct val="130000"/>
              </a:lnSpc>
            </a:pPr>
            <a:r>
              <a:rPr lang="hr-HR" sz="2700" smtClean="0"/>
              <a:t>Rezultat usporedbe je 1 ako je izraz zapisan operatorima usporedbe istinit, a ako nije, rezultat će biti 0.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857224" y="2928934"/>
          <a:ext cx="3929090" cy="3373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</a:tblGrid>
              <a:tr h="285752">
                <a:tc>
                  <a:txBody>
                    <a:bodyPr/>
                    <a:lstStyle/>
                    <a:p>
                      <a:endParaRPr kumimoji="0" lang="hr-HR" sz="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>
                  <a:txBody>
                    <a:bodyPr/>
                    <a:lstStyle/>
                    <a:p>
                      <a:pPr marL="1081088" marR="0" lvl="1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:= (5 &lt; 13);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>
                  <a:txBody>
                    <a:bodyPr/>
                    <a:lstStyle/>
                    <a:p>
                      <a:pPr marL="1081088" marR="0" lvl="1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 := (8 &lt;= 8);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>
                  <a:txBody>
                    <a:bodyPr/>
                    <a:lstStyle/>
                    <a:p>
                      <a:pPr marL="1087438" marR="0" lvl="1" indent="-447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 := (5 = 8);</a:t>
                      </a:r>
                      <a:endParaRPr kumimoji="0" lang="hr-HR" sz="2800" b="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>
                  <a:txBody>
                    <a:bodyPr/>
                    <a:lstStyle/>
                    <a:p>
                      <a:pPr marL="1087438" marR="0" lvl="1" indent="-447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 := (5 &lt;&gt; 2 + 3);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5429256" y="2928934"/>
          <a:ext cx="2238391" cy="3357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8391"/>
              </a:tblGrid>
              <a:tr h="370269">
                <a:tc>
                  <a:txBody>
                    <a:bodyPr/>
                    <a:lstStyle/>
                    <a:p>
                      <a:pPr algn="ctr"/>
                      <a:endParaRPr lang="hr-HR" sz="800"/>
                    </a:p>
                  </a:txBody>
                  <a:tcPr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6829">
                <a:tc>
                  <a:txBody>
                    <a:bodyPr/>
                    <a:lstStyle/>
                    <a:p>
                      <a:pPr algn="ctr"/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je 1</a:t>
                      </a:r>
                      <a:endParaRPr lang="hr-HR" sz="2800" b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6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 je 1</a:t>
                      </a:r>
                      <a:endParaRPr lang="hr-HR" sz="2800" b="0" smtClean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6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 je 0</a:t>
                      </a:r>
                      <a:endParaRPr lang="hr-HR" sz="2800" b="0" smtClean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6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 je 0</a:t>
                      </a:r>
                      <a:endParaRPr lang="hr-HR" sz="2800" b="0" smtClean="0"/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Redoslijed izvršavanja operatora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2500298" y="1857364"/>
          <a:ext cx="4357718" cy="4145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</a:tblGrid>
              <a:tr h="285752">
                <a:tc>
                  <a:txBody>
                    <a:bodyPr/>
                    <a:lstStyle/>
                    <a:p>
                      <a:endParaRPr kumimoji="0" lang="hr-HR" sz="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    /    DIV    MOD    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+    -    ILI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kumimoji="0" lang="hr-HR" sz="2800" b="1" kern="1200" baseline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&lt;    &lt;=</a:t>
                      </a:r>
                      <a:r>
                        <a:rPr kumimoji="0" lang="hr-HR" sz="2800" b="1" kern="1200" baseline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&gt;=</a:t>
                      </a:r>
                      <a:r>
                        <a:rPr kumimoji="0" lang="hr-HR" sz="2800" b="1" kern="1200" baseline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&lt;&gt;</a:t>
                      </a:r>
                      <a:r>
                        <a:rPr kumimoji="0" lang="hr-HR" sz="2800" b="1" kern="1200" baseline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=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Redoslijed izvršavanja operatora</a:t>
            </a:r>
            <a:endParaRPr lang="hr-HR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2928934"/>
            <a:ext cx="8686800" cy="3429024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hr-HR" sz="2600" smtClean="0"/>
              <a:t>Operatori su ravnopravni, izraz se izvršava s lijeva u desno:</a:t>
            </a:r>
          </a:p>
          <a:p>
            <a:pPr lvl="4">
              <a:buFont typeface="Wingdings" pitchFamily="2" charset="2"/>
              <a:buNone/>
            </a:pPr>
            <a:r>
              <a:rPr lang="hr-HR" smtClean="0"/>
              <a:t>22 DIV 5 = 4</a:t>
            </a:r>
          </a:p>
          <a:p>
            <a:pPr lvl="4">
              <a:buFont typeface="Wingdings" pitchFamily="2" charset="2"/>
              <a:buNone/>
            </a:pPr>
            <a:r>
              <a:rPr lang="hr-HR" smtClean="0"/>
              <a:t>4 * 11 = 44</a:t>
            </a:r>
          </a:p>
          <a:p>
            <a:pPr lvl="4">
              <a:buFont typeface="Wingdings" pitchFamily="2" charset="2"/>
              <a:buNone/>
            </a:pPr>
            <a:r>
              <a:rPr lang="hr-HR" smtClean="0"/>
              <a:t>44 MOD 3 = 2 (ostatak dijeljenja 44/3)</a:t>
            </a:r>
          </a:p>
          <a:p>
            <a:pPr lvl="4">
              <a:buFont typeface="Wingdings" pitchFamily="2" charset="2"/>
              <a:buNone/>
            </a:pPr>
            <a:r>
              <a:rPr lang="hr-HR" smtClean="0"/>
              <a:t>x je 2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1285852" y="1714488"/>
          <a:ext cx="5857916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916"/>
              </a:tblGrid>
              <a:tr h="785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3200" smtClean="0"/>
                        <a:t>x := 22 DIV 5 * 11 MOD 3;</a:t>
                      </a:r>
                      <a:endParaRPr lang="hr-HR" sz="3200"/>
                    </a:p>
                  </a:txBody>
                  <a:tcPr anchor="ctr"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Redoslijed izvršavanja operatora</a:t>
            </a:r>
            <a:endParaRPr lang="hr-HR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2928934"/>
            <a:ext cx="8686800" cy="3429024"/>
          </a:xfrm>
        </p:spPr>
        <p:txBody>
          <a:bodyPr/>
          <a:lstStyle/>
          <a:p>
            <a:r>
              <a:rPr lang="hr-HR" sz="2600" smtClean="0"/>
              <a:t>Zagrade poništavaju prioritete operatora : </a:t>
            </a:r>
          </a:p>
          <a:p>
            <a:pPr lvl="4">
              <a:buNone/>
            </a:pPr>
            <a:r>
              <a:rPr lang="hr-HR" smtClean="0"/>
              <a:t>22 DIV 5 = 4</a:t>
            </a:r>
          </a:p>
          <a:p>
            <a:pPr lvl="4">
              <a:buNone/>
            </a:pPr>
            <a:r>
              <a:rPr lang="hr-HR" smtClean="0"/>
              <a:t>11 MOD 3= 2</a:t>
            </a:r>
          </a:p>
          <a:p>
            <a:pPr lvl="4">
              <a:buNone/>
            </a:pPr>
            <a:r>
              <a:rPr lang="hr-HR" smtClean="0"/>
              <a:t>4 * 2 = 8</a:t>
            </a:r>
          </a:p>
          <a:p>
            <a:pPr lvl="4">
              <a:buNone/>
            </a:pPr>
            <a:r>
              <a:rPr lang="hr-HR" smtClean="0"/>
              <a:t>x je 8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1285852" y="1714488"/>
          <a:ext cx="5857916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916"/>
              </a:tblGrid>
              <a:tr h="785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3200" smtClean="0"/>
                        <a:t>x := (22 DIV 5) * (11 MOD 3);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Redoslijed izvršavanja operatora</a:t>
            </a:r>
            <a:endParaRPr lang="hr-HR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2928934"/>
            <a:ext cx="5500726" cy="3429024"/>
          </a:xfrm>
        </p:spPr>
        <p:txBody>
          <a:bodyPr/>
          <a:lstStyle/>
          <a:p>
            <a:pPr lvl="4">
              <a:buNone/>
            </a:pPr>
            <a:r>
              <a:rPr lang="da-DK" dirty="0" smtClean="0"/>
              <a:t>55 MOD 6 = 1</a:t>
            </a:r>
          </a:p>
          <a:p>
            <a:pPr lvl="4">
              <a:buNone/>
            </a:pPr>
            <a:r>
              <a:rPr lang="hr-HR" dirty="0" smtClean="0"/>
              <a:t>4</a:t>
            </a:r>
            <a:r>
              <a:rPr lang="da-DK" dirty="0" smtClean="0"/>
              <a:t> * </a:t>
            </a:r>
            <a:r>
              <a:rPr lang="hr-HR" dirty="0" smtClean="0"/>
              <a:t>6</a:t>
            </a:r>
            <a:r>
              <a:rPr lang="da-DK" dirty="0" smtClean="0"/>
              <a:t> = </a:t>
            </a:r>
            <a:r>
              <a:rPr lang="hr-HR" dirty="0" smtClean="0"/>
              <a:t>24</a:t>
            </a:r>
          </a:p>
          <a:p>
            <a:pPr lvl="4">
              <a:buNone/>
            </a:pPr>
            <a:r>
              <a:rPr lang="hr-HR" dirty="0" smtClean="0"/>
              <a:t>24 / 3 =8</a:t>
            </a:r>
            <a:endParaRPr lang="da-DK" dirty="0" smtClean="0"/>
          </a:p>
          <a:p>
            <a:pPr lvl="4">
              <a:buNone/>
            </a:pPr>
            <a:r>
              <a:rPr lang="hr-HR" dirty="0" smtClean="0"/>
              <a:t>3</a:t>
            </a:r>
            <a:r>
              <a:rPr lang="da-DK" dirty="0" smtClean="0"/>
              <a:t> + </a:t>
            </a:r>
            <a:r>
              <a:rPr lang="hr-HR" dirty="0" smtClean="0"/>
              <a:t>8</a:t>
            </a:r>
            <a:r>
              <a:rPr lang="da-DK" dirty="0" smtClean="0"/>
              <a:t> - 1 = 1</a:t>
            </a:r>
            <a:r>
              <a:rPr lang="hr-HR" dirty="0" smtClean="0"/>
              <a:t>0</a:t>
            </a:r>
            <a:endParaRPr lang="da-DK" dirty="0" smtClean="0"/>
          </a:p>
          <a:p>
            <a:pPr lvl="4">
              <a:buNone/>
            </a:pPr>
            <a:r>
              <a:rPr lang="da-DK" dirty="0" smtClean="0"/>
              <a:t>x </a:t>
            </a:r>
            <a:r>
              <a:rPr lang="hr-HR" dirty="0" smtClean="0"/>
              <a:t>je</a:t>
            </a:r>
            <a:r>
              <a:rPr lang="da-DK" dirty="0" smtClean="0"/>
              <a:t> 1</a:t>
            </a:r>
            <a:r>
              <a:rPr lang="hr-HR" dirty="0" smtClean="0"/>
              <a:t>0</a:t>
            </a:r>
            <a:endParaRPr lang="da-DK" dirty="0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1285852" y="1714488"/>
          <a:ext cx="5857916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916"/>
              </a:tblGrid>
              <a:tr h="785818"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hr-HR" sz="3200" dirty="0" smtClean="0"/>
                        <a:t> </a:t>
                      </a:r>
                      <a:r>
                        <a:rPr lang="da-DK" sz="3200" dirty="0" smtClean="0"/>
                        <a:t>x := 3</a:t>
                      </a:r>
                      <a:r>
                        <a:rPr lang="hr-HR" sz="3200" dirty="0" smtClean="0"/>
                        <a:t>+</a:t>
                      </a:r>
                      <a:r>
                        <a:rPr lang="da-DK" sz="3200" dirty="0" smtClean="0"/>
                        <a:t>4</a:t>
                      </a:r>
                      <a:r>
                        <a:rPr lang="hr-HR" sz="3200" dirty="0" smtClean="0"/>
                        <a:t>*</a:t>
                      </a:r>
                      <a:r>
                        <a:rPr lang="da-DK" sz="3200" dirty="0" smtClean="0"/>
                        <a:t>6/3–(55 MOD 6);</a:t>
                      </a:r>
                      <a:endParaRPr lang="hr-HR" sz="3200" dirty="0" smtClean="0"/>
                    </a:p>
                  </a:txBody>
                  <a:tcPr anchor="ctr"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Programska struktura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5000"/>
              </a:lnSpc>
            </a:pPr>
            <a:r>
              <a:rPr lang="hr-HR" smtClean="0"/>
              <a:t>Opisuje </a:t>
            </a:r>
            <a:r>
              <a:rPr lang="hr-HR" b="1" i="1" smtClean="0"/>
              <a:t>način</a:t>
            </a:r>
            <a:r>
              <a:rPr lang="hr-HR" smtClean="0"/>
              <a:t> i </a:t>
            </a:r>
            <a:r>
              <a:rPr lang="hr-HR" b="1" i="1" smtClean="0"/>
              <a:t>redoslijed</a:t>
            </a:r>
            <a:r>
              <a:rPr lang="hr-HR" smtClean="0"/>
              <a:t> </a:t>
            </a:r>
            <a:r>
              <a:rPr lang="hr-HR" b="1" i="1" smtClean="0"/>
              <a:t>izvršavanja </a:t>
            </a:r>
            <a:r>
              <a:rPr lang="hr-HR" smtClean="0"/>
              <a:t>pojedinih </a:t>
            </a:r>
            <a:r>
              <a:rPr lang="hr-HR" b="1" i="1" smtClean="0"/>
              <a:t>radnji</a:t>
            </a:r>
            <a:r>
              <a:rPr lang="hr-HR" smtClean="0"/>
              <a:t> koje dovode do konačnog rješenja zadatka. </a:t>
            </a:r>
          </a:p>
          <a:p>
            <a:pPr>
              <a:lnSpc>
                <a:spcPct val="105000"/>
              </a:lnSpc>
            </a:pPr>
            <a:r>
              <a:rPr lang="hr-HR" smtClean="0"/>
              <a:t>Razlikuju se osnovne programske strukture:</a:t>
            </a:r>
          </a:p>
          <a:p>
            <a:pPr lvl="1">
              <a:lnSpc>
                <a:spcPct val="105000"/>
              </a:lnSpc>
            </a:pPr>
            <a:r>
              <a:rPr lang="hr-HR" b="1" i="1" smtClean="0"/>
              <a:t>pravocrtna</a:t>
            </a:r>
            <a:r>
              <a:rPr lang="hr-HR" smtClean="0"/>
              <a:t> programska strutura (slijed, niz),</a:t>
            </a:r>
          </a:p>
          <a:p>
            <a:pPr lvl="1">
              <a:lnSpc>
                <a:spcPct val="105000"/>
              </a:lnSpc>
            </a:pPr>
            <a:r>
              <a:rPr lang="hr-HR" smtClean="0"/>
              <a:t>struktura </a:t>
            </a:r>
            <a:r>
              <a:rPr lang="hr-HR" b="1" i="1" smtClean="0"/>
              <a:t>grananja</a:t>
            </a:r>
            <a:r>
              <a:rPr lang="hr-HR" smtClean="0"/>
              <a:t>,</a:t>
            </a:r>
          </a:p>
          <a:p>
            <a:pPr lvl="1">
              <a:lnSpc>
                <a:spcPct val="105000"/>
              </a:lnSpc>
            </a:pPr>
            <a:r>
              <a:rPr lang="hr-HR" smtClean="0"/>
              <a:t>struktura </a:t>
            </a:r>
            <a:r>
              <a:rPr lang="hr-HR" b="1" i="1" smtClean="0"/>
              <a:t>petlje</a:t>
            </a:r>
            <a:r>
              <a:rPr lang="hr-HR" smtClean="0"/>
              <a:t>.</a:t>
            </a:r>
            <a:endParaRPr lang="en-US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Naredbe pravocrtne strukture</a:t>
            </a:r>
            <a:r>
              <a:rPr lang="en-US" smtClean="0"/>
              <a:t> </a:t>
            </a:r>
            <a:endParaRPr lang="hr-HR"/>
          </a:p>
        </p:txBody>
      </p:sp>
      <p:sp>
        <p:nvSpPr>
          <p:cNvPr id="7" name="Rezervirano mjesto sadržaja 2"/>
          <p:cNvSpPr>
            <a:spLocks noGrp="1"/>
          </p:cNvSpPr>
          <p:nvPr>
            <p:ph idx="1"/>
          </p:nvPr>
        </p:nvSpPr>
        <p:spPr>
          <a:xfrm>
            <a:off x="428596" y="3714752"/>
            <a:ext cx="8215370" cy="1643074"/>
          </a:xfrm>
        </p:spPr>
        <p:txBody>
          <a:bodyPr/>
          <a:lstStyle/>
          <a:p>
            <a:pPr algn="just"/>
            <a:r>
              <a:rPr lang="hr-HR" smtClean="0"/>
              <a:t>Iza naredbe, unutar para okruglih zagrada </a:t>
            </a:r>
            <a:r>
              <a:rPr lang="hr-HR" b="1" i="1" smtClean="0"/>
              <a:t>navode se varijable</a:t>
            </a:r>
            <a:r>
              <a:rPr lang="hr-HR" smtClean="0"/>
              <a:t> u koje će se pohraniti uneseni podaci ili ćiji će se sadržaj ispisati, npr.: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18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571604" y="1428736"/>
          <a:ext cx="6262710" cy="21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116"/>
                <a:gridCol w="4500594"/>
              </a:tblGrid>
              <a:tr h="785818">
                <a:tc>
                  <a:txBody>
                    <a:bodyPr/>
                    <a:lstStyle/>
                    <a:p>
                      <a:r>
                        <a:rPr lang="hr-HR" sz="2800" b="0" smtClean="0"/>
                        <a:t>opis</a:t>
                      </a:r>
                      <a:endParaRPr lang="hr-HR" sz="2800" b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hr-HR" sz="2800" b="0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naredbe pseudo jezika</a:t>
                      </a:r>
                      <a:endParaRPr kumimoji="0" lang="hr-HR" sz="2800" b="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u="sng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ulaz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ispis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u="sng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izlaz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ica 7"/>
          <p:cNvGraphicFramePr>
            <a:graphicFrameLocks noGrp="1"/>
          </p:cNvGraphicFramePr>
          <p:nvPr/>
        </p:nvGraphicFramePr>
        <p:xfrm>
          <a:off x="1643042" y="5643578"/>
          <a:ext cx="5857916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2928958"/>
              </a:tblGrid>
              <a:tr h="785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800" u="sng" spc="140" baseline="0" smtClean="0"/>
                        <a:t>ulaz</a:t>
                      </a:r>
                      <a:r>
                        <a:rPr lang="hr-HR" sz="2800" spc="140" baseline="0" smtClean="0"/>
                        <a:t>(a,b);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800" b="1" u="sng" kern="1200" spc="140" baseline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izlaz(d);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Pravocrtna programska struktura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36483" y="1554163"/>
            <a:ext cx="6407219" cy="4525962"/>
          </a:xfrm>
        </p:spPr>
        <p:txBody>
          <a:bodyPr/>
          <a:lstStyle/>
          <a:p>
            <a:r>
              <a:rPr lang="hr-HR" smtClean="0"/>
              <a:t>Korisnik unosi dva broja, brojevi se zbrajaju, a dobiveni se zbroj ispisuje.</a:t>
            </a:r>
          </a:p>
          <a:p>
            <a:endParaRPr lang="hr-HR" smtClean="0"/>
          </a:p>
          <a:p>
            <a:endParaRPr lang="hr-HR" sz="4000" smtClean="0"/>
          </a:p>
          <a:p>
            <a:pPr algn="just"/>
            <a:r>
              <a:rPr lang="hr-HR" smtClean="0"/>
              <a:t>Program se odvija uvijek istim slijedom naredbi bez obzira na unesene podatke.</a:t>
            </a:r>
            <a:endParaRPr lang="en-US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19</a:t>
            </a:fld>
            <a:endParaRPr lang="hr-HR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2857496"/>
            <a:ext cx="2286016" cy="165024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7" name="Picture 8" descr="PJS_110_tex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1500174"/>
            <a:ext cx="2111075" cy="4929222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Varijable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339166" cy="4525962"/>
          </a:xfrm>
        </p:spPr>
        <p:txBody>
          <a:bodyPr/>
          <a:lstStyle/>
          <a:p>
            <a:pPr algn="just"/>
            <a:r>
              <a:rPr lang="hr-HR" smtClean="0"/>
              <a:t>To je </a:t>
            </a:r>
            <a:r>
              <a:rPr lang="hr-HR" b="1" i="1" smtClean="0"/>
              <a:t>mjesto u memoriji </a:t>
            </a:r>
            <a:r>
              <a:rPr lang="hr-HR" smtClean="0"/>
              <a:t>rezervirano </a:t>
            </a:r>
            <a:r>
              <a:rPr lang="hr-HR" b="1" i="1" smtClean="0"/>
              <a:t>za pohranu podatka</a:t>
            </a:r>
            <a:r>
              <a:rPr lang="hr-HR" smtClean="0"/>
              <a:t>. </a:t>
            </a:r>
          </a:p>
          <a:p>
            <a:r>
              <a:rPr lang="hr-HR" smtClean="0"/>
              <a:t>Varijablu jednoznačno određuje </a:t>
            </a:r>
            <a:r>
              <a:rPr lang="hr-HR" b="1" i="1" smtClean="0"/>
              <a:t>ime</a:t>
            </a:r>
            <a:r>
              <a:rPr lang="hr-HR" smtClean="0"/>
              <a:t> (identifikator). </a:t>
            </a:r>
          </a:p>
          <a:p>
            <a:pPr algn="just"/>
            <a:r>
              <a:rPr lang="hr-HR" smtClean="0"/>
              <a:t>Ime varijable se u pseudo jeziku može </a:t>
            </a:r>
            <a:r>
              <a:rPr lang="hr-HR" b="1" i="1" smtClean="0"/>
              <a:t>zadati proizvoljno</a:t>
            </a:r>
            <a:r>
              <a:rPr lang="hr-HR" smtClean="0"/>
              <a:t>, npr. :</a:t>
            </a:r>
          </a:p>
          <a:p>
            <a:pPr lvl="2"/>
            <a:r>
              <a:rPr lang="hr-HR" smtClean="0"/>
              <a:t>x, a, TX, B_Pod, AmPe</a:t>
            </a:r>
            <a:r>
              <a:rPr lang="en-US" smtClean="0"/>
              <a:t> </a:t>
            </a:r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Funkcije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5720" y="1428736"/>
            <a:ext cx="8339166" cy="1446209"/>
          </a:xfrm>
        </p:spPr>
        <p:txBody>
          <a:bodyPr/>
          <a:lstStyle/>
          <a:p>
            <a:pPr algn="just"/>
            <a:r>
              <a:rPr lang="hr-HR" smtClean="0"/>
              <a:t>To su izdvojeni nizovi naredbi koji čine logičke cjeline a obavljaju točno utvrđene zadatke.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20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357158" y="2714620"/>
          <a:ext cx="8501122" cy="3563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0898"/>
                <a:gridCol w="1700224"/>
              </a:tblGrid>
              <a:tr h="589193">
                <a:tc>
                  <a:txBody>
                    <a:bodyPr/>
                    <a:lstStyle/>
                    <a:p>
                      <a:r>
                        <a:rPr lang="hr-HR" sz="1800" smtClean="0"/>
                        <a:t>opis</a:t>
                      </a:r>
                      <a:endParaRPr lang="hr-HR" sz="180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1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naredbe pseudo jezika</a:t>
                      </a:r>
                      <a:endParaRPr kumimoji="0" lang="hr-HR" sz="1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3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2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Apsolutna vrijednost realnoga broja.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abs(x)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2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Drugi korijen realnoga broja.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sqrt(x)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2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Zaokruživanje realnoga broja na najbliži cijeli broj.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round(x)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06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2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Zaokruživanje na cijeli broj uz odbacivanje decimalnih znamenaka.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trunc(x)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r-HR" sz="22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Kvadrat realnog broja.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hr-HR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sqr(x)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Funkcije - primjer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339166" cy="4525962"/>
          </a:xfrm>
        </p:spPr>
        <p:txBody>
          <a:bodyPr/>
          <a:lstStyle/>
          <a:p>
            <a:pPr marL="457200" indent="-457200"/>
            <a:r>
              <a:rPr lang="hr-HR" smtClean="0"/>
              <a:t>Potrebno je unijeti realni broj, a potom: </a:t>
            </a:r>
          </a:p>
          <a:p>
            <a:pPr marL="993775" lvl="1" indent="-536575">
              <a:spcBef>
                <a:spcPts val="1200"/>
              </a:spcBef>
              <a:buSzPct val="99000"/>
              <a:buFont typeface="Wingdings" pitchFamily="2" charset="2"/>
              <a:buAutoNum type="alphaLcParenR"/>
            </a:pPr>
            <a:r>
              <a:rPr lang="hr-HR" sz="2600" smtClean="0"/>
              <a:t>Izračunati drugi korijen broja. </a:t>
            </a:r>
          </a:p>
          <a:p>
            <a:pPr marL="993775" lvl="1" indent="-536575">
              <a:spcBef>
                <a:spcPts val="1200"/>
              </a:spcBef>
              <a:buSzPct val="99000"/>
              <a:buFont typeface="Wingdings" pitchFamily="2" charset="2"/>
              <a:buAutoNum type="alphaLcParenR"/>
            </a:pPr>
            <a:r>
              <a:rPr lang="hr-HR" sz="2600" smtClean="0"/>
              <a:t>Zaokružiti uneseni broj na najbliži </a:t>
            </a:r>
            <a:br>
              <a:rPr lang="hr-HR" sz="2600" smtClean="0"/>
            </a:br>
            <a:r>
              <a:rPr lang="hr-HR" sz="2600" smtClean="0"/>
              <a:t>cijeli broj. </a:t>
            </a:r>
          </a:p>
          <a:p>
            <a:pPr marL="993775" lvl="1" indent="-536575">
              <a:spcBef>
                <a:spcPts val="1200"/>
              </a:spcBef>
              <a:buSzPct val="99000"/>
              <a:buFont typeface="Wingdings" pitchFamily="2" charset="2"/>
              <a:buAutoNum type="alphaLcParenR"/>
            </a:pPr>
            <a:r>
              <a:rPr lang="hr-HR" sz="2600" smtClean="0"/>
              <a:t>Izračunati kvadrat broja.</a:t>
            </a:r>
          </a:p>
          <a:p>
            <a:pPr marL="993775" lvl="1" indent="-536575">
              <a:spcBef>
                <a:spcPts val="1200"/>
              </a:spcBef>
              <a:buSzPct val="99000"/>
              <a:buFont typeface="Wingdings" pitchFamily="2" charset="2"/>
              <a:buAutoNum type="alphaLcParenR"/>
            </a:pPr>
            <a:r>
              <a:rPr lang="hr-HR" sz="2600" smtClean="0"/>
              <a:t>Ispisati dobivene vrijednosti.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21</a:t>
            </a:fld>
            <a:endParaRPr lang="hr-HR"/>
          </a:p>
        </p:txBody>
      </p:sp>
      <p:pic>
        <p:nvPicPr>
          <p:cNvPr id="7" name="Slika 6" descr="s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00826" y="2357430"/>
            <a:ext cx="2276475" cy="3181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Programska struktura grananja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Grananje je programska struktura koja omogućuje različit tijek programa, ovisno o rezultatu postavljenog uvjeta.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22</a:t>
            </a:fld>
            <a:endParaRPr lang="hr-HR"/>
          </a:p>
        </p:txBody>
      </p:sp>
      <p:pic>
        <p:nvPicPr>
          <p:cNvPr id="7" name="Slika 6" descr="s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3357562"/>
            <a:ext cx="6505575" cy="29908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Naredbe grananja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714488"/>
            <a:ext cx="3143272" cy="3071834"/>
          </a:xfrm>
        </p:spPr>
        <p:txBody>
          <a:bodyPr/>
          <a:lstStyle/>
          <a:p>
            <a:pPr algn="just"/>
            <a:r>
              <a:rPr lang="hr-HR" smtClean="0"/>
              <a:t>Dijelovi programa koji se uvjetno izvode, grupiraju se u skupine ili blokove naredbi.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23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3571868" y="1785926"/>
          <a:ext cx="5292000" cy="384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3672000"/>
              </a:tblGrid>
              <a:tr h="642942">
                <a:tc>
                  <a:txBody>
                    <a:bodyPr/>
                    <a:lstStyle/>
                    <a:p>
                      <a:r>
                        <a:rPr lang="hr-HR" sz="2400" b="1" smtClean="0"/>
                        <a:t>opis</a:t>
                      </a:r>
                      <a:endParaRPr lang="hr-HR" sz="2400" b="1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hr-HR" sz="24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naredbe pseudo jezika</a:t>
                      </a:r>
                      <a:endParaRPr kumimoji="0" lang="hr-HR" sz="24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1730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6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grananje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  </a:t>
                      </a:r>
                      <a:r>
                        <a:rPr kumimoji="0" lang="hr-HR" sz="2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ako je</a:t>
                      </a:r>
                      <a:r>
                        <a:rPr kumimoji="0" lang="hr-H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  uvjet   </a:t>
                      </a:r>
                      <a:r>
                        <a:rPr kumimoji="0" lang="hr-HR" sz="2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onda</a:t>
                      </a:r>
                      <a:r>
                        <a:rPr kumimoji="0" lang="hr-HR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br>
                        <a:rPr kumimoji="0" lang="hr-HR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</a:br>
                      <a:r>
                        <a:rPr kumimoji="0" lang="hr-H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	   naredba1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  </a:t>
                      </a:r>
                      <a:r>
                        <a:rPr kumimoji="0" lang="hr-HR" sz="2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inače</a:t>
                      </a: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	</a:t>
                      </a:r>
                      <a:r>
                        <a:rPr kumimoji="0" lang="hr-H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</a:rPr>
                        <a:t>        </a:t>
                      </a:r>
                      <a:r>
                        <a:rPr kumimoji="0" lang="hr-H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naredba2;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952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6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blok naredbi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u="none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{ </a:t>
                      </a:r>
                    </a:p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u="none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….</a:t>
                      </a:r>
                    </a:p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u="none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Programska struktura grananja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3910010" cy="4525962"/>
          </a:xfrm>
        </p:spPr>
        <p:txBody>
          <a:bodyPr/>
          <a:lstStyle/>
          <a:p>
            <a:r>
              <a:rPr lang="hr-HR" smtClean="0"/>
              <a:t>Korisnik unosi dva broja, a zatim se određuje i ispisuje veći broj.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24</a:t>
            </a:fld>
            <a:endParaRPr lang="hr-HR"/>
          </a:p>
        </p:txBody>
      </p:sp>
      <p:pic>
        <p:nvPicPr>
          <p:cNvPr id="7" name="Slika 6" descr="sa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4744" y="1500173"/>
            <a:ext cx="4929222" cy="46136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282" y="1643050"/>
            <a:ext cx="3409944" cy="3328990"/>
          </a:xfrm>
        </p:spPr>
        <p:txBody>
          <a:bodyPr/>
          <a:lstStyle/>
          <a:p>
            <a:r>
              <a:rPr lang="hr-HR" smtClean="0"/>
              <a:t>Dijagram tijeka grananja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25</a:t>
            </a:fld>
            <a:endParaRPr lang="hr-HR"/>
          </a:p>
        </p:txBody>
      </p:sp>
      <p:pic>
        <p:nvPicPr>
          <p:cNvPr id="6" name="Picture 8" descr="PJS_140_tx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214290"/>
            <a:ext cx="5572164" cy="638566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Programska struktura petlje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Često je u programu potrebno neku radnju ponoviti više puta (iterirati). Takva se programska struktura naziva petlja.</a:t>
            </a:r>
          </a:p>
          <a:p>
            <a:r>
              <a:rPr lang="hr-HR" smtClean="0"/>
              <a:t>Ponavljati se može: </a:t>
            </a:r>
          </a:p>
          <a:p>
            <a:pPr marL="1163638" lvl="1"/>
            <a:r>
              <a:rPr lang="hr-HR" smtClean="0"/>
              <a:t>unaprijed zadani broj puta,</a:t>
            </a:r>
          </a:p>
          <a:p>
            <a:pPr marL="1163638" lvl="1"/>
            <a:r>
              <a:rPr lang="hr-HR" smtClean="0"/>
              <a:t>sve dok je ispunjen zadani uvjet.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Naredbe petlje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27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357158" y="1643050"/>
          <a:ext cx="8429684" cy="464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0643"/>
                <a:gridCol w="3949041"/>
              </a:tblGrid>
              <a:tr h="735938">
                <a:tc>
                  <a:txBody>
                    <a:bodyPr/>
                    <a:lstStyle/>
                    <a:p>
                      <a:r>
                        <a:rPr lang="hr-HR" sz="2400" smtClean="0"/>
                        <a:t>opis</a:t>
                      </a:r>
                      <a:endParaRPr lang="hr-HR" sz="240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hr-HR" sz="24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naredbe pseudo jezika</a:t>
                      </a:r>
                      <a:endParaRPr kumimoji="0" lang="hr-HR" sz="24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549">
                <a:tc>
                  <a:txBody>
                    <a:bodyPr/>
                    <a:lstStyle/>
                    <a:p>
                      <a:pPr marL="182563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Petlja s unaprijed</a:t>
                      </a:r>
                      <a:r>
                        <a:rPr lang="hr-HR" smtClean="0"/>
                        <a:t> </a:t>
                      </a:r>
                      <a:r>
                        <a:rPr kumimoji="0" lang="hr-HR" sz="2400" b="1" i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poznatim brojem ponavljanja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600" b="1" i="0" u="sng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za</a:t>
                      </a:r>
                      <a:r>
                        <a:rPr kumimoji="0" lang="hr-HR" sz="26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hr-HR" sz="2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b := p  </a:t>
                      </a:r>
                      <a:r>
                        <a:rPr kumimoji="0" lang="hr-HR" sz="2600" b="1" i="0" u="sng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do</a:t>
                      </a:r>
                      <a:r>
                        <a:rPr kumimoji="0" lang="hr-H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 </a:t>
                      </a:r>
                      <a:r>
                        <a:rPr kumimoji="0" lang="hr-HR" sz="2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k</a:t>
                      </a:r>
                      <a:r>
                        <a:rPr kumimoji="0" lang="hr-H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 </a:t>
                      </a:r>
                      <a:r>
                        <a:rPr kumimoji="0" lang="hr-HR" sz="2600" b="1" i="0" u="sng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činiti</a:t>
                      </a:r>
                      <a:r>
                        <a:rPr kumimoji="0" lang="hr-H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br>
                        <a:rPr kumimoji="0" lang="hr-H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</a:br>
                      <a:r>
                        <a:rPr kumimoji="0" lang="hr-H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	</a:t>
                      </a:r>
                      <a:r>
                        <a:rPr kumimoji="0" lang="hr-HR" sz="2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naredba;</a:t>
                      </a:r>
                      <a:r>
                        <a:rPr kumimoji="0" lang="hr-H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	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0658">
                <a:tc>
                  <a:txBody>
                    <a:bodyPr/>
                    <a:lstStyle/>
                    <a:p>
                      <a:pPr marL="182563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Petlja kod koje </a:t>
                      </a:r>
                      <a:r>
                        <a:rPr kumimoji="0" lang="hr-HR" sz="2400" b="1" i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nije unaprijed poznat broj ponavljanja</a:t>
                      </a:r>
                      <a:r>
                        <a:rPr kumimoji="0" lang="hr-HR" sz="24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a uvjet se provjerava </a:t>
                      </a:r>
                      <a:r>
                        <a:rPr kumimoji="0" lang="hr-HR" sz="2400" b="1" i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na početku </a:t>
                      </a:r>
                      <a:r>
                        <a:rPr kumimoji="0" lang="hr-HR" sz="24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petlje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1" i="0" u="sng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dok je</a:t>
                      </a:r>
                      <a:r>
                        <a:rPr kumimoji="0" lang="hr-HR" sz="26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 </a:t>
                      </a:r>
                      <a:r>
                        <a:rPr kumimoji="0" lang="hr-HR" sz="2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uvjet </a:t>
                      </a:r>
                      <a:r>
                        <a:rPr kumimoji="0" lang="hr-HR" sz="26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r>
                        <a:rPr kumimoji="0" lang="hr-HR" sz="2600" b="1" i="0" u="sng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činiti </a:t>
                      </a:r>
                      <a:br>
                        <a:rPr kumimoji="0" lang="hr-HR" sz="2600" b="1" i="0" u="sng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</a:br>
                      <a:r>
                        <a:rPr kumimoji="0" lang="hr-HR" sz="2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	naredba</a:t>
                      </a:r>
                      <a:r>
                        <a:rPr kumimoji="0" lang="hr-HR" sz="26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5325">
                <a:tc>
                  <a:txBody>
                    <a:bodyPr/>
                    <a:lstStyle/>
                    <a:p>
                      <a:pPr marL="182563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Petlja kod koje </a:t>
                      </a:r>
                      <a:r>
                        <a:rPr kumimoji="0" lang="hr-HR" sz="2400" b="1" i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nije unaprijed poznat broj ponavljanja</a:t>
                      </a:r>
                      <a:r>
                        <a:rPr kumimoji="0" lang="hr-HR" sz="24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a uvjet se provjerava </a:t>
                      </a:r>
                      <a:r>
                        <a:rPr kumimoji="0" lang="hr-HR" sz="2400" b="1" i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na kraju </a:t>
                      </a:r>
                      <a:r>
                        <a:rPr kumimoji="0" lang="hr-HR" sz="24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petlje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1" i="0" u="sng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ponavljati</a:t>
                      </a:r>
                      <a:endParaRPr kumimoji="0" lang="en-US" sz="2600" b="1" i="0" u="sng" strike="noStrike" kern="1200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	</a:t>
                      </a:r>
                      <a:r>
                        <a:rPr kumimoji="0" lang="hr-HR" sz="2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naredba;</a:t>
                      </a:r>
                      <a:r>
                        <a:rPr kumimoji="0" lang="hr-H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</a:t>
                      </a:r>
                      <a:br>
                        <a:rPr kumimoji="0" lang="hr-H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</a:br>
                      <a:r>
                        <a:rPr kumimoji="0" lang="hr-HR" sz="2600" b="1" i="0" u="sng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dok je</a:t>
                      </a:r>
                      <a:r>
                        <a:rPr kumimoji="0" lang="hr-HR" sz="26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  </a:t>
                      </a:r>
                      <a:r>
                        <a:rPr kumimoji="0" lang="hr-HR" sz="2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urier New" pitchFamily="49" charset="0"/>
                        </a:rPr>
                        <a:t>uvjet;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Programska struktura petlje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5767398" cy="4525962"/>
          </a:xfrm>
        </p:spPr>
        <p:txBody>
          <a:bodyPr/>
          <a:lstStyle/>
          <a:p>
            <a:pPr algn="just"/>
            <a:r>
              <a:rPr lang="hr-HR" smtClean="0"/>
              <a:t>Korisnik treba unijeti 100 brojeva, a prije svakog unosa broja ispisuje se tekst "Unesi broj".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28</a:t>
            </a:fld>
            <a:endParaRPr lang="hr-HR"/>
          </a:p>
        </p:txBody>
      </p:sp>
      <p:pic>
        <p:nvPicPr>
          <p:cNvPr id="7" name="Picture 8" descr="PJS_160_tx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1214422"/>
            <a:ext cx="2420929" cy="5183187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8" name="Slika 7" descr="saa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1538" y="3571876"/>
            <a:ext cx="4572032" cy="26773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Vrijednost varijable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Varijabli se vrijednost pridružuje s pomoću</a:t>
            </a:r>
            <a:r>
              <a:rPr lang="en-US" b="1" i="1" smtClean="0"/>
              <a:t> operatora pridruživanja</a:t>
            </a:r>
            <a:r>
              <a:rPr lang="hr-HR" b="1" i="1" smtClean="0"/>
              <a:t>. </a:t>
            </a:r>
            <a:r>
              <a:rPr lang="hr-HR" smtClean="0"/>
              <a:t>Za ovu </a:t>
            </a:r>
            <a:r>
              <a:rPr lang="en-US" smtClean="0"/>
              <a:t>inačic</a:t>
            </a:r>
            <a:r>
              <a:rPr lang="hr-HR" smtClean="0"/>
              <a:t>u</a:t>
            </a:r>
            <a:r>
              <a:rPr lang="en-US" smtClean="0"/>
              <a:t> pseudo jezika </a:t>
            </a:r>
            <a:r>
              <a:rPr lang="hr-HR" smtClean="0"/>
              <a:t>to je </a:t>
            </a:r>
            <a:r>
              <a:rPr lang="en-US" sz="3200" b="1" smtClean="0"/>
              <a:t>:=</a:t>
            </a:r>
            <a:r>
              <a:rPr lang="en-US" smtClean="0"/>
              <a:t>. </a:t>
            </a:r>
            <a:endParaRPr lang="hr-HR" smtClean="0"/>
          </a:p>
          <a:p>
            <a:pPr>
              <a:buNone/>
            </a:pPr>
            <a:r>
              <a:rPr lang="hr-HR" sz="2400" smtClean="0"/>
              <a:t>	</a:t>
            </a:r>
            <a:r>
              <a:rPr lang="en-US" sz="2400" smtClean="0"/>
              <a:t>Npr. izraz </a:t>
            </a:r>
            <a:r>
              <a:rPr lang="en-US" sz="2400" b="1" smtClean="0"/>
              <a:t>x:=3 </a:t>
            </a:r>
            <a:r>
              <a:rPr lang="en-US" sz="2400" smtClean="0"/>
              <a:t>se može čitati "varijabli x se pridružuje broj 3".</a:t>
            </a:r>
            <a:endParaRPr lang="hr-HR" sz="2400" smtClean="0"/>
          </a:p>
          <a:p>
            <a:pPr>
              <a:buNone/>
            </a:pPr>
            <a:endParaRPr lang="hr-HR" sz="2400" smtClean="0"/>
          </a:p>
          <a:p>
            <a:pPr algn="just"/>
            <a:r>
              <a:rPr lang="en-US" b="1" i="1" smtClean="0"/>
              <a:t>Svaka naredba </a:t>
            </a:r>
            <a:r>
              <a:rPr lang="en-US" smtClean="0"/>
              <a:t>ove inačice pseudo jezika završava znakom točka-zarez (</a:t>
            </a:r>
            <a:r>
              <a:rPr lang="en-US" b="1" i="1" smtClean="0"/>
              <a:t>;</a:t>
            </a:r>
            <a:r>
              <a:rPr lang="en-US" smtClean="0"/>
              <a:t>). </a:t>
            </a:r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Operator pridruživanja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Kolika će biti vrijednost varijable </a:t>
            </a:r>
            <a:r>
              <a:rPr lang="hr-HR" b="1" smtClean="0"/>
              <a:t>X</a:t>
            </a:r>
            <a:r>
              <a:rPr lang="hr-HR" smtClean="0"/>
              <a:t> na kraju ovog odsječka?</a:t>
            </a:r>
          </a:p>
          <a:p>
            <a:pPr lvl="4">
              <a:buNone/>
            </a:pPr>
            <a:r>
              <a:rPr lang="hr-HR" smtClean="0"/>
              <a:t>X := 5;</a:t>
            </a:r>
          </a:p>
          <a:p>
            <a:pPr lvl="4">
              <a:buNone/>
            </a:pPr>
            <a:r>
              <a:rPr lang="hr-HR" smtClean="0"/>
              <a:t>X := 3;</a:t>
            </a:r>
          </a:p>
          <a:p>
            <a:pPr lvl="4">
              <a:buNone/>
            </a:pPr>
            <a:r>
              <a:rPr lang="hr-HR" smtClean="0"/>
              <a:t>X = 5;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43108" y="5143512"/>
            <a:ext cx="5124456" cy="80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Rezultat:  </a:t>
            </a:r>
            <a:r>
              <a:rPr kumimoji="0" lang="hr-HR" sz="3200" b="1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X </a:t>
            </a:r>
            <a:r>
              <a:rPr kumimoji="0" lang="hr-HR" sz="3200" b="0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ima vrijednost </a:t>
            </a:r>
            <a:r>
              <a:rPr kumimoji="0" lang="hr-HR" sz="3200" b="1" i="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operatori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To su </a:t>
            </a:r>
            <a:r>
              <a:rPr lang="en-US" b="1" i="1" smtClean="0"/>
              <a:t>simboli</a:t>
            </a:r>
            <a:r>
              <a:rPr lang="en-US" smtClean="0"/>
              <a:t> koji predstavljaju određene f</a:t>
            </a:r>
            <a:r>
              <a:rPr lang="en-US" b="1" i="1" smtClean="0"/>
              <a:t>unkcije</a:t>
            </a:r>
            <a:r>
              <a:rPr lang="en-US" smtClean="0"/>
              <a:t>. </a:t>
            </a:r>
            <a:endParaRPr lang="hr-HR" smtClean="0"/>
          </a:p>
          <a:p>
            <a:r>
              <a:rPr lang="hr-HR" smtClean="0"/>
              <a:t>Može ih se </a:t>
            </a:r>
            <a:r>
              <a:rPr lang="en-US" smtClean="0"/>
              <a:t>svrstati u skupine, npr.: </a:t>
            </a:r>
            <a:endParaRPr lang="hr-HR" smtClean="0"/>
          </a:p>
          <a:p>
            <a:pPr lvl="1"/>
            <a:r>
              <a:rPr lang="en-US" b="1" i="1" smtClean="0"/>
              <a:t>aritmetički</a:t>
            </a:r>
            <a:r>
              <a:rPr lang="en-US" smtClean="0"/>
              <a:t> operatori, </a:t>
            </a:r>
            <a:endParaRPr lang="hr-HR" smtClean="0"/>
          </a:p>
          <a:p>
            <a:pPr lvl="1"/>
            <a:r>
              <a:rPr lang="en-US" b="1" i="1" smtClean="0"/>
              <a:t>logički</a:t>
            </a:r>
            <a:r>
              <a:rPr lang="en-US" smtClean="0"/>
              <a:t> operatori, </a:t>
            </a:r>
            <a:endParaRPr lang="hr-HR" smtClean="0"/>
          </a:p>
          <a:p>
            <a:pPr lvl="1"/>
            <a:r>
              <a:rPr lang="en-US" smtClean="0"/>
              <a:t>operatori uspoređivanja (</a:t>
            </a:r>
            <a:r>
              <a:rPr lang="en-US" b="1" i="1" smtClean="0"/>
              <a:t>relacijski</a:t>
            </a:r>
            <a:r>
              <a:rPr lang="en-US" smtClean="0"/>
              <a:t> operatori).</a:t>
            </a:r>
            <a:endParaRPr lang="hr-HR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Aritmetički operatori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857224" y="1500174"/>
          <a:ext cx="7572428" cy="4826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7220"/>
                <a:gridCol w="2065208"/>
              </a:tblGrid>
              <a:tr h="785818">
                <a:tc>
                  <a:txBody>
                    <a:bodyPr/>
                    <a:lstStyle/>
                    <a:p>
                      <a:r>
                        <a:rPr lang="hr-HR" sz="2800" smtClean="0"/>
                        <a:t>funkcija</a:t>
                      </a:r>
                      <a:endParaRPr lang="hr-HR" sz="280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hr-HR" sz="2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operator</a:t>
                      </a:r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Zbrajanje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Oduzimanje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30238" marR="0" lvl="0" indent="-447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Množenje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Dijeljenje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hr-HR" sz="28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Cjelobrojno dijeljenje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DIV</a:t>
                      </a:r>
                      <a:endParaRPr kumimoji="0" lang="hr-HR" sz="28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Cjelobrojni</a:t>
                      </a:r>
                      <a:r>
                        <a:rPr kumimoji="0" lang="hr-HR" sz="2800" kern="1200" baseline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ostatak </a:t>
                      </a: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dijeljenja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Operatori dijeljenja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1285852" y="1928802"/>
          <a:ext cx="6715172" cy="2643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4357718"/>
              </a:tblGrid>
              <a:tr h="327538">
                <a:tc gridSpan="2">
                  <a:txBody>
                    <a:bodyPr/>
                    <a:lstStyle/>
                    <a:p>
                      <a:endParaRPr lang="hr-HR" sz="80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 rowSpan="3"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 := 5 ;</a:t>
                      </a:r>
                    </a:p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:= 2 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1088" marR="0" lvl="1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 := x / y 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 vMerge="1"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hr-HR" sz="280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1088" marR="0" lvl="1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 := x DIV y 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889">
                <a:tc vMerge="1">
                  <a:txBody>
                    <a:bodyPr/>
                    <a:lstStyle/>
                    <a:p>
                      <a:pPr marL="630238" marR="0" lvl="0" indent="-447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hr-HR" sz="280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7438" marR="0" lvl="1" indent="-4476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 := x MOD y 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1285852" y="5143512"/>
          <a:ext cx="6715172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8391"/>
                <a:gridCol w="2238390"/>
                <a:gridCol w="2238391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hr-HR" sz="3200" b="0" smtClean="0"/>
                        <a:t>a</a:t>
                      </a:r>
                      <a:r>
                        <a:rPr lang="hr-HR" sz="3200" b="0" baseline="0" smtClean="0"/>
                        <a:t> je 2,5</a:t>
                      </a:r>
                      <a:endParaRPr lang="hr-HR" sz="3200" b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b="0" smtClean="0"/>
                        <a:t>b je 2</a:t>
                      </a:r>
                      <a:endParaRPr lang="hr-HR" sz="3200" b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200" b="0" smtClean="0"/>
                        <a:t>c je 1</a:t>
                      </a:r>
                      <a:endParaRPr lang="hr-HR" sz="3200" b="0"/>
                    </a:p>
                  </a:txBody>
                  <a:tcPr>
                    <a:lnL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Logički operatori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482042" cy="4525962"/>
          </a:xfrm>
        </p:spPr>
        <p:txBody>
          <a:bodyPr/>
          <a:lstStyle/>
          <a:p>
            <a:pPr algn="just"/>
            <a:r>
              <a:rPr lang="hr-HR" altLang="zh-CN" b="1" i="1" smtClean="0"/>
              <a:t>Logički podaci </a:t>
            </a:r>
            <a:r>
              <a:rPr lang="hr-HR" altLang="zh-CN" smtClean="0"/>
              <a:t>su podaci koji mogu poprimiti samo jednu od dvije vrijednosti, npr.: </a:t>
            </a:r>
            <a:r>
              <a:rPr lang="hr-HR" altLang="zh-CN" b="1" i="1" smtClean="0"/>
              <a:t>1</a:t>
            </a:r>
            <a:r>
              <a:rPr lang="hr-HR" altLang="zh-CN" smtClean="0"/>
              <a:t>/</a:t>
            </a:r>
            <a:r>
              <a:rPr lang="hr-HR" altLang="zh-CN" b="1" i="1" smtClean="0"/>
              <a:t>0</a:t>
            </a:r>
            <a:r>
              <a:rPr lang="hr-HR" altLang="zh-CN" smtClean="0"/>
              <a:t>. </a:t>
            </a:r>
          </a:p>
          <a:p>
            <a:r>
              <a:rPr lang="hr-HR" altLang="zh-CN" smtClean="0"/>
              <a:t>Za rad s logičkim </a:t>
            </a:r>
            <a:br>
              <a:rPr lang="hr-HR" altLang="zh-CN" smtClean="0"/>
            </a:br>
            <a:r>
              <a:rPr lang="hr-HR" altLang="zh-CN" smtClean="0"/>
              <a:t>podacima, postoje </a:t>
            </a:r>
            <a:br>
              <a:rPr lang="hr-HR" altLang="zh-CN" smtClean="0"/>
            </a:br>
            <a:r>
              <a:rPr lang="hr-HR" altLang="zh-CN" smtClean="0"/>
              <a:t>logičke funkcije.</a:t>
            </a:r>
          </a:p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3857620" y="3071810"/>
          <a:ext cx="4525633" cy="2806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633"/>
                <a:gridCol w="2124000"/>
              </a:tblGrid>
              <a:tr h="785818">
                <a:tc>
                  <a:txBody>
                    <a:bodyPr/>
                    <a:lstStyle/>
                    <a:p>
                      <a:r>
                        <a:rPr lang="hr-HR" sz="2800" smtClean="0"/>
                        <a:t>funkcija</a:t>
                      </a:r>
                      <a:endParaRPr lang="hr-HR" sz="280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hr-HR" sz="2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operator</a:t>
                      </a:r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Logički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Logički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ILI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ILI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Logički </a:t>
                      </a: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3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Logičke funkcije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341910" y="1805645"/>
          <a:ext cx="1990800" cy="21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800"/>
                <a:gridCol w="1224000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hr-HR" sz="2800" smtClean="0"/>
                        <a:t>A</a:t>
                      </a:r>
                      <a:endParaRPr lang="hr-HR" sz="280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 A</a:t>
                      </a:r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2643174" y="1785926"/>
          <a:ext cx="2865600" cy="3479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800"/>
                <a:gridCol w="766800"/>
                <a:gridCol w="1332000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hr-HR" sz="2800" smtClean="0"/>
                        <a:t>A</a:t>
                      </a:r>
                      <a:endParaRPr lang="hr-HR" sz="280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I B</a:t>
                      </a:r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5786447" y="1785926"/>
          <a:ext cx="2961628" cy="3479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066"/>
                <a:gridCol w="766800"/>
                <a:gridCol w="1428762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hr-HR" sz="2800" smtClean="0"/>
                        <a:t>A</a:t>
                      </a:r>
                      <a:endParaRPr lang="hr-HR" sz="2800"/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ILI B</a:t>
                      </a:r>
                      <a:endParaRPr kumimoji="0" lang="hr-HR" sz="2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623888" marR="0" lvl="0" indent="-4508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0238" marR="0" lvl="0" indent="-4476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3888" marR="0" lvl="0" indent="-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hr-HR" sz="28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5979</TotalTime>
  <Words>934</Words>
  <Application>Microsoft Office PowerPoint</Application>
  <PresentationFormat>On-screen Show (4:3)</PresentationFormat>
  <Paragraphs>258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Adjacency</vt:lpstr>
      <vt:lpstr>Osnove pseudo jezika</vt:lpstr>
      <vt:lpstr>Varijable</vt:lpstr>
      <vt:lpstr>Vrijednost varijable</vt:lpstr>
      <vt:lpstr>Operator pridruživanja</vt:lpstr>
      <vt:lpstr>operatori</vt:lpstr>
      <vt:lpstr>Aritmetički operatori</vt:lpstr>
      <vt:lpstr>Operatori dijeljenja</vt:lpstr>
      <vt:lpstr>Logički operatori</vt:lpstr>
      <vt:lpstr>Logičke funkcije</vt:lpstr>
      <vt:lpstr>Logički operatori</vt:lpstr>
      <vt:lpstr>Operatori uspoređivanja </vt:lpstr>
      <vt:lpstr>Operatori uspoređivanja</vt:lpstr>
      <vt:lpstr>Redoslijed izvršavanja operatora</vt:lpstr>
      <vt:lpstr>Redoslijed izvršavanja operatora</vt:lpstr>
      <vt:lpstr>Redoslijed izvršavanja operatora</vt:lpstr>
      <vt:lpstr>Redoslijed izvršavanja operatora</vt:lpstr>
      <vt:lpstr>Programska struktura</vt:lpstr>
      <vt:lpstr>Naredbe pravocrtne strukture </vt:lpstr>
      <vt:lpstr>Pravocrtna programska struktura</vt:lpstr>
      <vt:lpstr>Funkcije</vt:lpstr>
      <vt:lpstr>Funkcije - primjer</vt:lpstr>
      <vt:lpstr>Programska struktura grananja</vt:lpstr>
      <vt:lpstr>Naredbe grananja</vt:lpstr>
      <vt:lpstr>Programska struktura grananja</vt:lpstr>
      <vt:lpstr>Dijagram tijeka grananja</vt:lpstr>
      <vt:lpstr>Programska struktura petlje</vt:lpstr>
      <vt:lpstr>Naredbe petlje</vt:lpstr>
      <vt:lpstr>Programska struktura petlje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408</cp:revision>
  <dcterms:created xsi:type="dcterms:W3CDTF">2012-03-18T17:34:57Z</dcterms:created>
  <dcterms:modified xsi:type="dcterms:W3CDTF">2016-11-23T09:48:45Z</dcterms:modified>
</cp:coreProperties>
</file>