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5714-BA7D-4CD4-8DA9-7731638D4A1E}" type="datetimeFigureOut">
              <a:rPr lang="hr-HR" smtClean="0"/>
              <a:t>11.10.2020.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9C3BA-71CA-4714-A583-95BBEA80ADE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94714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5714-BA7D-4CD4-8DA9-7731638D4A1E}" type="datetimeFigureOut">
              <a:rPr lang="hr-HR" smtClean="0"/>
              <a:t>11.10.2020.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9C3BA-71CA-4714-A583-95BBEA80ADE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55653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5714-BA7D-4CD4-8DA9-7731638D4A1E}" type="datetimeFigureOut">
              <a:rPr lang="hr-HR" smtClean="0"/>
              <a:t>11.10.2020.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9C3BA-71CA-4714-A583-95BBEA80ADE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13711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5714-BA7D-4CD4-8DA9-7731638D4A1E}" type="datetimeFigureOut">
              <a:rPr lang="hr-HR" smtClean="0"/>
              <a:t>11.10.2020.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9C3BA-71CA-4714-A583-95BBEA80ADE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01070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5714-BA7D-4CD4-8DA9-7731638D4A1E}" type="datetimeFigureOut">
              <a:rPr lang="hr-HR" smtClean="0"/>
              <a:t>11.10.2020.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9C3BA-71CA-4714-A583-95BBEA80ADE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7675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5714-BA7D-4CD4-8DA9-7731638D4A1E}" type="datetimeFigureOut">
              <a:rPr lang="hr-HR" smtClean="0"/>
              <a:t>11.10.2020.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9C3BA-71CA-4714-A583-95BBEA80ADE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27047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5714-BA7D-4CD4-8DA9-7731638D4A1E}" type="datetimeFigureOut">
              <a:rPr lang="hr-HR" smtClean="0"/>
              <a:t>11.10.2020.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9C3BA-71CA-4714-A583-95BBEA80ADE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52711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5714-BA7D-4CD4-8DA9-7731638D4A1E}" type="datetimeFigureOut">
              <a:rPr lang="hr-HR" smtClean="0"/>
              <a:t>11.10.2020.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9C3BA-71CA-4714-A583-95BBEA80ADE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72256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5714-BA7D-4CD4-8DA9-7731638D4A1E}" type="datetimeFigureOut">
              <a:rPr lang="hr-HR" smtClean="0"/>
              <a:t>11.10.2020.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9C3BA-71CA-4714-A583-95BBEA80ADE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89765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5714-BA7D-4CD4-8DA9-7731638D4A1E}" type="datetimeFigureOut">
              <a:rPr lang="hr-HR" smtClean="0"/>
              <a:t>11.10.2020.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9C3BA-71CA-4714-A583-95BBEA80ADE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16674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5714-BA7D-4CD4-8DA9-7731638D4A1E}" type="datetimeFigureOut">
              <a:rPr lang="hr-HR" smtClean="0"/>
              <a:t>11.10.2020.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9C3BA-71CA-4714-A583-95BBEA80ADE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10073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45714-BA7D-4CD4-8DA9-7731638D4A1E}" type="datetimeFigureOut">
              <a:rPr lang="hr-HR" smtClean="0"/>
              <a:t>11.10.2020.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9C3BA-71CA-4714-A583-95BBEA80ADE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63951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Zbrajanje binarnih brojeva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90312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Kako zbrajamo?</a:t>
            </a:r>
            <a:endParaRPr lang="hr-HR" dirty="0"/>
          </a:p>
        </p:txBody>
      </p:sp>
      <p:sp>
        <p:nvSpPr>
          <p:cNvPr id="11" name="Rezervirano mjesto teksta 10"/>
          <p:cNvSpPr>
            <a:spLocks noGrp="1"/>
          </p:cNvSpPr>
          <p:nvPr>
            <p:ph type="body" idx="1"/>
          </p:nvPr>
        </p:nvSpPr>
        <p:spPr>
          <a:xfrm>
            <a:off x="766636" y="1369981"/>
            <a:ext cx="5157787" cy="823912"/>
          </a:xfrm>
        </p:spPr>
        <p:txBody>
          <a:bodyPr/>
          <a:lstStyle/>
          <a:p>
            <a:r>
              <a:rPr lang="hr-HR" dirty="0" smtClean="0"/>
              <a:t> dekadsko zbrajanje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2"/>
          </p:nvPr>
        </p:nvSpPr>
        <p:spPr>
          <a:xfrm>
            <a:off x="839787" y="2695544"/>
            <a:ext cx="4107117" cy="3686143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>
                <a:solidFill>
                  <a:srgbClr val="FF0000"/>
                </a:solidFill>
              </a:rPr>
              <a:t> 1 1               prijenos </a:t>
            </a:r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 smtClean="0"/>
              <a:t>1 5 7 </a:t>
            </a:r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 smtClean="0"/>
              <a:t>2 5 6</a:t>
            </a:r>
          </a:p>
          <a:p>
            <a:pPr marL="0" indent="0">
              <a:buNone/>
            </a:pPr>
            <a:r>
              <a:rPr lang="hr-HR" dirty="0" smtClean="0"/>
              <a:t>4  1  3</a:t>
            </a: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12" name="Rezervirano mjesto teksta 11"/>
          <p:cNvSpPr>
            <a:spLocks noGrp="1"/>
          </p:cNvSpPr>
          <p:nvPr>
            <p:ph type="body" sz="quarter" idx="3"/>
          </p:nvPr>
        </p:nvSpPr>
        <p:spPr>
          <a:xfrm>
            <a:off x="7150608" y="1369981"/>
            <a:ext cx="5183188" cy="823912"/>
          </a:xfrm>
        </p:spPr>
        <p:txBody>
          <a:bodyPr/>
          <a:lstStyle/>
          <a:p>
            <a:r>
              <a:rPr lang="hr-HR" dirty="0"/>
              <a:t>b</a:t>
            </a:r>
            <a:r>
              <a:rPr lang="hr-HR" dirty="0" smtClean="0"/>
              <a:t>inarno zbrajanje </a:t>
            </a:r>
            <a:endParaRPr lang="hr-HR" dirty="0"/>
          </a:p>
        </p:txBody>
      </p:sp>
      <p:sp>
        <p:nvSpPr>
          <p:cNvPr id="10" name="Rezervirano mjesto sadržaja 9"/>
          <p:cNvSpPr>
            <a:spLocks noGrp="1"/>
          </p:cNvSpPr>
          <p:nvPr>
            <p:ph sz="quarter" idx="4"/>
          </p:nvPr>
        </p:nvSpPr>
        <p:spPr>
          <a:xfrm>
            <a:off x="6931152" y="2724402"/>
            <a:ext cx="5260848" cy="237782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r-HR" dirty="0"/>
              <a:t> </a:t>
            </a:r>
            <a:r>
              <a:rPr lang="hr-HR" dirty="0" smtClean="0"/>
              <a:t>0  +  0  = 0</a:t>
            </a:r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 smtClean="0"/>
              <a:t>0   +  1 = 1</a:t>
            </a:r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 smtClean="0"/>
              <a:t>1  +  0  = 1</a:t>
            </a:r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 smtClean="0"/>
              <a:t>1  +  1  =  </a:t>
            </a:r>
            <a:r>
              <a:rPr lang="hr-HR" dirty="0" smtClean="0">
                <a:solidFill>
                  <a:srgbClr val="FF0000"/>
                </a:solidFill>
              </a:rPr>
              <a:t>1</a:t>
            </a:r>
            <a:r>
              <a:rPr lang="hr-HR" dirty="0" smtClean="0"/>
              <a:t>0  </a:t>
            </a:r>
            <a:r>
              <a:rPr lang="hr-HR" dirty="0" smtClean="0"/>
              <a:t>(</a:t>
            </a:r>
            <a:r>
              <a:rPr lang="hr-HR" dirty="0" smtClean="0"/>
              <a:t>2 =</a:t>
            </a:r>
            <a:r>
              <a:rPr lang="hr-HR" dirty="0" smtClean="0">
                <a:solidFill>
                  <a:srgbClr val="FF0000"/>
                </a:solidFill>
              </a:rPr>
              <a:t>1</a:t>
            </a:r>
            <a:r>
              <a:rPr lang="hr-HR" dirty="0" smtClean="0"/>
              <a:t>0</a:t>
            </a:r>
            <a:r>
              <a:rPr lang="hr-HR" baseline="-25000" dirty="0" smtClean="0"/>
              <a:t>2</a:t>
            </a:r>
            <a:r>
              <a:rPr lang="hr-HR" dirty="0" smtClean="0"/>
              <a:t>)     (0 pišem 1 dalje)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 </a:t>
            </a:r>
            <a:r>
              <a:rPr lang="hr-HR" dirty="0" smtClean="0"/>
              <a:t>1 </a:t>
            </a:r>
            <a:r>
              <a:rPr lang="hr-HR" dirty="0" smtClean="0"/>
              <a:t>+  1  +  1 = </a:t>
            </a:r>
            <a:r>
              <a:rPr lang="hr-HR" dirty="0" smtClean="0">
                <a:solidFill>
                  <a:srgbClr val="FF0000"/>
                </a:solidFill>
              </a:rPr>
              <a:t>1</a:t>
            </a:r>
            <a:r>
              <a:rPr lang="hr-HR" dirty="0" smtClean="0"/>
              <a:t>1 </a:t>
            </a:r>
            <a:r>
              <a:rPr lang="hr-HR" dirty="0" smtClean="0"/>
              <a:t>(</a:t>
            </a:r>
            <a:r>
              <a:rPr lang="hr-HR" dirty="0" smtClean="0"/>
              <a:t>3=</a:t>
            </a:r>
            <a:r>
              <a:rPr lang="hr-HR" dirty="0" smtClean="0">
                <a:solidFill>
                  <a:srgbClr val="FF0000"/>
                </a:solidFill>
              </a:rPr>
              <a:t>1</a:t>
            </a:r>
            <a:r>
              <a:rPr lang="hr-HR" dirty="0" smtClean="0"/>
              <a:t>1</a:t>
            </a:r>
            <a:r>
              <a:rPr lang="hr-HR" baseline="-25000" dirty="0" smtClean="0"/>
              <a:t>2</a:t>
            </a:r>
            <a:r>
              <a:rPr lang="hr-HR" dirty="0" smtClean="0"/>
              <a:t>)  (1 pišem 1 dalje)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1 + 1 + 1 + 1 =</a:t>
            </a:r>
            <a:r>
              <a:rPr lang="hr-HR" dirty="0" smtClean="0"/>
              <a:t>4=</a:t>
            </a:r>
            <a:r>
              <a:rPr lang="hr-HR" dirty="0" smtClean="0">
                <a:solidFill>
                  <a:srgbClr val="FF0000"/>
                </a:solidFill>
              </a:rPr>
              <a:t>10</a:t>
            </a:r>
            <a:r>
              <a:rPr lang="hr-HR" dirty="0" smtClean="0">
                <a:solidFill>
                  <a:schemeClr val="bg2">
                    <a:lumMod val="10000"/>
                  </a:schemeClr>
                </a:solidFill>
              </a:rPr>
              <a:t>0</a:t>
            </a:r>
            <a:r>
              <a:rPr lang="hr-HR" baseline="-25000" dirty="0" smtClean="0"/>
              <a:t>2 </a:t>
            </a:r>
            <a:r>
              <a:rPr lang="hr-HR" dirty="0" smtClean="0"/>
              <a:t>      (0 </a:t>
            </a:r>
            <a:r>
              <a:rPr lang="hr-HR" dirty="0" smtClean="0"/>
              <a:t>pišem 2 </a:t>
            </a:r>
            <a:r>
              <a:rPr lang="hr-HR" dirty="0" smtClean="0"/>
              <a:t>dalje)</a:t>
            </a:r>
            <a:endParaRPr lang="hr-HR" dirty="0"/>
          </a:p>
        </p:txBody>
      </p:sp>
      <p:cxnSp>
        <p:nvCxnSpPr>
          <p:cNvPr id="5" name="Ravni poveznik 4"/>
          <p:cNvCxnSpPr/>
          <p:nvPr/>
        </p:nvCxnSpPr>
        <p:spPr>
          <a:xfrm>
            <a:off x="839787" y="4151376"/>
            <a:ext cx="96926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Rezervirano mjesto sadržaja 2"/>
          <p:cNvSpPr txBox="1">
            <a:spLocks/>
          </p:cNvSpPr>
          <p:nvPr/>
        </p:nvSpPr>
        <p:spPr>
          <a:xfrm>
            <a:off x="3054927" y="3410108"/>
            <a:ext cx="3876225" cy="36861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hr-HR" dirty="0" smtClean="0">
                <a:solidFill>
                  <a:srgbClr val="FF0000"/>
                </a:solidFill>
              </a:rPr>
              <a:t>1         1    prijenos </a:t>
            </a:r>
            <a:endParaRPr lang="hr-HR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hr-HR" dirty="0"/>
              <a:t> </a:t>
            </a:r>
            <a:r>
              <a:rPr lang="hr-HR" dirty="0" smtClean="0"/>
              <a:t> 1         1  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hr-HR" dirty="0" smtClean="0"/>
              <a:t>  1         1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hr-HR" dirty="0" smtClean="0"/>
              <a:t> 10        1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hr-HR" dirty="0"/>
              <a:t> </a:t>
            </a:r>
            <a:r>
              <a:rPr lang="hr-HR" dirty="0" smtClean="0"/>
              <a:t>           1 1</a:t>
            </a:r>
            <a:endParaRPr lang="hr-HR" dirty="0"/>
          </a:p>
        </p:txBody>
      </p:sp>
      <p:cxnSp>
        <p:nvCxnSpPr>
          <p:cNvPr id="15" name="Ravni poveznik 14"/>
          <p:cNvCxnSpPr/>
          <p:nvPr/>
        </p:nvCxnSpPr>
        <p:spPr>
          <a:xfrm flipV="1">
            <a:off x="3150171" y="4882896"/>
            <a:ext cx="576072" cy="914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Ravni poveznik 17"/>
          <p:cNvCxnSpPr/>
          <p:nvPr/>
        </p:nvCxnSpPr>
        <p:spPr>
          <a:xfrm>
            <a:off x="4069080" y="5385816"/>
            <a:ext cx="64922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5523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Zbrajanje binarnih brojeva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 smtClean="0"/>
              <a:t>0 + 0 =0</a:t>
            </a:r>
          </a:p>
          <a:p>
            <a:pPr marL="0" indent="0">
              <a:buNone/>
            </a:pPr>
            <a:r>
              <a:rPr lang="hr-HR" dirty="0" smtClean="0"/>
              <a:t>0 + 1 = 1 + 0= 1</a:t>
            </a:r>
          </a:p>
          <a:p>
            <a:pPr marL="0" indent="0">
              <a:buNone/>
            </a:pPr>
            <a:r>
              <a:rPr lang="hr-HR" dirty="0" smtClean="0"/>
              <a:t>1 + 1 = 2</a:t>
            </a:r>
            <a:r>
              <a:rPr lang="hr-HR" baseline="-25000" dirty="0" smtClean="0"/>
              <a:t>10</a:t>
            </a:r>
            <a:r>
              <a:rPr lang="hr-HR" dirty="0" smtClean="0"/>
              <a:t> = 10</a:t>
            </a:r>
            <a:r>
              <a:rPr lang="hr-HR" baseline="-25000" dirty="0" smtClean="0"/>
              <a:t>2  </a:t>
            </a:r>
            <a:r>
              <a:rPr lang="hr-HR" dirty="0" smtClean="0"/>
              <a:t> →  0 pišem 1 dalje (pamtim)</a:t>
            </a:r>
          </a:p>
          <a:p>
            <a:pPr marL="0" indent="0">
              <a:buNone/>
            </a:pPr>
            <a:r>
              <a:rPr lang="hr-HR" dirty="0" smtClean="0"/>
              <a:t>1 + 1 + 1 = 3</a:t>
            </a:r>
            <a:r>
              <a:rPr lang="hr-HR" baseline="-25000" dirty="0" smtClean="0"/>
              <a:t>10  </a:t>
            </a:r>
            <a:r>
              <a:rPr lang="hr-HR" dirty="0" smtClean="0"/>
              <a:t>= 11</a:t>
            </a:r>
            <a:r>
              <a:rPr lang="hr-HR" baseline="-25000" dirty="0" smtClean="0"/>
              <a:t>2</a:t>
            </a:r>
            <a:r>
              <a:rPr lang="hr-HR" dirty="0" smtClean="0"/>
              <a:t> → 1 pišem 1 dalje </a:t>
            </a:r>
          </a:p>
          <a:p>
            <a:pPr marL="0" indent="0">
              <a:buNone/>
            </a:pPr>
            <a:endParaRPr lang="hr-HR" dirty="0"/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/>
          </p:nvPr>
        </p:nvGraphicFramePr>
        <p:xfrm>
          <a:off x="8859566" y="1265460"/>
          <a:ext cx="2711889" cy="33934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973887">
                  <a:extLst>
                    <a:ext uri="{9D8B030D-6E8A-4147-A177-3AD203B41FA5}">
                      <a16:colId xmlns:a16="http://schemas.microsoft.com/office/drawing/2014/main" val="2730971203"/>
                    </a:ext>
                  </a:extLst>
                </a:gridCol>
                <a:gridCol w="789311">
                  <a:extLst>
                    <a:ext uri="{9D8B030D-6E8A-4147-A177-3AD203B41FA5}">
                      <a16:colId xmlns:a16="http://schemas.microsoft.com/office/drawing/2014/main" val="3807653077"/>
                    </a:ext>
                  </a:extLst>
                </a:gridCol>
                <a:gridCol w="948691">
                  <a:extLst>
                    <a:ext uri="{9D8B030D-6E8A-4147-A177-3AD203B41FA5}">
                      <a16:colId xmlns:a16="http://schemas.microsoft.com/office/drawing/2014/main" val="23851266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Zbroj u dekadskom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Koliko pišem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Koliko ide dalje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80658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9020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3149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2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9181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3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3977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4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2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6703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5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2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7284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6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3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07757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7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3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12382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8271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6"/>
          <p:cNvSpPr>
            <a:spLocks noGrp="1"/>
          </p:cNvSpPr>
          <p:nvPr>
            <p:ph type="title"/>
          </p:nvPr>
        </p:nvSpPr>
        <p:spPr>
          <a:xfrm>
            <a:off x="308264" y="-158046"/>
            <a:ext cx="10515600" cy="1325563"/>
          </a:xfrm>
        </p:spPr>
        <p:txBody>
          <a:bodyPr/>
          <a:lstStyle/>
          <a:p>
            <a:r>
              <a:rPr lang="hr-HR" dirty="0" smtClean="0"/>
              <a:t>Zadatci: Izračunaj i provjeri rezultat</a:t>
            </a:r>
            <a:endParaRPr lang="hr-HR" dirty="0"/>
          </a:p>
        </p:txBody>
      </p:sp>
      <p:sp>
        <p:nvSpPr>
          <p:cNvPr id="8" name="Rezervirano mjesto sadržaja 7"/>
          <p:cNvSpPr>
            <a:spLocks noGrp="1"/>
          </p:cNvSpPr>
          <p:nvPr>
            <p:ph idx="1"/>
          </p:nvPr>
        </p:nvSpPr>
        <p:spPr>
          <a:xfrm>
            <a:off x="90193" y="1677267"/>
            <a:ext cx="8944079" cy="3816223"/>
          </a:xfrm>
        </p:spPr>
        <p:txBody>
          <a:bodyPr/>
          <a:lstStyle/>
          <a:p>
            <a:pPr marL="0" lvl="1" indent="0">
              <a:spcBef>
                <a:spcPts val="1000"/>
              </a:spcBef>
              <a:buNone/>
            </a:pPr>
            <a:r>
              <a:rPr lang="hr-HR" dirty="0" smtClean="0"/>
              <a:t>   1 1 1 1 0 1                            1 1 0 1 1 1 0                            1 1 1 1 1 1 1</a:t>
            </a:r>
          </a:p>
          <a:p>
            <a:pPr marL="0" lvl="1" indent="0">
              <a:spcBef>
                <a:spcPts val="1000"/>
              </a:spcBef>
              <a:buNone/>
            </a:pPr>
            <a:r>
              <a:rPr lang="hr-HR" dirty="0"/>
              <a:t> </a:t>
            </a:r>
            <a:r>
              <a:rPr lang="hr-HR" dirty="0" smtClean="0"/>
              <a:t>  1 0 1 1 1 1                                1 0 0 1 1 1                               1 1 1 1 1 1</a:t>
            </a:r>
          </a:p>
          <a:p>
            <a:pPr marL="0" lvl="1" indent="0">
              <a:spcBef>
                <a:spcPts val="1000"/>
              </a:spcBef>
              <a:buNone/>
            </a:pPr>
            <a:r>
              <a:rPr lang="hr-HR" dirty="0" smtClean="0"/>
              <a:t>                                                                                                           1 0 1 0 1                                                  </a:t>
            </a:r>
            <a:endParaRPr lang="hr-HR" dirty="0"/>
          </a:p>
          <a:p>
            <a:pPr marL="0" lvl="1" indent="0">
              <a:spcBef>
                <a:spcPts val="1000"/>
              </a:spcBef>
              <a:buNone/>
            </a:pPr>
            <a:endParaRPr lang="hr-HR" dirty="0" smtClean="0"/>
          </a:p>
          <a:p>
            <a:pPr marL="0" lvl="1" indent="0">
              <a:spcBef>
                <a:spcPts val="1000"/>
              </a:spcBef>
              <a:buNone/>
            </a:pPr>
            <a:endParaRPr lang="hr-HR" dirty="0"/>
          </a:p>
          <a:p>
            <a:pPr marL="0" lvl="1" indent="0">
              <a:spcBef>
                <a:spcPts val="1000"/>
              </a:spcBef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  <p:cxnSp>
        <p:nvCxnSpPr>
          <p:cNvPr id="10" name="Ravni poveznik 9"/>
          <p:cNvCxnSpPr/>
          <p:nvPr/>
        </p:nvCxnSpPr>
        <p:spPr>
          <a:xfrm flipV="1">
            <a:off x="308264" y="2617262"/>
            <a:ext cx="1703832" cy="914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Ravni poveznik 12"/>
          <p:cNvCxnSpPr/>
          <p:nvPr/>
        </p:nvCxnSpPr>
        <p:spPr>
          <a:xfrm>
            <a:off x="3404477" y="2617262"/>
            <a:ext cx="190195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Ravni poveznik 13"/>
          <p:cNvCxnSpPr/>
          <p:nvPr/>
        </p:nvCxnSpPr>
        <p:spPr>
          <a:xfrm>
            <a:off x="6854536" y="3042458"/>
            <a:ext cx="190195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2" name="Tablica 1"/>
          <p:cNvGraphicFramePr>
            <a:graphicFrameLocks noGrp="1"/>
          </p:cNvGraphicFramePr>
          <p:nvPr>
            <p:extLst/>
          </p:nvPr>
        </p:nvGraphicFramePr>
        <p:xfrm>
          <a:off x="9316766" y="680244"/>
          <a:ext cx="2711889" cy="33934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973887">
                  <a:extLst>
                    <a:ext uri="{9D8B030D-6E8A-4147-A177-3AD203B41FA5}">
                      <a16:colId xmlns:a16="http://schemas.microsoft.com/office/drawing/2014/main" val="2730971203"/>
                    </a:ext>
                  </a:extLst>
                </a:gridCol>
                <a:gridCol w="789311">
                  <a:extLst>
                    <a:ext uri="{9D8B030D-6E8A-4147-A177-3AD203B41FA5}">
                      <a16:colId xmlns:a16="http://schemas.microsoft.com/office/drawing/2014/main" val="3807653077"/>
                    </a:ext>
                  </a:extLst>
                </a:gridCol>
                <a:gridCol w="948691">
                  <a:extLst>
                    <a:ext uri="{9D8B030D-6E8A-4147-A177-3AD203B41FA5}">
                      <a16:colId xmlns:a16="http://schemas.microsoft.com/office/drawing/2014/main" val="23851266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Zbroj u dekadskom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Koliko pišem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Koliko ide dalje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80658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9020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3149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2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9181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3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3977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4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2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6703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5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2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7284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6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3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07757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7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3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1238245"/>
                  </a:ext>
                </a:extLst>
              </a:tr>
            </a:tbl>
          </a:graphicData>
        </a:graphic>
      </p:graphicFrame>
      <p:graphicFrame>
        <p:nvGraphicFramePr>
          <p:cNvPr id="3" name="Tablica 2"/>
          <p:cNvGraphicFramePr>
            <a:graphicFrameLocks noGrp="1"/>
          </p:cNvGraphicFramePr>
          <p:nvPr>
            <p:extLst/>
          </p:nvPr>
        </p:nvGraphicFramePr>
        <p:xfrm>
          <a:off x="3231568" y="2696766"/>
          <a:ext cx="1932712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1589">
                  <a:extLst>
                    <a:ext uri="{9D8B030D-6E8A-4147-A177-3AD203B41FA5}">
                      <a16:colId xmlns:a16="http://schemas.microsoft.com/office/drawing/2014/main" val="2805872674"/>
                    </a:ext>
                  </a:extLst>
                </a:gridCol>
                <a:gridCol w="241589">
                  <a:extLst>
                    <a:ext uri="{9D8B030D-6E8A-4147-A177-3AD203B41FA5}">
                      <a16:colId xmlns:a16="http://schemas.microsoft.com/office/drawing/2014/main" val="736426289"/>
                    </a:ext>
                  </a:extLst>
                </a:gridCol>
                <a:gridCol w="241589">
                  <a:extLst>
                    <a:ext uri="{9D8B030D-6E8A-4147-A177-3AD203B41FA5}">
                      <a16:colId xmlns:a16="http://schemas.microsoft.com/office/drawing/2014/main" val="2406536390"/>
                    </a:ext>
                  </a:extLst>
                </a:gridCol>
                <a:gridCol w="241589">
                  <a:extLst>
                    <a:ext uri="{9D8B030D-6E8A-4147-A177-3AD203B41FA5}">
                      <a16:colId xmlns:a16="http://schemas.microsoft.com/office/drawing/2014/main" val="2337546559"/>
                    </a:ext>
                  </a:extLst>
                </a:gridCol>
                <a:gridCol w="241589">
                  <a:extLst>
                    <a:ext uri="{9D8B030D-6E8A-4147-A177-3AD203B41FA5}">
                      <a16:colId xmlns:a16="http://schemas.microsoft.com/office/drawing/2014/main" val="2391336398"/>
                    </a:ext>
                  </a:extLst>
                </a:gridCol>
                <a:gridCol w="241589">
                  <a:extLst>
                    <a:ext uri="{9D8B030D-6E8A-4147-A177-3AD203B41FA5}">
                      <a16:colId xmlns:a16="http://schemas.microsoft.com/office/drawing/2014/main" val="3633746774"/>
                    </a:ext>
                  </a:extLst>
                </a:gridCol>
                <a:gridCol w="241589">
                  <a:extLst>
                    <a:ext uri="{9D8B030D-6E8A-4147-A177-3AD203B41FA5}">
                      <a16:colId xmlns:a16="http://schemas.microsoft.com/office/drawing/2014/main" val="892845379"/>
                    </a:ext>
                  </a:extLst>
                </a:gridCol>
                <a:gridCol w="241589">
                  <a:extLst>
                    <a:ext uri="{9D8B030D-6E8A-4147-A177-3AD203B41FA5}">
                      <a16:colId xmlns:a16="http://schemas.microsoft.com/office/drawing/2014/main" val="32579815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hr-H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9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71166278"/>
                  </a:ext>
                </a:extLst>
              </a:tr>
            </a:tbl>
          </a:graphicData>
        </a:graphic>
      </p:graphicFrame>
      <p:graphicFrame>
        <p:nvGraphicFramePr>
          <p:cNvPr id="9" name="Tablica 8"/>
          <p:cNvGraphicFramePr>
            <a:graphicFrameLocks noGrp="1"/>
          </p:cNvGraphicFramePr>
          <p:nvPr>
            <p:extLst/>
          </p:nvPr>
        </p:nvGraphicFramePr>
        <p:xfrm>
          <a:off x="6660570" y="3175262"/>
          <a:ext cx="193964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2455">
                  <a:extLst>
                    <a:ext uri="{9D8B030D-6E8A-4147-A177-3AD203B41FA5}">
                      <a16:colId xmlns:a16="http://schemas.microsoft.com/office/drawing/2014/main" val="2805872674"/>
                    </a:ext>
                  </a:extLst>
                </a:gridCol>
                <a:gridCol w="242455">
                  <a:extLst>
                    <a:ext uri="{9D8B030D-6E8A-4147-A177-3AD203B41FA5}">
                      <a16:colId xmlns:a16="http://schemas.microsoft.com/office/drawing/2014/main" val="736426289"/>
                    </a:ext>
                  </a:extLst>
                </a:gridCol>
                <a:gridCol w="242455">
                  <a:extLst>
                    <a:ext uri="{9D8B030D-6E8A-4147-A177-3AD203B41FA5}">
                      <a16:colId xmlns:a16="http://schemas.microsoft.com/office/drawing/2014/main" val="2406536390"/>
                    </a:ext>
                  </a:extLst>
                </a:gridCol>
                <a:gridCol w="242455">
                  <a:extLst>
                    <a:ext uri="{9D8B030D-6E8A-4147-A177-3AD203B41FA5}">
                      <a16:colId xmlns:a16="http://schemas.microsoft.com/office/drawing/2014/main" val="2337546559"/>
                    </a:ext>
                  </a:extLst>
                </a:gridCol>
                <a:gridCol w="242455">
                  <a:extLst>
                    <a:ext uri="{9D8B030D-6E8A-4147-A177-3AD203B41FA5}">
                      <a16:colId xmlns:a16="http://schemas.microsoft.com/office/drawing/2014/main" val="2391336398"/>
                    </a:ext>
                  </a:extLst>
                </a:gridCol>
                <a:gridCol w="242455">
                  <a:extLst>
                    <a:ext uri="{9D8B030D-6E8A-4147-A177-3AD203B41FA5}">
                      <a16:colId xmlns:a16="http://schemas.microsoft.com/office/drawing/2014/main" val="3633746774"/>
                    </a:ext>
                  </a:extLst>
                </a:gridCol>
                <a:gridCol w="242455">
                  <a:extLst>
                    <a:ext uri="{9D8B030D-6E8A-4147-A177-3AD203B41FA5}">
                      <a16:colId xmlns:a16="http://schemas.microsoft.com/office/drawing/2014/main" val="892845379"/>
                    </a:ext>
                  </a:extLst>
                </a:gridCol>
                <a:gridCol w="242455">
                  <a:extLst>
                    <a:ext uri="{9D8B030D-6E8A-4147-A177-3AD203B41FA5}">
                      <a16:colId xmlns:a16="http://schemas.microsoft.com/office/drawing/2014/main" val="32579815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hr-H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9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71166278"/>
                  </a:ext>
                </a:extLst>
              </a:tr>
            </a:tbl>
          </a:graphicData>
        </a:graphic>
      </p:graphicFrame>
      <p:graphicFrame>
        <p:nvGraphicFramePr>
          <p:cNvPr id="11" name="Tablica 10"/>
          <p:cNvGraphicFramePr>
            <a:graphicFrameLocks noGrp="1"/>
          </p:cNvGraphicFramePr>
          <p:nvPr>
            <p:extLst/>
          </p:nvPr>
        </p:nvGraphicFramePr>
        <p:xfrm>
          <a:off x="90193" y="2696766"/>
          <a:ext cx="1631518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3074">
                  <a:extLst>
                    <a:ext uri="{9D8B030D-6E8A-4147-A177-3AD203B41FA5}">
                      <a16:colId xmlns:a16="http://schemas.microsoft.com/office/drawing/2014/main" val="736426289"/>
                    </a:ext>
                  </a:extLst>
                </a:gridCol>
                <a:gridCol w="233074">
                  <a:extLst>
                    <a:ext uri="{9D8B030D-6E8A-4147-A177-3AD203B41FA5}">
                      <a16:colId xmlns:a16="http://schemas.microsoft.com/office/drawing/2014/main" val="2406536390"/>
                    </a:ext>
                  </a:extLst>
                </a:gridCol>
                <a:gridCol w="233074">
                  <a:extLst>
                    <a:ext uri="{9D8B030D-6E8A-4147-A177-3AD203B41FA5}">
                      <a16:colId xmlns:a16="http://schemas.microsoft.com/office/drawing/2014/main" val="2337546559"/>
                    </a:ext>
                  </a:extLst>
                </a:gridCol>
                <a:gridCol w="233074">
                  <a:extLst>
                    <a:ext uri="{9D8B030D-6E8A-4147-A177-3AD203B41FA5}">
                      <a16:colId xmlns:a16="http://schemas.microsoft.com/office/drawing/2014/main" val="2391336398"/>
                    </a:ext>
                  </a:extLst>
                </a:gridCol>
                <a:gridCol w="233074">
                  <a:extLst>
                    <a:ext uri="{9D8B030D-6E8A-4147-A177-3AD203B41FA5}">
                      <a16:colId xmlns:a16="http://schemas.microsoft.com/office/drawing/2014/main" val="3633746774"/>
                    </a:ext>
                  </a:extLst>
                </a:gridCol>
                <a:gridCol w="233074">
                  <a:extLst>
                    <a:ext uri="{9D8B030D-6E8A-4147-A177-3AD203B41FA5}">
                      <a16:colId xmlns:a16="http://schemas.microsoft.com/office/drawing/2014/main" val="892845379"/>
                    </a:ext>
                  </a:extLst>
                </a:gridCol>
                <a:gridCol w="233074">
                  <a:extLst>
                    <a:ext uri="{9D8B030D-6E8A-4147-A177-3AD203B41FA5}">
                      <a16:colId xmlns:a16="http://schemas.microsoft.com/office/drawing/2014/main" val="32579815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hr-H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9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71166278"/>
                  </a:ext>
                </a:extLst>
              </a:tr>
            </a:tbl>
          </a:graphicData>
        </a:graphic>
      </p:graphicFrame>
      <p:graphicFrame>
        <p:nvGraphicFramePr>
          <p:cNvPr id="12" name="Tablica 11"/>
          <p:cNvGraphicFramePr>
            <a:graphicFrameLocks noGrp="1"/>
          </p:cNvGraphicFramePr>
          <p:nvPr>
            <p:extLst/>
          </p:nvPr>
        </p:nvGraphicFramePr>
        <p:xfrm>
          <a:off x="3231572" y="1359600"/>
          <a:ext cx="1899696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7462">
                  <a:extLst>
                    <a:ext uri="{9D8B030D-6E8A-4147-A177-3AD203B41FA5}">
                      <a16:colId xmlns:a16="http://schemas.microsoft.com/office/drawing/2014/main" val="2805872674"/>
                    </a:ext>
                  </a:extLst>
                </a:gridCol>
                <a:gridCol w="237462">
                  <a:extLst>
                    <a:ext uri="{9D8B030D-6E8A-4147-A177-3AD203B41FA5}">
                      <a16:colId xmlns:a16="http://schemas.microsoft.com/office/drawing/2014/main" val="736426289"/>
                    </a:ext>
                  </a:extLst>
                </a:gridCol>
                <a:gridCol w="237462">
                  <a:extLst>
                    <a:ext uri="{9D8B030D-6E8A-4147-A177-3AD203B41FA5}">
                      <a16:colId xmlns:a16="http://schemas.microsoft.com/office/drawing/2014/main" val="2406536390"/>
                    </a:ext>
                  </a:extLst>
                </a:gridCol>
                <a:gridCol w="237462">
                  <a:extLst>
                    <a:ext uri="{9D8B030D-6E8A-4147-A177-3AD203B41FA5}">
                      <a16:colId xmlns:a16="http://schemas.microsoft.com/office/drawing/2014/main" val="2337546559"/>
                    </a:ext>
                  </a:extLst>
                </a:gridCol>
                <a:gridCol w="237462">
                  <a:extLst>
                    <a:ext uri="{9D8B030D-6E8A-4147-A177-3AD203B41FA5}">
                      <a16:colId xmlns:a16="http://schemas.microsoft.com/office/drawing/2014/main" val="2391336398"/>
                    </a:ext>
                  </a:extLst>
                </a:gridCol>
                <a:gridCol w="237462">
                  <a:extLst>
                    <a:ext uri="{9D8B030D-6E8A-4147-A177-3AD203B41FA5}">
                      <a16:colId xmlns:a16="http://schemas.microsoft.com/office/drawing/2014/main" val="3633746774"/>
                    </a:ext>
                  </a:extLst>
                </a:gridCol>
                <a:gridCol w="237462">
                  <a:extLst>
                    <a:ext uri="{9D8B030D-6E8A-4147-A177-3AD203B41FA5}">
                      <a16:colId xmlns:a16="http://schemas.microsoft.com/office/drawing/2014/main" val="892845379"/>
                    </a:ext>
                  </a:extLst>
                </a:gridCol>
                <a:gridCol w="237462">
                  <a:extLst>
                    <a:ext uri="{9D8B030D-6E8A-4147-A177-3AD203B41FA5}">
                      <a16:colId xmlns:a16="http://schemas.microsoft.com/office/drawing/2014/main" val="32579815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hr-H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9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71166278"/>
                  </a:ext>
                </a:extLst>
              </a:tr>
            </a:tbl>
          </a:graphicData>
        </a:graphic>
      </p:graphicFrame>
      <p:graphicFrame>
        <p:nvGraphicFramePr>
          <p:cNvPr id="15" name="Tablica 14"/>
          <p:cNvGraphicFramePr>
            <a:graphicFrameLocks noGrp="1"/>
          </p:cNvGraphicFramePr>
          <p:nvPr>
            <p:extLst/>
          </p:nvPr>
        </p:nvGraphicFramePr>
        <p:xfrm>
          <a:off x="6627456" y="1306427"/>
          <a:ext cx="1864592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3074">
                  <a:extLst>
                    <a:ext uri="{9D8B030D-6E8A-4147-A177-3AD203B41FA5}">
                      <a16:colId xmlns:a16="http://schemas.microsoft.com/office/drawing/2014/main" val="2805872674"/>
                    </a:ext>
                  </a:extLst>
                </a:gridCol>
                <a:gridCol w="233074">
                  <a:extLst>
                    <a:ext uri="{9D8B030D-6E8A-4147-A177-3AD203B41FA5}">
                      <a16:colId xmlns:a16="http://schemas.microsoft.com/office/drawing/2014/main" val="736426289"/>
                    </a:ext>
                  </a:extLst>
                </a:gridCol>
                <a:gridCol w="233074">
                  <a:extLst>
                    <a:ext uri="{9D8B030D-6E8A-4147-A177-3AD203B41FA5}">
                      <a16:colId xmlns:a16="http://schemas.microsoft.com/office/drawing/2014/main" val="2406536390"/>
                    </a:ext>
                  </a:extLst>
                </a:gridCol>
                <a:gridCol w="233074">
                  <a:extLst>
                    <a:ext uri="{9D8B030D-6E8A-4147-A177-3AD203B41FA5}">
                      <a16:colId xmlns:a16="http://schemas.microsoft.com/office/drawing/2014/main" val="2337546559"/>
                    </a:ext>
                  </a:extLst>
                </a:gridCol>
                <a:gridCol w="233074">
                  <a:extLst>
                    <a:ext uri="{9D8B030D-6E8A-4147-A177-3AD203B41FA5}">
                      <a16:colId xmlns:a16="http://schemas.microsoft.com/office/drawing/2014/main" val="2391336398"/>
                    </a:ext>
                  </a:extLst>
                </a:gridCol>
                <a:gridCol w="233074">
                  <a:extLst>
                    <a:ext uri="{9D8B030D-6E8A-4147-A177-3AD203B41FA5}">
                      <a16:colId xmlns:a16="http://schemas.microsoft.com/office/drawing/2014/main" val="3633746774"/>
                    </a:ext>
                  </a:extLst>
                </a:gridCol>
                <a:gridCol w="233074">
                  <a:extLst>
                    <a:ext uri="{9D8B030D-6E8A-4147-A177-3AD203B41FA5}">
                      <a16:colId xmlns:a16="http://schemas.microsoft.com/office/drawing/2014/main" val="892845379"/>
                    </a:ext>
                  </a:extLst>
                </a:gridCol>
                <a:gridCol w="233074">
                  <a:extLst>
                    <a:ext uri="{9D8B030D-6E8A-4147-A177-3AD203B41FA5}">
                      <a16:colId xmlns:a16="http://schemas.microsoft.com/office/drawing/2014/main" val="32579815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hr-H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9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71166278"/>
                  </a:ext>
                </a:extLst>
              </a:tr>
            </a:tbl>
          </a:graphicData>
        </a:graphic>
      </p:graphicFrame>
      <p:graphicFrame>
        <p:nvGraphicFramePr>
          <p:cNvPr id="17" name="Tablica 16"/>
          <p:cNvGraphicFramePr>
            <a:graphicFrameLocks noGrp="1"/>
          </p:cNvGraphicFramePr>
          <p:nvPr>
            <p:extLst/>
          </p:nvPr>
        </p:nvGraphicFramePr>
        <p:xfrm>
          <a:off x="90193" y="1306427"/>
          <a:ext cx="1631518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3074">
                  <a:extLst>
                    <a:ext uri="{9D8B030D-6E8A-4147-A177-3AD203B41FA5}">
                      <a16:colId xmlns:a16="http://schemas.microsoft.com/office/drawing/2014/main" val="736426289"/>
                    </a:ext>
                  </a:extLst>
                </a:gridCol>
                <a:gridCol w="233074">
                  <a:extLst>
                    <a:ext uri="{9D8B030D-6E8A-4147-A177-3AD203B41FA5}">
                      <a16:colId xmlns:a16="http://schemas.microsoft.com/office/drawing/2014/main" val="2406536390"/>
                    </a:ext>
                  </a:extLst>
                </a:gridCol>
                <a:gridCol w="233074">
                  <a:extLst>
                    <a:ext uri="{9D8B030D-6E8A-4147-A177-3AD203B41FA5}">
                      <a16:colId xmlns:a16="http://schemas.microsoft.com/office/drawing/2014/main" val="2337546559"/>
                    </a:ext>
                  </a:extLst>
                </a:gridCol>
                <a:gridCol w="233074">
                  <a:extLst>
                    <a:ext uri="{9D8B030D-6E8A-4147-A177-3AD203B41FA5}">
                      <a16:colId xmlns:a16="http://schemas.microsoft.com/office/drawing/2014/main" val="2391336398"/>
                    </a:ext>
                  </a:extLst>
                </a:gridCol>
                <a:gridCol w="233074">
                  <a:extLst>
                    <a:ext uri="{9D8B030D-6E8A-4147-A177-3AD203B41FA5}">
                      <a16:colId xmlns:a16="http://schemas.microsoft.com/office/drawing/2014/main" val="3633746774"/>
                    </a:ext>
                  </a:extLst>
                </a:gridCol>
                <a:gridCol w="233074">
                  <a:extLst>
                    <a:ext uri="{9D8B030D-6E8A-4147-A177-3AD203B41FA5}">
                      <a16:colId xmlns:a16="http://schemas.microsoft.com/office/drawing/2014/main" val="892845379"/>
                    </a:ext>
                  </a:extLst>
                </a:gridCol>
                <a:gridCol w="233074">
                  <a:extLst>
                    <a:ext uri="{9D8B030D-6E8A-4147-A177-3AD203B41FA5}">
                      <a16:colId xmlns:a16="http://schemas.microsoft.com/office/drawing/2014/main" val="32579815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hr-H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9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711662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6366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270</Words>
  <Application>Microsoft Office PowerPoint</Application>
  <PresentationFormat>Široki zaslon</PresentationFormat>
  <Paragraphs>84</Paragraphs>
  <Slides>4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sustava Office</vt:lpstr>
      <vt:lpstr>Zbrajanje binarnih brojeva</vt:lpstr>
      <vt:lpstr>Kako zbrajamo?</vt:lpstr>
      <vt:lpstr>Zbrajanje binarnih brojeva</vt:lpstr>
      <vt:lpstr>Zadatci: Izračunaj i provjeri rezultat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Zbrajanje binarnih brojeva</dc:title>
  <dc:creator>Snježana Milinović</dc:creator>
  <cp:lastModifiedBy>Snježana Milinović</cp:lastModifiedBy>
  <cp:revision>1</cp:revision>
  <dcterms:created xsi:type="dcterms:W3CDTF">2020-10-11T12:10:56Z</dcterms:created>
  <dcterms:modified xsi:type="dcterms:W3CDTF">2020-10-11T12:11:22Z</dcterms:modified>
</cp:coreProperties>
</file>