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  <p:sldId id="262" r:id="rId3"/>
    <p:sldId id="268" r:id="rId4"/>
    <p:sldId id="269" r:id="rId5"/>
    <p:sldId id="270" r:id="rId6"/>
    <p:sldId id="263" r:id="rId7"/>
    <p:sldId id="271" r:id="rId8"/>
    <p:sldId id="272" r:id="rId9"/>
    <p:sldId id="273" r:id="rId10"/>
    <p:sldId id="274" r:id="rId11"/>
    <p:sldId id="261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Zadana sekcija" id="{4ECAC07A-8224-4827-91F9-B7D48DC129C0}">
          <p14:sldIdLst>
            <p14:sldId id="256"/>
            <p14:sldId id="262"/>
            <p14:sldId id="268"/>
            <p14:sldId id="269"/>
            <p14:sldId id="270"/>
            <p14:sldId id="263"/>
            <p14:sldId id="271"/>
            <p14:sldId id="272"/>
            <p14:sldId id="273"/>
            <p14:sldId id="274"/>
            <p14:sldId id="26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ijetli sti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86" d="100"/>
          <a:sy n="86" d="100"/>
        </p:scale>
        <p:origin x="33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BCA35-FB5F-4354-BE57-5D7AFBCC5D0D}" type="datetimeFigureOut">
              <a:rPr lang="hr-HR" smtClean="0"/>
              <a:t>14.12.2019.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676FB-F1B9-4824-878B-BCEACDA9049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43411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BCA35-FB5F-4354-BE57-5D7AFBCC5D0D}" type="datetimeFigureOut">
              <a:rPr lang="hr-HR" smtClean="0"/>
              <a:t>14.12.2019.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676FB-F1B9-4824-878B-BCEACDA9049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80649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BCA35-FB5F-4354-BE57-5D7AFBCC5D0D}" type="datetimeFigureOut">
              <a:rPr lang="hr-HR" smtClean="0"/>
              <a:t>14.12.2019.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676FB-F1B9-4824-878B-BCEACDA9049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724746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hr-HR"/>
              <a:t>Uredite stilove teksta matrice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BCA35-FB5F-4354-BE57-5D7AFBCC5D0D}" type="datetimeFigureOut">
              <a:rPr lang="hr-HR" smtClean="0"/>
              <a:t>14.12.2019.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676FB-F1B9-4824-878B-BCEACDA90498}" type="slidenum">
              <a:rPr lang="hr-HR" smtClean="0"/>
              <a:t>‹#›</a:t>
            </a:fld>
            <a:endParaRPr lang="hr-H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0581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BCA35-FB5F-4354-BE57-5D7AFBCC5D0D}" type="datetimeFigureOut">
              <a:rPr lang="hr-HR" smtClean="0"/>
              <a:t>14.12.2019.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676FB-F1B9-4824-878B-BCEACDA9049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002727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BCA35-FB5F-4354-BE57-5D7AFBCC5D0D}" type="datetimeFigureOut">
              <a:rPr lang="hr-HR" smtClean="0"/>
              <a:t>14.12.2019.</a:t>
            </a:fld>
            <a:endParaRPr lang="hr-H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676FB-F1B9-4824-878B-BCEACDA9049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496526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 sa slik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BCA35-FB5F-4354-BE57-5D7AFBCC5D0D}" type="datetimeFigureOut">
              <a:rPr lang="hr-HR" smtClean="0"/>
              <a:t>14.12.2019.</a:t>
            </a:fld>
            <a:endParaRPr lang="hr-H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676FB-F1B9-4824-878B-BCEACDA9049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514994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BCA35-FB5F-4354-BE57-5D7AFBCC5D0D}" type="datetimeFigureOut">
              <a:rPr lang="hr-HR" smtClean="0"/>
              <a:t>14.12.2019.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676FB-F1B9-4824-878B-BCEACDA9049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28149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BCA35-FB5F-4354-BE57-5D7AFBCC5D0D}" type="datetimeFigureOut">
              <a:rPr lang="hr-HR" smtClean="0"/>
              <a:t>14.12.2019.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676FB-F1B9-4824-878B-BCEACDA9049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67825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BCA35-FB5F-4354-BE57-5D7AFBCC5D0D}" type="datetimeFigureOut">
              <a:rPr lang="hr-HR" smtClean="0"/>
              <a:t>14.12.2019.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676FB-F1B9-4824-878B-BCEACDA9049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87425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BCA35-FB5F-4354-BE57-5D7AFBCC5D0D}" type="datetimeFigureOut">
              <a:rPr lang="hr-HR" smtClean="0"/>
              <a:t>14.12.2019.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676FB-F1B9-4824-878B-BCEACDA9049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56296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BCA35-FB5F-4354-BE57-5D7AFBCC5D0D}" type="datetimeFigureOut">
              <a:rPr lang="hr-HR" smtClean="0"/>
              <a:t>14.12.2019.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676FB-F1B9-4824-878B-BCEACDA9049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502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BCA35-FB5F-4354-BE57-5D7AFBCC5D0D}" type="datetimeFigureOut">
              <a:rPr lang="hr-HR" smtClean="0"/>
              <a:t>14.12.2019.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676FB-F1B9-4824-878B-BCEACDA9049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51569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BCA35-FB5F-4354-BE57-5D7AFBCC5D0D}" type="datetimeFigureOut">
              <a:rPr lang="hr-HR" smtClean="0"/>
              <a:t>14.12.2019.</a:t>
            </a:fld>
            <a:endParaRPr lang="hr-H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676FB-F1B9-4824-878B-BCEACDA9049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12082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BCA35-FB5F-4354-BE57-5D7AFBCC5D0D}" type="datetimeFigureOut">
              <a:rPr lang="hr-HR" smtClean="0"/>
              <a:t>14.12.2019.</a:t>
            </a:fld>
            <a:endParaRPr lang="hr-H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676FB-F1B9-4824-878B-BCEACDA9049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83460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BCA35-FB5F-4354-BE57-5D7AFBCC5D0D}" type="datetimeFigureOut">
              <a:rPr lang="hr-HR" smtClean="0"/>
              <a:t>14.12.2019.</a:t>
            </a:fld>
            <a:endParaRPr lang="hr-H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676FB-F1B9-4824-878B-BCEACDA9049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31421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BCA35-FB5F-4354-BE57-5D7AFBCC5D0D}" type="datetimeFigureOut">
              <a:rPr lang="hr-HR" smtClean="0"/>
              <a:t>14.12.2019.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676FB-F1B9-4824-878B-BCEACDA9049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0008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4CBCA35-FB5F-4354-BE57-5D7AFBCC5D0D}" type="datetimeFigureOut">
              <a:rPr lang="hr-HR" smtClean="0"/>
              <a:t>14.12.2019.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D676FB-F1B9-4824-878B-BCEACDA9049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3207473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  <p:sldLayoutId id="214748374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hr-hr.soccerwiki.org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E2ED509-60AD-49C1-B1FA-0BCCD22CE4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b="1" dirty="0"/>
              <a:t>Sustavno upravljanje zbirkama zapisa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469351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B700644-B29B-4FD2-B25D-3FCE5FB61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B28D2EC-A6BF-4E80-B15B-256DA6D0C0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04C7D2BC-F87C-4191-8C8F-9806B6BD2B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6111" y="203947"/>
            <a:ext cx="10752455" cy="6201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71829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8F51036-BD85-4A45-AD3E-229AC0F04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Zaključak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16BDF3E-77C2-41C8-B9D4-3021EB736D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1309" y="1482466"/>
            <a:ext cx="10095990" cy="4012812"/>
          </a:xfrm>
        </p:spPr>
        <p:txBody>
          <a:bodyPr>
            <a:normAutofit/>
          </a:bodyPr>
          <a:lstStyle/>
          <a:p>
            <a:r>
              <a:rPr lang="hr-HR" sz="2800" dirty="0"/>
              <a:t>Zadani ishod A.8.2 iz kurikuluma podijelio se na aktivnosti</a:t>
            </a:r>
          </a:p>
          <a:p>
            <a:r>
              <a:rPr lang="hr-HR" sz="2800" dirty="0"/>
              <a:t>Učenici su koristeći razne alate samostalno izradili tablice/bazu</a:t>
            </a:r>
          </a:p>
          <a:p>
            <a:r>
              <a:rPr lang="hr-HR" sz="2800" dirty="0"/>
              <a:t>Aktivnosti su vrednovane</a:t>
            </a:r>
          </a:p>
          <a:p>
            <a:r>
              <a:rPr lang="hr-HR" sz="2800" dirty="0"/>
              <a:t>Prema svim navedenim preporukama provele su se aktivnosti koje bi trebale rezultirati usvajanjem navedenog ishoda</a:t>
            </a:r>
          </a:p>
          <a:p>
            <a:endParaRPr lang="hr-HR" sz="2800" dirty="0"/>
          </a:p>
          <a:p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3350197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4EC3072-B8FC-43CC-8387-C5753C958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Uvod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0DECF02-4724-4015-A8F1-1CE34C7BA0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260629"/>
            <a:ext cx="8946541" cy="5370989"/>
          </a:xfrm>
        </p:spPr>
        <p:txBody>
          <a:bodyPr>
            <a:normAutofit fontScale="77500" lnSpcReduction="20000"/>
          </a:bodyPr>
          <a:lstStyle/>
          <a:p>
            <a:r>
              <a:rPr lang="hr-HR" sz="3000" dirty="0"/>
              <a:t>Ostvaruju se </a:t>
            </a:r>
            <a:r>
              <a:rPr lang="hr-HR" sz="3000" dirty="0">
                <a:solidFill>
                  <a:srgbClr val="FFFF00"/>
                </a:solidFill>
              </a:rPr>
              <a:t>ishodi</a:t>
            </a:r>
            <a:r>
              <a:rPr lang="hr-HR" sz="3000" dirty="0"/>
              <a:t> u domeni informacije i digitalna tehnologija</a:t>
            </a:r>
          </a:p>
          <a:p>
            <a:pPr lvl="1"/>
            <a:r>
              <a:rPr lang="hr-HR" sz="2800" b="1" dirty="0">
                <a:solidFill>
                  <a:srgbClr val="FFFF00"/>
                </a:solidFill>
              </a:rPr>
              <a:t>OŠ A. 8. 2  </a:t>
            </a:r>
            <a:r>
              <a:rPr lang="hr-HR" sz="2800" dirty="0"/>
              <a:t>- …učenik opisuje i planira organizaciju  baze podataka, koristi se  programom za upravljanje bazama podataka za lakše pretraživanje i sortiranje podataka. </a:t>
            </a:r>
          </a:p>
          <a:p>
            <a:pPr lvl="1"/>
            <a:r>
              <a:rPr lang="hr-HR" sz="2800" b="1" dirty="0">
                <a:solidFill>
                  <a:srgbClr val="FFFF00"/>
                </a:solidFill>
              </a:rPr>
              <a:t>SŠ A. 2. 4 b</a:t>
            </a:r>
            <a:r>
              <a:rPr lang="hr-HR" sz="2800" b="1" dirty="0"/>
              <a:t>* </a:t>
            </a:r>
            <a:r>
              <a:rPr lang="hr-HR" sz="2800" dirty="0"/>
              <a:t>- …učenik opisuje, modelira i stvara bazu podataka te ju primjenjuje pri rješavanju problema. * </a:t>
            </a:r>
          </a:p>
          <a:p>
            <a:pPr lvl="1"/>
            <a:r>
              <a:rPr lang="hr-HR" sz="2800" b="1" dirty="0">
                <a:solidFill>
                  <a:srgbClr val="FFFF00"/>
                </a:solidFill>
              </a:rPr>
              <a:t>SŠ A. 4. 1 </a:t>
            </a:r>
            <a:r>
              <a:rPr lang="hr-HR" sz="2800" b="1" dirty="0"/>
              <a:t>- </a:t>
            </a:r>
            <a:r>
              <a:rPr lang="hr-HR" sz="2800" dirty="0"/>
              <a:t>….u učenik za jednostavni problem iz stvarnoga života oblikuje bazu podataka te ju realizira u nekom sustavu za rad s bazama podataka</a:t>
            </a:r>
          </a:p>
          <a:p>
            <a:pPr lvl="1"/>
            <a:r>
              <a:rPr lang="hr-HR" b="1" dirty="0">
                <a:solidFill>
                  <a:srgbClr val="FFFF00"/>
                </a:solidFill>
              </a:rPr>
              <a:t>MPT Poduzetništvo </a:t>
            </a:r>
            <a:r>
              <a:rPr lang="hr-HR" dirty="0"/>
              <a:t>B – 5.1. Razvija poduzetničku ideju od koncepta do realizacije</a:t>
            </a:r>
          </a:p>
          <a:p>
            <a:pPr lvl="1"/>
            <a:r>
              <a:rPr lang="hr-HR" b="1" dirty="0">
                <a:solidFill>
                  <a:srgbClr val="FFFF00"/>
                </a:solidFill>
              </a:rPr>
              <a:t>MPT Učiti i kako učiti </a:t>
            </a:r>
            <a:r>
              <a:rPr lang="hr-HR" b="1" dirty="0"/>
              <a:t>A.3.2 - </a:t>
            </a:r>
            <a:r>
              <a:rPr lang="hr-HR" dirty="0"/>
              <a:t>2. Primjena strategija učenja i rješavanje problema</a:t>
            </a:r>
          </a:p>
          <a:p>
            <a:pPr lvl="1"/>
            <a:r>
              <a:rPr lang="hr-HR" dirty="0"/>
              <a:t>MPT IKT</a:t>
            </a:r>
          </a:p>
          <a:p>
            <a:r>
              <a:rPr lang="hr-HR" sz="3100" dirty="0"/>
              <a:t>Koriste se razni alati i metode poučavanja i vrednovanja</a:t>
            </a:r>
          </a:p>
          <a:p>
            <a:pPr lvl="1"/>
            <a:r>
              <a:rPr lang="hr-HR" sz="2600" dirty="0"/>
              <a:t>OneNote, Excel, Access, </a:t>
            </a:r>
            <a:r>
              <a:rPr lang="hr-HR" sz="2600" dirty="0" err="1"/>
              <a:t>Forms</a:t>
            </a:r>
            <a:r>
              <a:rPr lang="hr-HR" sz="2600" dirty="0"/>
              <a:t>…</a:t>
            </a:r>
            <a:br>
              <a:rPr lang="hr-HR" dirty="0"/>
            </a:br>
            <a:endParaRPr lang="hr-HR" dirty="0"/>
          </a:p>
          <a:p>
            <a:pPr lvl="1"/>
            <a:endParaRPr lang="hr-HR" sz="2800" dirty="0"/>
          </a:p>
          <a:p>
            <a:endParaRPr lang="hr-HR" sz="3000" dirty="0"/>
          </a:p>
          <a:p>
            <a:endParaRPr lang="hr-HR" sz="3000" dirty="0"/>
          </a:p>
          <a:p>
            <a:pPr lvl="1"/>
            <a:endParaRPr lang="hr-HR" sz="2800" dirty="0"/>
          </a:p>
          <a:p>
            <a:pPr lvl="2"/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292288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803F5D2-6E3A-44DA-89EF-FCF0E08BA4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10584141" cy="1400530"/>
          </a:xfrm>
        </p:spPr>
        <p:txBody>
          <a:bodyPr/>
          <a:lstStyle/>
          <a:p>
            <a:r>
              <a:rPr lang="hr-HR" dirty="0"/>
              <a:t>Razrada OŠ A. 8. 2  ishoda na aktivnosti</a:t>
            </a:r>
          </a:p>
        </p:txBody>
      </p:sp>
      <p:sp>
        <p:nvSpPr>
          <p:cNvPr id="5" name="Rezervirano mjesto sadržaja 2">
            <a:extLst>
              <a:ext uri="{FF2B5EF4-FFF2-40B4-BE49-F238E27FC236}">
                <a16:creationId xmlns:a16="http://schemas.microsoft.com/office/drawing/2014/main" id="{C786CD65-8E88-4989-9810-B2349D70B3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1572" y="1322773"/>
            <a:ext cx="11085729" cy="4714043"/>
          </a:xfrm>
        </p:spPr>
        <p:txBody>
          <a:bodyPr>
            <a:normAutofit/>
          </a:bodyPr>
          <a:lstStyle/>
          <a:p>
            <a:r>
              <a:rPr lang="hr-HR" sz="2400" dirty="0"/>
              <a:t>Učenik </a:t>
            </a:r>
            <a:r>
              <a:rPr lang="hr-HR" sz="2400" b="1" dirty="0">
                <a:solidFill>
                  <a:srgbClr val="FFFF00"/>
                </a:solidFill>
              </a:rPr>
              <a:t>opisuje objekte </a:t>
            </a:r>
            <a:r>
              <a:rPr lang="hr-HR" sz="2400" dirty="0"/>
              <a:t>jedne organizirane baze podataka te prepoznaje program za rad s bazama podataka. </a:t>
            </a:r>
          </a:p>
          <a:p>
            <a:r>
              <a:rPr lang="hr-HR" sz="2400" dirty="0"/>
              <a:t>Opisuje </a:t>
            </a:r>
            <a:r>
              <a:rPr lang="hr-HR" sz="2400" b="1" dirty="0">
                <a:solidFill>
                  <a:srgbClr val="FFFF00"/>
                </a:solidFill>
              </a:rPr>
              <a:t>obilježja osnovnih polja </a:t>
            </a:r>
            <a:r>
              <a:rPr lang="hr-HR" sz="2400" dirty="0"/>
              <a:t>neke baze podataka te </a:t>
            </a:r>
            <a:r>
              <a:rPr lang="hr-HR" sz="2400" b="1" dirty="0">
                <a:solidFill>
                  <a:srgbClr val="FFFF00"/>
                </a:solidFill>
              </a:rPr>
              <a:t>unosi podatke</a:t>
            </a:r>
            <a:r>
              <a:rPr lang="hr-HR" sz="2400" dirty="0"/>
              <a:t>, analizira te prikazuje odabrane dijelove baze podataka s pomoću odgovarajućega programa. </a:t>
            </a:r>
          </a:p>
          <a:p>
            <a:r>
              <a:rPr lang="hr-HR" sz="2400" dirty="0"/>
              <a:t>Učenik </a:t>
            </a:r>
            <a:r>
              <a:rPr lang="hr-HR" sz="2400" b="1" dirty="0">
                <a:solidFill>
                  <a:srgbClr val="FFFF00"/>
                </a:solidFill>
              </a:rPr>
              <a:t>analizira i prikazuje odabrane dijelove </a:t>
            </a:r>
            <a:r>
              <a:rPr lang="hr-HR" sz="2400" dirty="0"/>
              <a:t>baze podataka te ih uređuje. </a:t>
            </a:r>
          </a:p>
          <a:p>
            <a:r>
              <a:rPr lang="hr-HR" sz="2400" dirty="0"/>
              <a:t>Učenik </a:t>
            </a:r>
            <a:r>
              <a:rPr lang="hr-HR" sz="2400" b="1" dirty="0">
                <a:solidFill>
                  <a:srgbClr val="FFFF00"/>
                </a:solidFill>
              </a:rPr>
              <a:t>stvara nove objekte zadane baze </a:t>
            </a:r>
            <a:r>
              <a:rPr lang="hr-HR" sz="2400" dirty="0"/>
              <a:t>iz postojećih objekata koristeći se kriterijima pretraživanja/sortiranja odabranih polja. </a:t>
            </a:r>
          </a:p>
          <a:p>
            <a:r>
              <a:rPr lang="hr-HR" sz="2400" dirty="0"/>
              <a:t>Učenik </a:t>
            </a:r>
            <a:r>
              <a:rPr lang="hr-HR" sz="2400" b="1" dirty="0">
                <a:solidFill>
                  <a:srgbClr val="FFFF00"/>
                </a:solidFill>
              </a:rPr>
              <a:t>pronalazi nove primjere organiziranih baza </a:t>
            </a:r>
            <a:r>
              <a:rPr lang="hr-HR" sz="2400" dirty="0"/>
              <a:t>podataka na mreži.  </a:t>
            </a:r>
          </a:p>
        </p:txBody>
      </p:sp>
    </p:spTree>
    <p:extLst>
      <p:ext uri="{BB962C8B-B14F-4D97-AF65-F5344CB8AC3E}">
        <p14:creationId xmlns:p14="http://schemas.microsoft.com/office/powerpoint/2010/main" val="901728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031E069-BA2A-40E8-9C23-ECE61DEFF8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1572" y="363984"/>
            <a:ext cx="11085729" cy="5937681"/>
          </a:xfrm>
        </p:spPr>
        <p:txBody>
          <a:bodyPr>
            <a:normAutofit lnSpcReduction="10000"/>
          </a:bodyPr>
          <a:lstStyle/>
          <a:p>
            <a:r>
              <a:rPr lang="hr-HR" sz="2400" b="1" dirty="0">
                <a:solidFill>
                  <a:srgbClr val="FFFF00"/>
                </a:solidFill>
              </a:rPr>
              <a:t>PREPORUKE</a:t>
            </a:r>
            <a:r>
              <a:rPr lang="hr-HR" sz="2400" b="1" dirty="0"/>
              <a:t> ZA OSTVARENJE ODGOJNO-OBRAZOVNIH ISHODA</a:t>
            </a:r>
          </a:p>
          <a:p>
            <a:pPr lvl="1"/>
            <a:r>
              <a:rPr lang="hr-HR" sz="2400" dirty="0">
                <a:solidFill>
                  <a:srgbClr val="FFFF00"/>
                </a:solidFill>
              </a:rPr>
              <a:t>Pokazati primjere digitalnih baza </a:t>
            </a:r>
            <a:r>
              <a:rPr lang="hr-HR" sz="2400" dirty="0"/>
              <a:t>podataka kojima se može pristupiti internetom, npr. telefonski online imenik, Wikipedija, Hrvatska znanstvena bibliografija, </a:t>
            </a:r>
            <a:r>
              <a:rPr lang="hr-HR" sz="2400" dirty="0" err="1"/>
              <a:t>IMDb</a:t>
            </a:r>
            <a:r>
              <a:rPr lang="hr-HR" sz="2400" dirty="0"/>
              <a:t>. </a:t>
            </a:r>
          </a:p>
          <a:p>
            <a:pPr lvl="1"/>
            <a:r>
              <a:rPr lang="hr-HR" sz="2400" dirty="0"/>
              <a:t>U suradnji s učenicima </a:t>
            </a:r>
            <a:r>
              <a:rPr lang="hr-HR" sz="2400" dirty="0">
                <a:solidFill>
                  <a:srgbClr val="FFFF00"/>
                </a:solidFill>
              </a:rPr>
              <a:t>planirati organizaciju jedne baze podataka </a:t>
            </a:r>
            <a:r>
              <a:rPr lang="hr-HR" sz="2400" dirty="0"/>
              <a:t>(npr. baza podataka učenika toga razreda, baza podataka omiljenih glazbenih uspješnica i sl.). </a:t>
            </a:r>
          </a:p>
          <a:p>
            <a:pPr lvl="1"/>
            <a:r>
              <a:rPr lang="hr-HR" sz="2400" dirty="0">
                <a:solidFill>
                  <a:srgbClr val="FFFF00"/>
                </a:solidFill>
              </a:rPr>
              <a:t>Planirati i stvarati objekte baze podataka </a:t>
            </a:r>
            <a:r>
              <a:rPr lang="hr-HR" sz="2400" dirty="0"/>
              <a:t>s pomoću nekoga </a:t>
            </a:r>
            <a:r>
              <a:rPr lang="hr-HR" sz="2400" dirty="0">
                <a:solidFill>
                  <a:srgbClr val="FFFF00"/>
                </a:solidFill>
              </a:rPr>
              <a:t>programa za rad sa bazama</a:t>
            </a:r>
            <a:r>
              <a:rPr lang="hr-HR" sz="2400" dirty="0"/>
              <a:t> podataka (online programi, dijeljene datoteke, aplikacije za baze podataka). </a:t>
            </a:r>
          </a:p>
          <a:p>
            <a:pPr lvl="1"/>
            <a:r>
              <a:rPr lang="hr-HR" sz="2400" dirty="0">
                <a:solidFill>
                  <a:srgbClr val="FFFF00"/>
                </a:solidFill>
              </a:rPr>
              <a:t>Stvarati uređene prikaze odabranih </a:t>
            </a:r>
            <a:r>
              <a:rPr lang="hr-HR" sz="2400" dirty="0"/>
              <a:t>podataka baze. Stvarati nove objekte dodatnim pretraživanjem/odabiranjem postojećih objekata. </a:t>
            </a:r>
          </a:p>
          <a:p>
            <a:pPr lvl="1"/>
            <a:r>
              <a:rPr lang="hr-HR" sz="2400" dirty="0">
                <a:solidFill>
                  <a:srgbClr val="FFFF00"/>
                </a:solidFill>
              </a:rPr>
              <a:t>Na odabranom primjeru online baze </a:t>
            </a:r>
            <a:r>
              <a:rPr lang="hr-HR" sz="2400" dirty="0"/>
              <a:t>podataka istražiti prednosti i nedostatke organiziranja podataka u obliku zbirke/kolekcije podataka.</a:t>
            </a:r>
          </a:p>
        </p:txBody>
      </p:sp>
    </p:spTree>
    <p:extLst>
      <p:ext uri="{BB962C8B-B14F-4D97-AF65-F5344CB8AC3E}">
        <p14:creationId xmlns:p14="http://schemas.microsoft.com/office/powerpoint/2010/main" val="3618725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8">
            <a:extLst>
              <a:ext uri="{FF2B5EF4-FFF2-40B4-BE49-F238E27FC236}">
                <a16:creationId xmlns:a16="http://schemas.microsoft.com/office/drawing/2014/main" id="{47AEA421-5F29-4BA7-9360-2501B59879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7">
            <a:extLst>
              <a:ext uri="{FF2B5EF4-FFF2-40B4-BE49-F238E27FC236}">
                <a16:creationId xmlns:a16="http://schemas.microsoft.com/office/drawing/2014/main" id="{9348F0CB-4904-4DEF-BDD4-ADEC2DCCCB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C8B084D0-FECE-4597-A843-3BE42999A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>
            <a:normAutofit/>
          </a:bodyPr>
          <a:lstStyle/>
          <a:p>
            <a:r>
              <a:rPr lang="hr-HR">
                <a:solidFill>
                  <a:srgbClr val="EBEBEB"/>
                </a:solidFill>
              </a:rPr>
              <a:t>Razrada na aktivnosti</a:t>
            </a:r>
          </a:p>
        </p:txBody>
      </p:sp>
      <p:sp>
        <p:nvSpPr>
          <p:cNvPr id="19" name="Rectangle 12">
            <a:extLst>
              <a:ext uri="{FF2B5EF4-FFF2-40B4-BE49-F238E27FC236}">
                <a16:creationId xmlns:a16="http://schemas.microsoft.com/office/drawing/2014/main" id="{1583E1B8-79B3-49BB-8704-58E4AB1AF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Freeform: Shape 14">
            <a:extLst>
              <a:ext uri="{FF2B5EF4-FFF2-40B4-BE49-F238E27FC236}">
                <a16:creationId xmlns:a16="http://schemas.microsoft.com/office/drawing/2014/main" id="{7BB34D5F-2B87-438E-8236-69C6068D47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" y="1762067"/>
            <a:ext cx="12192418" cy="5095933"/>
          </a:xfrm>
          <a:custGeom>
            <a:avLst/>
            <a:gdLst>
              <a:gd name="connsiteX0" fmla="*/ 1 w 12192418"/>
              <a:gd name="connsiteY0" fmla="*/ 0 h 5095933"/>
              <a:gd name="connsiteX1" fmla="*/ 71932 w 12192418"/>
              <a:gd name="connsiteY1" fmla="*/ 12261 h 5095933"/>
              <a:gd name="connsiteX2" fmla="*/ 282849 w 12192418"/>
              <a:gd name="connsiteY2" fmla="*/ 48343 h 5095933"/>
              <a:gd name="connsiteX3" fmla="*/ 436464 w 12192418"/>
              <a:gd name="connsiteY3" fmla="*/ 73565 h 5095933"/>
              <a:gd name="connsiteX4" fmla="*/ 619339 w 12192418"/>
              <a:gd name="connsiteY4" fmla="*/ 100188 h 5095933"/>
              <a:gd name="connsiteX5" fmla="*/ 836351 w 12192418"/>
              <a:gd name="connsiteY5" fmla="*/ 132066 h 5095933"/>
              <a:gd name="connsiteX6" fmla="*/ 1076528 w 12192418"/>
              <a:gd name="connsiteY6" fmla="*/ 165696 h 5095933"/>
              <a:gd name="connsiteX7" fmla="*/ 1347184 w 12192418"/>
              <a:gd name="connsiteY7" fmla="*/ 201077 h 5095933"/>
              <a:gd name="connsiteX8" fmla="*/ 1642223 w 12192418"/>
              <a:gd name="connsiteY8" fmla="*/ 238560 h 5095933"/>
              <a:gd name="connsiteX9" fmla="*/ 1962864 w 12192418"/>
              <a:gd name="connsiteY9" fmla="*/ 276043 h 5095933"/>
              <a:gd name="connsiteX10" fmla="*/ 2304232 w 12192418"/>
              <a:gd name="connsiteY10" fmla="*/ 314227 h 5095933"/>
              <a:gd name="connsiteX11" fmla="*/ 2672421 w 12192418"/>
              <a:gd name="connsiteY11" fmla="*/ 349608 h 5095933"/>
              <a:gd name="connsiteX12" fmla="*/ 3057678 w 12192418"/>
              <a:gd name="connsiteY12" fmla="*/ 383588 h 5095933"/>
              <a:gd name="connsiteX13" fmla="*/ 3464881 w 12192418"/>
              <a:gd name="connsiteY13" fmla="*/ 414415 h 5095933"/>
              <a:gd name="connsiteX14" fmla="*/ 3889152 w 12192418"/>
              <a:gd name="connsiteY14" fmla="*/ 443841 h 5095933"/>
              <a:gd name="connsiteX15" fmla="*/ 4331710 w 12192418"/>
              <a:gd name="connsiteY15" fmla="*/ 471515 h 5095933"/>
              <a:gd name="connsiteX16" fmla="*/ 4558476 w 12192418"/>
              <a:gd name="connsiteY16" fmla="*/ 481324 h 5095933"/>
              <a:gd name="connsiteX17" fmla="*/ 4790118 w 12192418"/>
              <a:gd name="connsiteY17" fmla="*/ 492183 h 5095933"/>
              <a:gd name="connsiteX18" fmla="*/ 5025418 w 12192418"/>
              <a:gd name="connsiteY18" fmla="*/ 502342 h 5095933"/>
              <a:gd name="connsiteX19" fmla="*/ 5261937 w 12192418"/>
              <a:gd name="connsiteY19" fmla="*/ 508998 h 5095933"/>
              <a:gd name="connsiteX20" fmla="*/ 5503332 w 12192418"/>
              <a:gd name="connsiteY20" fmla="*/ 514953 h 5095933"/>
              <a:gd name="connsiteX21" fmla="*/ 5747167 w 12192418"/>
              <a:gd name="connsiteY21" fmla="*/ 521259 h 5095933"/>
              <a:gd name="connsiteX22" fmla="*/ 5995877 w 12192418"/>
              <a:gd name="connsiteY22" fmla="*/ 525463 h 5095933"/>
              <a:gd name="connsiteX23" fmla="*/ 6247026 w 12192418"/>
              <a:gd name="connsiteY23" fmla="*/ 525463 h 5095933"/>
              <a:gd name="connsiteX24" fmla="*/ 6500613 w 12192418"/>
              <a:gd name="connsiteY24" fmla="*/ 527565 h 5095933"/>
              <a:gd name="connsiteX25" fmla="*/ 6756639 w 12192418"/>
              <a:gd name="connsiteY25" fmla="*/ 525463 h 5095933"/>
              <a:gd name="connsiteX26" fmla="*/ 7016322 w 12192418"/>
              <a:gd name="connsiteY26" fmla="*/ 521259 h 5095933"/>
              <a:gd name="connsiteX27" fmla="*/ 7276005 w 12192418"/>
              <a:gd name="connsiteY27" fmla="*/ 517406 h 5095933"/>
              <a:gd name="connsiteX28" fmla="*/ 7539345 w 12192418"/>
              <a:gd name="connsiteY28" fmla="*/ 508998 h 5095933"/>
              <a:gd name="connsiteX29" fmla="*/ 7805124 w 12192418"/>
              <a:gd name="connsiteY29" fmla="*/ 500241 h 5095933"/>
              <a:gd name="connsiteX30" fmla="*/ 8070903 w 12192418"/>
              <a:gd name="connsiteY30" fmla="*/ 490082 h 5095933"/>
              <a:gd name="connsiteX31" fmla="*/ 8339121 w 12192418"/>
              <a:gd name="connsiteY31" fmla="*/ 475719 h 5095933"/>
              <a:gd name="connsiteX32" fmla="*/ 8609776 w 12192418"/>
              <a:gd name="connsiteY32" fmla="*/ 458554 h 5095933"/>
              <a:gd name="connsiteX33" fmla="*/ 8881651 w 12192418"/>
              <a:gd name="connsiteY33" fmla="*/ 442089 h 5095933"/>
              <a:gd name="connsiteX34" fmla="*/ 9153526 w 12192418"/>
              <a:gd name="connsiteY34" fmla="*/ 421071 h 5095933"/>
              <a:gd name="connsiteX35" fmla="*/ 9429058 w 12192418"/>
              <a:gd name="connsiteY35" fmla="*/ 395849 h 5095933"/>
              <a:gd name="connsiteX36" fmla="*/ 9700933 w 12192418"/>
              <a:gd name="connsiteY36" fmla="*/ 370626 h 5095933"/>
              <a:gd name="connsiteX37" fmla="*/ 9977684 w 12192418"/>
              <a:gd name="connsiteY37" fmla="*/ 341551 h 5095933"/>
              <a:gd name="connsiteX38" fmla="*/ 10255655 w 12192418"/>
              <a:gd name="connsiteY38" fmla="*/ 309673 h 5095933"/>
              <a:gd name="connsiteX39" fmla="*/ 10529968 w 12192418"/>
              <a:gd name="connsiteY39" fmla="*/ 276043 h 5095933"/>
              <a:gd name="connsiteX40" fmla="*/ 10807939 w 12192418"/>
              <a:gd name="connsiteY40" fmla="*/ 236809 h 5095933"/>
              <a:gd name="connsiteX41" fmla="*/ 11084690 w 12192418"/>
              <a:gd name="connsiteY41" fmla="*/ 194772 h 5095933"/>
              <a:gd name="connsiteX42" fmla="*/ 11362661 w 12192418"/>
              <a:gd name="connsiteY42" fmla="*/ 153085 h 5095933"/>
              <a:gd name="connsiteX43" fmla="*/ 11639412 w 12192418"/>
              <a:gd name="connsiteY43" fmla="*/ 104392 h 5095933"/>
              <a:gd name="connsiteX44" fmla="*/ 11914945 w 12192418"/>
              <a:gd name="connsiteY44" fmla="*/ 54648 h 5095933"/>
              <a:gd name="connsiteX45" fmla="*/ 12191696 w 12192418"/>
              <a:gd name="connsiteY45" fmla="*/ 2452 h 5095933"/>
              <a:gd name="connsiteX46" fmla="*/ 12191696 w 12192418"/>
              <a:gd name="connsiteY46" fmla="*/ 2109542 h 5095933"/>
              <a:gd name="connsiteX47" fmla="*/ 12191999 w 12192418"/>
              <a:gd name="connsiteY47" fmla="*/ 2109542 h 5095933"/>
              <a:gd name="connsiteX48" fmla="*/ 12191999 w 12192418"/>
              <a:gd name="connsiteY48" fmla="*/ 2802467 h 5095933"/>
              <a:gd name="connsiteX49" fmla="*/ 12192418 w 12192418"/>
              <a:gd name="connsiteY49" fmla="*/ 2802467 h 5095933"/>
              <a:gd name="connsiteX50" fmla="*/ 12192418 w 12192418"/>
              <a:gd name="connsiteY50" fmla="*/ 5095933 h 5095933"/>
              <a:gd name="connsiteX51" fmla="*/ 1 w 12192418"/>
              <a:gd name="connsiteY51" fmla="*/ 5095933 h 5095933"/>
              <a:gd name="connsiteX52" fmla="*/ 1 w 12192418"/>
              <a:gd name="connsiteY52" fmla="*/ 4074529 h 5095933"/>
              <a:gd name="connsiteX53" fmla="*/ 0 w 12192418"/>
              <a:gd name="connsiteY53" fmla="*/ 4074529 h 5095933"/>
              <a:gd name="connsiteX54" fmla="*/ 0 w 12192418"/>
              <a:gd name="connsiteY54" fmla="*/ 2109542 h 5095933"/>
              <a:gd name="connsiteX55" fmla="*/ 1 w 12192418"/>
              <a:gd name="connsiteY55" fmla="*/ 2109542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192418" h="5095933">
                <a:moveTo>
                  <a:pt x="1" y="0"/>
                </a:moveTo>
                <a:lnTo>
                  <a:pt x="71932" y="12261"/>
                </a:lnTo>
                <a:lnTo>
                  <a:pt x="282849" y="48343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4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7"/>
                </a:lnTo>
                <a:lnTo>
                  <a:pt x="2672421" y="349608"/>
                </a:lnTo>
                <a:lnTo>
                  <a:pt x="3057678" y="383588"/>
                </a:lnTo>
                <a:lnTo>
                  <a:pt x="3464881" y="414415"/>
                </a:lnTo>
                <a:lnTo>
                  <a:pt x="3889152" y="443841"/>
                </a:lnTo>
                <a:lnTo>
                  <a:pt x="4331710" y="471515"/>
                </a:lnTo>
                <a:lnTo>
                  <a:pt x="4558476" y="481324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7" y="521259"/>
                </a:lnTo>
                <a:lnTo>
                  <a:pt x="5995877" y="525463"/>
                </a:lnTo>
                <a:lnTo>
                  <a:pt x="6247026" y="525463"/>
                </a:lnTo>
                <a:lnTo>
                  <a:pt x="6500613" y="527565"/>
                </a:lnTo>
                <a:lnTo>
                  <a:pt x="6756639" y="525463"/>
                </a:lnTo>
                <a:lnTo>
                  <a:pt x="7016322" y="521259"/>
                </a:lnTo>
                <a:lnTo>
                  <a:pt x="7276005" y="517406"/>
                </a:lnTo>
                <a:lnTo>
                  <a:pt x="7539345" y="508998"/>
                </a:lnTo>
                <a:lnTo>
                  <a:pt x="7805124" y="500241"/>
                </a:lnTo>
                <a:lnTo>
                  <a:pt x="8070903" y="490082"/>
                </a:lnTo>
                <a:lnTo>
                  <a:pt x="8339121" y="475719"/>
                </a:lnTo>
                <a:lnTo>
                  <a:pt x="8609776" y="458554"/>
                </a:lnTo>
                <a:lnTo>
                  <a:pt x="8881651" y="442089"/>
                </a:lnTo>
                <a:lnTo>
                  <a:pt x="9153526" y="421071"/>
                </a:lnTo>
                <a:lnTo>
                  <a:pt x="9429058" y="395849"/>
                </a:lnTo>
                <a:lnTo>
                  <a:pt x="9700933" y="370626"/>
                </a:lnTo>
                <a:lnTo>
                  <a:pt x="9977684" y="341551"/>
                </a:lnTo>
                <a:lnTo>
                  <a:pt x="10255655" y="309673"/>
                </a:lnTo>
                <a:lnTo>
                  <a:pt x="10529968" y="276043"/>
                </a:lnTo>
                <a:lnTo>
                  <a:pt x="10807939" y="236809"/>
                </a:lnTo>
                <a:lnTo>
                  <a:pt x="11084690" y="194772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109542"/>
                </a:lnTo>
                <a:lnTo>
                  <a:pt x="12191999" y="2109542"/>
                </a:lnTo>
                <a:lnTo>
                  <a:pt x="12191999" y="2802467"/>
                </a:lnTo>
                <a:lnTo>
                  <a:pt x="12192418" y="2802467"/>
                </a:lnTo>
                <a:lnTo>
                  <a:pt x="12192418" y="5095933"/>
                </a:lnTo>
                <a:lnTo>
                  <a:pt x="1" y="5095933"/>
                </a:lnTo>
                <a:lnTo>
                  <a:pt x="1" y="4074529"/>
                </a:lnTo>
                <a:lnTo>
                  <a:pt x="0" y="4074529"/>
                </a:lnTo>
                <a:lnTo>
                  <a:pt x="0" y="2109542"/>
                </a:lnTo>
                <a:lnTo>
                  <a:pt x="1" y="21095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graphicFrame>
        <p:nvGraphicFramePr>
          <p:cNvPr id="4" name="Rezervirano mjesto sadržaja 3">
            <a:extLst>
              <a:ext uri="{FF2B5EF4-FFF2-40B4-BE49-F238E27FC236}">
                <a16:creationId xmlns:a16="http://schemas.microsoft.com/office/drawing/2014/main" id="{FA5DBEBB-4DB4-486F-82A9-C2DC775D70A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1535760"/>
              </p:ext>
            </p:extLst>
          </p:nvPr>
        </p:nvGraphicFramePr>
        <p:xfrm>
          <a:off x="648930" y="2875124"/>
          <a:ext cx="10895373" cy="3274541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2025311">
                  <a:extLst>
                    <a:ext uri="{9D8B030D-6E8A-4147-A177-3AD203B41FA5}">
                      <a16:colId xmlns:a16="http://schemas.microsoft.com/office/drawing/2014/main" val="399496710"/>
                    </a:ext>
                  </a:extLst>
                </a:gridCol>
                <a:gridCol w="1488112">
                  <a:extLst>
                    <a:ext uri="{9D8B030D-6E8A-4147-A177-3AD203B41FA5}">
                      <a16:colId xmlns:a16="http://schemas.microsoft.com/office/drawing/2014/main" val="3289456009"/>
                    </a:ext>
                  </a:extLst>
                </a:gridCol>
                <a:gridCol w="1596248">
                  <a:extLst>
                    <a:ext uri="{9D8B030D-6E8A-4147-A177-3AD203B41FA5}">
                      <a16:colId xmlns:a16="http://schemas.microsoft.com/office/drawing/2014/main" val="1092650782"/>
                    </a:ext>
                  </a:extLst>
                </a:gridCol>
                <a:gridCol w="5785702">
                  <a:extLst>
                    <a:ext uri="{9D8B030D-6E8A-4147-A177-3AD203B41FA5}">
                      <a16:colId xmlns:a16="http://schemas.microsoft.com/office/drawing/2014/main" val="655258135"/>
                    </a:ext>
                  </a:extLst>
                </a:gridCol>
              </a:tblGrid>
              <a:tr h="8489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Tema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95" marR="1506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Ishod</a:t>
                      </a:r>
                      <a:endParaRPr lang="hr-H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95" marR="1506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Okvirni broj sati</a:t>
                      </a:r>
                      <a:endParaRPr lang="hr-H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95" marR="1506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Aktivnosti</a:t>
                      </a:r>
                      <a:endParaRPr lang="hr-H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95" marR="150695" marT="0" marB="0"/>
                </a:tc>
                <a:extLst>
                  <a:ext uri="{0D108BD9-81ED-4DB2-BD59-A6C34878D82A}">
                    <a16:rowId xmlns:a16="http://schemas.microsoft.com/office/drawing/2014/main" val="2572703512"/>
                  </a:ext>
                </a:extLst>
              </a:tr>
              <a:tr h="24256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Sustavno upravljanje zbirkama zapisa</a:t>
                      </a:r>
                      <a:endParaRPr lang="hr-H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95" marR="1506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A. 8. 2 </a:t>
                      </a:r>
                      <a:endParaRPr lang="hr-H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95" marR="1506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16</a:t>
                      </a:r>
                      <a:endParaRPr lang="hr-H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95" marR="150695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r-HR" sz="2400" u="sng" dirty="0">
                          <a:effectLst/>
                        </a:rPr>
                        <a:t>Što su to zbirke zapisa?</a:t>
                      </a:r>
                      <a:r>
                        <a:rPr lang="hr-HR" sz="2400" dirty="0">
                          <a:effectLst/>
                        </a:rPr>
                        <a:t> - 2 sata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r-HR" sz="2400" u="sng" dirty="0">
                          <a:effectLst/>
                        </a:rPr>
                        <a:t>Tablica - Osnovni objekt baze podataka</a:t>
                      </a:r>
                      <a:r>
                        <a:rPr lang="hr-HR" sz="2400" dirty="0">
                          <a:effectLst/>
                        </a:rPr>
                        <a:t> - 2 sata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r-HR" sz="2400" u="sng" dirty="0">
                          <a:effectLst/>
                        </a:rPr>
                        <a:t>Stvaranje baze podataka</a:t>
                      </a:r>
                      <a:r>
                        <a:rPr lang="hr-HR" sz="2400" dirty="0">
                          <a:effectLst/>
                        </a:rPr>
                        <a:t> - 4 sata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r-HR" sz="2400" u="sng" dirty="0">
                          <a:effectLst/>
                        </a:rPr>
                        <a:t>Primjer baza knjižare</a:t>
                      </a:r>
                      <a:r>
                        <a:rPr lang="hr-HR" sz="2400" dirty="0">
                          <a:effectLst/>
                        </a:rPr>
                        <a:t> – 2 sata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r-HR" sz="2400" u="sng" dirty="0">
                          <a:effectLst/>
                        </a:rPr>
                        <a:t>Izradimo bazu – projekt</a:t>
                      </a:r>
                      <a:r>
                        <a:rPr lang="hr-HR" sz="2400" dirty="0">
                          <a:effectLst/>
                        </a:rPr>
                        <a:t> – 6 sati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95" marR="150695" marT="0" marB="0"/>
                </a:tc>
                <a:extLst>
                  <a:ext uri="{0D108BD9-81ED-4DB2-BD59-A6C34878D82A}">
                    <a16:rowId xmlns:a16="http://schemas.microsoft.com/office/drawing/2014/main" val="11812885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32138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79F3DFC-32E1-4146-8CEF-1D50461C4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One Note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CE7E4C3-E460-4A80-BDF9-AB824C651E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3" y="2052918"/>
            <a:ext cx="6975368" cy="4195481"/>
          </a:xfrm>
        </p:spPr>
        <p:txBody>
          <a:bodyPr>
            <a:normAutofit/>
          </a:bodyPr>
          <a:lstStyle/>
          <a:p>
            <a:r>
              <a:rPr lang="hr-HR" sz="2800" dirty="0">
                <a:solidFill>
                  <a:srgbClr val="FFFF00"/>
                </a:solidFill>
              </a:rPr>
              <a:t>OneNote  + </a:t>
            </a:r>
            <a:r>
              <a:rPr lang="hr-HR" sz="2800" dirty="0" err="1">
                <a:solidFill>
                  <a:srgbClr val="FFFF00"/>
                </a:solidFill>
              </a:rPr>
              <a:t>Class</a:t>
            </a:r>
            <a:r>
              <a:rPr lang="hr-HR" sz="2800" dirty="0">
                <a:solidFill>
                  <a:srgbClr val="FFFF00"/>
                </a:solidFill>
              </a:rPr>
              <a:t>  </a:t>
            </a:r>
            <a:r>
              <a:rPr lang="hr-HR" sz="2800" dirty="0" err="1">
                <a:solidFill>
                  <a:srgbClr val="FFFF00"/>
                </a:solidFill>
              </a:rPr>
              <a:t>Notebook</a:t>
            </a:r>
            <a:r>
              <a:rPr lang="hr-HR" sz="2800" dirty="0">
                <a:solidFill>
                  <a:srgbClr val="FFFF00"/>
                </a:solidFill>
              </a:rPr>
              <a:t> </a:t>
            </a:r>
            <a:r>
              <a:rPr lang="hr-HR" sz="2800" dirty="0"/>
              <a:t>– unutar Office365 servisa</a:t>
            </a:r>
          </a:p>
          <a:p>
            <a:r>
              <a:rPr lang="hr-HR" sz="2800" dirty="0"/>
              <a:t>Kreirana bilježnica </a:t>
            </a:r>
            <a:r>
              <a:rPr lang="hr-HR" sz="2800" dirty="0">
                <a:solidFill>
                  <a:srgbClr val="FFFF00"/>
                </a:solidFill>
              </a:rPr>
              <a:t>Informatika 8 19_20</a:t>
            </a:r>
          </a:p>
          <a:p>
            <a:pPr lvl="1"/>
            <a:r>
              <a:rPr lang="hr-HR" sz="2600" dirty="0">
                <a:solidFill>
                  <a:srgbClr val="FFFF00"/>
                </a:solidFill>
              </a:rPr>
              <a:t>Biblioteka sadržaja - </a:t>
            </a:r>
            <a:r>
              <a:rPr lang="hr-HR" sz="2400" dirty="0"/>
              <a:t>svi materijali kao i vrednovanja</a:t>
            </a:r>
          </a:p>
          <a:p>
            <a:pPr lvl="1"/>
            <a:r>
              <a:rPr lang="hr-HR" sz="2400" dirty="0"/>
              <a:t>U </a:t>
            </a:r>
            <a:r>
              <a:rPr lang="hr-HR" sz="2400" dirty="0">
                <a:solidFill>
                  <a:srgbClr val="FFFF00"/>
                </a:solidFill>
              </a:rPr>
              <a:t>učeničkim bilježnicama </a:t>
            </a:r>
            <a:r>
              <a:rPr lang="hr-HR" sz="2400" dirty="0"/>
              <a:t>– </a:t>
            </a:r>
          </a:p>
          <a:p>
            <a:pPr lvl="2"/>
            <a:r>
              <a:rPr lang="hr-HR" sz="2200" dirty="0"/>
              <a:t>Bilješke sa sata ili </a:t>
            </a:r>
            <a:r>
              <a:rPr lang="hr-HR" sz="2200" dirty="0">
                <a:solidFill>
                  <a:srgbClr val="FFFF00"/>
                </a:solidFill>
              </a:rPr>
              <a:t>Zadaće (</a:t>
            </a:r>
            <a:r>
              <a:rPr lang="hr-HR" sz="2200" dirty="0" err="1">
                <a:solidFill>
                  <a:srgbClr val="FFFF00"/>
                </a:solidFill>
              </a:rPr>
              <a:t>eportfolio</a:t>
            </a:r>
            <a:r>
              <a:rPr lang="hr-HR" sz="2200" dirty="0">
                <a:solidFill>
                  <a:srgbClr val="FFFF00"/>
                </a:solidFill>
              </a:rPr>
              <a:t>)</a:t>
            </a: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FEB1B1E1-B3B5-4BD1-9613-4293C80FBB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81459" y="2188342"/>
            <a:ext cx="1323975" cy="1788775"/>
          </a:xfrm>
          <a:prstGeom prst="rect">
            <a:avLst/>
          </a:prstGeom>
        </p:spPr>
      </p:pic>
      <p:pic>
        <p:nvPicPr>
          <p:cNvPr id="5" name="Slika 4">
            <a:extLst>
              <a:ext uri="{FF2B5EF4-FFF2-40B4-BE49-F238E27FC236}">
                <a16:creationId xmlns:a16="http://schemas.microsoft.com/office/drawing/2014/main" id="{E5166413-E77C-41C6-AA18-B08F60897F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00066" y="2188342"/>
            <a:ext cx="1487488" cy="1814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5526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426DCE7-AF77-4DA0-AE57-DAB48D8D13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9328" y="557814"/>
            <a:ext cx="10579702" cy="5742372"/>
          </a:xfrm>
        </p:spPr>
        <p:txBody>
          <a:bodyPr>
            <a:normAutofit/>
          </a:bodyPr>
          <a:lstStyle/>
          <a:p>
            <a:pPr lvl="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hr-HR" sz="3200" u="sng" dirty="0"/>
              <a:t>Što su to zbirke zapisa?</a:t>
            </a:r>
            <a:r>
              <a:rPr lang="hr-HR" sz="3200" dirty="0"/>
              <a:t> :</a:t>
            </a:r>
          </a:p>
          <a:p>
            <a:pPr lvl="1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hr-HR" sz="2400" dirty="0"/>
              <a:t>pogledati </a:t>
            </a:r>
            <a:r>
              <a:rPr lang="hr-HR" sz="2400" dirty="0">
                <a:solidFill>
                  <a:srgbClr val="FFFF00"/>
                </a:solidFill>
              </a:rPr>
              <a:t>video isječke </a:t>
            </a:r>
            <a:r>
              <a:rPr lang="hr-HR" sz="2400" dirty="0"/>
              <a:t>- </a:t>
            </a:r>
            <a:r>
              <a:rPr lang="hr-HR" sz="2400" dirty="0" err="1"/>
              <a:t>eVisitor</a:t>
            </a:r>
            <a:r>
              <a:rPr lang="hr-HR" sz="2400" dirty="0"/>
              <a:t> - promotivni video</a:t>
            </a:r>
          </a:p>
          <a:p>
            <a:pPr lvl="1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hr-HR" sz="2400" dirty="0">
                <a:solidFill>
                  <a:srgbClr val="FFFF00"/>
                </a:solidFill>
              </a:rPr>
              <a:t>Riješiti Online vrednovanje </a:t>
            </a:r>
            <a:r>
              <a:rPr lang="hr-HR" sz="2400" dirty="0"/>
              <a:t>– (za učenje)</a:t>
            </a:r>
          </a:p>
          <a:p>
            <a:pPr lvl="1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hr-HR" sz="2400" dirty="0"/>
              <a:t>pogledati još jedan primjer </a:t>
            </a:r>
            <a:r>
              <a:rPr lang="hr-HR" sz="2400" dirty="0">
                <a:solidFill>
                  <a:srgbClr val="FFFF00"/>
                </a:solidFill>
              </a:rPr>
              <a:t>online baze </a:t>
            </a:r>
            <a:r>
              <a:rPr lang="hr-HR" dirty="0">
                <a:hlinkClick r:id="rId2"/>
              </a:rPr>
              <a:t>https://hr-hr.soccerwiki.org/</a:t>
            </a:r>
            <a:endParaRPr lang="hr-HR" dirty="0"/>
          </a:p>
          <a:p>
            <a:pPr lvl="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hr-HR" sz="3200" u="sng" dirty="0"/>
              <a:t>Tablica - Osnovni objekt baze podataka</a:t>
            </a:r>
          </a:p>
          <a:p>
            <a:pPr lvl="1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hr-HR" sz="2400" dirty="0">
                <a:solidFill>
                  <a:srgbClr val="FFFF00"/>
                </a:solidFill>
              </a:rPr>
              <a:t>Izraditi tablicu </a:t>
            </a:r>
            <a:r>
              <a:rPr lang="hr-HR" sz="2400" dirty="0"/>
              <a:t>u Excelu za jedan entitet </a:t>
            </a:r>
          </a:p>
          <a:p>
            <a:pPr lvl="1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hr-HR" sz="2400" dirty="0">
                <a:solidFill>
                  <a:srgbClr val="FFFF00"/>
                </a:solidFill>
              </a:rPr>
              <a:t>Riješiti križaljku </a:t>
            </a:r>
            <a:r>
              <a:rPr lang="hr-HR" sz="2400" dirty="0"/>
              <a:t>sa osnovnim pojmovima</a:t>
            </a:r>
          </a:p>
          <a:p>
            <a:pPr lvl="1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hr-HR" sz="2400" dirty="0"/>
              <a:t>Riješiti </a:t>
            </a:r>
            <a:r>
              <a:rPr lang="hr-HR" sz="2400" dirty="0">
                <a:solidFill>
                  <a:srgbClr val="FFFF00"/>
                </a:solidFill>
              </a:rPr>
              <a:t>Online vrednovanje  - tablice</a:t>
            </a:r>
          </a:p>
          <a:p>
            <a:pPr lvl="1">
              <a:lnSpc>
                <a:spcPct val="107000"/>
              </a:lnSpc>
              <a:buFont typeface="Symbol" panose="05050102010706020507" pitchFamily="18" charset="2"/>
              <a:buChar char=""/>
            </a:pPr>
            <a:endParaRPr lang="hr-HR" sz="2400" dirty="0"/>
          </a:p>
          <a:p>
            <a:pPr lvl="1">
              <a:lnSpc>
                <a:spcPct val="107000"/>
              </a:lnSpc>
              <a:buFont typeface="Symbol" panose="05050102010706020507" pitchFamily="18" charset="2"/>
              <a:buChar char=""/>
            </a:pPr>
            <a:endParaRPr lang="hr-HR" sz="2400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46247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426DCE7-AF77-4DA0-AE57-DAB48D8D13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506027"/>
            <a:ext cx="8946541" cy="5742372"/>
          </a:xfrm>
        </p:spPr>
        <p:txBody>
          <a:bodyPr>
            <a:normAutofit/>
          </a:bodyPr>
          <a:lstStyle/>
          <a:p>
            <a:pPr lvl="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hr-HR" sz="3200" u="sng" dirty="0"/>
              <a:t>Stvaranje baze podataka</a:t>
            </a:r>
            <a:r>
              <a:rPr lang="hr-HR" sz="3200" dirty="0"/>
              <a:t> – </a:t>
            </a:r>
          </a:p>
          <a:p>
            <a:pPr lvl="1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hr-HR" sz="3000" dirty="0"/>
              <a:t>Na primjeru </a:t>
            </a:r>
            <a:r>
              <a:rPr lang="hr-HR" sz="3000" dirty="0">
                <a:solidFill>
                  <a:srgbClr val="FFFF00"/>
                </a:solidFill>
              </a:rPr>
              <a:t>periodnog sustava elemenata izraditi bazu podataka – </a:t>
            </a:r>
            <a:endParaRPr lang="hr-HR" sz="3000" dirty="0">
              <a:solidFill>
                <a:srgbClr val="FF0000"/>
              </a:solidFill>
            </a:endParaRPr>
          </a:p>
          <a:p>
            <a:pPr lvl="2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hr-HR" sz="2200" dirty="0">
                <a:solidFill>
                  <a:srgbClr val="FFFF00"/>
                </a:solidFill>
              </a:rPr>
              <a:t>Izraditi</a:t>
            </a:r>
            <a:r>
              <a:rPr lang="hr-HR" sz="2200" dirty="0"/>
              <a:t> strukturu tablice (polja i vrste podataka)</a:t>
            </a:r>
          </a:p>
          <a:p>
            <a:pPr lvl="2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hr-HR" sz="2200" dirty="0">
                <a:solidFill>
                  <a:srgbClr val="FFFF00"/>
                </a:solidFill>
              </a:rPr>
              <a:t>Pokrenuti</a:t>
            </a:r>
            <a:r>
              <a:rPr lang="hr-HR" sz="2200" dirty="0"/>
              <a:t> program Access i kreirati bazu</a:t>
            </a:r>
          </a:p>
          <a:p>
            <a:pPr lvl="2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hr-HR" sz="2200" dirty="0">
                <a:solidFill>
                  <a:srgbClr val="FFFF00"/>
                </a:solidFill>
              </a:rPr>
              <a:t>Izraditi</a:t>
            </a:r>
            <a:r>
              <a:rPr lang="hr-HR" sz="2200" dirty="0"/>
              <a:t> tablicu</a:t>
            </a:r>
          </a:p>
          <a:p>
            <a:pPr lvl="2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hr-HR" sz="2200" dirty="0">
                <a:solidFill>
                  <a:srgbClr val="FFFF00"/>
                </a:solidFill>
              </a:rPr>
              <a:t>Unijeti</a:t>
            </a:r>
            <a:r>
              <a:rPr lang="hr-HR" sz="2200" dirty="0"/>
              <a:t> podatke</a:t>
            </a:r>
          </a:p>
          <a:p>
            <a:pPr lvl="2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hr-HR" sz="2200" dirty="0">
                <a:solidFill>
                  <a:srgbClr val="FFFF00"/>
                </a:solidFill>
              </a:rPr>
              <a:t>Sortirati</a:t>
            </a:r>
            <a:r>
              <a:rPr lang="hr-HR" sz="2200" dirty="0"/>
              <a:t> podatke</a:t>
            </a:r>
          </a:p>
          <a:p>
            <a:pPr lvl="2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hr-HR" sz="2200" dirty="0">
                <a:solidFill>
                  <a:srgbClr val="FFFF00"/>
                </a:solidFill>
              </a:rPr>
              <a:t>Izraditi</a:t>
            </a:r>
            <a:r>
              <a:rPr lang="hr-HR" sz="2200" dirty="0"/>
              <a:t> upite</a:t>
            </a:r>
          </a:p>
          <a:p>
            <a:pPr lvl="2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hr-HR" sz="2200" dirty="0">
                <a:solidFill>
                  <a:srgbClr val="FFFF00"/>
                </a:solidFill>
              </a:rPr>
              <a:t>Izraditi</a:t>
            </a:r>
            <a:r>
              <a:rPr lang="hr-HR" sz="2200" dirty="0"/>
              <a:t> izvješća</a:t>
            </a:r>
          </a:p>
          <a:p>
            <a:pPr lvl="2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hr-HR" sz="2200" dirty="0"/>
              <a:t>Riješiti </a:t>
            </a:r>
            <a:r>
              <a:rPr lang="hr-HR" sz="2200" dirty="0">
                <a:solidFill>
                  <a:srgbClr val="FFFF00"/>
                </a:solidFill>
              </a:rPr>
              <a:t>online vrednovanje</a:t>
            </a:r>
            <a:endParaRPr lang="hr-HR" sz="2400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66361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426DCE7-AF77-4DA0-AE57-DAB48D8D13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506027"/>
            <a:ext cx="8946541" cy="5742372"/>
          </a:xfrm>
        </p:spPr>
        <p:txBody>
          <a:bodyPr>
            <a:normAutofit/>
          </a:bodyPr>
          <a:lstStyle/>
          <a:p>
            <a:pPr lvl="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hr-HR" sz="3200" u="sng" dirty="0"/>
              <a:t>Primjer baza knjižare</a:t>
            </a:r>
          </a:p>
          <a:p>
            <a:pPr lvl="1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hr-HR" sz="2800" dirty="0"/>
              <a:t>Učenici </a:t>
            </a:r>
            <a:r>
              <a:rPr lang="hr-HR" sz="2800" dirty="0">
                <a:solidFill>
                  <a:srgbClr val="FFFF00"/>
                </a:solidFill>
              </a:rPr>
              <a:t>samostalno</a:t>
            </a:r>
            <a:r>
              <a:rPr lang="hr-HR" sz="2800" dirty="0"/>
              <a:t> koristeći prijašnji primjer kao i </a:t>
            </a:r>
            <a:r>
              <a:rPr lang="hr-HR" sz="2800" dirty="0">
                <a:solidFill>
                  <a:srgbClr val="FFFF00"/>
                </a:solidFill>
              </a:rPr>
              <a:t>video upute, izrađuju poznatu bazu prema uputama</a:t>
            </a:r>
          </a:p>
          <a:p>
            <a:pPr lvl="1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hr-HR" sz="2800" dirty="0" err="1">
                <a:solidFill>
                  <a:srgbClr val="FFFF00"/>
                </a:solidFill>
              </a:rPr>
              <a:t>Samovrednovanje</a:t>
            </a:r>
            <a:r>
              <a:rPr lang="hr-HR" sz="2800" dirty="0">
                <a:solidFill>
                  <a:srgbClr val="FFFF00"/>
                </a:solidFill>
              </a:rPr>
              <a:t> Online upitnikom</a:t>
            </a:r>
          </a:p>
          <a:p>
            <a:pPr lvl="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hr-HR" sz="3200" u="sng" dirty="0"/>
              <a:t>Izradimo bazu – projekt</a:t>
            </a:r>
          </a:p>
          <a:p>
            <a:pPr lvl="1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hr-HR" sz="30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Izrada</a:t>
            </a:r>
            <a:r>
              <a:rPr lang="hr-HR" sz="3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baze podataka prema zadatku</a:t>
            </a:r>
          </a:p>
          <a:p>
            <a:pPr lvl="1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hr-HR" sz="3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Svaki učenik izrađuje bazu prema svom primjeru/modelu i želji</a:t>
            </a:r>
          </a:p>
          <a:p>
            <a:pPr lvl="1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hr-HR" sz="30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vrednovanje naučenog</a:t>
            </a:r>
          </a:p>
          <a:p>
            <a:pPr lvl="1"/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14434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1158</TotalTime>
  <Words>632</Words>
  <Application>Microsoft Office PowerPoint</Application>
  <PresentationFormat>Široki zaslon</PresentationFormat>
  <Paragraphs>76</Paragraphs>
  <Slides>11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11</vt:i4>
      </vt:variant>
    </vt:vector>
  </HeadingPairs>
  <TitlesOfParts>
    <vt:vector size="17" baseType="lpstr">
      <vt:lpstr>Arial</vt:lpstr>
      <vt:lpstr>Calibri</vt:lpstr>
      <vt:lpstr>Century Gothic</vt:lpstr>
      <vt:lpstr>Symbol</vt:lpstr>
      <vt:lpstr>Wingdings 3</vt:lpstr>
      <vt:lpstr>Ion</vt:lpstr>
      <vt:lpstr>Sustavno upravljanje zbirkama zapisa</vt:lpstr>
      <vt:lpstr>Uvod</vt:lpstr>
      <vt:lpstr>Razrada OŠ A. 8. 2  ishoda na aktivnosti</vt:lpstr>
      <vt:lpstr>PowerPoint prezentacija</vt:lpstr>
      <vt:lpstr>Razrada na aktivnosti</vt:lpstr>
      <vt:lpstr>One Note</vt:lpstr>
      <vt:lpstr>PowerPoint prezentacija</vt:lpstr>
      <vt:lpstr>PowerPoint prezentacija</vt:lpstr>
      <vt:lpstr>PowerPoint prezentacija</vt:lpstr>
      <vt:lpstr>PowerPoint prezentacija</vt:lpstr>
      <vt:lpstr>Zaključak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OneNote Classroom</dc:title>
  <dc:creator>Učenik 009</dc:creator>
  <cp:lastModifiedBy>Šime Gligora</cp:lastModifiedBy>
  <cp:revision>28</cp:revision>
  <dcterms:created xsi:type="dcterms:W3CDTF">2019-01-11T07:06:52Z</dcterms:created>
  <dcterms:modified xsi:type="dcterms:W3CDTF">2019-12-15T08:55:44Z</dcterms:modified>
</cp:coreProperties>
</file>