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57"/>
  </p:notesMasterIdLst>
  <p:sldIdLst>
    <p:sldId id="256" r:id="rId2"/>
    <p:sldId id="340" r:id="rId3"/>
    <p:sldId id="342" r:id="rId4"/>
    <p:sldId id="344" r:id="rId5"/>
    <p:sldId id="424" r:id="rId6"/>
    <p:sldId id="347" r:id="rId7"/>
    <p:sldId id="352" r:id="rId8"/>
    <p:sldId id="354" r:id="rId9"/>
    <p:sldId id="355" r:id="rId10"/>
    <p:sldId id="358" r:id="rId11"/>
    <p:sldId id="356" r:id="rId12"/>
    <p:sldId id="357" r:id="rId13"/>
    <p:sldId id="363" r:id="rId14"/>
    <p:sldId id="359" r:id="rId15"/>
    <p:sldId id="425" r:id="rId16"/>
    <p:sldId id="360" r:id="rId17"/>
    <p:sldId id="362" r:id="rId18"/>
    <p:sldId id="438" r:id="rId19"/>
    <p:sldId id="439" r:id="rId20"/>
    <p:sldId id="440" r:id="rId21"/>
    <p:sldId id="441" r:id="rId22"/>
    <p:sldId id="442" r:id="rId23"/>
    <p:sldId id="364" r:id="rId24"/>
    <p:sldId id="365" r:id="rId25"/>
    <p:sldId id="426" r:id="rId26"/>
    <p:sldId id="443" r:id="rId27"/>
    <p:sldId id="366" r:id="rId28"/>
    <p:sldId id="437" r:id="rId29"/>
    <p:sldId id="402" r:id="rId30"/>
    <p:sldId id="428" r:id="rId31"/>
    <p:sldId id="431" r:id="rId32"/>
    <p:sldId id="429" r:id="rId33"/>
    <p:sldId id="432" r:id="rId34"/>
    <p:sldId id="367" r:id="rId35"/>
    <p:sldId id="376" r:id="rId36"/>
    <p:sldId id="378" r:id="rId37"/>
    <p:sldId id="433" r:id="rId38"/>
    <p:sldId id="434" r:id="rId39"/>
    <p:sldId id="385" r:id="rId40"/>
    <p:sldId id="381" r:id="rId41"/>
    <p:sldId id="386" r:id="rId42"/>
    <p:sldId id="382" r:id="rId43"/>
    <p:sldId id="387" r:id="rId44"/>
    <p:sldId id="392" r:id="rId45"/>
    <p:sldId id="393" r:id="rId46"/>
    <p:sldId id="394" r:id="rId47"/>
    <p:sldId id="435" r:id="rId48"/>
    <p:sldId id="396" r:id="rId49"/>
    <p:sldId id="397" r:id="rId50"/>
    <p:sldId id="398" r:id="rId51"/>
    <p:sldId id="423" r:id="rId52"/>
    <p:sldId id="414" r:id="rId53"/>
    <p:sldId id="399" r:id="rId54"/>
    <p:sldId id="400" r:id="rId55"/>
    <p:sldId id="436" r:id="rId56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46" autoAdjust="0"/>
    <p:restoredTop sz="94660"/>
  </p:normalViewPr>
  <p:slideViewPr>
    <p:cSldViewPr>
      <p:cViewPr>
        <p:scale>
          <a:sx n="80" d="100"/>
          <a:sy n="80" d="100"/>
        </p:scale>
        <p:origin x="-7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22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33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mtClean="0"/>
              <a:t>MINTERMA - </a:t>
            </a:r>
            <a:r>
              <a:rPr lang="pl-PL" sz="1200" b="1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izraz zapisan u obliku sume produkata</a:t>
            </a:r>
            <a:endParaRPr lang="hr-HR" smtClean="0"/>
          </a:p>
          <a:p>
            <a:r>
              <a:rPr lang="hr-HR" smtClean="0"/>
              <a:t>MAKSTERMA - </a:t>
            </a:r>
            <a:r>
              <a:rPr lang="hr-HR" sz="1200" b="1" i="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pomoću umnoška zbroja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45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A501BFE-869C-493F-BCC7-AA7F49D4AF53}" type="datetime1">
              <a:rPr lang="sr-Latn-CS" smtClean="0"/>
              <a:pPr>
                <a:defRPr/>
              </a:pPr>
              <a:t>23.11.2016.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3429000"/>
            <a:ext cx="8458200" cy="12223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800" dirty="0" smtClean="0"/>
              <a:t>Logički sklopovi</a:t>
            </a:r>
            <a:endParaRPr lang="hr-H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NILI sklop (engl. Nor)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Kombinacija </a:t>
            </a:r>
            <a:r>
              <a:rPr lang="hr-HR" b="1" smtClean="0"/>
              <a:t>ILI</a:t>
            </a:r>
            <a:r>
              <a:rPr lang="hr-HR" smtClean="0"/>
              <a:t> i </a:t>
            </a:r>
            <a:r>
              <a:rPr lang="hr-HR" b="1" smtClean="0"/>
              <a:t>NE</a:t>
            </a:r>
            <a:r>
              <a:rPr lang="hr-HR" smtClean="0"/>
              <a:t> sklopova: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85786" y="2500306"/>
          <a:ext cx="4644000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48000"/>
                <a:gridCol w="1548000"/>
                <a:gridCol w="1548000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A+B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4286248" y="2643182"/>
            <a:ext cx="64294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5857884" y="2143116"/>
          <a:ext cx="2786082" cy="128588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786082"/>
              </a:tblGrid>
              <a:tr h="128588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Ravni poveznik 9"/>
          <p:cNvCxnSpPr/>
          <p:nvPr/>
        </p:nvCxnSpPr>
        <p:spPr>
          <a:xfrm rot="10800000">
            <a:off x="7000892" y="2428868"/>
            <a:ext cx="1143008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Slika 10" descr="G_NOR_100_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786190"/>
            <a:ext cx="357186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mtClean="0"/>
              <a:t>Složeni logički sklopovi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82042" cy="4525962"/>
          </a:xfrm>
        </p:spPr>
        <p:txBody>
          <a:bodyPr/>
          <a:lstStyle/>
          <a:p>
            <a:pPr algn="just"/>
            <a:r>
              <a:rPr lang="hr-HR" smtClean="0"/>
              <a:t>Složeni logički sklopovi sadrže stotine, tisuće, a u suvremenim računalima i milijune osnovnih logičkih sklopova. </a:t>
            </a:r>
          </a:p>
          <a:p>
            <a:pPr algn="just"/>
            <a:r>
              <a:rPr lang="hr-HR" smtClean="0"/>
              <a:t>Bez obzira na složenost logičkog sklopa, uvijek ga je moguće </a:t>
            </a:r>
            <a:r>
              <a:rPr lang="hr-HR" b="1" smtClean="0"/>
              <a:t>nacrtati,</a:t>
            </a:r>
            <a:r>
              <a:rPr lang="hr-HR" smtClean="0"/>
              <a:t> moguće je napisati pripadajući </a:t>
            </a:r>
            <a:r>
              <a:rPr lang="hr-HR" b="1" smtClean="0"/>
              <a:t>logički izraz </a:t>
            </a:r>
            <a:r>
              <a:rPr lang="hr-HR" smtClean="0"/>
              <a:t>i sastaviti </a:t>
            </a:r>
            <a:r>
              <a:rPr lang="hr-HR" b="1" smtClean="0"/>
              <a:t>tablicu stanja</a:t>
            </a:r>
            <a:r>
              <a:rPr lang="hr-HR" smtClean="0"/>
              <a:t>.</a:t>
            </a:r>
            <a:endParaRPr lang="vi-VN" smtClean="0"/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Napisati tablicu stanja i logički izraz za logički sklop:</a:t>
            </a:r>
          </a:p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pic>
        <p:nvPicPr>
          <p:cNvPr id="6" name="Slika 5" descr="BOL_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928934"/>
            <a:ext cx="821537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 (međustanja)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Prvo - </a:t>
            </a:r>
            <a:r>
              <a:rPr lang="hr-HR" b="1" smtClean="0"/>
              <a:t>označiti međustanja </a:t>
            </a:r>
            <a:r>
              <a:rPr lang="hr-HR" smtClean="0"/>
              <a:t>koja predstavljaju rezultat rada osnovnih sklopova (krenuti od ulaznih vrijednosti, s lijeva na desno).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pic>
        <p:nvPicPr>
          <p:cNvPr id="6" name="Slika 5" descr="PR_2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00438"/>
            <a:ext cx="871540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 (tablica stanja)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803531"/>
          </a:xfrm>
        </p:spPr>
        <p:txBody>
          <a:bodyPr/>
          <a:lstStyle/>
          <a:p>
            <a:r>
              <a:rPr lang="hr-HR" smtClean="0"/>
              <a:t>U tablici stanja treba predvidjeti:</a:t>
            </a:r>
          </a:p>
          <a:p>
            <a:pPr lvl="1">
              <a:spcBef>
                <a:spcPts val="600"/>
              </a:spcBef>
            </a:pPr>
            <a:r>
              <a:rPr lang="hr-HR" smtClean="0"/>
              <a:t>stupce koji predstavljaju </a:t>
            </a:r>
            <a:r>
              <a:rPr lang="hr-HR" b="1" smtClean="0"/>
              <a:t>ulazne operande,</a:t>
            </a:r>
            <a:endParaRPr lang="hr-HR" smtClean="0"/>
          </a:p>
          <a:p>
            <a:pPr lvl="1">
              <a:spcBef>
                <a:spcPts val="600"/>
              </a:spcBef>
            </a:pPr>
            <a:r>
              <a:rPr lang="hr-HR" smtClean="0"/>
              <a:t>stupce koji predstavljaju vrijednosti prethodno uvedenih </a:t>
            </a:r>
            <a:r>
              <a:rPr lang="hr-HR" b="1" smtClean="0"/>
              <a:t>međustanja</a:t>
            </a:r>
            <a:r>
              <a:rPr lang="hr-HR" smtClean="0"/>
              <a:t>,</a:t>
            </a:r>
          </a:p>
          <a:p>
            <a:pPr lvl="1">
              <a:spcBef>
                <a:spcPts val="600"/>
              </a:spcBef>
            </a:pPr>
            <a:r>
              <a:rPr lang="hr-HR" smtClean="0"/>
              <a:t>stupac </a:t>
            </a:r>
            <a:r>
              <a:rPr lang="hr-HR" b="1" smtClean="0"/>
              <a:t>krajnjeg rezultata</a:t>
            </a:r>
            <a:r>
              <a:rPr lang="hr-HR" smtClean="0"/>
              <a:t>.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14348" y="4643446"/>
          <a:ext cx="7786742" cy="10001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42942"/>
                <a:gridCol w="571504"/>
                <a:gridCol w="642942"/>
                <a:gridCol w="1928826"/>
                <a:gridCol w="1857388"/>
                <a:gridCol w="2143140"/>
              </a:tblGrid>
              <a:tr h="1000132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Y=Y2+C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5429256" y="4857760"/>
            <a:ext cx="50006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 (tablica stanja)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14348" y="1500175"/>
          <a:ext cx="7715303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37043"/>
                <a:gridCol w="566261"/>
                <a:gridCol w="637043"/>
                <a:gridCol w="1911130"/>
                <a:gridCol w="1840348"/>
                <a:gridCol w="2123478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Y=Y2+C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5429256" y="1643050"/>
            <a:ext cx="50006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 (tablica stanja)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14348" y="1500175"/>
          <a:ext cx="7715303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37043"/>
                <a:gridCol w="566261"/>
                <a:gridCol w="637043"/>
                <a:gridCol w="1911130"/>
                <a:gridCol w="1840348"/>
                <a:gridCol w="2123478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Y=Y2+C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5429256" y="1643050"/>
            <a:ext cx="500066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214942" y="2786058"/>
            <a:ext cx="3071834" cy="3286148"/>
          </a:xfrm>
        </p:spPr>
        <p:txBody>
          <a:bodyPr/>
          <a:lstStyle/>
          <a:p>
            <a:pPr algn="just"/>
            <a:r>
              <a:rPr lang="hr-HR" smtClean="0"/>
              <a:t>Postupak treba ponavljati sve dok </a:t>
            </a:r>
            <a:r>
              <a:rPr lang="hr-HR" b="1" smtClean="0"/>
              <a:t>članovi logičkog izraza </a:t>
            </a:r>
            <a:r>
              <a:rPr lang="hr-HR" smtClean="0"/>
              <a:t>ne budu </a:t>
            </a:r>
            <a:r>
              <a:rPr lang="hr-HR" b="1" smtClean="0"/>
              <a:t>osnovni ulazni operandi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  <p:grpSp>
        <p:nvGrpSpPr>
          <p:cNvPr id="11" name="Grupa 10"/>
          <p:cNvGrpSpPr/>
          <p:nvPr/>
        </p:nvGrpSpPr>
        <p:grpSpPr>
          <a:xfrm>
            <a:off x="642910" y="3929066"/>
            <a:ext cx="4071966" cy="928694"/>
            <a:chOff x="2214546" y="4071942"/>
            <a:chExt cx="4071966" cy="928694"/>
          </a:xfrm>
        </p:grpSpPr>
        <p:graphicFrame>
          <p:nvGraphicFramePr>
            <p:cNvPr id="9" name="Rezervirano mjesto sadržaja 5"/>
            <p:cNvGraphicFramePr>
              <a:graphicFrameLocks/>
            </p:cNvGraphicFramePr>
            <p:nvPr/>
          </p:nvGraphicFramePr>
          <p:xfrm>
            <a:off x="2214546" y="4071942"/>
            <a:ext cx="4071966" cy="928694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071966"/>
                </a:tblGrid>
                <a:tr h="928694">
                  <a:tc>
                    <a:txBody>
                      <a:bodyPr/>
                      <a:lstStyle/>
                      <a:p>
                        <a:pPr indent="-226695" algn="ctr">
                          <a:spcAft>
                            <a:spcPts val="0"/>
                          </a:spcAft>
                          <a:tabLst>
                            <a:tab pos="947420" algn="l"/>
                          </a:tabLst>
                        </a:pP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Y = ( Y1 ) + C</a:t>
                        </a:r>
                        <a:endParaRPr kumimoji="0" lang="hr-HR" sz="3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68580" marR="68580" marT="0" marB="0" anchor="ctr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</a:tr>
              </a:tbl>
            </a:graphicData>
          </a:graphic>
        </p:graphicFrame>
        <p:cxnSp>
          <p:nvCxnSpPr>
            <p:cNvPr id="7" name="Ravni poveznik 6"/>
            <p:cNvCxnSpPr/>
            <p:nvPr/>
          </p:nvCxnSpPr>
          <p:spPr>
            <a:xfrm rot="10800000">
              <a:off x="3929058" y="4286256"/>
              <a:ext cx="500066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a 11"/>
          <p:cNvGrpSpPr/>
          <p:nvPr/>
        </p:nvGrpSpPr>
        <p:grpSpPr>
          <a:xfrm>
            <a:off x="642910" y="5072074"/>
            <a:ext cx="4071966" cy="928694"/>
            <a:chOff x="2214546" y="5143512"/>
            <a:chExt cx="4071966" cy="928694"/>
          </a:xfrm>
        </p:grpSpPr>
        <p:graphicFrame>
          <p:nvGraphicFramePr>
            <p:cNvPr id="6" name="Rezervirano mjesto sadržaja 5"/>
            <p:cNvGraphicFramePr>
              <a:graphicFrameLocks/>
            </p:cNvGraphicFramePr>
            <p:nvPr/>
          </p:nvGraphicFramePr>
          <p:xfrm>
            <a:off x="2214546" y="5143512"/>
            <a:ext cx="4071966" cy="928694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071966"/>
                </a:tblGrid>
                <a:tr h="928694">
                  <a:tc>
                    <a:txBody>
                      <a:bodyPr/>
                      <a:lstStyle/>
                      <a:p>
                        <a:pPr indent="-226695" algn="ctr">
                          <a:spcAft>
                            <a:spcPts val="0"/>
                          </a:spcAft>
                          <a:tabLst>
                            <a:tab pos="947420" algn="l"/>
                          </a:tabLst>
                        </a:pP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Y = ( A + B ) + C</a:t>
                        </a:r>
                        <a:endParaRPr kumimoji="0" lang="hr-HR" sz="3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68580" marR="68580" marT="0" marB="0" anchor="ctr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</a:tr>
              </a:tbl>
            </a:graphicData>
          </a:graphic>
        </p:graphicFrame>
        <p:cxnSp>
          <p:nvCxnSpPr>
            <p:cNvPr id="8" name="Ravni poveznik 7"/>
            <p:cNvCxnSpPr/>
            <p:nvPr/>
          </p:nvCxnSpPr>
          <p:spPr>
            <a:xfrm rot="10800000">
              <a:off x="3643306" y="5286388"/>
              <a:ext cx="1143008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642910" y="2857496"/>
          <a:ext cx="4071966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1966"/>
              </a:tblGrid>
              <a:tr h="928694">
                <a:tc>
                  <a:txBody>
                    <a:bodyPr/>
                    <a:lstStyle/>
                    <a:p>
                      <a:pPr marL="0" indent="-22542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Y2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3" name="Slika 12" descr="PR_20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0"/>
            <a:ext cx="5429256" cy="1357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zervirano mjesto sadržaja 2"/>
          <p:cNvSpPr txBox="1">
            <a:spLocks/>
          </p:cNvSpPr>
          <p:nvPr/>
        </p:nvSpPr>
        <p:spPr bwMode="auto">
          <a:xfrm>
            <a:off x="214282" y="1571613"/>
            <a:ext cx="864399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Treba krenuti </a:t>
            </a:r>
            <a:r>
              <a:rPr kumimoji="0" lang="hr-H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 desna na lijevo</a:t>
            </a: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od krajnjeg izlaza i logičkih vrata kojima taj izlaz pripada.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endParaRPr kumimoji="0" lang="hr-HR" sz="2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5"/>
          </a:xfrm>
        </p:spPr>
        <p:txBody>
          <a:bodyPr/>
          <a:lstStyle/>
          <a:p>
            <a:r>
              <a:rPr lang="hr-HR" smtClean="0"/>
              <a:t>Napisati tablicu stanja i logički izraz za logički sklop (izraz po potrebi minimizirati):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grpSp>
        <p:nvGrpSpPr>
          <p:cNvPr id="6" name="Grupa 7"/>
          <p:cNvGrpSpPr/>
          <p:nvPr/>
        </p:nvGrpSpPr>
        <p:grpSpPr>
          <a:xfrm>
            <a:off x="928662" y="2643182"/>
            <a:ext cx="7500990" cy="3571703"/>
            <a:chOff x="708035" y="2508313"/>
            <a:chExt cx="7500990" cy="3571703"/>
          </a:xfrm>
        </p:grpSpPr>
        <p:grpSp>
          <p:nvGrpSpPr>
            <p:cNvPr id="8" name="Grupa 5"/>
            <p:cNvGrpSpPr/>
            <p:nvPr/>
          </p:nvGrpSpPr>
          <p:grpSpPr>
            <a:xfrm>
              <a:off x="708035" y="2508313"/>
              <a:ext cx="7500990" cy="3571703"/>
              <a:chOff x="703691" y="2579252"/>
              <a:chExt cx="7500990" cy="3571703"/>
            </a:xfrm>
          </p:grpSpPr>
          <p:pic>
            <p:nvPicPr>
              <p:cNvPr id="3075" name="Picture 3" descr="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3691" y="2579252"/>
                <a:ext cx="7500990" cy="35717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" name="Elipsa 6"/>
              <p:cNvSpPr/>
              <p:nvPr/>
            </p:nvSpPr>
            <p:spPr>
              <a:xfrm>
                <a:off x="1720940" y="4141765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9" name="Elipsa 8"/>
            <p:cNvSpPr/>
            <p:nvPr/>
          </p:nvSpPr>
          <p:spPr>
            <a:xfrm>
              <a:off x="1350690" y="57904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2-1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85720" y="5500702"/>
          <a:ext cx="8501122" cy="71437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50433"/>
                <a:gridCol w="489273"/>
                <a:gridCol w="1006861"/>
                <a:gridCol w="1194868"/>
                <a:gridCol w="1590139"/>
                <a:gridCol w="1834774"/>
                <a:gridCol w="1834774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Y3=Y1+A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Y4=Y2+B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Y=Y3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1857356" y="5643578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3000364" y="5643578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9"/>
          <p:cNvGrpSpPr/>
          <p:nvPr/>
        </p:nvGrpSpPr>
        <p:grpSpPr>
          <a:xfrm>
            <a:off x="357158" y="1428736"/>
            <a:ext cx="8363990" cy="3714776"/>
            <a:chOff x="357158" y="1428736"/>
            <a:chExt cx="8363990" cy="3714776"/>
          </a:xfrm>
        </p:grpSpPr>
        <p:grpSp>
          <p:nvGrpSpPr>
            <p:cNvPr id="10" name="Grupa 2"/>
            <p:cNvGrpSpPr/>
            <p:nvPr/>
          </p:nvGrpSpPr>
          <p:grpSpPr>
            <a:xfrm>
              <a:off x="357158" y="1428736"/>
              <a:ext cx="8363990" cy="3714776"/>
              <a:chOff x="357158" y="1428736"/>
              <a:chExt cx="8363990" cy="3714776"/>
            </a:xfrm>
          </p:grpSpPr>
          <p:pic>
            <p:nvPicPr>
              <p:cNvPr id="4098" name="Picture 2" descr="pr_30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57158" y="1428736"/>
                <a:ext cx="8363990" cy="371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Elipsa 8"/>
              <p:cNvSpPr/>
              <p:nvPr/>
            </p:nvSpPr>
            <p:spPr>
              <a:xfrm>
                <a:off x="1496389" y="3159621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11" name="Elipsa 10"/>
            <p:cNvSpPr/>
            <p:nvPr/>
          </p:nvSpPr>
          <p:spPr>
            <a:xfrm>
              <a:off x="1054190" y="50656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računalo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r>
              <a:rPr lang="hr-HR" smtClean="0"/>
              <a:t>Građeno od elektroničkih sklopova koji razlikuju samo </a:t>
            </a:r>
            <a:r>
              <a:rPr lang="hr-HR" b="1" smtClean="0"/>
              <a:t>dva stabilna stanja</a:t>
            </a:r>
            <a:r>
              <a:rPr lang="hr-HR" smtClean="0"/>
              <a:t>:</a:t>
            </a:r>
          </a:p>
          <a:p>
            <a:pPr lvl="1"/>
            <a:r>
              <a:rPr lang="hr-HR" b="1" smtClean="0"/>
              <a:t>logička nula </a:t>
            </a:r>
            <a:r>
              <a:rPr lang="hr-HR" smtClean="0"/>
              <a:t/>
            </a:r>
            <a:br>
              <a:rPr lang="hr-HR" smtClean="0"/>
            </a:br>
            <a:r>
              <a:rPr lang="hr-HR" smtClean="0"/>
              <a:t>jedna razina napona (npr. 0 V), </a:t>
            </a:r>
          </a:p>
          <a:p>
            <a:pPr lvl="1"/>
            <a:r>
              <a:rPr lang="hr-HR" b="1" smtClean="0"/>
              <a:t>logička jedinica </a:t>
            </a:r>
            <a:r>
              <a:rPr lang="hr-HR" smtClean="0"/>
              <a:t/>
            </a:r>
            <a:br>
              <a:rPr lang="hr-HR" smtClean="0"/>
            </a:br>
            <a:r>
              <a:rPr lang="hr-HR" smtClean="0"/>
              <a:t>druga razina napona (npr. 5 V).</a:t>
            </a:r>
          </a:p>
          <a:p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2-2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85720" y="1857364"/>
          <a:ext cx="8501122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50433"/>
                <a:gridCol w="489273"/>
                <a:gridCol w="1006861"/>
                <a:gridCol w="1194868"/>
                <a:gridCol w="1590139"/>
                <a:gridCol w="1834774"/>
                <a:gridCol w="1834774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Y3=Y1+A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Y4=Y2+B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Y=Y3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1928794" y="200024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3000364" y="200024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2-2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85720" y="1857364"/>
          <a:ext cx="8501122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50433"/>
                <a:gridCol w="489273"/>
                <a:gridCol w="1006861"/>
                <a:gridCol w="1194868"/>
                <a:gridCol w="1590139"/>
                <a:gridCol w="1834774"/>
                <a:gridCol w="1834774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Y3=Y1+A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Y4=Y2+B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Y=Y3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1928794" y="200024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3000364" y="200024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1785918" y="3857628"/>
          <a:ext cx="6858048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+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2-3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785918" y="4786322"/>
          <a:ext cx="6858048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 =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 A + A 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 rot="10800000">
            <a:off x="2786050" y="400050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>
            <a:off x="4214810" y="400050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6429388" y="400050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5000628" y="492919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3571868" y="4000504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4286248" y="492919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ica 16"/>
          <p:cNvGraphicFramePr>
            <a:graphicFrameLocks noGrp="1"/>
          </p:cNvGraphicFramePr>
          <p:nvPr/>
        </p:nvGraphicFramePr>
        <p:xfrm>
          <a:off x="1785918" y="2071678"/>
          <a:ext cx="6858048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 Y1 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 Y2 + B )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ica 18"/>
          <p:cNvGraphicFramePr>
            <a:graphicFrameLocks noGrp="1"/>
          </p:cNvGraphicFramePr>
          <p:nvPr/>
        </p:nvGraphicFramePr>
        <p:xfrm>
          <a:off x="1785918" y="1285860"/>
          <a:ext cx="6858048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Y3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Y4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ica 15"/>
          <p:cNvGraphicFramePr>
            <a:graphicFrameLocks noGrp="1"/>
          </p:cNvGraphicFramePr>
          <p:nvPr/>
        </p:nvGraphicFramePr>
        <p:xfrm>
          <a:off x="1785918" y="3000372"/>
          <a:ext cx="6858048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 B + A 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+ B )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 rot="10800000">
            <a:off x="5857884" y="314324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0800000">
            <a:off x="4000496" y="314324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ic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73105"/>
              </p:ext>
            </p:extLst>
          </p:nvPr>
        </p:nvGraphicFramePr>
        <p:xfrm>
          <a:off x="1785918" y="5715016"/>
          <a:ext cx="6858048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 = A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 B + </a:t>
                      </a:r>
                      <a:r>
                        <a:rPr lang="hr-HR" sz="3600" b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 B</a:t>
                      </a:r>
                      <a:endParaRPr kumimoji="0" lang="hr-HR" sz="3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Ravni poveznik 21"/>
          <p:cNvCxnSpPr/>
          <p:nvPr/>
        </p:nvCxnSpPr>
        <p:spPr>
          <a:xfrm rot="10800000">
            <a:off x="4357686" y="5857892"/>
            <a:ext cx="100013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25"/>
          <p:cNvGrpSpPr/>
          <p:nvPr/>
        </p:nvGrpSpPr>
        <p:grpSpPr>
          <a:xfrm>
            <a:off x="6679420" y="44624"/>
            <a:ext cx="2363198" cy="1210456"/>
            <a:chOff x="357158" y="1428736"/>
            <a:chExt cx="8363990" cy="3714776"/>
          </a:xfrm>
        </p:grpSpPr>
        <p:grpSp>
          <p:nvGrpSpPr>
            <p:cNvPr id="18" name="Grupa 26"/>
            <p:cNvGrpSpPr/>
            <p:nvPr/>
          </p:nvGrpSpPr>
          <p:grpSpPr>
            <a:xfrm>
              <a:off x="357158" y="1428736"/>
              <a:ext cx="8363990" cy="3714776"/>
              <a:chOff x="357158" y="1428736"/>
              <a:chExt cx="8363990" cy="3714776"/>
            </a:xfrm>
          </p:grpSpPr>
          <p:pic>
            <p:nvPicPr>
              <p:cNvPr id="29" name="Picture 2" descr="pr_30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57158" y="1428736"/>
                <a:ext cx="8363990" cy="3714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" name="Elipsa 29"/>
              <p:cNvSpPr/>
              <p:nvPr/>
            </p:nvSpPr>
            <p:spPr>
              <a:xfrm>
                <a:off x="1496389" y="3159621"/>
                <a:ext cx="72008" cy="72008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sp>
          <p:nvSpPr>
            <p:cNvPr id="28" name="Elipsa 27"/>
            <p:cNvSpPr/>
            <p:nvPr/>
          </p:nvSpPr>
          <p:spPr>
            <a:xfrm>
              <a:off x="1054190" y="506569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5"/>
          </a:xfrm>
        </p:spPr>
        <p:txBody>
          <a:bodyPr/>
          <a:lstStyle/>
          <a:p>
            <a:r>
              <a:rPr lang="hr-HR" smtClean="0"/>
              <a:t>Napisati tablicu stanja i logički izraz za sklop: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  <p:pic>
        <p:nvPicPr>
          <p:cNvPr id="10" name="Slika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53" t="8482" r="3783" b="52009"/>
          <a:stretch>
            <a:fillRect/>
          </a:stretch>
        </p:blipFill>
        <p:spPr bwMode="auto">
          <a:xfrm>
            <a:off x="571472" y="2500306"/>
            <a:ext cx="8001056" cy="27753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3-1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24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85721" y="5572140"/>
          <a:ext cx="8715434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4165"/>
                <a:gridCol w="350369"/>
                <a:gridCol w="394165"/>
                <a:gridCol w="1490957"/>
                <a:gridCol w="1202129"/>
                <a:gridCol w="1668940"/>
                <a:gridCol w="1000132"/>
                <a:gridCol w="1785950"/>
                <a:gridCol w="428627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Y1=A+B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Y3=Y2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Y5=Y3+Y4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3571868" y="5715016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lika 9" descr="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5516" y="1928802"/>
            <a:ext cx="8592968" cy="3000395"/>
          </a:xfrm>
          <a:prstGeom prst="rect">
            <a:avLst/>
          </a:prstGeom>
        </p:spPr>
      </p:pic>
      <p:cxnSp>
        <p:nvCxnSpPr>
          <p:cNvPr id="11" name="Ravni poveznik 10"/>
          <p:cNvCxnSpPr/>
          <p:nvPr/>
        </p:nvCxnSpPr>
        <p:spPr>
          <a:xfrm>
            <a:off x="6357950" y="5715016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3-2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25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14281" y="1500175"/>
          <a:ext cx="8715437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985"/>
                <a:gridCol w="362653"/>
                <a:gridCol w="407985"/>
                <a:gridCol w="1223956"/>
                <a:gridCol w="1169322"/>
                <a:gridCol w="1369253"/>
                <a:gridCol w="988201"/>
                <a:gridCol w="1571636"/>
                <a:gridCol w="1214446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Y1=A+B</a:t>
                      </a:r>
                      <a:endParaRPr kumimoji="0" lang="hr-HR" sz="24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Y3=Y2</a:t>
                      </a:r>
                      <a:r>
                        <a:rPr lang="hr-HR" sz="2400" b="1" smtClean="0">
                          <a:sym typeface="Wingdings"/>
                        </a:rPr>
                        <a:t></a:t>
                      </a: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4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Y5=Y3+Y4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0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Y=Y4</a:t>
                      </a:r>
                      <a:r>
                        <a:rPr lang="hr-HR" sz="2000" b="1" smtClean="0"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3286116" y="164305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5715008" y="164305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lika 8" descr="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5896" y="142852"/>
            <a:ext cx="3478104" cy="1214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3-2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26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14281" y="1500175"/>
          <a:ext cx="8715437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985"/>
                <a:gridCol w="362653"/>
                <a:gridCol w="407985"/>
                <a:gridCol w="1223956"/>
                <a:gridCol w="1169322"/>
                <a:gridCol w="1369253"/>
                <a:gridCol w="988201"/>
                <a:gridCol w="1571636"/>
                <a:gridCol w="1214446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Y1=A+B</a:t>
                      </a:r>
                      <a:endParaRPr kumimoji="0" lang="hr-HR" sz="24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Y3=Y2</a:t>
                      </a:r>
                      <a:r>
                        <a:rPr lang="hr-HR" sz="2400" b="1" smtClean="0">
                          <a:sym typeface="Wingdings"/>
                        </a:rPr>
                        <a:t></a:t>
                      </a: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4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Y5=Y3+Y4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0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Y=Y4</a:t>
                      </a:r>
                      <a:r>
                        <a:rPr lang="hr-HR" sz="2000" b="1" smtClean="0"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3286116" y="164305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5715008" y="1643050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Slika 8" descr="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65896" y="142852"/>
            <a:ext cx="3478104" cy="1214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2428860" y="3571876"/>
          <a:ext cx="5000660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000660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(Y2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C)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 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3-3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428860" y="2571744"/>
          <a:ext cx="5000660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000660"/>
              </a:tblGrid>
              <a:tr h="785818">
                <a:tc>
                  <a:txBody>
                    <a:bodyPr/>
                    <a:lstStyle/>
                    <a:p>
                      <a:pPr marL="0" indent="-22542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(Y3 + Y4)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 rot="10800000">
            <a:off x="5572132" y="371475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2428860" y="1643050"/>
          <a:ext cx="5000660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000660"/>
              </a:tblGrid>
              <a:tr h="785818">
                <a:tc>
                  <a:txBody>
                    <a:bodyPr/>
                    <a:lstStyle/>
                    <a:p>
                      <a:pPr marL="0" indent="-22542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Y5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Y4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Slika 13" descr="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9699" y="167177"/>
            <a:ext cx="3937982" cy="1375020"/>
          </a:xfrm>
          <a:prstGeom prst="rect">
            <a:avLst/>
          </a:prstGeom>
        </p:spPr>
      </p:pic>
      <p:cxnSp>
        <p:nvCxnSpPr>
          <p:cNvPr id="15" name="Ravni poveznik 14"/>
          <p:cNvCxnSpPr/>
          <p:nvPr/>
        </p:nvCxnSpPr>
        <p:spPr>
          <a:xfrm rot="10800000">
            <a:off x="6143636" y="2714620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 rot="10800000">
            <a:off x="6357950" y="371475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ica 16"/>
          <p:cNvGraphicFramePr>
            <a:graphicFrameLocks noGrp="1"/>
          </p:cNvGraphicFramePr>
          <p:nvPr/>
        </p:nvGraphicFramePr>
        <p:xfrm>
          <a:off x="2428860" y="4572008"/>
          <a:ext cx="50006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000660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(Y1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C)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 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Ravni poveznik 17"/>
          <p:cNvCxnSpPr/>
          <p:nvPr/>
        </p:nvCxnSpPr>
        <p:spPr>
          <a:xfrm rot="10800000">
            <a:off x="5572132" y="478632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6429388" y="478632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 rot="10800000">
            <a:off x="3929058" y="478632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ica 23"/>
          <p:cNvGraphicFramePr>
            <a:graphicFrameLocks noGrp="1"/>
          </p:cNvGraphicFramePr>
          <p:nvPr/>
        </p:nvGraphicFramePr>
        <p:xfrm>
          <a:off x="2428860" y="5643578"/>
          <a:ext cx="5286412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286412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((A + 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C)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 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5" name="Ravni poveznik 24"/>
          <p:cNvCxnSpPr/>
          <p:nvPr/>
        </p:nvCxnSpPr>
        <p:spPr>
          <a:xfrm rot="10800000">
            <a:off x="6072198" y="578645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 rot="10800000">
            <a:off x="6929454" y="578645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 rot="10800000">
            <a:off x="3714744" y="5786454"/>
            <a:ext cx="1143008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3-3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28</a:t>
            </a:fld>
            <a:endParaRPr lang="hr-HR"/>
          </a:p>
        </p:txBody>
      </p:sp>
      <p:graphicFrame>
        <p:nvGraphicFramePr>
          <p:cNvPr id="14" name="Tablic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638441"/>
              </p:ext>
            </p:extLst>
          </p:nvPr>
        </p:nvGraphicFramePr>
        <p:xfrm>
          <a:off x="2071671" y="3068960"/>
          <a:ext cx="528641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286412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((A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+C )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 </a:t>
                      </a:r>
                      <a:endParaRPr kumimoji="0" lang="hr-HR" sz="3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ic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828394"/>
              </p:ext>
            </p:extLst>
          </p:nvPr>
        </p:nvGraphicFramePr>
        <p:xfrm>
          <a:off x="2071670" y="4202038"/>
          <a:ext cx="5857916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857916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(A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C)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 ) </a:t>
                      </a:r>
                      <a:endParaRPr kumimoji="0" lang="hr-HR" sz="3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Ravni poveznik 15"/>
          <p:cNvCxnSpPr/>
          <p:nvPr/>
        </p:nvCxnSpPr>
        <p:spPr>
          <a:xfrm rot="10800000">
            <a:off x="6572264" y="328612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rot="10800000">
            <a:off x="3786182" y="442913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7072330" y="442913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ic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840426"/>
              </p:ext>
            </p:extLst>
          </p:nvPr>
        </p:nvGraphicFramePr>
        <p:xfrm>
          <a:off x="4000495" y="5301208"/>
          <a:ext cx="1643075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643075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C</a:t>
                      </a:r>
                      <a:endParaRPr kumimoji="0" lang="hr-HR" sz="3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1" name="Ravni poveznik 20"/>
          <p:cNvCxnSpPr/>
          <p:nvPr/>
        </p:nvCxnSpPr>
        <p:spPr>
          <a:xfrm rot="10800000">
            <a:off x="4929190" y="550070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ica 16"/>
          <p:cNvGraphicFramePr>
            <a:graphicFrameLocks noGrp="1"/>
          </p:cNvGraphicFramePr>
          <p:nvPr/>
        </p:nvGraphicFramePr>
        <p:xfrm>
          <a:off x="2071670" y="2143116"/>
          <a:ext cx="5286412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286412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((A + 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C)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 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Ravni poveznik 21"/>
          <p:cNvCxnSpPr/>
          <p:nvPr/>
        </p:nvCxnSpPr>
        <p:spPr>
          <a:xfrm rot="10800000">
            <a:off x="5715008" y="228599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 rot="10800000">
            <a:off x="6572264" y="228599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 rot="10800000">
            <a:off x="3357554" y="2285992"/>
            <a:ext cx="1143008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Slika 24" descr="a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0862" y="167176"/>
            <a:ext cx="4226819" cy="1475873"/>
          </a:xfrm>
          <a:prstGeom prst="rect">
            <a:avLst/>
          </a:prstGeom>
        </p:spPr>
      </p:pic>
      <p:cxnSp>
        <p:nvCxnSpPr>
          <p:cNvPr id="26" name="Ravni poveznik 25"/>
          <p:cNvCxnSpPr/>
          <p:nvPr/>
        </p:nvCxnSpPr>
        <p:spPr>
          <a:xfrm rot="10800000">
            <a:off x="3286116" y="328612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 rot="10800000">
            <a:off x="4071934" y="328612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ni poveznik 27"/>
          <p:cNvCxnSpPr/>
          <p:nvPr/>
        </p:nvCxnSpPr>
        <p:spPr>
          <a:xfrm rot="10800000">
            <a:off x="5643570" y="328612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ni poveznik 28"/>
          <p:cNvCxnSpPr/>
          <p:nvPr/>
        </p:nvCxnSpPr>
        <p:spPr>
          <a:xfrm rot="10800000">
            <a:off x="3071802" y="442913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 rot="10800000">
            <a:off x="5143504" y="442913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 rot="10800000">
            <a:off x="6357950" y="4429132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73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29</a:t>
            </a:fld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1428728" y="600076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/>
              <a:t>Info_1 / 18.</a:t>
            </a:r>
            <a:endParaRPr lang="hr-HR"/>
          </a:p>
        </p:txBody>
      </p:sp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285720" y="1500174"/>
            <a:ext cx="828680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>
              <a:lnSpc>
                <a:spcPct val="110000"/>
              </a:lnSpc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Char char="§"/>
              <a:defRPr/>
            </a:pP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Napisati </a:t>
            </a:r>
            <a:r>
              <a:rPr lang="hr-HR" sz="2800" smtClean="0"/>
              <a:t>tablicu stanja </a:t>
            </a:r>
            <a:r>
              <a:rPr lang="hr-HR" smtClean="0"/>
              <a:t>i</a:t>
            </a:r>
            <a:r>
              <a:rPr lang="hr-HR" sz="2800" smtClean="0"/>
              <a:t> logički izraz </a:t>
            </a:r>
            <a:r>
              <a:rPr lang="hr-HR" sz="2800" smtClean="0">
                <a:solidFill>
                  <a:schemeClr val="tx2"/>
                </a:solidFill>
                <a:latin typeface="+mn-lt"/>
                <a:cs typeface="+mn-cs"/>
              </a:rPr>
              <a:t>(izraz po potrebi minimizirati): </a:t>
            </a:r>
            <a:endParaRPr lang="hr-HR" sz="280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62" y="2714620"/>
            <a:ext cx="7554380" cy="3305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Logički sklopovi ili vrata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267728" cy="4525962"/>
          </a:xfrm>
        </p:spPr>
        <p:txBody>
          <a:bodyPr/>
          <a:lstStyle/>
          <a:p>
            <a:pPr algn="just"/>
            <a:r>
              <a:rPr lang="hr-HR" smtClean="0"/>
              <a:t>Složeno sklopovlje – građeno od jednostavnih </a:t>
            </a:r>
            <a:r>
              <a:rPr lang="hr-HR" b="1" smtClean="0"/>
              <a:t>osnovnih elemenata</a:t>
            </a:r>
            <a:r>
              <a:rPr lang="hr-HR" smtClean="0"/>
              <a:t> koji se zovu </a:t>
            </a:r>
            <a:r>
              <a:rPr lang="hr-HR" b="1" smtClean="0"/>
              <a:t>logički sklopovi </a:t>
            </a:r>
            <a:r>
              <a:rPr lang="hr-HR" smtClean="0"/>
              <a:t>ili </a:t>
            </a:r>
            <a:r>
              <a:rPr lang="hr-HR" b="1" smtClean="0"/>
              <a:t>vrata</a:t>
            </a:r>
            <a:r>
              <a:rPr lang="hr-HR" smtClean="0"/>
              <a:t>.</a:t>
            </a:r>
          </a:p>
          <a:p>
            <a:pPr algn="just"/>
            <a:r>
              <a:rPr lang="hr-HR" smtClean="0"/>
              <a:t>Osnovni logički sklopovi oponašaju osnovne operacije Boolove algebre (operacije, operandi, pravila logičkih odnosa).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30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285720" y="5214950"/>
          <a:ext cx="8572560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56527"/>
                <a:gridCol w="405801"/>
                <a:gridCol w="456527"/>
                <a:gridCol w="1369581"/>
                <a:gridCol w="1424534"/>
                <a:gridCol w="1030566"/>
                <a:gridCol w="1907268"/>
                <a:gridCol w="1521756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Y4=Y3+C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Y=Y2</a:t>
                      </a:r>
                      <a:r>
                        <a:rPr lang="hr-HR" sz="2800" b="1" smtClean="0">
                          <a:sym typeface="Wingdings"/>
                        </a:rPr>
                        <a:t>+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3714744" y="5357826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5000628" y="5357826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Slika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09" y="1628800"/>
            <a:ext cx="7556379" cy="33065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31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28596" y="1428736"/>
          <a:ext cx="8286807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1309"/>
                <a:gridCol w="392274"/>
                <a:gridCol w="441309"/>
                <a:gridCol w="1410647"/>
                <a:gridCol w="1353439"/>
                <a:gridCol w="1101912"/>
                <a:gridCol w="1605892"/>
                <a:gridCol w="1540025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Y4=Y3+C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Y=Y2</a:t>
                      </a:r>
                      <a:r>
                        <a:rPr lang="hr-HR" sz="2800" b="1" smtClean="0">
                          <a:sym typeface="Wingdings"/>
                        </a:rPr>
                        <a:t>+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3857620" y="1571612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5072066" y="1571612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32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28596" y="1428736"/>
          <a:ext cx="8286807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1309"/>
                <a:gridCol w="392274"/>
                <a:gridCol w="441309"/>
                <a:gridCol w="1410647"/>
                <a:gridCol w="1353439"/>
                <a:gridCol w="1101912"/>
                <a:gridCol w="1605892"/>
                <a:gridCol w="1540025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Y2=Y1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Y3=A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Y4=Y3+C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Y=Y2</a:t>
                      </a:r>
                      <a:r>
                        <a:rPr lang="hr-HR" sz="2800" b="1" smtClean="0">
                          <a:sym typeface="Wingdings"/>
                        </a:rPr>
                        <a:t>+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Y4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3857620" y="1571612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5072066" y="1571612"/>
            <a:ext cx="428628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1785918" y="3857628"/>
          <a:ext cx="6858048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+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33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785918" y="4786322"/>
          <a:ext cx="6858048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 B + 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Ravni poveznik 8"/>
          <p:cNvCxnSpPr/>
          <p:nvPr/>
        </p:nvCxnSpPr>
        <p:spPr>
          <a:xfrm rot="10800000">
            <a:off x="4929190" y="400050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5715008" y="4000504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5357818" y="492919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4214810" y="4000504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4643438" y="492919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ica 16"/>
          <p:cNvGraphicFramePr>
            <a:graphicFrameLocks noGrp="1"/>
          </p:cNvGraphicFramePr>
          <p:nvPr/>
        </p:nvGraphicFramePr>
        <p:xfrm>
          <a:off x="1785918" y="2071678"/>
          <a:ext cx="6858048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 Y1)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 Y3 + C )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Tablica 18"/>
          <p:cNvGraphicFramePr>
            <a:graphicFrameLocks noGrp="1"/>
          </p:cNvGraphicFramePr>
          <p:nvPr/>
        </p:nvGraphicFramePr>
        <p:xfrm>
          <a:off x="1785918" y="1285860"/>
          <a:ext cx="6858048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Y2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Y4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ica 15"/>
          <p:cNvGraphicFramePr>
            <a:graphicFrameLocks noGrp="1"/>
          </p:cNvGraphicFramePr>
          <p:nvPr/>
        </p:nvGraphicFramePr>
        <p:xfrm>
          <a:off x="1785918" y="3000372"/>
          <a:ext cx="6858048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+ C )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 rot="10800000">
            <a:off x="5857884" y="3143248"/>
            <a:ext cx="500066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0800000">
            <a:off x="4000496" y="3143248"/>
            <a:ext cx="107157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ica 20"/>
          <p:cNvGraphicFramePr>
            <a:graphicFrameLocks noGrp="1"/>
          </p:cNvGraphicFramePr>
          <p:nvPr/>
        </p:nvGraphicFramePr>
        <p:xfrm>
          <a:off x="1785918" y="5715016"/>
          <a:ext cx="6858048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58048"/>
              </a:tblGrid>
              <a:tr h="71438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 B + 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Ravni poveznik 21"/>
          <p:cNvCxnSpPr/>
          <p:nvPr/>
        </p:nvCxnSpPr>
        <p:spPr>
          <a:xfrm rot="10800000">
            <a:off x="4714876" y="5857892"/>
            <a:ext cx="100013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 rot="10800000">
            <a:off x="4286248" y="2214554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Slika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040" y="1"/>
            <a:ext cx="3163699" cy="1384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5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428737"/>
            <a:ext cx="8572560" cy="1571636"/>
          </a:xfrm>
        </p:spPr>
        <p:txBody>
          <a:bodyPr/>
          <a:lstStyle/>
          <a:p>
            <a:pPr algn="just"/>
            <a:r>
              <a:rPr lang="hr-HR" b="1" smtClean="0"/>
              <a:t>Nacrtati</a:t>
            </a:r>
            <a:r>
              <a:rPr lang="hr-HR" smtClean="0"/>
              <a:t> pripadajući </a:t>
            </a:r>
            <a:r>
              <a:rPr lang="hr-HR" b="1" smtClean="0"/>
              <a:t>logički sklop </a:t>
            </a:r>
            <a:r>
              <a:rPr lang="hr-HR" smtClean="0"/>
              <a:t>i </a:t>
            </a:r>
            <a:r>
              <a:rPr lang="hr-HR" b="1" smtClean="0"/>
              <a:t>napisati tablicu stanja</a:t>
            </a:r>
            <a:r>
              <a:rPr lang="hr-HR" smtClean="0"/>
              <a:t> na osnovu logičkog izraza: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34</a:t>
            </a:fld>
            <a:endParaRPr lang="hr-HR"/>
          </a:p>
        </p:txBody>
      </p:sp>
      <p:graphicFrame>
        <p:nvGraphicFramePr>
          <p:cNvPr id="8" name="Rezervirano mjesto sadržaja 5"/>
          <p:cNvGraphicFramePr>
            <a:graphicFrameLocks/>
          </p:cNvGraphicFramePr>
          <p:nvPr/>
        </p:nvGraphicFramePr>
        <p:xfrm>
          <a:off x="2500298" y="2786058"/>
          <a:ext cx="3429024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29024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zervirano mjesto sadržaja 2"/>
          <p:cNvSpPr txBox="1">
            <a:spLocks/>
          </p:cNvSpPr>
          <p:nvPr/>
        </p:nvSpPr>
        <p:spPr bwMode="auto">
          <a:xfrm>
            <a:off x="285720" y="4214818"/>
            <a:ext cx="86868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Prvo je potrebno </a:t>
            </a: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pojednostavniti</a:t>
            </a: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složenu logičku operaciju što je više moguće.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(U ovom primjeru se navedena logička operacija ne može pojednostavniti.)</a:t>
            </a:r>
            <a:endParaRPr kumimoji="0" lang="hr-HR" sz="2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5 - rješenje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196290" cy="1589085"/>
          </a:xfrm>
        </p:spPr>
        <p:txBody>
          <a:bodyPr/>
          <a:lstStyle/>
          <a:p>
            <a:pPr lvl="0" algn="just"/>
            <a:r>
              <a:rPr lang="hr-HR" smtClean="0"/>
              <a:t>Pojednostavnjen oblik logičke operacije - </a:t>
            </a:r>
            <a:r>
              <a:rPr lang="hr-HR" b="1" smtClean="0"/>
              <a:t>podijeliti na dva dijela</a:t>
            </a:r>
            <a:r>
              <a:rPr lang="hr-HR" smtClean="0"/>
              <a:t>, tako da ih povezuje </a:t>
            </a:r>
            <a:r>
              <a:rPr lang="hr-HR" b="1" smtClean="0"/>
              <a:t>jedan od osnovnih logičkih operatora</a:t>
            </a:r>
            <a:r>
              <a:rPr lang="hr-HR" smtClean="0"/>
              <a:t>. 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35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85786" y="3500438"/>
          <a:ext cx="4071966" cy="258312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1966"/>
              </a:tblGrid>
              <a:tr h="496324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C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006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Prvi ulaz: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• B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Drugi ulaz: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kumimoji="0" lang="hr-HR" sz="2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Operator: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 (operator ILI)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494122" y="75671"/>
          <a:ext cx="3429024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29024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 descr="proba_2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071942"/>
            <a:ext cx="392909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5 - rješenje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554163"/>
            <a:ext cx="3714776" cy="4525962"/>
          </a:xfrm>
        </p:spPr>
        <p:txBody>
          <a:bodyPr/>
          <a:lstStyle/>
          <a:p>
            <a:pPr lvl="0"/>
            <a:r>
              <a:rPr lang="hr-HR" smtClean="0"/>
              <a:t>Ponavljati postupak sve dok na ulazima ne bude samo po jedan osnovni logički operand. 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36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143372" y="1571613"/>
          <a:ext cx="4429156" cy="233476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29156"/>
              </a:tblGrid>
              <a:tr h="498542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6035">
                <a:tc>
                  <a:txBody>
                    <a:bodyPr/>
                    <a:lstStyle/>
                    <a:p>
                      <a:pPr>
                        <a:lnSpc>
                          <a:spcPct val="130000"/>
                        </a:lnSpc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Prvi ulaz: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Drugi ulaz: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30000"/>
                        </a:lnSpc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Operator: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• (operator I)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494122" y="75671"/>
          <a:ext cx="3429024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29024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Slika 9" descr="bb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4000504"/>
            <a:ext cx="5948361" cy="25742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5 - rješenje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28596" y="1428736"/>
          <a:ext cx="4225564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1309"/>
                <a:gridCol w="392274"/>
                <a:gridCol w="441309"/>
                <a:gridCol w="1410647"/>
                <a:gridCol w="1540025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Y=Y1</a:t>
                      </a:r>
                      <a:r>
                        <a:rPr lang="hr-HR" sz="2800" b="1" smtClean="0">
                          <a:sym typeface="Wingdings"/>
                        </a:rPr>
                        <a:t>+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Slika 6" descr="bb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786058"/>
            <a:ext cx="3872367" cy="2002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5 - rješenje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38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28596" y="1428736"/>
          <a:ext cx="4225564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1309"/>
                <a:gridCol w="392274"/>
                <a:gridCol w="441309"/>
                <a:gridCol w="1410647"/>
                <a:gridCol w="1540025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Y1=A</a:t>
                      </a:r>
                      <a:r>
                        <a:rPr lang="hr-HR" sz="2800" b="1" smtClean="0"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Y=Y1</a:t>
                      </a:r>
                      <a:r>
                        <a:rPr lang="hr-HR" sz="2800" b="1" smtClean="0">
                          <a:sym typeface="Wingdings"/>
                        </a:rPr>
                        <a:t>+</a:t>
                      </a:r>
                      <a:r>
                        <a:rPr kumimoji="0" lang="hr-HR" sz="2800" b="0" kern="120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Slika 6" descr="bb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2786058"/>
            <a:ext cx="3872367" cy="2002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6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hr-HR" b="1" smtClean="0"/>
              <a:t>Nacrtati</a:t>
            </a:r>
            <a:r>
              <a:rPr lang="hr-HR" smtClean="0"/>
              <a:t> pripadajući </a:t>
            </a:r>
            <a:r>
              <a:rPr lang="hr-HR" b="1" smtClean="0"/>
              <a:t>logički sklop </a:t>
            </a:r>
            <a:r>
              <a:rPr lang="hr-HR" smtClean="0"/>
              <a:t>na osnovu logičkog izraza. Tablicu stanja nije potrebno popunjavati.</a:t>
            </a:r>
          </a:p>
          <a:p>
            <a:pPr algn="just"/>
            <a:endParaRPr lang="hr-HR" smtClean="0"/>
          </a:p>
          <a:p>
            <a:endParaRPr lang="hr-HR" smtClean="0"/>
          </a:p>
          <a:p>
            <a:r>
              <a:rPr lang="hr-HR" smtClean="0"/>
              <a:t>Pojednostavljeno: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39</a:t>
            </a:fld>
            <a:endParaRPr lang="hr-HR"/>
          </a:p>
        </p:txBody>
      </p:sp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1357290" y="2928934"/>
          <a:ext cx="600079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000792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D +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D 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Rezervirano mjesto sadržaja 5"/>
          <p:cNvGraphicFramePr>
            <a:graphicFrameLocks/>
          </p:cNvGraphicFramePr>
          <p:nvPr/>
        </p:nvGraphicFramePr>
        <p:xfrm>
          <a:off x="2643174" y="5786454"/>
          <a:ext cx="4214842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14842"/>
              </a:tblGrid>
              <a:tr h="642942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(B + D) + 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1714480" y="4786322"/>
          <a:ext cx="6215106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215106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(B + D) +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 (1+ D)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 Logičkim sklopovima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hr-HR" smtClean="0"/>
              <a:t>Svaki logički sklop ima:</a:t>
            </a:r>
          </a:p>
          <a:p>
            <a:pPr lvl="1">
              <a:spcBef>
                <a:spcPts val="1200"/>
              </a:spcBef>
            </a:pPr>
            <a:r>
              <a:rPr lang="hr-HR" b="1" smtClean="0"/>
              <a:t>jedan ili više </a:t>
            </a:r>
            <a:r>
              <a:rPr lang="hr-HR" smtClean="0"/>
              <a:t>ulaza i </a:t>
            </a:r>
            <a:r>
              <a:rPr lang="hr-HR" b="1" smtClean="0"/>
              <a:t>samo jedan </a:t>
            </a:r>
            <a:r>
              <a:rPr lang="hr-HR" smtClean="0"/>
              <a:t>izlaz.</a:t>
            </a:r>
          </a:p>
          <a:p>
            <a:pPr lvl="1">
              <a:spcBef>
                <a:spcPts val="1200"/>
              </a:spcBef>
            </a:pPr>
            <a:endParaRPr lang="hr-HR" sz="1100" smtClean="0"/>
          </a:p>
          <a:p>
            <a:r>
              <a:rPr lang="hr-HR" smtClean="0"/>
              <a:t>Logički sklop određuje:</a:t>
            </a:r>
          </a:p>
          <a:p>
            <a:pPr lvl="1">
              <a:spcBef>
                <a:spcPts val="1200"/>
              </a:spcBef>
            </a:pPr>
            <a:r>
              <a:rPr lang="hr-HR" b="1" smtClean="0"/>
              <a:t>logički izraz</a:t>
            </a:r>
            <a:r>
              <a:rPr lang="hr-HR" smtClean="0"/>
              <a:t>,</a:t>
            </a:r>
          </a:p>
          <a:p>
            <a:pPr lvl="1">
              <a:spcBef>
                <a:spcPts val="1200"/>
              </a:spcBef>
            </a:pPr>
            <a:r>
              <a:rPr lang="hr-HR" b="1" smtClean="0"/>
              <a:t>tablica stanja</a:t>
            </a:r>
            <a:r>
              <a:rPr lang="hr-HR" smtClean="0"/>
              <a:t>,</a:t>
            </a:r>
          </a:p>
          <a:p>
            <a:pPr lvl="1">
              <a:spcBef>
                <a:spcPts val="1200"/>
              </a:spcBef>
            </a:pPr>
            <a:r>
              <a:rPr lang="hr-HR" b="1" smtClean="0"/>
              <a:t>simbol</a:t>
            </a:r>
            <a:r>
              <a:rPr lang="hr-HR" smtClean="0"/>
              <a:t>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6 - rješenje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40</a:t>
            </a:fld>
            <a:endParaRPr lang="hr-HR"/>
          </a:p>
        </p:txBody>
      </p:sp>
      <p:pic>
        <p:nvPicPr>
          <p:cNvPr id="1026" name="Picture 2" descr="proba_19"/>
          <p:cNvPicPr>
            <a:picLocks noChangeAspect="1" noChangeArrowheads="1"/>
          </p:cNvPicPr>
          <p:nvPr/>
        </p:nvPicPr>
        <p:blipFill>
          <a:blip r:embed="rId2" cstate="print"/>
          <a:srcRect l="47541"/>
          <a:stretch>
            <a:fillRect/>
          </a:stretch>
        </p:blipFill>
        <p:spPr bwMode="auto">
          <a:xfrm>
            <a:off x="4357686" y="1285860"/>
            <a:ext cx="4572032" cy="1785951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6" name="Picture 2" descr="proba_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916316"/>
            <a:ext cx="8429684" cy="172739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Picture 2" descr="proba_19"/>
          <p:cNvPicPr>
            <a:picLocks noChangeAspect="1" noChangeArrowheads="1"/>
          </p:cNvPicPr>
          <p:nvPr/>
        </p:nvPicPr>
        <p:blipFill>
          <a:blip r:embed="rId2" cstate="print"/>
          <a:srcRect l="22131"/>
          <a:stretch>
            <a:fillRect/>
          </a:stretch>
        </p:blipFill>
        <p:spPr bwMode="auto">
          <a:xfrm>
            <a:off x="2500298" y="3143248"/>
            <a:ext cx="6429420" cy="1691954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714348" y="1428736"/>
          <a:ext cx="3571900" cy="157094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386453">
                <a:tc>
                  <a:txBody>
                    <a:bodyPr/>
                    <a:lstStyle/>
                    <a:p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(B+D)+C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374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Prvi ulaz: </a:t>
                      </a:r>
                      <a:r>
                        <a:rPr kumimoji="0" lang="hr-HR" sz="24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Drugi ulaz: </a:t>
                      </a:r>
                      <a:r>
                        <a:rPr kumimoji="0" lang="hr-HR" sz="24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A•(B+D)</a:t>
                      </a: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Operator: </a:t>
                      </a:r>
                      <a:r>
                        <a:rPr kumimoji="0" lang="hr-HR" sz="24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+ (operator ILI)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214282" y="3214686"/>
          <a:ext cx="2214578" cy="162167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214578"/>
              </a:tblGrid>
              <a:tr h="407161">
                <a:tc>
                  <a:txBody>
                    <a:bodyPr/>
                    <a:lstStyle/>
                    <a:p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4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(B+D)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475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Prvi ulaz: </a:t>
                      </a:r>
                      <a:r>
                        <a:rPr kumimoji="0" lang="hr-HR" sz="24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Drugi ulaz: </a:t>
                      </a:r>
                      <a:r>
                        <a:rPr kumimoji="0" lang="hr-HR" sz="24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B+D</a:t>
                      </a:r>
                      <a:endParaRPr kumimoji="0" lang="hr-HR" sz="24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90000"/>
                        </a:lnSpc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Operator: </a:t>
                      </a:r>
                      <a:r>
                        <a:rPr kumimoji="0" lang="hr-HR" sz="24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•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4826590" y="226488"/>
          <a:ext cx="4214842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14842"/>
              </a:tblGrid>
              <a:tr h="642942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(B + D) + C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7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231895"/>
          </a:xfrm>
        </p:spPr>
        <p:txBody>
          <a:bodyPr/>
          <a:lstStyle/>
          <a:p>
            <a:pPr algn="just"/>
            <a:r>
              <a:rPr lang="hr-HR" b="1" smtClean="0"/>
              <a:t>Nacrtati</a:t>
            </a:r>
            <a:r>
              <a:rPr lang="hr-HR" smtClean="0"/>
              <a:t> pripadajući </a:t>
            </a:r>
            <a:r>
              <a:rPr lang="hr-HR" b="1" smtClean="0"/>
              <a:t>logički sklop </a:t>
            </a:r>
            <a:r>
              <a:rPr lang="hr-HR" smtClean="0"/>
              <a:t>na osnovu logičkog izraza. Tablicu stanja nije potrebno popunjavati.</a:t>
            </a:r>
          </a:p>
          <a:p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41</a:t>
            </a:fld>
            <a:endParaRPr lang="hr-HR"/>
          </a:p>
        </p:txBody>
      </p:sp>
      <p:grpSp>
        <p:nvGrpSpPr>
          <p:cNvPr id="11" name="Grupa 10"/>
          <p:cNvGrpSpPr/>
          <p:nvPr/>
        </p:nvGrpSpPr>
        <p:grpSpPr>
          <a:xfrm>
            <a:off x="1357290" y="3214686"/>
            <a:ext cx="6000792" cy="928694"/>
            <a:chOff x="1357290" y="2643182"/>
            <a:chExt cx="6000792" cy="928694"/>
          </a:xfrm>
        </p:grpSpPr>
        <p:graphicFrame>
          <p:nvGraphicFramePr>
            <p:cNvPr id="7" name="Rezervirano mjesto sadržaja 5"/>
            <p:cNvGraphicFramePr>
              <a:graphicFrameLocks/>
            </p:cNvGraphicFramePr>
            <p:nvPr/>
          </p:nvGraphicFramePr>
          <p:xfrm>
            <a:off x="1357290" y="2643182"/>
            <a:ext cx="6000792" cy="928694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6000792"/>
                </a:tblGrid>
                <a:tr h="928694">
                  <a:tc>
                    <a:txBody>
                      <a:bodyPr/>
                      <a:lstStyle/>
                      <a:p>
                        <a:pPr indent="-226695" algn="ctr">
                          <a:spcAft>
                            <a:spcPts val="0"/>
                          </a:spcAft>
                          <a:tabLst>
                            <a:tab pos="947420" algn="l"/>
                          </a:tabLst>
                        </a:pP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Y = A </a:t>
                        </a:r>
                        <a:r>
                          <a:rPr lang="hr-HR" sz="3600" b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  <a:sym typeface="Wingdings"/>
                          </a:rPr>
                          <a:t></a:t>
                        </a: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(B + C) + D </a:t>
                        </a:r>
                        <a:endParaRPr kumimoji="0" lang="hr-HR" sz="3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68580" marR="68580" marT="0" marB="0" anchor="ctr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</a:tr>
              </a:tbl>
            </a:graphicData>
          </a:graphic>
        </p:graphicFrame>
        <p:cxnSp>
          <p:nvCxnSpPr>
            <p:cNvPr id="9" name="Ravni poveznik 8"/>
            <p:cNvCxnSpPr/>
            <p:nvPr/>
          </p:nvCxnSpPr>
          <p:spPr>
            <a:xfrm rot="10800000">
              <a:off x="5643570" y="2857496"/>
              <a:ext cx="500066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>
            <a:xfrm rot="10800000">
              <a:off x="4786314" y="2857496"/>
              <a:ext cx="500066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7 - rješenje</a:t>
            </a:r>
            <a:endParaRPr lang="hr-HR"/>
          </a:p>
        </p:txBody>
      </p:sp>
      <p:pic>
        <p:nvPicPr>
          <p:cNvPr id="7" name="Rezervirano mjesto sadržaja 6" descr="bbb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714488"/>
            <a:ext cx="8528598" cy="3714776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42</a:t>
            </a:fld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00034" y="2714620"/>
            <a:ext cx="357190" cy="113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8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571612"/>
            <a:ext cx="8572560" cy="3071834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mtClean="0"/>
              <a:t>Moguća je i treća situacija, u kojoj se </a:t>
            </a:r>
            <a:r>
              <a:rPr lang="hr-HR" b="1" smtClean="0"/>
              <a:t>na osnovu tablice stanja</a:t>
            </a:r>
            <a:r>
              <a:rPr lang="hr-HR" smtClean="0"/>
              <a:t> može zapisati pripadajući </a:t>
            </a:r>
            <a:r>
              <a:rPr lang="hr-HR" b="1" smtClean="0"/>
              <a:t>logički izraz.</a:t>
            </a:r>
          </a:p>
          <a:p>
            <a:pPr>
              <a:lnSpc>
                <a:spcPct val="140000"/>
              </a:lnSpc>
            </a:pPr>
            <a:r>
              <a:rPr lang="hr-HR" b="1" smtClean="0"/>
              <a:t>Zapisati logički izraz </a:t>
            </a:r>
            <a:r>
              <a:rPr lang="hr-HR" smtClean="0"/>
              <a:t>za </a:t>
            </a:r>
            <a:br>
              <a:rPr lang="hr-HR" smtClean="0"/>
            </a:br>
            <a:r>
              <a:rPr lang="hr-HR" smtClean="0"/>
              <a:t>složeni sklop </a:t>
            </a:r>
            <a:r>
              <a:rPr lang="hr-HR" b="1" smtClean="0"/>
              <a:t>na temelju </a:t>
            </a:r>
            <a:br>
              <a:rPr lang="hr-HR" b="1" smtClean="0"/>
            </a:br>
            <a:r>
              <a:rPr lang="hr-HR" smtClean="0"/>
              <a:t>pripadajuće </a:t>
            </a:r>
            <a:r>
              <a:rPr lang="hr-HR" b="1" smtClean="0"/>
              <a:t>tablice stanja</a:t>
            </a:r>
            <a:r>
              <a:rPr lang="hr-HR" smtClean="0"/>
              <a:t>, </a:t>
            </a:r>
            <a:br>
              <a:rPr lang="hr-HR" smtClean="0"/>
            </a:br>
            <a:r>
              <a:rPr lang="hr-HR" smtClean="0"/>
              <a:t>pa </a:t>
            </a:r>
            <a:r>
              <a:rPr lang="hr-HR" b="1" smtClean="0"/>
              <a:t>nacrtati</a:t>
            </a:r>
            <a:r>
              <a:rPr lang="hr-HR" smtClean="0"/>
              <a:t> odgovarajući </a:t>
            </a:r>
            <a:br>
              <a:rPr lang="hr-HR" smtClean="0"/>
            </a:br>
            <a:r>
              <a:rPr lang="hr-HR" b="1" smtClean="0"/>
              <a:t>logički sklop.</a:t>
            </a:r>
            <a:r>
              <a:rPr lang="hr-HR" smtClean="0"/>
              <a:t>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43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5572132" y="3143248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8 - rješenje</a:t>
            </a:r>
            <a:endParaRPr lang="hr-HR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642910" y="1714489"/>
            <a:ext cx="7981976" cy="1357322"/>
          </a:xfrm>
        </p:spPr>
        <p:txBody>
          <a:bodyPr/>
          <a:lstStyle/>
          <a:p>
            <a:pPr lvl="0"/>
            <a:r>
              <a:rPr lang="hr-HR" smtClean="0"/>
              <a:t>Prvo treba pronaći sve retke </a:t>
            </a:r>
            <a:r>
              <a:rPr lang="hr-HR" b="1" smtClean="0"/>
              <a:t>u stupcu rezultata</a:t>
            </a:r>
            <a:r>
              <a:rPr lang="hr-HR" smtClean="0"/>
              <a:t> (Y) u kojima je rezultat logičke operacije </a:t>
            </a:r>
            <a:r>
              <a:rPr lang="hr-HR" b="1" smtClean="0"/>
              <a:t>istina</a:t>
            </a:r>
            <a:r>
              <a:rPr lang="hr-HR" smtClean="0"/>
              <a:t>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44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143240" y="3071810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8 - rješenje</a:t>
            </a:r>
            <a:endParaRPr lang="hr-HR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428596" y="1571612"/>
            <a:ext cx="8429684" cy="1357322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hr-HR" dirty="0" smtClean="0"/>
              <a:t>Za svaki </a:t>
            </a:r>
            <a:r>
              <a:rPr lang="hr-HR" b="1" dirty="0" smtClean="0"/>
              <a:t>redak</a:t>
            </a:r>
            <a:r>
              <a:rPr lang="hr-HR" dirty="0" smtClean="0"/>
              <a:t> u kojem je rezultat </a:t>
            </a:r>
            <a:r>
              <a:rPr lang="hr-HR" b="1" dirty="0" smtClean="0"/>
              <a:t>1</a:t>
            </a:r>
            <a:r>
              <a:rPr lang="hr-HR" dirty="0" smtClean="0"/>
              <a:t>, </a:t>
            </a:r>
            <a:r>
              <a:rPr lang="hr-HR" b="1" dirty="0" smtClean="0"/>
              <a:t>napisati logički izraz </a:t>
            </a:r>
            <a:r>
              <a:rPr lang="hr-HR" dirty="0" smtClean="0"/>
              <a:t>koji taj redak opisuje.</a:t>
            </a:r>
          </a:p>
          <a:p>
            <a:pPr lvl="1"/>
            <a:r>
              <a:rPr lang="hr-HR" dirty="0" smtClean="0"/>
              <a:t>Operande povezanih </a:t>
            </a:r>
            <a:r>
              <a:rPr lang="hr-HR" b="1" dirty="0" smtClean="0"/>
              <a:t>operatorom I</a:t>
            </a:r>
            <a:r>
              <a:rPr lang="hr-HR" dirty="0" smtClean="0"/>
              <a:t> (</a:t>
            </a:r>
            <a:r>
              <a:rPr lang="hr-HR" dirty="0" smtClean="0">
                <a:sym typeface="Wingdings"/>
              </a:rPr>
              <a:t></a:t>
            </a:r>
            <a:r>
              <a:rPr lang="hr-HR" dirty="0" smtClean="0"/>
              <a:t>).</a:t>
            </a:r>
          </a:p>
          <a:p>
            <a:pPr lvl="1"/>
            <a:r>
              <a:rPr lang="hr-HR" dirty="0" smtClean="0"/>
              <a:t>Operand koji ima </a:t>
            </a:r>
            <a:r>
              <a:rPr lang="hr-HR" b="1" dirty="0" smtClean="0"/>
              <a:t>vrijednost 1</a:t>
            </a:r>
            <a:r>
              <a:rPr lang="hr-HR" dirty="0" smtClean="0"/>
              <a:t>, </a:t>
            </a:r>
            <a:r>
              <a:rPr lang="hr-HR" b="1" dirty="0" smtClean="0"/>
              <a:t>prepisuje se</a:t>
            </a:r>
            <a:r>
              <a:rPr lang="hr-HR" dirty="0" smtClean="0"/>
              <a:t>.</a:t>
            </a:r>
          </a:p>
          <a:p>
            <a:pPr lvl="1" algn="just"/>
            <a:r>
              <a:rPr lang="hr-HR" dirty="0" smtClean="0"/>
              <a:t>Operand koji ima </a:t>
            </a:r>
            <a:r>
              <a:rPr lang="hr-HR" b="1" dirty="0" smtClean="0"/>
              <a:t>vrijednost 0</a:t>
            </a:r>
            <a:r>
              <a:rPr lang="hr-HR" dirty="0" smtClean="0"/>
              <a:t> </a:t>
            </a:r>
            <a:r>
              <a:rPr lang="hr-HR" b="1" dirty="0" smtClean="0"/>
              <a:t>negira</a:t>
            </a:r>
            <a:r>
              <a:rPr lang="hr-HR" dirty="0" smtClean="0"/>
              <a:t> se a zatim zapisuje.</a:t>
            </a:r>
          </a:p>
          <a:p>
            <a:pPr algn="just"/>
            <a:r>
              <a:rPr lang="hr-HR" dirty="0" smtClean="0"/>
              <a:t>Tako </a:t>
            </a:r>
            <a:r>
              <a:rPr lang="hr-HR" b="1" dirty="0" smtClean="0"/>
              <a:t>dobivene logičke izraze </a:t>
            </a:r>
            <a:r>
              <a:rPr lang="hr-HR" dirty="0" smtClean="0"/>
              <a:t>međusobno treba  </a:t>
            </a:r>
            <a:r>
              <a:rPr lang="hr-HR" b="1" dirty="0" smtClean="0"/>
              <a:t>povezati</a:t>
            </a:r>
            <a:r>
              <a:rPr lang="hr-HR" dirty="0" smtClean="0"/>
              <a:t> logičkim </a:t>
            </a:r>
            <a:r>
              <a:rPr lang="hr-HR" b="1" dirty="0" smtClean="0"/>
              <a:t>operatorom ILI (+).</a:t>
            </a:r>
          </a:p>
          <a:p>
            <a:pPr lvl="1"/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8 - rješenje</a:t>
            </a:r>
            <a:endParaRPr lang="hr-HR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642910" y="1714489"/>
            <a:ext cx="7981976" cy="1357322"/>
          </a:xfrm>
        </p:spPr>
        <p:txBody>
          <a:bodyPr/>
          <a:lstStyle/>
          <a:p>
            <a:pPr lvl="0"/>
            <a:r>
              <a:rPr lang="hr-HR" smtClean="0"/>
              <a:t>U našem primjeru: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46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928794" y="2571744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4643438" y="3857628"/>
          <a:ext cx="2571768" cy="107157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535785"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0" name="Ravni poveznik 9"/>
          <p:cNvCxnSpPr/>
          <p:nvPr/>
        </p:nvCxnSpPr>
        <p:spPr>
          <a:xfrm rot="10800000">
            <a:off x="5500694" y="392906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6000760" y="4500570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Rezervirano mjesto sadržaja 5"/>
          <p:cNvGraphicFramePr>
            <a:graphicFrameLocks/>
          </p:cNvGraphicFramePr>
          <p:nvPr/>
        </p:nvGraphicFramePr>
        <p:xfrm>
          <a:off x="2928926" y="5643578"/>
          <a:ext cx="421484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14842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Ravni poveznik 13"/>
          <p:cNvCxnSpPr/>
          <p:nvPr/>
        </p:nvCxnSpPr>
        <p:spPr>
          <a:xfrm rot="10800000">
            <a:off x="4143372" y="585789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10800000">
            <a:off x="6286512" y="585789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8 - rješenje</a:t>
            </a:r>
            <a:endParaRPr lang="hr-HR"/>
          </a:p>
        </p:txBody>
      </p:sp>
      <p:pic>
        <p:nvPicPr>
          <p:cNvPr id="6" name="Rezervirano mjesto sadržaja 5" descr="bbb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1857364"/>
            <a:ext cx="6496050" cy="2971800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47</a:t>
            </a:fld>
            <a:endParaRPr lang="hr-HR"/>
          </a:p>
        </p:txBody>
      </p:sp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2786050" y="5214950"/>
          <a:ext cx="421484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14842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 rot="10800000">
            <a:off x="4000496" y="5429264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>
            <a:off x="6143636" y="5429264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1706234" y="2852935"/>
            <a:ext cx="84466" cy="1093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9</a:t>
            </a:r>
            <a:endParaRPr lang="hr-HR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357158" y="1714489"/>
            <a:ext cx="8286808" cy="1357322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hr-HR" b="1" smtClean="0"/>
              <a:t>Zapisati logički izraz </a:t>
            </a:r>
            <a:r>
              <a:rPr lang="hr-HR" smtClean="0"/>
              <a:t>za složeni sklop </a:t>
            </a:r>
            <a:r>
              <a:rPr lang="hr-HR" b="1" smtClean="0"/>
              <a:t>na temelju </a:t>
            </a:r>
            <a:br>
              <a:rPr lang="hr-HR" b="1" smtClean="0"/>
            </a:br>
            <a:r>
              <a:rPr lang="hr-HR" smtClean="0"/>
              <a:t>pripadajuće </a:t>
            </a:r>
            <a:r>
              <a:rPr lang="hr-HR" b="1" smtClean="0"/>
              <a:t>tablice stanja</a:t>
            </a:r>
            <a:r>
              <a:rPr lang="hr-HR" smtClean="0"/>
              <a:t>, pa </a:t>
            </a:r>
            <a:r>
              <a:rPr lang="hr-HR" b="1" smtClean="0"/>
              <a:t>nacrtati</a:t>
            </a:r>
            <a:r>
              <a:rPr lang="hr-HR" smtClean="0"/>
              <a:t> pripadajući </a:t>
            </a:r>
            <a:br>
              <a:rPr lang="hr-HR" smtClean="0"/>
            </a:br>
            <a:r>
              <a:rPr lang="hr-HR" b="1" smtClean="0"/>
              <a:t>logički sklop.</a:t>
            </a:r>
            <a:r>
              <a:rPr lang="hr-HR" smtClean="0"/>
              <a:t>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48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714744" y="3214686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9 - rješenje</a:t>
            </a:r>
            <a:endParaRPr lang="hr-HR"/>
          </a:p>
        </p:txBody>
      </p:sp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642910" y="1714489"/>
            <a:ext cx="7981976" cy="1357322"/>
          </a:xfrm>
        </p:spPr>
        <p:txBody>
          <a:bodyPr/>
          <a:lstStyle/>
          <a:p>
            <a:pPr lvl="0"/>
            <a:r>
              <a:rPr lang="hr-HR" smtClean="0"/>
              <a:t>U našem primjeru: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49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928794" y="2571744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5000628" y="3286124"/>
          <a:ext cx="2571768" cy="21431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535785"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0" name="Ravni poveznik 9"/>
          <p:cNvCxnSpPr/>
          <p:nvPr/>
        </p:nvCxnSpPr>
        <p:spPr>
          <a:xfrm rot="10800000">
            <a:off x="5786446" y="335756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6357950" y="335756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5857884" y="392906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Rezervirano mjesto sadržaja 5"/>
          <p:cNvGraphicFramePr>
            <a:graphicFrameLocks/>
          </p:cNvGraphicFramePr>
          <p:nvPr/>
        </p:nvGraphicFramePr>
        <p:xfrm>
          <a:off x="2357422" y="5643578"/>
          <a:ext cx="492922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929222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Ravni poveznik 14"/>
          <p:cNvCxnSpPr/>
          <p:nvPr/>
        </p:nvCxnSpPr>
        <p:spPr>
          <a:xfrm rot="10800000">
            <a:off x="3143240" y="585789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 rot="10800000">
            <a:off x="3786182" y="585789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rot="10800000">
            <a:off x="4643438" y="585789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Ne sklop (engl. NOT)</a:t>
            </a:r>
            <a:endParaRPr lang="hr-HR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Logički sklop s jednim ulazom i jednim izlazom, naziva se i </a:t>
            </a:r>
            <a:r>
              <a:rPr lang="hr-HR" b="1" smtClean="0"/>
              <a:t>invertor</a:t>
            </a:r>
            <a:r>
              <a:rPr lang="hr-HR" smtClean="0"/>
              <a:t> (obrće stanje ulaza).</a:t>
            </a:r>
          </a:p>
          <a:p>
            <a:r>
              <a:rPr lang="hr-HR" smtClean="0"/>
              <a:t>Oponaša logičku </a:t>
            </a:r>
            <a:r>
              <a:rPr lang="hr-HR" b="1" smtClean="0"/>
              <a:t>operaciju negacije.</a:t>
            </a:r>
            <a:r>
              <a:rPr lang="vi-VN" smtClean="0"/>
              <a:t> 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642910" y="3500438"/>
          <a:ext cx="3071834" cy="19361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35917"/>
                <a:gridCol w="1535917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Y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4286248" y="3643314"/>
          <a:ext cx="4071966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1966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Ravni poveznik 9"/>
          <p:cNvCxnSpPr/>
          <p:nvPr/>
        </p:nvCxnSpPr>
        <p:spPr>
          <a:xfrm rot="10800000">
            <a:off x="6429388" y="3857628"/>
            <a:ext cx="428628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zervirano mjesto sadržaja 5" descr="G_NE_100_T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4786322"/>
            <a:ext cx="33432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Slika 20" descr="bbb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4988" y="3714744"/>
            <a:ext cx="4308332" cy="1543052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9 - rješenje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731961"/>
          </a:xfrm>
        </p:spPr>
        <p:txBody>
          <a:bodyPr/>
          <a:lstStyle/>
          <a:p>
            <a:r>
              <a:rPr lang="hr-HR" smtClean="0"/>
              <a:t>Ako je moguće, složenu logičku operaciju treba pojednostavniti.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50</a:t>
            </a:fld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428596" y="3571876"/>
          <a:ext cx="3643338" cy="71440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43338"/>
              </a:tblGrid>
              <a:tr h="71440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428596" y="2714620"/>
          <a:ext cx="5143536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143536"/>
              </a:tblGrid>
              <a:tr h="714380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2" name="Ravni poveznik 11"/>
          <p:cNvCxnSpPr/>
          <p:nvPr/>
        </p:nvCxnSpPr>
        <p:spPr>
          <a:xfrm rot="10800000">
            <a:off x="1357290" y="285749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1714480" y="371475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2000232" y="285749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2786050" y="285749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428596" y="4429132"/>
          <a:ext cx="4214842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14842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(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+ A)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+ B) </a:t>
                      </a:r>
                      <a:endParaRPr kumimoji="0" lang="hr-HR" sz="3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Ravni poveznik 15"/>
          <p:cNvCxnSpPr/>
          <p:nvPr/>
        </p:nvCxnSpPr>
        <p:spPr>
          <a:xfrm rot="10800000">
            <a:off x="1500166" y="4572008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ica 18"/>
          <p:cNvGraphicFramePr>
            <a:graphicFrameLocks noGrp="1"/>
          </p:cNvGraphicFramePr>
          <p:nvPr/>
        </p:nvGraphicFramePr>
        <p:xfrm>
          <a:off x="500034" y="5357826"/>
          <a:ext cx="3571900" cy="57152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57152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+ B </a:t>
                      </a:r>
                      <a:endParaRPr kumimoji="0" lang="hr-HR" sz="36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0" name="Ravni poveznik 19"/>
          <p:cNvCxnSpPr/>
          <p:nvPr/>
        </p:nvCxnSpPr>
        <p:spPr>
          <a:xfrm rot="10800000">
            <a:off x="2071670" y="550070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rot="10800000">
            <a:off x="3143240" y="4572008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10</a:t>
            </a:r>
            <a:endParaRPr lang="hr-HR"/>
          </a:p>
        </p:txBody>
      </p:sp>
      <p:sp>
        <p:nvSpPr>
          <p:cNvPr id="17" name="Rezervirano mjesto sadržaja 2"/>
          <p:cNvSpPr>
            <a:spLocks noGrp="1"/>
          </p:cNvSpPr>
          <p:nvPr>
            <p:ph idx="1"/>
          </p:nvPr>
        </p:nvSpPr>
        <p:spPr>
          <a:xfrm>
            <a:off x="500034" y="1857364"/>
            <a:ext cx="3857652" cy="3143272"/>
          </a:xfrm>
        </p:spPr>
        <p:txBody>
          <a:bodyPr/>
          <a:lstStyle/>
          <a:p>
            <a:r>
              <a:rPr lang="hr-HR" b="1" smtClean="0"/>
              <a:t>Zapisati logički izraz </a:t>
            </a:r>
            <a:r>
              <a:rPr lang="hr-HR" smtClean="0"/>
              <a:t>za sklop </a:t>
            </a:r>
            <a:r>
              <a:rPr lang="hr-HR" b="1" smtClean="0"/>
              <a:t>na temelju </a:t>
            </a:r>
            <a:br>
              <a:rPr lang="hr-HR" b="1" smtClean="0"/>
            </a:br>
            <a:r>
              <a:rPr lang="hr-HR" smtClean="0"/>
              <a:t>pripadajuće </a:t>
            </a:r>
            <a:r>
              <a:rPr lang="hr-HR" b="1" smtClean="0"/>
              <a:t>tablice stanja</a:t>
            </a:r>
            <a:r>
              <a:rPr lang="hr-HR" smtClean="0"/>
              <a:t>, pa </a:t>
            </a:r>
            <a:r>
              <a:rPr lang="hr-HR" b="1" smtClean="0"/>
              <a:t>nacrtati</a:t>
            </a:r>
            <a:r>
              <a:rPr lang="hr-HR" smtClean="0"/>
              <a:t> pripadajući </a:t>
            </a:r>
            <a:br>
              <a:rPr lang="hr-HR" smtClean="0"/>
            </a:br>
            <a:r>
              <a:rPr lang="hr-HR" b="1" smtClean="0"/>
              <a:t>logički sklop.</a:t>
            </a:r>
            <a:r>
              <a:rPr lang="hr-HR" smtClean="0"/>
              <a:t>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51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572000" y="1285860"/>
          <a:ext cx="3941938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69386"/>
                <a:gridCol w="595009"/>
                <a:gridCol w="669386"/>
                <a:gridCol w="2008157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10 - rješenje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52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214414" y="1428736"/>
          <a:ext cx="3941938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69386"/>
                <a:gridCol w="595009"/>
                <a:gridCol w="669386"/>
                <a:gridCol w="2008157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/>
        </p:nvGraphicFramePr>
        <p:xfrm>
          <a:off x="5572132" y="2143116"/>
          <a:ext cx="2571768" cy="426865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146859"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Ravni poveznik 10"/>
          <p:cNvCxnSpPr/>
          <p:nvPr/>
        </p:nvCxnSpPr>
        <p:spPr>
          <a:xfrm rot="10800000">
            <a:off x="6215074" y="221455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6715140" y="221455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7286644" y="221455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10800000">
            <a:off x="6215074" y="328612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 rot="10800000">
            <a:off x="7215206" y="328612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rot="10800000">
            <a:off x="6715140" y="435769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7286644" y="4357694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0800000">
            <a:off x="6715140" y="4929198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10 - rješenje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53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642910" y="1714488"/>
          <a:ext cx="2571768" cy="319708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146859"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solidFill>
                      <a:schemeClr val="bg1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 rot="10800000">
            <a:off x="1285852" y="178592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0800000">
            <a:off x="1857356" y="178592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0800000">
            <a:off x="1357290" y="285749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2285984" y="285749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1785918" y="392906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1807269" y="4463549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2357422" y="392906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 rot="10800000">
            <a:off x="2357422" y="1785926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ica 16"/>
          <p:cNvGraphicFramePr>
            <a:graphicFrameLocks noGrp="1"/>
          </p:cNvGraphicFramePr>
          <p:nvPr/>
        </p:nvGraphicFramePr>
        <p:xfrm>
          <a:off x="214282" y="5357826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8" name="Ravni poveznik 17"/>
          <p:cNvCxnSpPr/>
          <p:nvPr/>
        </p:nvCxnSpPr>
        <p:spPr>
          <a:xfrm rot="10800000">
            <a:off x="1071538" y="5572140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2357422" y="5572140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 rot="10800000">
            <a:off x="1714480" y="5572140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0800000">
            <a:off x="4429124" y="5572140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rot="10800000">
            <a:off x="3071802" y="5572140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 rot="10800000">
            <a:off x="5786446" y="557214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 rot="10800000">
            <a:off x="6429388" y="557214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 rot="10800000">
            <a:off x="7715272" y="557214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10 - rješenje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54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57158" y="1714488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 rot="10800000">
            <a:off x="1214414" y="1928802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 rot="10800000">
            <a:off x="2500298" y="1928802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>
            <a:off x="1857356" y="1928802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0800000">
            <a:off x="4572000" y="1928802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3214678" y="1928802"/>
            <a:ext cx="214314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5929322" y="1928802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6572264" y="1928802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7858148" y="1928802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357158" y="2928934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(B+B)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C)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6" name="Ravni poveznik 15"/>
          <p:cNvCxnSpPr/>
          <p:nvPr/>
        </p:nvCxnSpPr>
        <p:spPr>
          <a:xfrm rot="10800000">
            <a:off x="2357422" y="3143248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rot="10800000">
            <a:off x="3071802" y="3143248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rot="10800000">
            <a:off x="3786182" y="3143248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5786446" y="3143248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 rot="10800000">
            <a:off x="6643702" y="3143248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ica 20"/>
          <p:cNvGraphicFramePr>
            <a:graphicFrameLocks noGrp="1"/>
          </p:cNvGraphicFramePr>
          <p:nvPr/>
        </p:nvGraphicFramePr>
        <p:xfrm>
          <a:off x="357158" y="4214818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Ravni poveznik 21"/>
          <p:cNvCxnSpPr/>
          <p:nvPr/>
        </p:nvCxnSpPr>
        <p:spPr>
          <a:xfrm rot="10800000">
            <a:off x="3857620" y="4429132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ni poveznik 22"/>
          <p:cNvCxnSpPr/>
          <p:nvPr/>
        </p:nvCxnSpPr>
        <p:spPr>
          <a:xfrm rot="10800000">
            <a:off x="4500562" y="4429132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 rot="10800000">
            <a:off x="5786446" y="4429132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10 - rješenje</a:t>
            </a:r>
            <a:endParaRPr lang="hr-HR"/>
          </a:p>
        </p:txBody>
      </p:sp>
      <p:pic>
        <p:nvPicPr>
          <p:cNvPr id="7" name="Rezervirano mjesto sadržaja 6" descr="bbb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8004" y="1436080"/>
            <a:ext cx="7733086" cy="4779002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I sklop (engl. AND)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731829"/>
          </a:xfrm>
        </p:spPr>
        <p:txBody>
          <a:bodyPr>
            <a:normAutofit fontScale="92500" lnSpcReduction="10000"/>
          </a:bodyPr>
          <a:lstStyle/>
          <a:p>
            <a:r>
              <a:rPr lang="hr-HR" smtClean="0"/>
              <a:t>Sklop s dva ili više ulaza i jednim izlazom.</a:t>
            </a:r>
          </a:p>
          <a:p>
            <a:r>
              <a:rPr lang="hr-HR" smtClean="0"/>
              <a:t>Oponaša logičku </a:t>
            </a:r>
            <a:r>
              <a:rPr lang="hr-HR" b="1" smtClean="0"/>
              <a:t>operaciju konjunkcije </a:t>
            </a:r>
            <a:r>
              <a:rPr lang="hr-HR" smtClean="0"/>
              <a:t>(I).</a:t>
            </a:r>
            <a:r>
              <a:rPr lang="vi-VN" smtClean="0"/>
              <a:t> 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571472" y="3143248"/>
          <a:ext cx="4143405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381135"/>
                <a:gridCol w="1381135"/>
                <a:gridCol w="1381135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hr-HR" sz="2400" b="1" smtClean="0">
                          <a:sym typeface="Wingdings"/>
                        </a:rPr>
                        <a:t></a:t>
                      </a: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072066" y="3214686"/>
          <a:ext cx="3571900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Rezervirano mjesto sadržaja 5" descr="G_I_100_T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286256"/>
            <a:ext cx="38957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ILI sklop (engl. or)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89085"/>
          </a:xfrm>
        </p:spPr>
        <p:txBody>
          <a:bodyPr/>
          <a:lstStyle/>
          <a:p>
            <a:r>
              <a:rPr lang="hr-HR" smtClean="0"/>
              <a:t>Sklop s dva ili više ulaza i jednim izlazom.</a:t>
            </a:r>
          </a:p>
          <a:p>
            <a:r>
              <a:rPr lang="hr-HR" smtClean="0"/>
              <a:t>Oponaša logičku </a:t>
            </a:r>
            <a:r>
              <a:rPr lang="hr-HR" b="1" smtClean="0"/>
              <a:t>operaciju disjunkcije </a:t>
            </a:r>
            <a:r>
              <a:rPr lang="hr-HR" smtClean="0"/>
              <a:t>(ILI).</a:t>
            </a:r>
            <a:r>
              <a:rPr lang="vi-VN" smtClean="0"/>
              <a:t> 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500034" y="3000372"/>
          <a:ext cx="4071966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357322"/>
                <a:gridCol w="1357322"/>
                <a:gridCol w="1357322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A+B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4929190" y="3143248"/>
          <a:ext cx="3786214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786214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Slika 7" descr="G_ILI_100_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143380"/>
            <a:ext cx="378621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Izvedeni sklopovi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smtClean="0"/>
              <a:t>Kombinacijom osnovnih </a:t>
            </a:r>
            <a:r>
              <a:rPr lang="hr-HR" smtClean="0"/>
              <a:t>logičkih sklopova mogu se izvesti </a:t>
            </a:r>
            <a:r>
              <a:rPr lang="hr-HR" b="1" smtClean="0"/>
              <a:t>svi ostali</a:t>
            </a:r>
            <a:r>
              <a:rPr lang="hr-HR" smtClean="0"/>
              <a:t>. </a:t>
            </a:r>
          </a:p>
          <a:p>
            <a:r>
              <a:rPr lang="hr-HR" smtClean="0"/>
              <a:t>Često se u skupinu osnovnih logičkih sklopova svrstavaju i izvedeni sklopovi:</a:t>
            </a:r>
          </a:p>
          <a:p>
            <a:pPr lvl="1"/>
            <a:r>
              <a:rPr lang="hr-HR" b="1" smtClean="0"/>
              <a:t>NI</a:t>
            </a:r>
            <a:r>
              <a:rPr lang="hr-HR" smtClean="0"/>
              <a:t> </a:t>
            </a:r>
          </a:p>
          <a:p>
            <a:pPr lvl="1"/>
            <a:r>
              <a:rPr lang="hr-HR" b="1" smtClean="0"/>
              <a:t>NILI</a:t>
            </a:r>
            <a:r>
              <a:rPr lang="hr-HR" smtClean="0"/>
              <a:t>.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NI sklop (engl. NAND)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Kombinacija </a:t>
            </a:r>
            <a:r>
              <a:rPr lang="hr-HR" b="1" smtClean="0"/>
              <a:t>I</a:t>
            </a:r>
            <a:r>
              <a:rPr lang="hr-HR" smtClean="0"/>
              <a:t> i </a:t>
            </a:r>
            <a:r>
              <a:rPr lang="hr-HR" b="1" smtClean="0"/>
              <a:t>NE</a:t>
            </a:r>
            <a:r>
              <a:rPr lang="hr-HR" smtClean="0"/>
              <a:t> sklopova: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85786" y="2500306"/>
          <a:ext cx="4644000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48000"/>
                <a:gridCol w="1548000"/>
                <a:gridCol w="1548000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hr-HR" sz="2400" b="1" smtClean="0">
                          <a:sym typeface="Wingdings"/>
                        </a:rPr>
                        <a:t></a:t>
                      </a: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4286248" y="2643182"/>
            <a:ext cx="642942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5857884" y="2143116"/>
          <a:ext cx="2786082" cy="128588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786082"/>
              </a:tblGrid>
              <a:tr h="128588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Ravni poveznik 9"/>
          <p:cNvCxnSpPr/>
          <p:nvPr/>
        </p:nvCxnSpPr>
        <p:spPr>
          <a:xfrm rot="10800000">
            <a:off x="7000892" y="2428868"/>
            <a:ext cx="1143008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Slika 12" descr="G_NAND_100_T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3786190"/>
            <a:ext cx="37147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2762</TotalTime>
  <Words>2135</Words>
  <Application>Microsoft Office PowerPoint</Application>
  <PresentationFormat>On-screen Show (4:3)</PresentationFormat>
  <Paragraphs>923</Paragraphs>
  <Slides>55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Adjacency</vt:lpstr>
      <vt:lpstr>Logički sklopovi</vt:lpstr>
      <vt:lpstr>računalo</vt:lpstr>
      <vt:lpstr>Logički sklopovi ili vrata</vt:lpstr>
      <vt:lpstr>O Logičkim sklopovima</vt:lpstr>
      <vt:lpstr>Ne sklop (engl. NOT)</vt:lpstr>
      <vt:lpstr>I sklop (engl. AND)</vt:lpstr>
      <vt:lpstr>ILI sklop (engl. or)</vt:lpstr>
      <vt:lpstr>Izvedeni sklopovi</vt:lpstr>
      <vt:lpstr>NI sklop (engl. NAND)</vt:lpstr>
      <vt:lpstr>NILI sklop (engl. Nor)</vt:lpstr>
      <vt:lpstr>Složeni logički sklopovi</vt:lpstr>
      <vt:lpstr>Primjer 1</vt:lpstr>
      <vt:lpstr>Primjer 1 (međustanja)</vt:lpstr>
      <vt:lpstr>Primjer 1 (tablica stanja)</vt:lpstr>
      <vt:lpstr>Primjer 1 (tablica stanja)</vt:lpstr>
      <vt:lpstr>Primjer 1 (tablica stanja)</vt:lpstr>
      <vt:lpstr>Primjer 1</vt:lpstr>
      <vt:lpstr>Primjer 2</vt:lpstr>
      <vt:lpstr>Primjer 2-1</vt:lpstr>
      <vt:lpstr>Primjer 2-2</vt:lpstr>
      <vt:lpstr>Primjer 2-2</vt:lpstr>
      <vt:lpstr>Primjer 2-3</vt:lpstr>
      <vt:lpstr>Primjer 3</vt:lpstr>
      <vt:lpstr>Primjer 3-1</vt:lpstr>
      <vt:lpstr>Primjer 3-2</vt:lpstr>
      <vt:lpstr>Primjer 3-2</vt:lpstr>
      <vt:lpstr>Primjer 3-3</vt:lpstr>
      <vt:lpstr>Primjer 3-3</vt:lpstr>
      <vt:lpstr>Primjer 4</vt:lpstr>
      <vt:lpstr>Primjer 4</vt:lpstr>
      <vt:lpstr>Primjer 4</vt:lpstr>
      <vt:lpstr>Primjer 4</vt:lpstr>
      <vt:lpstr>Primjer 4</vt:lpstr>
      <vt:lpstr>Primjer 5</vt:lpstr>
      <vt:lpstr>Primjer 5 - rješenje</vt:lpstr>
      <vt:lpstr>Primjer 5 - rješenje</vt:lpstr>
      <vt:lpstr>Primjer 5 - rješenje</vt:lpstr>
      <vt:lpstr>Primjer 5 - rješenje</vt:lpstr>
      <vt:lpstr>Primjer 6</vt:lpstr>
      <vt:lpstr>Primjer 6 - rješenje</vt:lpstr>
      <vt:lpstr>Primjer 7</vt:lpstr>
      <vt:lpstr>Primjer 7 - rješenje</vt:lpstr>
      <vt:lpstr>Primjer 8</vt:lpstr>
      <vt:lpstr>Primjer 8 - rješenje</vt:lpstr>
      <vt:lpstr>Primjer 8 - rješenje</vt:lpstr>
      <vt:lpstr>Primjer 8 - rješenje</vt:lpstr>
      <vt:lpstr>Primjer 8 - rješenje</vt:lpstr>
      <vt:lpstr>Primjer 9</vt:lpstr>
      <vt:lpstr>Primjer 9 - rješenje</vt:lpstr>
      <vt:lpstr>Primjer 9 - rješenje</vt:lpstr>
      <vt:lpstr>Primjer 10</vt:lpstr>
      <vt:lpstr>Primjer 10 - rješenje</vt:lpstr>
      <vt:lpstr>Primjer 10 - rješenje</vt:lpstr>
      <vt:lpstr>Primjer 10 - rješenje</vt:lpstr>
      <vt:lpstr>Primjer 10 - rješenje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254</cp:revision>
  <dcterms:created xsi:type="dcterms:W3CDTF">2012-03-18T17:34:57Z</dcterms:created>
  <dcterms:modified xsi:type="dcterms:W3CDTF">2016-11-23T09:25:37Z</dcterms:modified>
</cp:coreProperties>
</file>