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56" autoAdjust="0"/>
  </p:normalViewPr>
  <p:slideViewPr>
    <p:cSldViewPr snapToGrid="0" snapToObjects="1">
      <p:cViewPr varScale="1">
        <p:scale>
          <a:sx n="61" d="100"/>
          <a:sy n="61" d="100"/>
        </p:scale>
        <p:origin x="-19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743F-3615-1F4D-BDA1-C4FA9B4864FD}" type="datetimeFigureOut">
              <a:rPr lang="en-US" smtClean="0"/>
              <a:t>04/02/21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2840D-3864-6945-A8D2-53464A2421B4}" type="slidenum">
              <a:rPr lang="en-US" smtClean="0"/>
              <a:t>‹#›</a:t>
            </a:fld>
            <a:endParaRPr lang="en-US"/>
          </a:p>
        </p:txBody>
      </p:sp>
    </p:spTree>
    <p:extLst>
      <p:ext uri="{BB962C8B-B14F-4D97-AF65-F5344CB8AC3E}">
        <p14:creationId xmlns:p14="http://schemas.microsoft.com/office/powerpoint/2010/main" val="745319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pomenik.pbworks.com/w/page/38607218/Prizemljeno%20sunc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kontejner.org/projekti/touch-me/touch-me-festival-2005-zloupotreba-inteligencije/izlozba-16/stadoh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Pogledajte fotografiju djela i probajte samostalno, bez istraživanja, odrediti sadržaj tj. značenje prikazane skulpture.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Pretpostavljam da zapravo teško možete to dokučiti samo gledajući u kuglu. Koje nam sve informacije trebaju da bismo uspjeli shvatiti o čemu se radi? Zanima nas prije svega tko je autor skulpture, koji je naziv skulpture, kada je izrađena, gdje se nalazi.</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Ali ni to nije dovoljno, nego je za shvaćanje djela u potpunosti potrebno poznavanje </a:t>
            </a:r>
            <a:r>
              <a:rPr lang="hr-HR" sz="1200" b="1" kern="1200" dirty="0" smtClean="0">
                <a:solidFill>
                  <a:schemeClr val="tx1"/>
                </a:solidFill>
                <a:effectLst/>
                <a:latin typeface="+mn-lt"/>
                <a:ea typeface="+mn-ea"/>
                <a:cs typeface="+mn-cs"/>
              </a:rPr>
              <a:t>ŠIREGA KONTEKSTA </a:t>
            </a:r>
            <a:r>
              <a:rPr lang="hr-HR" sz="1200" kern="1200" dirty="0" smtClean="0">
                <a:solidFill>
                  <a:schemeClr val="tx1"/>
                </a:solidFill>
                <a:effectLst/>
                <a:latin typeface="+mn-lt"/>
                <a:ea typeface="+mn-ea"/>
                <a:cs typeface="+mn-cs"/>
              </a:rPr>
              <a:t>djela. Svako umjetničko djelo postoji i ovisi o svom kontekstu: trebamo znati vrijeme nastanka, mjesto nastanka, nešto o kulturi u kojoj je nastalo, društvenim i povijesnim okolnostima. Također, potrebne su nam informacije i o umjetniku koji je djelo napravio. Važno je sve što je moglo utjecati na nastanak djela. To zovemo KONTEKSTOM nekog djela. Poznavanje konteksta nekad može i promijeniti naše prve dojmove  koje imamo, kad samo gledamo djelo bez ikakva znanja o njemu.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2</a:t>
            </a:fld>
            <a:endParaRPr lang="en-US"/>
          </a:p>
        </p:txBody>
      </p:sp>
    </p:spTree>
    <p:extLst>
      <p:ext uri="{BB962C8B-B14F-4D97-AF65-F5344CB8AC3E}">
        <p14:creationId xmlns:p14="http://schemas.microsoft.com/office/powerpoint/2010/main" val="61174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O ovom</a:t>
            </a:r>
            <a:r>
              <a:rPr lang="ta-IN" sz="1200" kern="1200" baseline="0" dirty="0" smtClean="0">
                <a:solidFill>
                  <a:schemeClr val="tx1"/>
                </a:solidFill>
                <a:effectLst/>
                <a:latin typeface="+mn-lt"/>
                <a:ea typeface="+mn-ea"/>
                <a:cs typeface="+mn-cs"/>
              </a:rPr>
              <a:t> djelu više </a:t>
            </a:r>
            <a:r>
              <a:rPr lang="hr-HR" sz="1200" kern="1200" dirty="0" smtClean="0">
                <a:solidFill>
                  <a:schemeClr val="tx1"/>
                </a:solidFill>
                <a:effectLst/>
                <a:latin typeface="+mn-lt"/>
                <a:ea typeface="+mn-ea"/>
                <a:cs typeface="+mn-cs"/>
              </a:rPr>
              <a:t>pročitajte na: </a:t>
            </a:r>
            <a:r>
              <a:rPr lang="hr-HR" sz="1200" u="sng" kern="1200" dirty="0" smtClean="0">
                <a:solidFill>
                  <a:schemeClr val="tx1"/>
                </a:solidFill>
                <a:effectLst/>
                <a:latin typeface="+mn-lt"/>
                <a:ea typeface="+mn-ea"/>
                <a:cs typeface="+mn-cs"/>
                <a:hlinkClick r:id="rId3"/>
              </a:rPr>
              <a:t>http://spomenik.pbworks.com/w/page/38607218/Prizemljeno%20sunce</a:t>
            </a:r>
            <a:endParaRPr lang="ta-IN" sz="1200" u="sng"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ta-IN" sz="12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u="none" kern="1200" dirty="0" smtClean="0">
                <a:solidFill>
                  <a:schemeClr val="tx1"/>
                </a:solidFill>
                <a:effectLst/>
                <a:latin typeface="+mn-lt"/>
                <a:ea typeface="+mn-ea"/>
                <a:cs typeface="+mn-cs"/>
              </a:rPr>
              <a:t>Naizgled tako jednostavna forma, ali moglo bi vas iznenaditi što sve krije u sebi ova skulptura.</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3</a:t>
            </a:fld>
            <a:endParaRPr lang="en-US"/>
          </a:p>
        </p:txBody>
      </p:sp>
    </p:spTree>
    <p:extLst>
      <p:ext uri="{BB962C8B-B14F-4D97-AF65-F5344CB8AC3E}">
        <p14:creationId xmlns:p14="http://schemas.microsoft.com/office/powerpoint/2010/main" val="384880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a:t>
            </a:r>
            <a:r>
              <a:rPr lang="ta-IN" sz="1200" kern="1200" dirty="0" smtClean="0">
                <a:solidFill>
                  <a:schemeClr val="tx1"/>
                </a:solidFill>
                <a:effectLst/>
                <a:latin typeface="+mn-lt"/>
                <a:ea typeface="+mn-ea"/>
                <a:cs typeface="+mn-cs"/>
              </a:rPr>
              <a:t>ogledajte</a:t>
            </a:r>
            <a:r>
              <a:rPr lang="hr-HR" sz="1200" kern="1200" dirty="0" smtClean="0">
                <a:solidFill>
                  <a:schemeClr val="tx1"/>
                </a:solidFill>
                <a:effectLst/>
                <a:latin typeface="+mn-lt"/>
                <a:ea typeface="+mn-ea"/>
                <a:cs typeface="+mn-cs"/>
              </a:rPr>
              <a:t> motive koje vidite na spiljskim slikama i obratite pažnju </a:t>
            </a:r>
            <a:r>
              <a:rPr lang="ta-IN" sz="1200" kern="1200" dirty="0" smtClean="0">
                <a:solidFill>
                  <a:schemeClr val="tx1"/>
                </a:solidFill>
                <a:effectLst/>
                <a:latin typeface="+mn-lt"/>
                <a:ea typeface="+mn-ea"/>
                <a:cs typeface="+mn-cs"/>
              </a:rPr>
              <a:t>na to </a:t>
            </a:r>
            <a:r>
              <a:rPr lang="hr-HR" sz="1200" kern="1200" dirty="0" smtClean="0">
                <a:solidFill>
                  <a:schemeClr val="tx1"/>
                </a:solidFill>
                <a:effectLst/>
                <a:latin typeface="+mn-lt"/>
                <a:ea typeface="+mn-ea"/>
                <a:cs typeface="+mn-cs"/>
              </a:rPr>
              <a:t>kako su oblikovane. Razmislite zašto su odabrani ovi motivi i ovakav način prikaza?</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Čega se sjećate o </a:t>
            </a:r>
            <a:r>
              <a:rPr lang="hr-HR" sz="1200" b="1" kern="1200" dirty="0" smtClean="0">
                <a:solidFill>
                  <a:schemeClr val="tx1"/>
                </a:solidFill>
                <a:effectLst/>
                <a:latin typeface="+mn-lt"/>
                <a:ea typeface="+mn-ea"/>
                <a:cs typeface="+mn-cs"/>
              </a:rPr>
              <a:t>paleolitiku </a:t>
            </a:r>
            <a:r>
              <a:rPr lang="hr-HR" sz="1200" kern="1200" dirty="0" smtClean="0">
                <a:solidFill>
                  <a:schemeClr val="tx1"/>
                </a:solidFill>
                <a:effectLst/>
                <a:latin typeface="+mn-lt"/>
                <a:ea typeface="+mn-ea"/>
                <a:cs typeface="+mn-cs"/>
              </a:rPr>
              <a:t>kao povijesnom razdoblju? Koje je to doba? Što ga je obilježilo? Čime se čovjek bavio i kako je živio?</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b="1" kern="1200" dirty="0" smtClean="0">
                <a:solidFill>
                  <a:schemeClr val="tx1"/>
                </a:solidFill>
                <a:effectLst/>
                <a:latin typeface="+mn-lt"/>
                <a:ea typeface="+mn-ea"/>
                <a:cs typeface="+mn-cs"/>
              </a:rPr>
              <a:t>Paleolitik</a:t>
            </a:r>
            <a:r>
              <a:rPr lang="hr-HR" sz="1200" kern="1200" dirty="0" smtClean="0">
                <a:solidFill>
                  <a:schemeClr val="tx1"/>
                </a:solidFill>
                <a:effectLst/>
                <a:latin typeface="+mn-lt"/>
                <a:ea typeface="+mn-ea"/>
                <a:cs typeface="+mn-cs"/>
              </a:rPr>
              <a:t> je razdoblje starijeg kamenog doba, a slikarije su nastajale u njegovu najmlađem razdoblju, od otprilike 40 000 do 10 000 godina pr.n.e. </a:t>
            </a:r>
            <a:r>
              <a:rPr lang="ta-IN" sz="1200" kern="1200" dirty="0" smtClean="0">
                <a:solidFill>
                  <a:schemeClr val="tx1"/>
                </a:solidFill>
                <a:effectLst/>
                <a:latin typeface="+mn-lt"/>
                <a:ea typeface="+mn-ea"/>
                <a:cs typeface="+mn-cs"/>
              </a:rPr>
              <a:t>Ljudi u to vrijeme </a:t>
            </a:r>
            <a:r>
              <a:rPr lang="ta-IN" sz="1200" b="1" kern="1200" dirty="0" smtClean="0">
                <a:solidFill>
                  <a:schemeClr val="tx1"/>
                </a:solidFill>
                <a:effectLst/>
                <a:latin typeface="+mn-lt"/>
                <a:ea typeface="+mn-ea"/>
                <a:cs typeface="+mn-cs"/>
              </a:rPr>
              <a:t>žive u manjim zajednicama, govore različitim jezicima, imaju različite kulture </a:t>
            </a:r>
            <a:r>
              <a:rPr lang="ta-IN" sz="1200" kern="1200" dirty="0" smtClean="0">
                <a:solidFill>
                  <a:schemeClr val="tx1"/>
                </a:solidFill>
                <a:effectLst/>
                <a:latin typeface="+mn-lt"/>
                <a:ea typeface="+mn-ea"/>
                <a:cs typeface="+mn-cs"/>
              </a:rPr>
              <a:t>(govorimo o tadašnjoj Europi). </a:t>
            </a:r>
            <a:r>
              <a:rPr lang="ta-IN" sz="1200" b="1" kern="1200" dirty="0" smtClean="0">
                <a:solidFill>
                  <a:schemeClr val="tx1"/>
                </a:solidFill>
                <a:effectLst/>
                <a:latin typeface="+mn-lt"/>
                <a:ea typeface="+mn-ea"/>
                <a:cs typeface="+mn-cs"/>
              </a:rPr>
              <a:t>Ne poznaju pismo, </a:t>
            </a:r>
            <a:r>
              <a:rPr lang="ta-IN" sz="1200" kern="1200" dirty="0" smtClean="0">
                <a:solidFill>
                  <a:schemeClr val="tx1"/>
                </a:solidFill>
                <a:effectLst/>
                <a:latin typeface="+mn-lt"/>
                <a:ea typeface="+mn-ea"/>
                <a:cs typeface="+mn-cs"/>
              </a:rPr>
              <a:t>pa se simbolički izražavaju kroz umjetnost. Također, sigurno vam je poznato, radi se o </a:t>
            </a:r>
            <a:r>
              <a:rPr lang="ta-IN" sz="1200" b="1" kern="1200" dirty="0" smtClean="0">
                <a:solidFill>
                  <a:schemeClr val="tx1"/>
                </a:solidFill>
                <a:effectLst/>
                <a:latin typeface="+mn-lt"/>
                <a:ea typeface="+mn-ea"/>
                <a:cs typeface="+mn-cs"/>
              </a:rPr>
              <a:t>lovačko-sakupljačkim zajednicama </a:t>
            </a:r>
            <a:r>
              <a:rPr lang="ta-IN" sz="1200" kern="1200" dirty="0" smtClean="0">
                <a:solidFill>
                  <a:schemeClr val="tx1"/>
                </a:solidFill>
                <a:effectLst/>
                <a:latin typeface="+mn-lt"/>
                <a:ea typeface="+mn-ea"/>
                <a:cs typeface="+mn-cs"/>
              </a:rPr>
              <a:t>(s naglaskom na sakupljanju, a ne toliko lovu), koje se stalno sele u potrazi za hranom, grade privremene kolibe ili obitavaju u spiljama. </a:t>
            </a:r>
            <a:r>
              <a:rPr lang="hr-HR" sz="1200" kern="1200" dirty="0" smtClean="0">
                <a:solidFill>
                  <a:schemeClr val="tx1"/>
                </a:solidFill>
                <a:effectLst/>
                <a:latin typeface="+mn-lt"/>
                <a:ea typeface="+mn-ea"/>
                <a:cs typeface="+mn-cs"/>
              </a:rPr>
              <a:t>P</a:t>
            </a:r>
            <a:r>
              <a:rPr lang="ta-IN" sz="1200" kern="1200" dirty="0" smtClean="0">
                <a:solidFill>
                  <a:schemeClr val="tx1"/>
                </a:solidFill>
                <a:effectLst/>
                <a:latin typeface="+mn-lt"/>
                <a:ea typeface="+mn-ea"/>
                <a:cs typeface="+mn-cs"/>
              </a:rPr>
              <a:t>ri</a:t>
            </a:r>
            <a:r>
              <a:rPr lang="hr-HR" sz="1200" kern="1200" dirty="0" smtClean="0">
                <a:solidFill>
                  <a:schemeClr val="tx1"/>
                </a:solidFill>
                <a:effectLst/>
                <a:latin typeface="+mn-lt"/>
                <a:ea typeface="+mn-ea"/>
                <a:cs typeface="+mn-cs"/>
              </a:rPr>
              <a:t>tom, </a:t>
            </a:r>
            <a:r>
              <a:rPr lang="ta-IN" sz="1200" kern="1200" dirty="0" smtClean="0">
                <a:solidFill>
                  <a:schemeClr val="tx1"/>
                </a:solidFill>
                <a:effectLst/>
                <a:latin typeface="+mn-lt"/>
                <a:ea typeface="+mn-ea"/>
                <a:cs typeface="+mn-cs"/>
              </a:rPr>
              <a:t>iako cijelo ovo razdoblje smatramo </a:t>
            </a:r>
            <a:r>
              <a:rPr lang="ta-IN" sz="1200" b="1" kern="1200" dirty="0" smtClean="0">
                <a:solidFill>
                  <a:schemeClr val="tx1"/>
                </a:solidFill>
                <a:effectLst/>
                <a:latin typeface="+mn-lt"/>
                <a:ea typeface="+mn-ea"/>
                <a:cs typeface="+mn-cs"/>
              </a:rPr>
              <a:t>kamenim dobom</a:t>
            </a:r>
            <a:r>
              <a:rPr lang="ta-IN" sz="1200" kern="1200" dirty="0" smtClean="0">
                <a:solidFill>
                  <a:schemeClr val="tx1"/>
                </a:solidFill>
                <a:effectLst/>
                <a:latin typeface="+mn-lt"/>
                <a:ea typeface="+mn-ea"/>
                <a:cs typeface="+mn-cs"/>
              </a:rPr>
              <a:t>, to je bilo prije svega </a:t>
            </a:r>
            <a:r>
              <a:rPr lang="ta-IN" sz="1200" b="1" i="1" kern="1200" dirty="0" smtClean="0">
                <a:solidFill>
                  <a:schemeClr val="tx1"/>
                </a:solidFill>
                <a:effectLst/>
                <a:latin typeface="+mn-lt"/>
                <a:ea typeface="+mn-ea"/>
                <a:cs typeface="+mn-cs"/>
              </a:rPr>
              <a:t>drveno doba</a:t>
            </a:r>
            <a:r>
              <a:rPr lang="ta-IN" sz="1200" i="1" kern="1200" dirty="0" smtClean="0">
                <a:solidFill>
                  <a:schemeClr val="tx1"/>
                </a:solidFill>
                <a:effectLst/>
                <a:latin typeface="+mn-lt"/>
                <a:ea typeface="+mn-ea"/>
                <a:cs typeface="+mn-cs"/>
              </a:rPr>
              <a:t>, </a:t>
            </a:r>
            <a:r>
              <a:rPr lang="ta-IN" sz="1200" kern="1200" dirty="0" smtClean="0">
                <a:solidFill>
                  <a:schemeClr val="tx1"/>
                </a:solidFill>
                <a:effectLst/>
                <a:latin typeface="+mn-lt"/>
                <a:ea typeface="+mn-ea"/>
                <a:cs typeface="+mn-cs"/>
              </a:rPr>
              <a:t>a </a:t>
            </a:r>
            <a:r>
              <a:rPr lang="hr-HR" sz="1200" kern="1200" dirty="0" smtClean="0">
                <a:solidFill>
                  <a:schemeClr val="tx1"/>
                </a:solidFill>
                <a:effectLst/>
                <a:latin typeface="+mn-lt"/>
                <a:ea typeface="+mn-ea"/>
                <a:cs typeface="+mn-cs"/>
              </a:rPr>
              <a:t>zabluda </a:t>
            </a:r>
            <a:r>
              <a:rPr lang="ta-IN" sz="1200" kern="1200" dirty="0" smtClean="0">
                <a:solidFill>
                  <a:schemeClr val="tx1"/>
                </a:solidFill>
                <a:effectLst/>
                <a:latin typeface="+mn-lt"/>
                <a:ea typeface="+mn-ea"/>
                <a:cs typeface="+mn-cs"/>
              </a:rPr>
              <a:t>je </a:t>
            </a:r>
            <a:r>
              <a:rPr lang="hr-HR" sz="1200" kern="1200" dirty="0" smtClean="0">
                <a:solidFill>
                  <a:schemeClr val="tx1"/>
                </a:solidFill>
                <a:effectLst/>
                <a:latin typeface="+mn-lt"/>
                <a:ea typeface="+mn-ea"/>
                <a:cs typeface="+mn-cs"/>
              </a:rPr>
              <a:t>nastala jer </a:t>
            </a:r>
            <a:r>
              <a:rPr lang="ta-IN" sz="1200" kern="1200" dirty="0" smtClean="0">
                <a:solidFill>
                  <a:schemeClr val="tx1"/>
                </a:solidFill>
                <a:effectLst/>
                <a:latin typeface="+mn-lt"/>
                <a:ea typeface="+mn-ea"/>
                <a:cs typeface="+mn-cs"/>
              </a:rPr>
              <a:t>je jedino oružje i oruđe od kamena ostalo sačuvano.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4</a:t>
            </a:fld>
            <a:endParaRPr lang="en-US"/>
          </a:p>
        </p:txBody>
      </p:sp>
    </p:spTree>
    <p:extLst>
      <p:ext uri="{BB962C8B-B14F-4D97-AF65-F5344CB8AC3E}">
        <p14:creationId xmlns:p14="http://schemas.microsoft.com/office/powerpoint/2010/main" val="327395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kern="1200" dirty="0" smtClean="0">
                <a:solidFill>
                  <a:schemeClr val="tx1"/>
                </a:solidFill>
                <a:effectLst/>
                <a:latin typeface="+mn-lt"/>
                <a:ea typeface="+mn-ea"/>
                <a:cs typeface="+mn-cs"/>
              </a:rPr>
              <a:t>Prikazani su </a:t>
            </a:r>
            <a:r>
              <a:rPr lang="ta-IN" sz="1200" b="1" kern="1200" dirty="0" smtClean="0">
                <a:solidFill>
                  <a:schemeClr val="tx1"/>
                </a:solidFill>
                <a:effectLst/>
                <a:latin typeface="+mn-lt"/>
                <a:ea typeface="+mn-ea"/>
                <a:cs typeface="+mn-cs"/>
              </a:rPr>
              <a:t>motivi različitih životinja </a:t>
            </a:r>
            <a:r>
              <a:rPr lang="ta-IN" sz="1200" kern="1200" dirty="0" smtClean="0">
                <a:solidFill>
                  <a:schemeClr val="tx1"/>
                </a:solidFill>
                <a:effectLst/>
                <a:latin typeface="+mn-lt"/>
                <a:ea typeface="+mn-ea"/>
                <a:cs typeface="+mn-cs"/>
              </a:rPr>
              <a:t>(u paleolitiku su u Europi još živjeli i lavovi). Iz opisanog konteksta u prethodnoj bilješci može vam biti jasno zašto su prikazane uglavnom samo životinje. Paleolitski je čovjek ovisio o prirodi i za preživljavanje su mu one bile nužne, za hranu, odjeću, oružje i oruđe. Najčešće se prikazuju bizoni i konji, a mamuti, jeleni i lavovi samo na nekim lokacijama. (U to vrijeme Zemljom još hodaju mamuti). Budući da su im životinje bile toliko važne, jasno je da su ih prikazivali. Smatra se da su ove slike bile vezane uz </a:t>
            </a:r>
            <a:r>
              <a:rPr lang="ta-IN" sz="1200" b="1" kern="1200" dirty="0" smtClean="0">
                <a:solidFill>
                  <a:schemeClr val="tx1"/>
                </a:solidFill>
                <a:effectLst/>
                <a:latin typeface="+mn-lt"/>
                <a:ea typeface="+mn-ea"/>
                <a:cs typeface="+mn-cs"/>
              </a:rPr>
              <a:t>magijske obrede</a:t>
            </a:r>
            <a:r>
              <a:rPr lang="ta-IN" sz="1200" kern="1200" dirty="0" smtClean="0">
                <a:solidFill>
                  <a:schemeClr val="tx1"/>
                </a:solidFill>
                <a:effectLst/>
                <a:latin typeface="+mn-lt"/>
                <a:ea typeface="+mn-ea"/>
                <a:cs typeface="+mn-cs"/>
              </a:rPr>
              <a:t>, u kojima se prizivala sreća u lovu. Ali isto tako ovim slikama paleolitski čovjek izražava prije svega </a:t>
            </a:r>
            <a:r>
              <a:rPr lang="ta-IN" sz="1200" b="1" kern="1200" dirty="0" smtClean="0">
                <a:solidFill>
                  <a:schemeClr val="tx1"/>
                </a:solidFill>
                <a:effectLst/>
                <a:latin typeface="+mn-lt"/>
                <a:ea typeface="+mn-ea"/>
                <a:cs typeface="+mn-cs"/>
              </a:rPr>
              <a:t>štovanje prema životinjama</a:t>
            </a:r>
            <a:r>
              <a:rPr lang="ta-IN"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Ako analiziramo načina prikazivanja (formu), rekli bismo da su prikazi izvedeni vrlo </a:t>
            </a:r>
            <a:r>
              <a:rPr lang="ta-IN" sz="1200" b="1" kern="1200" dirty="0" smtClean="0">
                <a:solidFill>
                  <a:schemeClr val="tx1"/>
                </a:solidFill>
                <a:effectLst/>
                <a:latin typeface="+mn-lt"/>
                <a:ea typeface="+mn-ea"/>
                <a:cs typeface="+mn-cs"/>
              </a:rPr>
              <a:t>naturalistički </a:t>
            </a:r>
            <a:r>
              <a:rPr lang="ta-IN" sz="1200" kern="1200" dirty="0" smtClean="0">
                <a:solidFill>
                  <a:schemeClr val="tx1"/>
                </a:solidFill>
                <a:effectLst/>
                <a:latin typeface="+mn-lt"/>
                <a:ea typeface="+mn-ea"/>
                <a:cs typeface="+mn-cs"/>
              </a:rPr>
              <a:t>(iznimno vjerno stvarnosti, bez uljepšavanja ili pojednostavnjenja) te da je </a:t>
            </a:r>
            <a:r>
              <a:rPr lang="ta-IN" sz="1200" b="1" kern="1200" dirty="0" smtClean="0">
                <a:solidFill>
                  <a:schemeClr val="tx1"/>
                </a:solidFill>
                <a:effectLst/>
                <a:latin typeface="+mn-lt"/>
                <a:ea typeface="+mn-ea"/>
                <a:cs typeface="+mn-cs"/>
              </a:rPr>
              <a:t>kompozicija kaotična ili nesređena</a:t>
            </a:r>
            <a:r>
              <a:rPr lang="ta-IN" sz="1200" kern="1200" dirty="0" smtClean="0">
                <a:solidFill>
                  <a:schemeClr val="tx1"/>
                </a:solidFill>
                <a:effectLst/>
                <a:latin typeface="+mn-lt"/>
                <a:ea typeface="+mn-ea"/>
                <a:cs typeface="+mn-cs"/>
              </a:rPr>
              <a:t>. Životinje su prikazivane jedne preko drugih, što se povezuje s time da se za nove magijske obrede slikala i nova slika, preko one stare. </a:t>
            </a:r>
            <a:endParaRPr lang="en-US" dirty="0"/>
          </a:p>
        </p:txBody>
      </p:sp>
      <p:sp>
        <p:nvSpPr>
          <p:cNvPr id="4" name="Slide Number Placeholder 3"/>
          <p:cNvSpPr>
            <a:spLocks noGrp="1"/>
          </p:cNvSpPr>
          <p:nvPr>
            <p:ph type="sldNum" sz="quarter" idx="10"/>
          </p:nvPr>
        </p:nvSpPr>
        <p:spPr/>
        <p:txBody>
          <a:bodyPr/>
          <a:lstStyle/>
          <a:p>
            <a:fld id="{4D6891B5-0A40-AC43-B8BC-53837DD59D60}" type="slidenum">
              <a:rPr lang="en-US" smtClean="0"/>
              <a:t>5</a:t>
            </a:fld>
            <a:endParaRPr lang="en-US"/>
          </a:p>
        </p:txBody>
      </p:sp>
    </p:spTree>
    <p:extLst>
      <p:ext uri="{BB962C8B-B14F-4D97-AF65-F5344CB8AC3E}">
        <p14:creationId xmlns:p14="http://schemas.microsoft.com/office/powerpoint/2010/main" val="130124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kern="1200" dirty="0" smtClean="0">
                <a:solidFill>
                  <a:schemeClr val="tx1"/>
                </a:solidFill>
                <a:effectLst/>
                <a:latin typeface="+mn-lt"/>
                <a:ea typeface="+mn-ea"/>
                <a:cs typeface="+mn-cs"/>
              </a:rPr>
              <a:t>Opišite i usporedite što vidite (koji</a:t>
            </a:r>
            <a:r>
              <a:rPr lang="ta-IN" sz="1200" kern="1200" baseline="0" dirty="0" smtClean="0">
                <a:solidFill>
                  <a:schemeClr val="tx1"/>
                </a:solidFill>
                <a:effectLst/>
                <a:latin typeface="+mn-lt"/>
                <a:ea typeface="+mn-ea"/>
                <a:cs typeface="+mn-cs"/>
              </a:rPr>
              <a:t> motiv/temu) </a:t>
            </a:r>
            <a:r>
              <a:rPr lang="ta-IN" sz="1200" kern="1200" dirty="0" smtClean="0">
                <a:solidFill>
                  <a:schemeClr val="tx1"/>
                </a:solidFill>
                <a:effectLst/>
                <a:latin typeface="+mn-lt"/>
                <a:ea typeface="+mn-ea"/>
                <a:cs typeface="+mn-cs"/>
              </a:rPr>
              <a:t>na prikazanim djelima.</a:t>
            </a:r>
            <a:r>
              <a:rPr lang="en-US" dirty="0" smtClean="0">
                <a:effectLst/>
              </a:rPr>
              <a:t> </a:t>
            </a:r>
            <a:endParaRPr lang="ta-IN"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Što im je zajedničko, a u čemu se razlikuju?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6</a:t>
            </a:fld>
            <a:endParaRPr lang="en-US"/>
          </a:p>
        </p:txBody>
      </p:sp>
    </p:spTree>
    <p:extLst>
      <p:ext uri="{BB962C8B-B14F-4D97-AF65-F5344CB8AC3E}">
        <p14:creationId xmlns:p14="http://schemas.microsoft.com/office/powerpoint/2010/main" val="326055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Na sva tri primjera vidimo </a:t>
            </a:r>
            <a:r>
              <a:rPr lang="ta-IN" sz="1200" b="1" kern="1200" dirty="0" smtClean="0">
                <a:solidFill>
                  <a:schemeClr val="tx1"/>
                </a:solidFill>
                <a:effectLst/>
                <a:latin typeface="+mn-lt"/>
                <a:ea typeface="+mn-ea"/>
                <a:cs typeface="+mn-cs"/>
              </a:rPr>
              <a:t>iste motive</a:t>
            </a:r>
            <a:r>
              <a:rPr lang="ta-IN" sz="1200" kern="1200" dirty="0" smtClean="0">
                <a:solidFill>
                  <a:schemeClr val="tx1"/>
                </a:solidFill>
                <a:effectLst/>
                <a:latin typeface="+mn-lt"/>
                <a:ea typeface="+mn-ea"/>
                <a:cs typeface="+mn-cs"/>
              </a:rPr>
              <a:t>: borbu čovjeka s lavom. </a:t>
            </a:r>
            <a:endParaRPr lang="en-US"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Različite su tehnike prikazanih djela. Na </a:t>
            </a:r>
            <a:r>
              <a:rPr lang="ta-IN" sz="1200" kern="1200" dirty="0" smtClean="0">
                <a:solidFill>
                  <a:schemeClr val="tx1"/>
                </a:solidFill>
                <a:effectLst/>
                <a:latin typeface="+mn-lt"/>
                <a:ea typeface="+mn-ea"/>
                <a:cs typeface="+mn-cs"/>
              </a:rPr>
              <a:t>prvom je prikazu </a:t>
            </a:r>
            <a:r>
              <a:rPr lang="ta-IN" sz="1200" b="1" kern="1200" dirty="0" smtClean="0">
                <a:solidFill>
                  <a:schemeClr val="tx1"/>
                </a:solidFill>
                <a:effectLst/>
                <a:latin typeface="+mn-lt"/>
                <a:ea typeface="+mn-ea"/>
                <a:cs typeface="+mn-cs"/>
              </a:rPr>
              <a:t>reljef, </a:t>
            </a:r>
            <a:r>
              <a:rPr lang="ta-IN" sz="1200" kern="1200" dirty="0" smtClean="0">
                <a:solidFill>
                  <a:schemeClr val="tx1"/>
                </a:solidFill>
                <a:effectLst/>
                <a:latin typeface="+mn-lt"/>
                <a:ea typeface="+mn-ea"/>
                <a:cs typeface="+mn-cs"/>
              </a:rPr>
              <a:t>druga slika prikazuje </a:t>
            </a:r>
            <a:r>
              <a:rPr lang="ta-IN" sz="1200" b="1" kern="1200" dirty="0" smtClean="0">
                <a:solidFill>
                  <a:schemeClr val="tx1"/>
                </a:solidFill>
                <a:effectLst/>
                <a:latin typeface="+mn-lt"/>
                <a:ea typeface="+mn-ea"/>
                <a:cs typeface="+mn-cs"/>
              </a:rPr>
              <a:t>sliku na vazi, </a:t>
            </a:r>
            <a:r>
              <a:rPr lang="ta-IN" sz="1200" kern="1200" dirty="0" smtClean="0">
                <a:solidFill>
                  <a:schemeClr val="tx1"/>
                </a:solidFill>
                <a:effectLst/>
                <a:latin typeface="+mn-lt"/>
                <a:ea typeface="+mn-ea"/>
                <a:cs typeface="+mn-cs"/>
              </a:rPr>
              <a:t>a treći prikaz je slika slikana </a:t>
            </a:r>
            <a:r>
              <a:rPr lang="ta-IN" sz="1200" b="1" kern="1200" dirty="0" smtClean="0">
                <a:solidFill>
                  <a:schemeClr val="tx1"/>
                </a:solidFill>
                <a:effectLst/>
                <a:latin typeface="+mn-lt"/>
                <a:ea typeface="+mn-ea"/>
                <a:cs typeface="+mn-cs"/>
              </a:rPr>
              <a:t>uljanom bojom na platnu</a:t>
            </a:r>
            <a:r>
              <a:rPr lang="ta-IN" sz="1200" kern="1200" dirty="0" smtClean="0">
                <a:solidFill>
                  <a:schemeClr val="tx1"/>
                </a:solidFill>
                <a:effectLst/>
                <a:latin typeface="+mn-lt"/>
                <a:ea typeface="+mn-ea"/>
                <a:cs typeface="+mn-cs"/>
              </a:rPr>
              <a:t>. Različit je i način prikazivanja (način oblikovanja), a različito je i vrijeme i mjesto nastanka (stari vijek, asirsko kraljevstvo u Mezopotamiji (7.st.pr.n.e.) i stara Grčka (6. st.pr.n.e.) te barok u Flandriji, današnjoj Belgiji,17.st.). </a:t>
            </a:r>
            <a:endParaRPr lang="en-US"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No, je li </a:t>
            </a:r>
            <a:r>
              <a:rPr lang="ta-IN" sz="1200" b="1" kern="1200" dirty="0" smtClean="0">
                <a:solidFill>
                  <a:schemeClr val="tx1"/>
                </a:solidFill>
                <a:effectLst/>
                <a:latin typeface="+mn-lt"/>
                <a:ea typeface="+mn-ea"/>
                <a:cs typeface="+mn-cs"/>
              </a:rPr>
              <a:t>šira tema</a:t>
            </a:r>
            <a:r>
              <a:rPr lang="ta-IN" sz="1200" kern="1200" dirty="0" smtClean="0">
                <a:solidFill>
                  <a:schemeClr val="tx1"/>
                </a:solidFill>
                <a:effectLst/>
                <a:latin typeface="+mn-lt"/>
                <a:ea typeface="+mn-ea"/>
                <a:cs typeface="+mn-cs"/>
              </a:rPr>
              <a:t>, o čemu smo učili u prethodnim lekcijama, na svim djelima jednaka? Vidjet ćete to ako pročitate tko su bili Asurbanipal II, Heraklo i Samson, i zašto su prikazani u borbi  s lavom. </a:t>
            </a:r>
          </a:p>
          <a:p>
            <a:r>
              <a:rPr lang="ta-IN" sz="1200" kern="1200" dirty="0" smtClean="0">
                <a:solidFill>
                  <a:schemeClr val="tx1"/>
                </a:solidFill>
                <a:effectLst/>
                <a:latin typeface="+mn-lt"/>
                <a:ea typeface="+mn-ea"/>
                <a:cs typeface="+mn-cs"/>
              </a:rPr>
              <a:t>Asurbanipal je bio </a:t>
            </a:r>
            <a:r>
              <a:rPr lang="ta-IN" sz="1200" b="1" kern="1200" dirty="0" smtClean="0">
                <a:solidFill>
                  <a:schemeClr val="tx1"/>
                </a:solidFill>
                <a:effectLst/>
                <a:latin typeface="+mn-lt"/>
                <a:ea typeface="+mn-ea"/>
                <a:cs typeface="+mn-cs"/>
              </a:rPr>
              <a:t>asirski vladar</a:t>
            </a:r>
            <a:r>
              <a:rPr lang="ta-IN" sz="1200" kern="1200" dirty="0" smtClean="0">
                <a:solidFill>
                  <a:schemeClr val="tx1"/>
                </a:solidFill>
                <a:effectLst/>
                <a:latin typeface="+mn-lt"/>
                <a:ea typeface="+mn-ea"/>
                <a:cs typeface="+mn-cs"/>
              </a:rPr>
              <a:t> koji je bio vješt u lovu, pa se tako i prikazuje. Heraklo je u </a:t>
            </a:r>
            <a:r>
              <a:rPr lang="ta-IN" sz="1200" b="1" kern="1200" dirty="0" smtClean="0">
                <a:solidFill>
                  <a:schemeClr val="tx1"/>
                </a:solidFill>
                <a:effectLst/>
                <a:latin typeface="+mn-lt"/>
                <a:ea typeface="+mn-ea"/>
                <a:cs typeface="+mn-cs"/>
              </a:rPr>
              <a:t>grčkoj mitologiji</a:t>
            </a:r>
            <a:r>
              <a:rPr lang="ta-IN" sz="1200" kern="1200" dirty="0" smtClean="0">
                <a:solidFill>
                  <a:schemeClr val="tx1"/>
                </a:solidFill>
                <a:effectLst/>
                <a:latin typeface="+mn-lt"/>
                <a:ea typeface="+mn-ea"/>
                <a:cs typeface="+mn-cs"/>
              </a:rPr>
              <a:t> bio polubog, sin vrhovnoga boga Zeusa. Da bi došao na Olimp i zaslužio besmrtnost, trebao je izvršiti 12 zadataka. Prvi je zadatak bio ubiti nemejskoga lava. Samson je </a:t>
            </a:r>
            <a:r>
              <a:rPr lang="ta-IN" sz="1200" b="1" kern="1200" dirty="0" smtClean="0">
                <a:solidFill>
                  <a:schemeClr val="tx1"/>
                </a:solidFill>
                <a:effectLst/>
                <a:latin typeface="+mn-lt"/>
                <a:ea typeface="+mn-ea"/>
                <a:cs typeface="+mn-cs"/>
              </a:rPr>
              <a:t>biblijski lik</a:t>
            </a:r>
            <a:r>
              <a:rPr lang="ta-IN" sz="1200" kern="1200" dirty="0" smtClean="0">
                <a:solidFill>
                  <a:schemeClr val="tx1"/>
                </a:solidFill>
                <a:effectLst/>
                <a:latin typeface="+mn-lt"/>
                <a:ea typeface="+mn-ea"/>
                <a:cs typeface="+mn-cs"/>
              </a:rPr>
              <a:t>, iz Staroga zavjeta. Prema legendi, Bog je Samsonu dao golemu snagu, koja se krila u njegovoj kosi. Jednom je prilikom u borbi svladao lava.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Dakle, iako se na prvi pogled radi o istom motivu/temi: borbi čovjeka s lavom, </a:t>
            </a:r>
            <a:r>
              <a:rPr lang="hr-HR" sz="1200" b="1" kern="1200" dirty="0" smtClean="0">
                <a:solidFill>
                  <a:schemeClr val="tx1"/>
                </a:solidFill>
                <a:effectLst/>
                <a:latin typeface="+mn-lt"/>
                <a:ea typeface="+mn-ea"/>
                <a:cs typeface="+mn-cs"/>
              </a:rPr>
              <a:t>značenje</a:t>
            </a:r>
            <a:r>
              <a:rPr lang="hr-HR" sz="1200" kern="1200" dirty="0" smtClean="0">
                <a:solidFill>
                  <a:schemeClr val="tx1"/>
                </a:solidFill>
                <a:effectLst/>
                <a:latin typeface="+mn-lt"/>
                <a:ea typeface="+mn-ea"/>
                <a:cs typeface="+mn-cs"/>
              </a:rPr>
              <a:t> je ovih motiva različito tj. oni pripadaju </a:t>
            </a:r>
            <a:r>
              <a:rPr lang="hr-HR" sz="1200" b="1" kern="1200" dirty="0" smtClean="0">
                <a:solidFill>
                  <a:schemeClr val="tx1"/>
                </a:solidFill>
                <a:effectLst/>
                <a:latin typeface="+mn-lt"/>
                <a:ea typeface="+mn-ea"/>
                <a:cs typeface="+mn-cs"/>
              </a:rPr>
              <a:t>različitim širim temama</a:t>
            </a:r>
            <a:r>
              <a:rPr lang="hr-HR" sz="1200" kern="1200" dirty="0" smtClean="0">
                <a:solidFill>
                  <a:schemeClr val="tx1"/>
                </a:solidFill>
                <a:effectLst/>
                <a:latin typeface="+mn-lt"/>
                <a:ea typeface="+mn-ea"/>
                <a:cs typeface="+mn-cs"/>
              </a:rPr>
              <a:t>. Asirski reljef prikazuje </a:t>
            </a:r>
            <a:r>
              <a:rPr lang="hr-HR" sz="1200" b="1" kern="1200" dirty="0" smtClean="0">
                <a:solidFill>
                  <a:schemeClr val="tx1"/>
                </a:solidFill>
                <a:effectLst/>
                <a:latin typeface="+mn-lt"/>
                <a:ea typeface="+mn-ea"/>
                <a:cs typeface="+mn-cs"/>
              </a:rPr>
              <a:t>svjetovnu temu</a:t>
            </a:r>
            <a:r>
              <a:rPr lang="hr-HR" sz="1200" kern="1200" dirty="0" smtClean="0">
                <a:solidFill>
                  <a:schemeClr val="tx1"/>
                </a:solidFill>
                <a:effectLst/>
                <a:latin typeface="+mn-lt"/>
                <a:ea typeface="+mn-ea"/>
                <a:cs typeface="+mn-cs"/>
              </a:rPr>
              <a:t>, slika na grčkoj vazi </a:t>
            </a:r>
            <a:r>
              <a:rPr lang="hr-HR" sz="1200" b="1" kern="1200" dirty="0" smtClean="0">
                <a:solidFill>
                  <a:schemeClr val="tx1"/>
                </a:solidFill>
                <a:effectLst/>
                <a:latin typeface="+mn-lt"/>
                <a:ea typeface="+mn-ea"/>
                <a:cs typeface="+mn-cs"/>
              </a:rPr>
              <a:t>mitološku temu</a:t>
            </a:r>
            <a:r>
              <a:rPr lang="hr-HR" sz="1200" kern="1200" dirty="0" smtClean="0">
                <a:solidFill>
                  <a:schemeClr val="tx1"/>
                </a:solidFill>
                <a:effectLst/>
                <a:latin typeface="+mn-lt"/>
                <a:ea typeface="+mn-ea"/>
                <a:cs typeface="+mn-cs"/>
              </a:rPr>
              <a:t>, a Rubensova barokna slika iz 17. st. prikazuje </a:t>
            </a:r>
            <a:r>
              <a:rPr lang="hr-HR" sz="1200" b="1" kern="1200" dirty="0" smtClean="0">
                <a:solidFill>
                  <a:schemeClr val="tx1"/>
                </a:solidFill>
                <a:effectLst/>
                <a:latin typeface="+mn-lt"/>
                <a:ea typeface="+mn-ea"/>
                <a:cs typeface="+mn-cs"/>
              </a:rPr>
              <a:t>religijsku ili vjersku temu</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Svjetovna tema odnosi se na nevjerske teme, sve ono što ne pripada mitologiji ili religiji. Mitološka tema se odnosi na prikazivanje tema iz mitologije, kako smo već učili u prošlim lekcijama. Najčešće su to antička mitologija (mitovi iz stare Grčke i Rima), ali postoje i primjerice staroslavenski mitovi. Vjerske su teme vezane uz svete knjige različitih vjera.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7</a:t>
            </a:fld>
            <a:endParaRPr lang="en-US"/>
          </a:p>
        </p:txBody>
      </p:sp>
    </p:spTree>
    <p:extLst>
      <p:ext uri="{BB962C8B-B14F-4D97-AF65-F5344CB8AC3E}">
        <p14:creationId xmlns:p14="http://schemas.microsoft.com/office/powerpoint/2010/main" val="326055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Stado.hr je multimedijalni (koristi se više načina izraza, tj. medija) umjetnički projekt </a:t>
            </a:r>
            <a:r>
              <a:rPr lang="hr-HR" sz="1200" b="1" kern="1200" dirty="0" smtClean="0">
                <a:solidFill>
                  <a:schemeClr val="tx1"/>
                </a:solidFill>
                <a:effectLst/>
                <a:latin typeface="+mn-lt"/>
                <a:ea typeface="+mn-ea"/>
                <a:cs typeface="+mn-cs"/>
              </a:rPr>
              <a:t>konceptualnoga umjetnika </a:t>
            </a:r>
            <a:r>
              <a:rPr lang="hr-HR" sz="1200" kern="1200" dirty="0" smtClean="0">
                <a:solidFill>
                  <a:schemeClr val="tx1"/>
                </a:solidFill>
                <a:effectLst/>
                <a:latin typeface="+mn-lt"/>
                <a:ea typeface="+mn-ea"/>
                <a:cs typeface="+mn-cs"/>
              </a:rPr>
              <a:t>Siniše Labrovića u kojem se također susrećemo s motivima životinja.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Na linku </a:t>
            </a:r>
            <a:r>
              <a:rPr lang="hr-HR" sz="1200" u="sng" kern="1200" dirty="0" smtClean="0">
                <a:solidFill>
                  <a:schemeClr val="tx1"/>
                </a:solidFill>
                <a:effectLst/>
                <a:latin typeface="+mn-lt"/>
                <a:ea typeface="+mn-ea"/>
                <a:cs typeface="+mn-cs"/>
                <a:hlinkClick r:id="rId3"/>
              </a:rPr>
              <a:t>https://www.kontejner.org/projekti/touch-me/touch-me-festival-2005-zloupotreba-inteligencije/izlozba-16/stadohr/</a:t>
            </a:r>
            <a:r>
              <a:rPr lang="hr-HR" sz="1200" kern="1200" dirty="0" smtClean="0">
                <a:solidFill>
                  <a:schemeClr val="tx1"/>
                </a:solidFill>
                <a:effectLst/>
                <a:latin typeface="+mn-lt"/>
                <a:ea typeface="+mn-ea"/>
                <a:cs typeface="+mn-cs"/>
              </a:rPr>
              <a:t> možete saznati nešto o djelu i otkriti kakav je </a:t>
            </a:r>
            <a:r>
              <a:rPr lang="hr-HR" sz="1200" b="1" kern="1200" dirty="0" smtClean="0">
                <a:solidFill>
                  <a:schemeClr val="tx1"/>
                </a:solidFill>
                <a:effectLst/>
                <a:latin typeface="+mn-lt"/>
                <a:ea typeface="+mn-ea"/>
                <a:cs typeface="+mn-cs"/>
              </a:rPr>
              <a:t>kontekst i šira tema</a:t>
            </a:r>
            <a:r>
              <a:rPr lang="hr-HR" sz="1200" kern="1200" dirty="0" smtClean="0">
                <a:solidFill>
                  <a:schemeClr val="tx1"/>
                </a:solidFill>
                <a:effectLst/>
                <a:latin typeface="+mn-lt"/>
                <a:ea typeface="+mn-ea"/>
                <a:cs typeface="+mn-cs"/>
              </a:rPr>
              <a:t> ovoga zanimljivoga djela. </a:t>
            </a:r>
            <a:endParaRPr lang="en-US"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Prema tome, možete i odgovoriti na pitanja: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Koja je </a:t>
            </a:r>
            <a:r>
              <a:rPr lang="hr-HR" sz="1200" b="1" kern="1200" dirty="0" smtClean="0">
                <a:solidFill>
                  <a:schemeClr val="tx1"/>
                </a:solidFill>
                <a:effectLst/>
                <a:latin typeface="+mn-lt"/>
                <a:ea typeface="+mn-ea"/>
                <a:cs typeface="+mn-cs"/>
              </a:rPr>
              <a:t>ideja </a:t>
            </a:r>
            <a:r>
              <a:rPr lang="hr-HR" sz="1200" kern="1200" dirty="0" smtClean="0">
                <a:solidFill>
                  <a:schemeClr val="tx1"/>
                </a:solidFill>
                <a:effectLst/>
                <a:latin typeface="+mn-lt"/>
                <a:ea typeface="+mn-ea"/>
                <a:cs typeface="+mn-cs"/>
              </a:rPr>
              <a:t>predstavljena projektom Stado.hr?</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Što je utjecalo na umjetnikov odabir teme i životinja kao motiva, zašto je odabrao upravo ovce?</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Ovo suvremeno djelo pripada u kategoriju </a:t>
            </a:r>
            <a:r>
              <a:rPr lang="hr-HR" sz="1200" b="1" kern="1200" dirty="0" smtClean="0">
                <a:solidFill>
                  <a:schemeClr val="tx1"/>
                </a:solidFill>
                <a:effectLst/>
                <a:latin typeface="+mn-lt"/>
                <a:ea typeface="+mn-ea"/>
                <a:cs typeface="+mn-cs"/>
              </a:rPr>
              <a:t>DRUŠTVENO ANGAŽIRANE</a:t>
            </a:r>
            <a:r>
              <a:rPr lang="hr-HR" sz="1200" kern="1200" dirty="0" smtClean="0">
                <a:solidFill>
                  <a:schemeClr val="tx1"/>
                </a:solidFill>
                <a:effectLst/>
                <a:latin typeface="+mn-lt"/>
                <a:ea typeface="+mn-ea"/>
                <a:cs typeface="+mn-cs"/>
              </a:rPr>
              <a:t> umjetnosti. Taj smo pojam spominjali u 1. polugodištu. To je umjetnost koja je kritički uperena protiv nekih pojava u društvu, najjednostavnije rečeno, umjetnost koja se bori za pravdu.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Također, obratite pažnju da se radi i o </a:t>
            </a:r>
            <a:r>
              <a:rPr lang="hr-HR" sz="1200" b="1" kern="1200" dirty="0" smtClean="0">
                <a:solidFill>
                  <a:schemeClr val="tx1"/>
                </a:solidFill>
                <a:effectLst/>
                <a:latin typeface="+mn-lt"/>
                <a:ea typeface="+mn-ea"/>
                <a:cs typeface="+mn-cs"/>
              </a:rPr>
              <a:t>KONCEPTUALNOME UMJETNIČKOM DJELU</a:t>
            </a:r>
            <a:r>
              <a:rPr lang="hr-HR" sz="1200" kern="1200" dirty="0" smtClean="0">
                <a:solidFill>
                  <a:schemeClr val="tx1"/>
                </a:solidFill>
                <a:effectLst/>
                <a:latin typeface="+mn-lt"/>
                <a:ea typeface="+mn-ea"/>
                <a:cs typeface="+mn-cs"/>
              </a:rPr>
              <a:t>, jer je ovdje najvažnija </a:t>
            </a:r>
            <a:r>
              <a:rPr lang="hr-HR" sz="1200" b="1" kern="1200" dirty="0" smtClean="0">
                <a:solidFill>
                  <a:schemeClr val="tx1"/>
                </a:solidFill>
                <a:effectLst/>
                <a:latin typeface="+mn-lt"/>
                <a:ea typeface="+mn-ea"/>
                <a:cs typeface="+mn-cs"/>
              </a:rPr>
              <a:t>ideja</a:t>
            </a:r>
            <a:r>
              <a:rPr lang="hr-HR" sz="1200" kern="1200" dirty="0" smtClean="0">
                <a:solidFill>
                  <a:schemeClr val="tx1"/>
                </a:solidFill>
                <a:effectLst/>
                <a:latin typeface="+mn-lt"/>
                <a:ea typeface="+mn-ea"/>
                <a:cs typeface="+mn-cs"/>
              </a:rPr>
              <a:t>. Sve će te to otkriti </a:t>
            </a:r>
            <a:r>
              <a:rPr lang="ta-IN" sz="1200" kern="1200" dirty="0" smtClean="0">
                <a:solidFill>
                  <a:schemeClr val="tx1"/>
                </a:solidFill>
                <a:effectLst/>
                <a:latin typeface="+mn-lt"/>
                <a:ea typeface="+mn-ea"/>
                <a:cs typeface="+mn-cs"/>
              </a:rPr>
              <a:t>u</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kratk</a:t>
            </a:r>
            <a:r>
              <a:rPr lang="ta-IN" sz="1200" kern="1200" dirty="0" smtClean="0">
                <a:solidFill>
                  <a:schemeClr val="tx1"/>
                </a:solidFill>
                <a:effectLst/>
                <a:latin typeface="+mn-lt"/>
                <a:ea typeface="+mn-ea"/>
                <a:cs typeface="+mn-cs"/>
              </a:rPr>
              <a:t>om</a:t>
            </a:r>
            <a:r>
              <a:rPr lang="hr-HR" sz="1200" kern="1200" dirty="0" smtClean="0">
                <a:solidFill>
                  <a:schemeClr val="tx1"/>
                </a:solidFill>
                <a:effectLst/>
                <a:latin typeface="+mn-lt"/>
                <a:ea typeface="+mn-ea"/>
                <a:cs typeface="+mn-cs"/>
              </a:rPr>
              <a:t> tekst</a:t>
            </a:r>
            <a:r>
              <a:rPr lang="ta-IN" sz="1200" kern="1200" dirty="0" smtClean="0">
                <a:solidFill>
                  <a:schemeClr val="tx1"/>
                </a:solidFill>
                <a:effectLst/>
                <a:latin typeface="+mn-lt"/>
                <a:ea typeface="+mn-ea"/>
                <a:cs typeface="+mn-cs"/>
              </a:rPr>
              <a:t>u</a:t>
            </a:r>
            <a:r>
              <a:rPr lang="hr-HR" sz="1200" kern="1200" dirty="0" smtClean="0">
                <a:solidFill>
                  <a:schemeClr val="tx1"/>
                </a:solidFill>
                <a:effectLst/>
                <a:latin typeface="+mn-lt"/>
                <a:ea typeface="+mn-ea"/>
                <a:cs typeface="+mn-cs"/>
              </a:rPr>
              <a:t> na</a:t>
            </a:r>
            <a:r>
              <a:rPr lang="ta-IN" sz="1200" kern="1200" dirty="0" smtClean="0">
                <a:solidFill>
                  <a:schemeClr val="tx1"/>
                </a:solidFill>
                <a:effectLst/>
                <a:latin typeface="+mn-lt"/>
                <a:ea typeface="+mn-ea"/>
                <a:cs typeface="+mn-cs"/>
              </a:rPr>
              <a:t> gornjoj </a:t>
            </a:r>
            <a:r>
              <a:rPr lang="hr-HR" sz="1200" kern="1200" dirty="0" smtClean="0">
                <a:solidFill>
                  <a:schemeClr val="tx1"/>
                </a:solidFill>
                <a:effectLst/>
                <a:latin typeface="+mn-lt"/>
                <a:ea typeface="+mn-ea"/>
                <a:cs typeface="+mn-cs"/>
              </a:rPr>
              <a:t> poveznici.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8</a:t>
            </a:fld>
            <a:endParaRPr lang="en-US"/>
          </a:p>
        </p:txBody>
      </p:sp>
    </p:spTree>
    <p:extLst>
      <p:ext uri="{BB962C8B-B14F-4D97-AF65-F5344CB8AC3E}">
        <p14:creationId xmlns:p14="http://schemas.microsoft.com/office/powerpoint/2010/main" val="125345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Kako izgleda primjena ovakvog pristupa na konkretnim primjerima? Pogledajte reprodukcije na slajdu. Vidimo da je (šira) tema lijeve reprodukcije </a:t>
            </a:r>
            <a:r>
              <a:rPr lang="hr-HR" sz="1200" b="1" u="none" kern="1200" dirty="0" smtClean="0">
                <a:solidFill>
                  <a:schemeClr val="tx1"/>
                </a:solidFill>
                <a:effectLst/>
                <a:latin typeface="+mn-lt"/>
                <a:ea typeface="+mn-ea"/>
                <a:cs typeface="+mn-cs"/>
              </a:rPr>
              <a:t>žanr-slika </a:t>
            </a:r>
            <a:r>
              <a:rPr lang="hr-HR" sz="1200" kern="1200" dirty="0" smtClean="0">
                <a:solidFill>
                  <a:schemeClr val="tx1"/>
                </a:solidFill>
                <a:effectLst/>
                <a:latin typeface="+mn-lt"/>
                <a:ea typeface="+mn-ea"/>
                <a:cs typeface="+mn-cs"/>
              </a:rPr>
              <a:t>(prikaz svakodnevnog života), a desne </a:t>
            </a:r>
            <a:r>
              <a:rPr lang="hr-HR" sz="1200" b="1" kern="1200" dirty="0" smtClean="0">
                <a:solidFill>
                  <a:schemeClr val="tx1"/>
                </a:solidFill>
                <a:effectLst/>
                <a:latin typeface="+mn-lt"/>
                <a:ea typeface="+mn-ea"/>
                <a:cs typeface="+mn-cs"/>
              </a:rPr>
              <a:t>pejzaž ili krajolik</a:t>
            </a:r>
            <a:r>
              <a:rPr lang="hr-HR" sz="1200" kern="1200" dirty="0" smtClean="0">
                <a:solidFill>
                  <a:schemeClr val="tx1"/>
                </a:solidFill>
                <a:effectLst/>
                <a:latin typeface="+mn-lt"/>
                <a:ea typeface="+mn-ea"/>
                <a:cs typeface="+mn-cs"/>
              </a:rPr>
              <a:t>. Pieter Brueghel stariji je flamanski slikar (današnja Belgija) iz doba renesanse, 16. stoljeće. </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Ako istražimo </a:t>
            </a:r>
            <a:r>
              <a:rPr lang="hr-HR" sz="1200" b="1" kern="1200" dirty="0" smtClean="0">
                <a:solidFill>
                  <a:schemeClr val="tx1"/>
                </a:solidFill>
                <a:effectLst/>
                <a:latin typeface="+mn-lt"/>
                <a:ea typeface="+mn-ea"/>
                <a:cs typeface="+mn-cs"/>
              </a:rPr>
              <a:t>širi kontekst</a:t>
            </a:r>
            <a:r>
              <a:rPr lang="hr-HR" sz="1200" kern="1200" dirty="0" smtClean="0">
                <a:solidFill>
                  <a:schemeClr val="tx1"/>
                </a:solidFill>
                <a:effectLst/>
                <a:latin typeface="+mn-lt"/>
                <a:ea typeface="+mn-ea"/>
                <a:cs typeface="+mn-cs"/>
              </a:rPr>
              <a:t>, doznat ćemo da se </a:t>
            </a:r>
            <a:r>
              <a:rPr lang="hr-HR" sz="1200" kern="1200" dirty="0" smtClean="0">
                <a:solidFill>
                  <a:schemeClr val="tx1"/>
                </a:solidFill>
                <a:effectLst/>
                <a:latin typeface="+mn-lt"/>
                <a:ea typeface="+mn-ea"/>
                <a:cs typeface="+mn-cs"/>
              </a:rPr>
              <a:t>Bruegel </a:t>
            </a:r>
            <a:r>
              <a:rPr lang="hr-HR" sz="1200" kern="1200" dirty="0" smtClean="0">
                <a:solidFill>
                  <a:schemeClr val="tx1"/>
                </a:solidFill>
                <a:effectLst/>
                <a:latin typeface="+mn-lt"/>
                <a:ea typeface="+mn-ea"/>
                <a:cs typeface="+mn-cs"/>
              </a:rPr>
              <a:t>smatra prvim zapadnjačkim umjetnikom koji je slikao </a:t>
            </a:r>
            <a:r>
              <a:rPr lang="hr-HR" sz="1200" b="1" kern="1200" dirty="0" smtClean="0">
                <a:solidFill>
                  <a:schemeClr val="tx1"/>
                </a:solidFill>
                <a:effectLst/>
                <a:latin typeface="+mn-lt"/>
                <a:ea typeface="+mn-ea"/>
                <a:cs typeface="+mn-cs"/>
              </a:rPr>
              <a:t>samostalne krajolike</a:t>
            </a:r>
            <a:r>
              <a:rPr lang="hr-HR" sz="1200" kern="1200" dirty="0" smtClean="0">
                <a:solidFill>
                  <a:schemeClr val="tx1"/>
                </a:solidFill>
                <a:effectLst/>
                <a:latin typeface="+mn-lt"/>
                <a:ea typeface="+mn-ea"/>
                <a:cs typeface="+mn-cs"/>
              </a:rPr>
              <a:t>, kao posebnu temu, a ne krajolik samo kao </a:t>
            </a:r>
            <a:r>
              <a:rPr lang="hr-HR" sz="1200" i="1" kern="1200" dirty="0" smtClean="0">
                <a:solidFill>
                  <a:schemeClr val="tx1"/>
                </a:solidFill>
                <a:effectLst/>
                <a:latin typeface="+mn-lt"/>
                <a:ea typeface="+mn-ea"/>
                <a:cs typeface="+mn-cs"/>
              </a:rPr>
              <a:t>pozadinu </a:t>
            </a:r>
            <a:r>
              <a:rPr lang="hr-HR" sz="1200" kern="1200" dirty="0" smtClean="0">
                <a:solidFill>
                  <a:schemeClr val="tx1"/>
                </a:solidFill>
                <a:effectLst/>
                <a:latin typeface="+mn-lt"/>
                <a:ea typeface="+mn-ea"/>
                <a:cs typeface="+mn-cs"/>
              </a:rPr>
              <a:t>za neki vjerski ili mitološki prizor. Također je prvi slikao </a:t>
            </a:r>
            <a:r>
              <a:rPr lang="hr-HR" sz="1200" b="1" kern="1200" dirty="0" smtClean="0">
                <a:solidFill>
                  <a:schemeClr val="tx1"/>
                </a:solidFill>
                <a:effectLst/>
                <a:latin typeface="+mn-lt"/>
                <a:ea typeface="+mn-ea"/>
                <a:cs typeface="+mn-cs"/>
              </a:rPr>
              <a:t>prizore iz seoskoga života. </a:t>
            </a:r>
            <a:r>
              <a:rPr lang="hr-HR" sz="1200" kern="1200" dirty="0" smtClean="0">
                <a:solidFill>
                  <a:schemeClr val="tx1"/>
                </a:solidFill>
                <a:effectLst/>
                <a:latin typeface="+mn-lt"/>
                <a:ea typeface="+mn-ea"/>
                <a:cs typeface="+mn-cs"/>
              </a:rPr>
              <a:t>Zašto je to tako? Istraživanje dalje otkriva da je pojava samostalnog krajolika proizašla iz potrebe da se udovolji narudžbama građanske publike, jer su narudžbe za crkvu u to vrijeme bile sve rjeđe. Naime, u to vrijeme zbivaju se velike promjene u vjerskom i političkom životu zapadne Europe. 1517. svećenik Martin Luther započeo je </a:t>
            </a:r>
            <a:r>
              <a:rPr lang="hr-HR" sz="1200" b="1" kern="1200" dirty="0" smtClean="0">
                <a:solidFill>
                  <a:schemeClr val="tx1"/>
                </a:solidFill>
                <a:effectLst/>
                <a:latin typeface="+mn-lt"/>
                <a:ea typeface="+mn-ea"/>
                <a:cs typeface="+mn-cs"/>
              </a:rPr>
              <a:t>protestantsku reformaciju </a:t>
            </a:r>
            <a:r>
              <a:rPr lang="hr-HR" sz="1200" kern="1200" dirty="0" smtClean="0">
                <a:solidFill>
                  <a:schemeClr val="tx1"/>
                </a:solidFill>
                <a:effectLst/>
                <a:latin typeface="+mn-lt"/>
                <a:ea typeface="+mn-ea"/>
                <a:cs typeface="+mn-cs"/>
              </a:rPr>
              <a:t>u Njemačkoj, protiveći se zloupotrebama, korupciji i sklonosti materijalnom bogatstvu i raskoši u Katoličkoj Crkvi, a ponajprije običaju prodaje oprosta grijeha (</a:t>
            </a:r>
            <a:r>
              <a:rPr lang="hr-HR" sz="1200" i="1" kern="1200" dirty="0" smtClean="0">
                <a:solidFill>
                  <a:schemeClr val="tx1"/>
                </a:solidFill>
                <a:effectLst/>
                <a:latin typeface="+mn-lt"/>
                <a:ea typeface="+mn-ea"/>
                <a:cs typeface="+mn-cs"/>
              </a:rPr>
              <a:t>indulgencija</a:t>
            </a:r>
            <a:r>
              <a:rPr lang="hr-HR" sz="1200" kern="1200" dirty="0" smtClean="0">
                <a:solidFill>
                  <a:schemeClr val="tx1"/>
                </a:solidFill>
                <a:effectLst/>
                <a:latin typeface="+mn-lt"/>
                <a:ea typeface="+mn-ea"/>
                <a:cs typeface="+mn-cs"/>
              </a:rPr>
              <a:t>). Luther je zagovarao povratak izvornim kršćanskim vrijednostima, a to je značilo i povratak skromnosti te naglašavanju duhovnoga nad materijalnim. Stoga je reformaciju</a:t>
            </a:r>
            <a:r>
              <a:rPr lang="ta-IN" sz="1200" kern="1200" dirty="0" smtClean="0">
                <a:solidFill>
                  <a:schemeClr val="tx1"/>
                </a:solidFill>
                <a:effectLst/>
                <a:latin typeface="+mn-lt"/>
                <a:ea typeface="+mn-ea"/>
                <a:cs typeface="+mn-cs"/>
              </a:rPr>
              <a:t> na Sjeveru</a:t>
            </a:r>
            <a:r>
              <a:rPr lang="ta-IN" sz="1200" kern="1200" baseline="0" dirty="0" smtClean="0">
                <a:solidFill>
                  <a:schemeClr val="tx1"/>
                </a:solidFill>
                <a:effectLst/>
                <a:latin typeface="+mn-lt"/>
                <a:ea typeface="+mn-ea"/>
                <a:cs typeface="+mn-cs"/>
              </a:rPr>
              <a:t> Europe</a:t>
            </a:r>
            <a:r>
              <a:rPr lang="hr-HR" sz="1200" kern="1200" dirty="0" smtClean="0">
                <a:solidFill>
                  <a:schemeClr val="tx1"/>
                </a:solidFill>
                <a:effectLst/>
                <a:latin typeface="+mn-lt"/>
                <a:ea typeface="+mn-ea"/>
                <a:cs typeface="+mn-cs"/>
              </a:rPr>
              <a:t> ponegdje pratilo i uklanjanje svih svetih slika i skulp</a:t>
            </a:r>
            <a:r>
              <a:rPr lang="ta-IN" sz="1200" kern="1200" dirty="0" smtClean="0">
                <a:solidFill>
                  <a:schemeClr val="tx1"/>
                </a:solidFill>
                <a:effectLst/>
                <a:latin typeface="+mn-lt"/>
                <a:ea typeface="+mn-ea"/>
                <a:cs typeface="+mn-cs"/>
              </a:rPr>
              <a:t>t</a:t>
            </a:r>
            <a:r>
              <a:rPr lang="hr-HR" sz="1200" kern="1200" dirty="0" smtClean="0">
                <a:solidFill>
                  <a:schemeClr val="tx1"/>
                </a:solidFill>
                <a:effectLst/>
                <a:latin typeface="+mn-lt"/>
                <a:ea typeface="+mn-ea"/>
                <a:cs typeface="+mn-cs"/>
              </a:rPr>
              <a:t>ura iz crkvi jer se smatralo da se duhovna bića ne mogu prikazivati u materijalnom, konkretnom obliku (kao što su slike i kipovi). </a:t>
            </a:r>
            <a:endParaRPr lang="ta-IN"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Isto tako, u renesansi se općenito teži sve više svjetovnom i ovozemaljskom, pa se tako budi </a:t>
            </a:r>
            <a:r>
              <a:rPr lang="hr-HR" sz="1200" b="1" i="0" kern="1200" dirty="0" smtClean="0">
                <a:solidFill>
                  <a:schemeClr val="tx1"/>
                </a:solidFill>
                <a:effectLst/>
                <a:latin typeface="+mn-lt"/>
                <a:ea typeface="+mn-ea"/>
                <a:cs typeface="+mn-cs"/>
              </a:rPr>
              <a:t>interes za narodne običaje i život običnih ljudi. </a:t>
            </a:r>
            <a:r>
              <a:rPr lang="hr-HR" sz="1200" kern="1200" dirty="0" smtClean="0">
                <a:solidFill>
                  <a:schemeClr val="tx1"/>
                </a:solidFill>
                <a:effectLst/>
                <a:latin typeface="+mn-lt"/>
                <a:ea typeface="+mn-ea"/>
                <a:cs typeface="+mn-cs"/>
              </a:rPr>
              <a:t>To okretanje prema čovjeku i vjeru u vrijednost i sposobnost čovjeka, koja se pojavljuje u renesansi i u ranom novom vijeku, zovemo </a:t>
            </a:r>
            <a:r>
              <a:rPr lang="hr-HR" sz="1200" b="1" kern="1200" dirty="0" smtClean="0">
                <a:solidFill>
                  <a:schemeClr val="tx1"/>
                </a:solidFill>
                <a:effectLst/>
                <a:latin typeface="+mn-lt"/>
                <a:ea typeface="+mn-ea"/>
                <a:cs typeface="+mn-cs"/>
              </a:rPr>
              <a:t>humanizam.</a:t>
            </a:r>
            <a:r>
              <a:rPr lang="hr-HR" sz="1200" kern="1200" dirty="0" smtClean="0">
                <a:solidFill>
                  <a:schemeClr val="tx1"/>
                </a:solidFill>
                <a:effectLst/>
                <a:latin typeface="+mn-lt"/>
                <a:ea typeface="+mn-ea"/>
                <a:cs typeface="+mn-cs"/>
              </a:rPr>
              <a:t> Brueghel je bio vrlo </a:t>
            </a:r>
            <a:r>
              <a:rPr lang="ta-IN" sz="1200" kern="1200" dirty="0" smtClean="0">
                <a:solidFill>
                  <a:schemeClr val="tx1"/>
                </a:solidFill>
                <a:effectLst/>
                <a:latin typeface="+mn-lt"/>
                <a:ea typeface="+mn-ea"/>
                <a:cs typeface="+mn-cs"/>
              </a:rPr>
              <a:t>o</a:t>
            </a:r>
            <a:r>
              <a:rPr lang="hr-HR" sz="1200" kern="1200" dirty="0" smtClean="0">
                <a:solidFill>
                  <a:schemeClr val="tx1"/>
                </a:solidFill>
                <a:effectLst/>
                <a:latin typeface="+mn-lt"/>
                <a:ea typeface="+mn-ea"/>
                <a:cs typeface="+mn-cs"/>
              </a:rPr>
              <a:t>brazovan i prijatelj humanista, pa su na njega utjecala ove ideje. </a:t>
            </a: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Kada sada uzmemo u obzir ove podatke, </a:t>
            </a:r>
            <a:r>
              <a:rPr lang="ta-IN" sz="1200" kern="1200" dirty="0" smtClean="0">
                <a:solidFill>
                  <a:schemeClr val="tx1"/>
                </a:solidFill>
                <a:effectLst/>
                <a:latin typeface="+mn-lt"/>
                <a:ea typeface="+mn-ea"/>
                <a:cs typeface="+mn-cs"/>
              </a:rPr>
              <a:t>koje smo dobili istraživanjem, </a:t>
            </a:r>
            <a:r>
              <a:rPr lang="hr-HR" sz="1200" kern="1200" dirty="0" smtClean="0">
                <a:solidFill>
                  <a:schemeClr val="tx1"/>
                </a:solidFill>
                <a:effectLst/>
                <a:latin typeface="+mn-lt"/>
                <a:ea typeface="+mn-ea"/>
                <a:cs typeface="+mn-cs"/>
              </a:rPr>
              <a:t>postaje jasno zašto je umjetnik odabrao baš ovakve teme. </a:t>
            </a:r>
            <a:r>
              <a:rPr lang="ta-IN" sz="1200" kern="1200" dirty="0" smtClean="0">
                <a:solidFill>
                  <a:schemeClr val="tx1"/>
                </a:solidFill>
                <a:effectLst/>
                <a:latin typeface="+mn-lt"/>
                <a:ea typeface="+mn-ea"/>
                <a:cs typeface="+mn-cs"/>
              </a:rPr>
              <a:t>To je</a:t>
            </a:r>
            <a:r>
              <a:rPr lang="ta-IN" sz="1200" kern="1200" baseline="0" dirty="0" smtClean="0">
                <a:solidFill>
                  <a:schemeClr val="tx1"/>
                </a:solidFill>
                <a:effectLst/>
                <a:latin typeface="+mn-lt"/>
                <a:ea typeface="+mn-ea"/>
                <a:cs typeface="+mn-cs"/>
              </a:rPr>
              <a:t> primjer uzimanja u obzir </a:t>
            </a:r>
            <a:r>
              <a:rPr lang="ta-IN" sz="1200" b="1" kern="1200" baseline="0" dirty="0" smtClean="0">
                <a:solidFill>
                  <a:schemeClr val="tx1"/>
                </a:solidFill>
                <a:effectLst/>
                <a:latin typeface="+mn-lt"/>
                <a:ea typeface="+mn-ea"/>
                <a:cs typeface="+mn-cs"/>
              </a:rPr>
              <a:t>šireg konteksta djela.</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A2840D-3864-6945-A8D2-53464A2421B4}" type="slidenum">
              <a:rPr lang="en-US" smtClean="0"/>
              <a:t>10</a:t>
            </a:fld>
            <a:endParaRPr lang="en-US"/>
          </a:p>
        </p:txBody>
      </p:sp>
    </p:spTree>
    <p:extLst>
      <p:ext uri="{BB962C8B-B14F-4D97-AF65-F5344CB8AC3E}">
        <p14:creationId xmlns:p14="http://schemas.microsoft.com/office/powerpoint/2010/main" val="409894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ta-IN" dirty="0" smtClean="0"/>
              <a:t>Da se vratimo još jednom na “našu sliku“ </a:t>
            </a:r>
            <a:r>
              <a:rPr lang="en-US" dirty="0" smtClean="0"/>
              <a:t>–</a:t>
            </a:r>
            <a:r>
              <a:rPr lang="ta-IN" dirty="0" smtClean="0"/>
              <a:t> znam da vam je već dosadila </a:t>
            </a:r>
            <a:r>
              <a:rPr lang="en-US" dirty="0" smtClean="0">
                <a:sym typeface="Wingdings"/>
              </a:rPr>
              <a:t></a:t>
            </a:r>
            <a:endParaRPr lang="ta-IN" dirty="0" smtClean="0">
              <a:sym typeface="Wingdings"/>
            </a:endParaRPr>
          </a:p>
          <a:p>
            <a:pPr marL="0" indent="0">
              <a:buFontTx/>
              <a:buNone/>
            </a:pPr>
            <a:endParaRPr lang="ta-IN" dirty="0" smtClean="0">
              <a:sym typeface="Wingdings"/>
            </a:endParaRPr>
          </a:p>
          <a:p>
            <a:pPr marL="0" indent="0">
              <a:buFontTx/>
              <a:buNone/>
            </a:pPr>
            <a:r>
              <a:rPr lang="ta-IN" dirty="0" smtClean="0">
                <a:sym typeface="Wingdings"/>
              </a:rPr>
              <a:t>I</a:t>
            </a:r>
            <a:r>
              <a:rPr lang="ta-IN" baseline="0" dirty="0" smtClean="0">
                <a:sym typeface="Wingdings"/>
              </a:rPr>
              <a:t> ovdje možemo drukčije sagledati sliku ako istražimo barem jedan dio konteksta. </a:t>
            </a:r>
            <a:r>
              <a:rPr lang="en-US" baseline="0" dirty="0" smtClean="0">
                <a:sym typeface="Wingdings"/>
              </a:rPr>
              <a:t>K</a:t>
            </a:r>
            <a:r>
              <a:rPr lang="ta-IN" baseline="0" dirty="0" smtClean="0">
                <a:sym typeface="Wingdings"/>
              </a:rPr>
              <a:t>ako sam već mnogima pisala pojedinačno u komentarima, postoje neka ne odmah vidljiva značenja ove slike do kojih dolazimo istraživanjem.</a:t>
            </a:r>
          </a:p>
          <a:p>
            <a:pPr marL="0" indent="0">
              <a:buFontTx/>
              <a:buNone/>
            </a:pPr>
            <a:endParaRPr lang="ta-IN" baseline="0" dirty="0" smtClean="0">
              <a:sym typeface="Wingdings"/>
            </a:endParaRPr>
          </a:p>
          <a:p>
            <a:pPr marL="0" indent="0">
              <a:buFontTx/>
              <a:buNone/>
            </a:pPr>
            <a:r>
              <a:rPr lang="ta-IN" baseline="0" dirty="0" smtClean="0">
                <a:sym typeface="Wingdings"/>
              </a:rPr>
              <a:t>U prvom su planu prikazani portreti stvarnih ljudi, naručitelja ove slike. Bio je to Tommaso Portinari, klečeći muškarac na lijevom dijelu </a:t>
            </a:r>
            <a:r>
              <a:rPr lang="ta-IN" b="1" baseline="0" dirty="0" smtClean="0">
                <a:sym typeface="Wingdings"/>
              </a:rPr>
              <a:t>triptiha</a:t>
            </a:r>
            <a:r>
              <a:rPr lang="ta-IN" baseline="0" dirty="0" smtClean="0">
                <a:sym typeface="Wingdings"/>
              </a:rPr>
              <a:t>, talijanski bankar iz Firence koji je radio u Brugesu u današnjoj Belgiji. Naručio je ovu sliku od belgijskog umjetnika (tada je to bila Flandrija, pa zapravo trebamo reći flamanski umjetnik, kao što ste vidjeli i na prethodnom primjeru) Huga van der Goesa te se dao prikazati sa svojom ženom i njihovo troje djece, zajedno sa svecima. Pritom su veličinom tek nešto manji od svetih likova, ali podjednako veliki kao anđeli (</a:t>
            </a:r>
            <a:r>
              <a:rPr lang="ta-IN" i="1" baseline="0" dirty="0" smtClean="0">
                <a:sym typeface="Wingdings"/>
              </a:rPr>
              <a:t>hijerarhijska ili ikonografska perspektiva</a:t>
            </a:r>
            <a:r>
              <a:rPr lang="ta-IN" baseline="0" dirty="0" smtClean="0">
                <a:sym typeface="Wingdings"/>
              </a:rPr>
              <a:t>). Bogati su ljudi u ovo doba, na prijelazu iz kasnog srednjeg vijeka u renesansu, često naručivali ovakve vjerske teme i slike s vlastitim portretima, kao donatori u prednjem planu, da bi istovremeno i pokazali svoju pobožnost, ali i da bi podigli svoj </a:t>
            </a:r>
            <a:r>
              <a:rPr lang="ta-IN" b="1" baseline="0" dirty="0" smtClean="0">
                <a:sym typeface="Wingdings"/>
              </a:rPr>
              <a:t>društveni status. </a:t>
            </a:r>
            <a:r>
              <a:rPr lang="ta-IN" baseline="0" dirty="0" smtClean="0">
                <a:sym typeface="Wingdings"/>
              </a:rPr>
              <a:t>Možete povući usporedbu s današnjim </a:t>
            </a:r>
            <a:r>
              <a:rPr lang="ta-IN" i="1" baseline="0" dirty="0" smtClean="0">
                <a:sym typeface="Wingdings"/>
              </a:rPr>
              <a:t>selfijima</a:t>
            </a:r>
            <a:r>
              <a:rPr lang="ta-IN" baseline="0" dirty="0" smtClean="0">
                <a:sym typeface="Wingdings"/>
              </a:rPr>
              <a:t>. </a:t>
            </a:r>
          </a:p>
          <a:p>
            <a:pPr marL="0" indent="0">
              <a:buFontTx/>
              <a:buNone/>
            </a:pPr>
            <a:endParaRPr lang="ta-IN" baseline="0" dirty="0" smtClean="0">
              <a:sym typeface="Wingdings"/>
            </a:endParaRPr>
          </a:p>
          <a:p>
            <a:pPr marL="0" indent="0">
              <a:buFontTx/>
              <a:buNone/>
            </a:pPr>
            <a:r>
              <a:rPr lang="ta-IN" u="sng" baseline="0" dirty="0" smtClean="0">
                <a:sym typeface="Wingdings"/>
              </a:rPr>
              <a:t>Molim vas da pročitate i pogledate sve linkove i da si bilježite odgovore na pitanja u bilježnicu. </a:t>
            </a:r>
            <a:r>
              <a:rPr lang="en-US" u="sng" baseline="0" dirty="0" smtClean="0">
                <a:sym typeface="Wingdings"/>
              </a:rPr>
              <a:t>B</a:t>
            </a:r>
            <a:r>
              <a:rPr lang="ta-IN" u="sng" baseline="0" dirty="0" smtClean="0">
                <a:sym typeface="Wingdings"/>
              </a:rPr>
              <a:t>it će to jako važno pri provjeri znanja. No, neću vas više tražiti da mi </a:t>
            </a:r>
            <a:r>
              <a:rPr lang="ta-IN" i="1" u="sng" baseline="0" dirty="0" smtClean="0">
                <a:sym typeface="Wingdings"/>
              </a:rPr>
              <a:t>uvijek</a:t>
            </a:r>
            <a:r>
              <a:rPr lang="ta-IN" u="sng" baseline="0" dirty="0" smtClean="0">
                <a:sym typeface="Wingdings"/>
              </a:rPr>
              <a:t> šaljete te zadaće, jer ih ne stižem ispraviti na vrijeme i molim vas za razumijevanje. Ipak, skupit ćemo određeni broj zadaća iz kojih ću oblikovati ocjenu. (Neki su već zaslužili svoju ocjenu, za izniman doprinos i trud.) Posebno obraćajte pažnju na boldane pojmove. </a:t>
            </a:r>
            <a:endParaRPr lang="ta-IN" u="sng" dirty="0" smtClean="0">
              <a:sym typeface="Wingdings"/>
            </a:endParaRPr>
          </a:p>
        </p:txBody>
      </p:sp>
      <p:sp>
        <p:nvSpPr>
          <p:cNvPr id="4" name="Slide Number Placeholder 3"/>
          <p:cNvSpPr>
            <a:spLocks noGrp="1"/>
          </p:cNvSpPr>
          <p:nvPr>
            <p:ph type="sldNum" sz="quarter" idx="10"/>
          </p:nvPr>
        </p:nvSpPr>
        <p:spPr/>
        <p:txBody>
          <a:bodyPr/>
          <a:lstStyle/>
          <a:p>
            <a:fld id="{4FA2840D-3864-6945-A8D2-53464A2421B4}" type="slidenum">
              <a:rPr lang="en-US" smtClean="0"/>
              <a:t>11</a:t>
            </a:fld>
            <a:endParaRPr lang="en-US"/>
          </a:p>
        </p:txBody>
      </p:sp>
    </p:spTree>
    <p:extLst>
      <p:ext uri="{BB962C8B-B14F-4D97-AF65-F5344CB8AC3E}">
        <p14:creationId xmlns:p14="http://schemas.microsoft.com/office/powerpoint/2010/main" val="17993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04/02/21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248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04/02/21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39435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04/02/21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866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04/02/21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2145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B8F6F560-C775-9241-8BB4-5DD67C6BDAA2}" type="datetimeFigureOut">
              <a:rPr lang="en-US" smtClean="0"/>
              <a:t>04/02/21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4558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B8F6F560-C775-9241-8BB4-5DD67C6BDAA2}" type="datetimeFigureOut">
              <a:rPr lang="en-US" smtClean="0"/>
              <a:t>04/02/21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057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B8F6F560-C775-9241-8BB4-5DD67C6BDAA2}" type="datetimeFigureOut">
              <a:rPr lang="en-US" smtClean="0"/>
              <a:t>04/02/21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8606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B8F6F560-C775-9241-8BB4-5DD67C6BDAA2}" type="datetimeFigureOut">
              <a:rPr lang="en-US" smtClean="0"/>
              <a:t>04/02/21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113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F560-C775-9241-8BB4-5DD67C6BDAA2}" type="datetimeFigureOut">
              <a:rPr lang="en-US" smtClean="0"/>
              <a:t>04/02/21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717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04/02/21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534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04/02/21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39631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6F560-C775-9241-8BB4-5DD67C6BDAA2}" type="datetimeFigureOut">
              <a:rPr lang="en-US" smtClean="0"/>
              <a:t>04/02/21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30D4-2A41-8F4B-A0C9-F049E14C3100}" type="slidenum">
              <a:rPr lang="en-US" smtClean="0"/>
              <a:t>‹#›</a:t>
            </a:fld>
            <a:endParaRPr lang="en-US"/>
          </a:p>
        </p:txBody>
      </p:sp>
    </p:spTree>
    <p:extLst>
      <p:ext uri="{BB962C8B-B14F-4D97-AF65-F5344CB8AC3E}">
        <p14:creationId xmlns:p14="http://schemas.microsoft.com/office/powerpoint/2010/main" val="40703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a-IN" sz="3600" dirty="0" smtClean="0">
                <a:latin typeface="Arial"/>
                <a:cs typeface="Arial"/>
              </a:rPr>
              <a:t>Utjecaj konteksta na odabir teme u umjetnosti</a:t>
            </a:r>
            <a:endParaRPr lang="en-US" sz="3600" dirty="0">
              <a:latin typeface="Arial"/>
              <a:cs typeface="Arial"/>
            </a:endParaRPr>
          </a:p>
        </p:txBody>
      </p:sp>
    </p:spTree>
    <p:extLst>
      <p:ext uri="{BB962C8B-B14F-4D97-AF65-F5344CB8AC3E}">
        <p14:creationId xmlns:p14="http://schemas.microsoft.com/office/powerpoint/2010/main" val="426001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ter_Bruegel_the_Elder_-_Peasant_Wedding_-_Google_Art_Project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5333"/>
            <a:ext cx="4619165" cy="3193720"/>
          </a:xfrm>
          <a:prstGeom prst="rect">
            <a:avLst/>
          </a:prstGeom>
        </p:spPr>
      </p:pic>
      <p:pic>
        <p:nvPicPr>
          <p:cNvPr id="5" name="Picture 4" descr="Pieter_Bruegel_the_Elder_-_Hunters_in_the_Snow_(Winter)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33" y="1185334"/>
            <a:ext cx="4487332" cy="3193719"/>
          </a:xfrm>
          <a:prstGeom prst="rect">
            <a:avLst/>
          </a:prstGeom>
        </p:spPr>
      </p:pic>
      <p:sp>
        <p:nvSpPr>
          <p:cNvPr id="7" name="Rectangle 6"/>
          <p:cNvSpPr/>
          <p:nvPr/>
        </p:nvSpPr>
        <p:spPr>
          <a:xfrm>
            <a:off x="47165" y="4565934"/>
            <a:ext cx="4135368" cy="646331"/>
          </a:xfrm>
          <a:prstGeom prst="rect">
            <a:avLst/>
          </a:prstGeom>
        </p:spPr>
        <p:txBody>
          <a:bodyPr wrap="square">
            <a:spAutoFit/>
          </a:bodyPr>
          <a:lstStyle/>
          <a:p>
            <a:pPr>
              <a:spcAft>
                <a:spcPts val="1000"/>
              </a:spcAft>
            </a:pPr>
            <a:r>
              <a:rPr lang="hr-HR" dirty="0">
                <a:latin typeface="Arial"/>
                <a:ea typeface="ＭＳ 明朝"/>
              </a:rPr>
              <a:t>Pieter </a:t>
            </a:r>
            <a:r>
              <a:rPr lang="hr-HR" dirty="0" smtClean="0">
                <a:latin typeface="Arial"/>
                <a:ea typeface="ＭＳ 明朝"/>
              </a:rPr>
              <a:t>Bruegel </a:t>
            </a:r>
            <a:r>
              <a:rPr lang="hr-HR" dirty="0">
                <a:latin typeface="Arial"/>
                <a:ea typeface="ＭＳ 明朝"/>
              </a:rPr>
              <a:t>stariji: </a:t>
            </a:r>
            <a:r>
              <a:rPr lang="hr-HR" i="1" dirty="0">
                <a:latin typeface="Arial"/>
                <a:ea typeface="ＭＳ 明朝"/>
              </a:rPr>
              <a:t>Seoska svadba, ulje na dasci,</a:t>
            </a:r>
            <a:r>
              <a:rPr lang="hr-HR" dirty="0">
                <a:latin typeface="Arial"/>
                <a:ea typeface="ＭＳ 明朝"/>
              </a:rPr>
              <a:t> oko 1565.</a:t>
            </a:r>
            <a:endParaRPr lang="en-US" dirty="0">
              <a:effectLst/>
              <a:latin typeface="Arial"/>
              <a:ea typeface="ＭＳ 明朝"/>
            </a:endParaRPr>
          </a:p>
        </p:txBody>
      </p:sp>
      <p:sp>
        <p:nvSpPr>
          <p:cNvPr id="9" name="Rectangle 8"/>
          <p:cNvSpPr/>
          <p:nvPr/>
        </p:nvSpPr>
        <p:spPr>
          <a:xfrm>
            <a:off x="4851396" y="4539104"/>
            <a:ext cx="4292604" cy="646331"/>
          </a:xfrm>
          <a:prstGeom prst="rect">
            <a:avLst/>
          </a:prstGeom>
        </p:spPr>
        <p:txBody>
          <a:bodyPr wrap="square">
            <a:spAutoFit/>
          </a:bodyPr>
          <a:lstStyle/>
          <a:p>
            <a:pPr>
              <a:spcAft>
                <a:spcPts val="1000"/>
              </a:spcAft>
            </a:pPr>
            <a:r>
              <a:rPr lang="hr-HR" dirty="0">
                <a:latin typeface="Arial"/>
                <a:ea typeface="ＭＳ 明朝"/>
              </a:rPr>
              <a:t>Pieter </a:t>
            </a:r>
            <a:r>
              <a:rPr lang="hr-HR" dirty="0" smtClean="0">
                <a:latin typeface="Arial"/>
                <a:ea typeface="ＭＳ 明朝"/>
              </a:rPr>
              <a:t>Bruegel </a:t>
            </a:r>
            <a:r>
              <a:rPr lang="hr-HR" dirty="0">
                <a:latin typeface="Arial"/>
                <a:ea typeface="ＭＳ 明朝"/>
              </a:rPr>
              <a:t>stariji: </a:t>
            </a:r>
            <a:r>
              <a:rPr lang="hr-HR" i="1" dirty="0">
                <a:latin typeface="Arial"/>
                <a:ea typeface="ＭＳ 明朝"/>
              </a:rPr>
              <a:t>Zimski pejzaž s klopkom za ptice</a:t>
            </a:r>
            <a:r>
              <a:rPr lang="hr-HR" dirty="0">
                <a:latin typeface="Arial"/>
                <a:ea typeface="ＭＳ 明朝"/>
              </a:rPr>
              <a:t>, ulje na drvu, 1565.</a:t>
            </a:r>
            <a:endParaRPr lang="en-US" dirty="0">
              <a:effectLst/>
              <a:latin typeface="Arial"/>
              <a:ea typeface="ＭＳ 明朝"/>
            </a:endParaRPr>
          </a:p>
        </p:txBody>
      </p:sp>
      <p:sp>
        <p:nvSpPr>
          <p:cNvPr id="10" name="TextBox 9"/>
          <p:cNvSpPr txBox="1"/>
          <p:nvPr/>
        </p:nvSpPr>
        <p:spPr>
          <a:xfrm>
            <a:off x="1203229" y="5392806"/>
            <a:ext cx="1403299" cy="369332"/>
          </a:xfrm>
          <a:prstGeom prst="rect">
            <a:avLst/>
          </a:prstGeom>
          <a:noFill/>
        </p:spPr>
        <p:txBody>
          <a:bodyPr wrap="none" rtlCol="0">
            <a:spAutoFit/>
          </a:bodyPr>
          <a:lstStyle/>
          <a:p>
            <a:r>
              <a:rPr lang="ta-IN" b="1" dirty="0">
                <a:solidFill>
                  <a:srgbClr val="000000"/>
                </a:solidFill>
                <a:latin typeface="Arial"/>
                <a:cs typeface="Arial"/>
              </a:rPr>
              <a:t>ž</a:t>
            </a:r>
            <a:r>
              <a:rPr lang="ta-IN" b="1" dirty="0" smtClean="0">
                <a:solidFill>
                  <a:srgbClr val="000000"/>
                </a:solidFill>
                <a:latin typeface="Arial"/>
                <a:cs typeface="Arial"/>
              </a:rPr>
              <a:t>anr - tema</a:t>
            </a:r>
            <a:endParaRPr lang="en-US" b="1" dirty="0">
              <a:solidFill>
                <a:srgbClr val="000000"/>
              </a:solidFill>
              <a:latin typeface="Arial"/>
              <a:cs typeface="Arial"/>
            </a:endParaRPr>
          </a:p>
        </p:txBody>
      </p:sp>
      <p:sp>
        <p:nvSpPr>
          <p:cNvPr id="11" name="TextBox 10"/>
          <p:cNvSpPr txBox="1"/>
          <p:nvPr/>
        </p:nvSpPr>
        <p:spPr>
          <a:xfrm>
            <a:off x="5659642" y="5392808"/>
            <a:ext cx="2018501" cy="369332"/>
          </a:xfrm>
          <a:prstGeom prst="rect">
            <a:avLst/>
          </a:prstGeom>
          <a:noFill/>
        </p:spPr>
        <p:txBody>
          <a:bodyPr wrap="none" rtlCol="0">
            <a:spAutoFit/>
          </a:bodyPr>
          <a:lstStyle/>
          <a:p>
            <a:r>
              <a:rPr lang="ta-IN" b="1" dirty="0">
                <a:latin typeface="Arial"/>
                <a:cs typeface="Arial"/>
              </a:rPr>
              <a:t>p</a:t>
            </a:r>
            <a:r>
              <a:rPr lang="ta-IN" b="1" dirty="0" smtClean="0">
                <a:latin typeface="Arial"/>
                <a:cs typeface="Arial"/>
              </a:rPr>
              <a:t>ejzaž ili krajolik</a:t>
            </a:r>
            <a:endParaRPr lang="en-US" b="1" dirty="0">
              <a:latin typeface="Arial"/>
              <a:cs typeface="Arial"/>
            </a:endParaRPr>
          </a:p>
        </p:txBody>
      </p:sp>
      <p:sp>
        <p:nvSpPr>
          <p:cNvPr id="12" name="TextBox 11"/>
          <p:cNvSpPr txBox="1"/>
          <p:nvPr/>
        </p:nvSpPr>
        <p:spPr>
          <a:xfrm>
            <a:off x="3186327" y="5771643"/>
            <a:ext cx="2274982" cy="707886"/>
          </a:xfrm>
          <a:prstGeom prst="rect">
            <a:avLst/>
          </a:prstGeom>
          <a:noFill/>
        </p:spPr>
        <p:txBody>
          <a:bodyPr wrap="none" rtlCol="0">
            <a:spAutoFit/>
          </a:bodyPr>
          <a:lstStyle/>
          <a:p>
            <a:pPr marL="285750" indent="-285750">
              <a:buFont typeface="Arial"/>
              <a:buChar char="•"/>
            </a:pPr>
            <a:r>
              <a:rPr lang="ta-IN" sz="2000" b="1" dirty="0">
                <a:solidFill>
                  <a:srgbClr val="FF0000"/>
                </a:solidFill>
                <a:latin typeface="Arial"/>
                <a:cs typeface="Arial"/>
              </a:rPr>
              <a:t>p</a:t>
            </a:r>
            <a:r>
              <a:rPr lang="ta-IN" sz="2000" b="1" dirty="0" smtClean="0">
                <a:solidFill>
                  <a:srgbClr val="FF0000"/>
                </a:solidFill>
                <a:latin typeface="Arial"/>
                <a:cs typeface="Arial"/>
              </a:rPr>
              <a:t>rotestantizam</a:t>
            </a:r>
          </a:p>
          <a:p>
            <a:pPr marL="285750" indent="-285750">
              <a:buFont typeface="Arial"/>
              <a:buChar char="•"/>
            </a:pPr>
            <a:r>
              <a:rPr lang="ta-IN" sz="2000" b="1" dirty="0" smtClean="0">
                <a:solidFill>
                  <a:srgbClr val="FF0000"/>
                </a:solidFill>
                <a:latin typeface="Arial"/>
                <a:cs typeface="Arial"/>
              </a:rPr>
              <a:t>humanizam</a:t>
            </a:r>
            <a:endParaRPr lang="en-US" sz="2000" b="1" dirty="0">
              <a:solidFill>
                <a:srgbClr val="FF0000"/>
              </a:solidFill>
              <a:latin typeface="Arial"/>
              <a:cs typeface="Arial"/>
            </a:endParaRPr>
          </a:p>
        </p:txBody>
      </p:sp>
    </p:spTree>
    <p:extLst>
      <p:ext uri="{BB962C8B-B14F-4D97-AF65-F5344CB8AC3E}">
        <p14:creationId xmlns:p14="http://schemas.microsoft.com/office/powerpoint/2010/main" val="294924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5646247"/>
            <a:ext cx="4572000" cy="646331"/>
          </a:xfrm>
          <a:prstGeom prst="rect">
            <a:avLst/>
          </a:prstGeom>
        </p:spPr>
        <p:txBody>
          <a:bodyPr>
            <a:spAutoFit/>
          </a:bodyPr>
          <a:lstStyle/>
          <a:p>
            <a:r>
              <a:rPr lang="hr-HR" dirty="0">
                <a:latin typeface="Arial"/>
                <a:ea typeface="ＭＳ 明朝"/>
              </a:rPr>
              <a:t>Hugo van der Goes: </a:t>
            </a:r>
            <a:r>
              <a:rPr lang="hr-HR" i="1" dirty="0">
                <a:latin typeface="Arial"/>
                <a:ea typeface="ＭＳ 明朝"/>
              </a:rPr>
              <a:t>Oltar Portinari</a:t>
            </a:r>
            <a:r>
              <a:rPr lang="hr-HR" dirty="0">
                <a:latin typeface="Arial"/>
                <a:ea typeface="ＭＳ 明朝"/>
              </a:rPr>
              <a:t>, ulje na drvu, Galerija Uffizi, Firenca, 1475-1476.</a:t>
            </a:r>
            <a:r>
              <a:rPr lang="en-US" dirty="0"/>
              <a:t> </a:t>
            </a:r>
          </a:p>
        </p:txBody>
      </p:sp>
      <p:pic>
        <p:nvPicPr>
          <p:cNvPr id="5" name="Picture 4" descr="Hugo_van_der_Goes_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1049"/>
            <a:ext cx="9144000" cy="3900963"/>
          </a:xfrm>
          <a:prstGeom prst="rect">
            <a:avLst/>
          </a:prstGeom>
        </p:spPr>
      </p:pic>
    </p:spTree>
    <p:extLst>
      <p:ext uri="{BB962C8B-B14F-4D97-AF65-F5344CB8AC3E}">
        <p14:creationId xmlns:p14="http://schemas.microsoft.com/office/powerpoint/2010/main" val="166914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žarić_-_Prizemljeno_su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2" y="0"/>
            <a:ext cx="5143501" cy="6858000"/>
          </a:xfrm>
          <a:prstGeom prst="rect">
            <a:avLst/>
          </a:prstGeom>
        </p:spPr>
      </p:pic>
    </p:spTree>
    <p:extLst>
      <p:ext uri="{BB962C8B-B14F-4D97-AF65-F5344CB8AC3E}">
        <p14:creationId xmlns:p14="http://schemas.microsoft.com/office/powerpoint/2010/main" val="274669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žarić_-_Prizemljeno_su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2" y="0"/>
            <a:ext cx="5143501" cy="6858000"/>
          </a:xfrm>
          <a:prstGeom prst="rect">
            <a:avLst/>
          </a:prstGeom>
        </p:spPr>
      </p:pic>
      <p:sp>
        <p:nvSpPr>
          <p:cNvPr id="6" name="Rectangle 5"/>
          <p:cNvSpPr/>
          <p:nvPr/>
        </p:nvSpPr>
        <p:spPr>
          <a:xfrm>
            <a:off x="5718699" y="5183806"/>
            <a:ext cx="3028361" cy="923330"/>
          </a:xfrm>
          <a:prstGeom prst="rect">
            <a:avLst/>
          </a:prstGeom>
        </p:spPr>
        <p:txBody>
          <a:bodyPr wrap="square">
            <a:spAutoFit/>
          </a:bodyPr>
          <a:lstStyle/>
          <a:p>
            <a:r>
              <a:rPr lang="hr-HR" dirty="0">
                <a:latin typeface="Arial"/>
                <a:ea typeface="ＭＳ 明朝"/>
              </a:rPr>
              <a:t>Ivan Kožarić: </a:t>
            </a:r>
            <a:r>
              <a:rPr lang="hr-HR" i="1" dirty="0">
                <a:latin typeface="Arial"/>
                <a:ea typeface="ＭＳ 明朝"/>
              </a:rPr>
              <a:t>Prizemljeno sunce</a:t>
            </a:r>
            <a:r>
              <a:rPr lang="hr-HR" dirty="0">
                <a:latin typeface="Arial"/>
                <a:ea typeface="ＭＳ 明朝"/>
              </a:rPr>
              <a:t>, bronca, Zagreb, 1971.</a:t>
            </a:r>
            <a:r>
              <a:rPr lang="en-US" dirty="0"/>
              <a:t> </a:t>
            </a:r>
          </a:p>
        </p:txBody>
      </p:sp>
    </p:spTree>
    <p:extLst>
      <p:ext uri="{BB962C8B-B14F-4D97-AF65-F5344CB8AC3E}">
        <p14:creationId xmlns:p14="http://schemas.microsoft.com/office/powerpoint/2010/main" val="34896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uvet - konj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34809" cy="2882339"/>
          </a:xfrm>
          <a:prstGeom prst="rect">
            <a:avLst/>
          </a:prstGeom>
        </p:spPr>
      </p:pic>
      <p:sp>
        <p:nvSpPr>
          <p:cNvPr id="5" name="TextBox 4"/>
          <p:cNvSpPr txBox="1"/>
          <p:nvPr/>
        </p:nvSpPr>
        <p:spPr>
          <a:xfrm>
            <a:off x="224087" y="3028622"/>
            <a:ext cx="4837770" cy="646331"/>
          </a:xfrm>
          <a:prstGeom prst="rect">
            <a:avLst/>
          </a:prstGeom>
          <a:noFill/>
        </p:spPr>
        <p:txBody>
          <a:bodyPr wrap="square" rtlCol="0">
            <a:spAutoFit/>
          </a:bodyPr>
          <a:lstStyle/>
          <a:p>
            <a:r>
              <a:rPr lang="ta-IN" dirty="0">
                <a:latin typeface="Arial"/>
                <a:cs typeface="Arial"/>
              </a:rPr>
              <a:t>Chauvetova spilja</a:t>
            </a:r>
            <a:r>
              <a:rPr lang="ta-IN" dirty="0" smtClean="0">
                <a:latin typeface="Arial"/>
                <a:cs typeface="Arial"/>
              </a:rPr>
              <a:t>, Francuska, paleolitičke </a:t>
            </a:r>
            <a:r>
              <a:rPr lang="ta-IN" dirty="0">
                <a:latin typeface="Arial"/>
                <a:cs typeface="Arial"/>
              </a:rPr>
              <a:t>slike stare oko 32 000 godina</a:t>
            </a:r>
            <a:endParaRPr lang="en-US" dirty="0">
              <a:latin typeface="Arial"/>
              <a:cs typeface="Arial"/>
            </a:endParaRPr>
          </a:p>
        </p:txBody>
      </p:sp>
      <p:pic>
        <p:nvPicPr>
          <p:cNvPr id="6" name="Picture 5" descr="Lascaux_pain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213" y="3676073"/>
            <a:ext cx="4853787" cy="3181927"/>
          </a:xfrm>
          <a:prstGeom prst="rect">
            <a:avLst/>
          </a:prstGeom>
        </p:spPr>
      </p:pic>
      <p:sp>
        <p:nvSpPr>
          <p:cNvPr id="7" name="TextBox 6"/>
          <p:cNvSpPr txBox="1"/>
          <p:nvPr/>
        </p:nvSpPr>
        <p:spPr>
          <a:xfrm>
            <a:off x="777952" y="5291239"/>
            <a:ext cx="3259720" cy="1200329"/>
          </a:xfrm>
          <a:prstGeom prst="rect">
            <a:avLst/>
          </a:prstGeom>
          <a:noFill/>
        </p:spPr>
        <p:txBody>
          <a:bodyPr wrap="square" rtlCol="0">
            <a:spAutoFit/>
          </a:bodyPr>
          <a:lstStyle/>
          <a:p>
            <a:r>
              <a:rPr lang="ta-IN" dirty="0">
                <a:latin typeface="Arial"/>
                <a:ea typeface="ＭＳ 明朝"/>
                <a:cs typeface="Arial"/>
              </a:rPr>
              <a:t>Spilja </a:t>
            </a:r>
            <a:r>
              <a:rPr lang="hr-HR" dirty="0">
                <a:latin typeface="Arial"/>
                <a:ea typeface="ＭＳ 明朝"/>
                <a:cs typeface="Arial"/>
              </a:rPr>
              <a:t>Lascaux</a:t>
            </a:r>
            <a:r>
              <a:rPr lang="ta-IN" dirty="0">
                <a:latin typeface="Arial"/>
                <a:ea typeface="ＭＳ 明朝"/>
                <a:cs typeface="Arial"/>
              </a:rPr>
              <a:t>, Francuska</a:t>
            </a:r>
            <a:r>
              <a:rPr lang="hr-HR" dirty="0">
                <a:latin typeface="Arial"/>
                <a:ea typeface="ＭＳ 明朝"/>
                <a:cs typeface="Arial"/>
              </a:rPr>
              <a:t> (15-20 000 godina</a:t>
            </a:r>
            <a:r>
              <a:rPr lang="ta-IN" dirty="0">
                <a:latin typeface="Arial"/>
                <a:ea typeface="ＭＳ 明朝"/>
                <a:cs typeface="Arial"/>
              </a:rPr>
              <a:t> pr.n.e.</a:t>
            </a:r>
            <a:r>
              <a:rPr lang="hr-HR" dirty="0">
                <a:latin typeface="Arial"/>
                <a:ea typeface="ＭＳ 明朝"/>
                <a:cs typeface="Arial"/>
              </a:rPr>
              <a:t>)</a:t>
            </a:r>
            <a:r>
              <a:rPr lang="ta-IN" dirty="0">
                <a:latin typeface="Arial"/>
                <a:ea typeface="ＭＳ 明朝"/>
                <a:cs typeface="Arial"/>
              </a:rPr>
              <a:t>, poznata i kao </a:t>
            </a:r>
            <a:r>
              <a:rPr lang="hr-HR" dirty="0">
                <a:latin typeface="Arial"/>
                <a:ea typeface="ＭＳ 明朝"/>
                <a:cs typeface="Arial"/>
              </a:rPr>
              <a:t> </a:t>
            </a:r>
            <a:r>
              <a:rPr lang="ta-IN" dirty="0">
                <a:latin typeface="Arial"/>
                <a:ea typeface="ＭＳ 明朝"/>
                <a:cs typeface="Arial"/>
              </a:rPr>
              <a:t>“</a:t>
            </a:r>
            <a:r>
              <a:rPr lang="ta-IN" dirty="0" smtClean="0">
                <a:latin typeface="Arial"/>
                <a:ea typeface="ＭＳ 明朝"/>
                <a:cs typeface="Arial"/>
              </a:rPr>
              <a:t>Sikstinska </a:t>
            </a:r>
            <a:r>
              <a:rPr lang="ta-IN" dirty="0">
                <a:latin typeface="Arial"/>
                <a:ea typeface="ＭＳ 明朝"/>
                <a:cs typeface="Arial"/>
              </a:rPr>
              <a:t>kapela </a:t>
            </a:r>
            <a:r>
              <a:rPr lang="ta-IN" dirty="0" smtClean="0">
                <a:latin typeface="Arial"/>
                <a:ea typeface="ＭＳ 明朝"/>
                <a:cs typeface="Arial"/>
              </a:rPr>
              <a:t>prapovijesti</a:t>
            </a:r>
            <a:r>
              <a:rPr lang="ta-IN" dirty="0">
                <a:latin typeface="Arial"/>
                <a:ea typeface="ＭＳ 明朝"/>
                <a:cs typeface="Arial"/>
              </a:rPr>
              <a:t>“</a:t>
            </a:r>
            <a:endParaRPr lang="en-US" dirty="0">
              <a:latin typeface="Arial"/>
              <a:cs typeface="Arial"/>
            </a:endParaRPr>
          </a:p>
        </p:txBody>
      </p:sp>
    </p:spTree>
    <p:extLst>
      <p:ext uri="{BB962C8B-B14F-4D97-AF65-F5344CB8AC3E}">
        <p14:creationId xmlns:p14="http://schemas.microsoft.com/office/powerpoint/2010/main" val="224766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uvet_lavov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68"/>
            <a:ext cx="9144000" cy="5566410"/>
          </a:xfrm>
          <a:prstGeom prst="rect">
            <a:avLst/>
          </a:prstGeom>
        </p:spPr>
      </p:pic>
      <p:sp>
        <p:nvSpPr>
          <p:cNvPr id="5" name="TextBox 4"/>
          <p:cNvSpPr txBox="1"/>
          <p:nvPr/>
        </p:nvSpPr>
        <p:spPr>
          <a:xfrm>
            <a:off x="461818" y="6026727"/>
            <a:ext cx="6497955" cy="369332"/>
          </a:xfrm>
          <a:prstGeom prst="rect">
            <a:avLst/>
          </a:prstGeom>
          <a:noFill/>
        </p:spPr>
        <p:txBody>
          <a:bodyPr wrap="none" rtlCol="0">
            <a:spAutoFit/>
          </a:bodyPr>
          <a:lstStyle/>
          <a:p>
            <a:r>
              <a:rPr lang="ta-IN" dirty="0" smtClean="0">
                <a:latin typeface="Arial"/>
                <a:cs typeface="Arial"/>
              </a:rPr>
              <a:t>Lavovi, Chauvetova spilja, 32 000 g.pr.n.e., </a:t>
            </a:r>
            <a:r>
              <a:rPr lang="ta-IN" b="1" dirty="0" smtClean="0">
                <a:latin typeface="Arial"/>
                <a:cs typeface="Arial"/>
              </a:rPr>
              <a:t>paleolitička slika</a:t>
            </a:r>
            <a:endParaRPr lang="en-US" b="1" dirty="0">
              <a:latin typeface="Arial"/>
              <a:cs typeface="Arial"/>
            </a:endParaRPr>
          </a:p>
        </p:txBody>
      </p:sp>
    </p:spTree>
    <p:extLst>
      <p:ext uri="{BB962C8B-B14F-4D97-AF65-F5344CB8AC3E}">
        <p14:creationId xmlns:p14="http://schemas.microsoft.com/office/powerpoint/2010/main" val="13355821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urbanip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8" y="158277"/>
            <a:ext cx="4397137" cy="2905635"/>
          </a:xfrm>
          <a:prstGeom prst="rect">
            <a:avLst/>
          </a:prstGeom>
        </p:spPr>
      </p:pic>
      <p:pic>
        <p:nvPicPr>
          <p:cNvPr id="5" name="Picture 4" descr="Herakles_Nemean_lion_BM_B62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033" y="806408"/>
            <a:ext cx="3435275" cy="5203730"/>
          </a:xfrm>
          <a:prstGeom prst="rect">
            <a:avLst/>
          </a:prstGeom>
        </p:spPr>
      </p:pic>
      <p:pic>
        <p:nvPicPr>
          <p:cNvPr id="6" name="Picture 5" descr="Rubens - Samson i lav.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9" y="3168321"/>
            <a:ext cx="4309849" cy="3631946"/>
          </a:xfrm>
          <a:prstGeom prst="rect">
            <a:avLst/>
          </a:prstGeom>
        </p:spPr>
      </p:pic>
    </p:spTree>
    <p:extLst>
      <p:ext uri="{BB962C8B-B14F-4D97-AF65-F5344CB8AC3E}">
        <p14:creationId xmlns:p14="http://schemas.microsoft.com/office/powerpoint/2010/main" val="283705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urbanip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9" y="171475"/>
            <a:ext cx="3416312" cy="2257504"/>
          </a:xfrm>
          <a:prstGeom prst="rect">
            <a:avLst/>
          </a:prstGeom>
        </p:spPr>
      </p:pic>
      <p:pic>
        <p:nvPicPr>
          <p:cNvPr id="5" name="Picture 4" descr="Herakles_Nemean_lion_BM_B62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279" y="435327"/>
            <a:ext cx="2632243" cy="3987303"/>
          </a:xfrm>
          <a:prstGeom prst="rect">
            <a:avLst/>
          </a:prstGeom>
        </p:spPr>
      </p:pic>
      <p:pic>
        <p:nvPicPr>
          <p:cNvPr id="6" name="Picture 5" descr="Rubens - Samson i lav.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002" y="2935361"/>
            <a:ext cx="4309849" cy="3631946"/>
          </a:xfrm>
          <a:prstGeom prst="rect">
            <a:avLst/>
          </a:prstGeom>
        </p:spPr>
      </p:pic>
      <p:sp>
        <p:nvSpPr>
          <p:cNvPr id="3" name="Rectangle 2"/>
          <p:cNvSpPr/>
          <p:nvPr/>
        </p:nvSpPr>
        <p:spPr>
          <a:xfrm>
            <a:off x="3521431" y="316073"/>
            <a:ext cx="1923602" cy="1384995"/>
          </a:xfrm>
          <a:prstGeom prst="rect">
            <a:avLst/>
          </a:prstGeom>
        </p:spPr>
        <p:txBody>
          <a:bodyPr wrap="square">
            <a:spAutoFit/>
          </a:bodyPr>
          <a:lstStyle/>
          <a:p>
            <a:pPr>
              <a:spcAft>
                <a:spcPts val="1000"/>
              </a:spcAft>
            </a:pPr>
            <a:r>
              <a:rPr lang="hr-HR" sz="1400" i="1" dirty="0">
                <a:latin typeface="Arial"/>
                <a:ea typeface="ＭＳ 明朝"/>
              </a:rPr>
              <a:t>Asurbanipal II. u lovu na lavove</a:t>
            </a:r>
            <a:r>
              <a:rPr lang="hr-HR" sz="1400" dirty="0">
                <a:latin typeface="Arial"/>
                <a:ea typeface="ＭＳ 明朝"/>
              </a:rPr>
              <a:t>, detalj </a:t>
            </a:r>
            <a:r>
              <a:rPr lang="hr-HR" sz="1400" b="1" dirty="0">
                <a:latin typeface="Arial"/>
                <a:ea typeface="ＭＳ 明朝"/>
              </a:rPr>
              <a:t>reljefa</a:t>
            </a:r>
            <a:r>
              <a:rPr lang="hr-HR" sz="1400" dirty="0">
                <a:latin typeface="Arial"/>
                <a:ea typeface="ＭＳ 明朝"/>
              </a:rPr>
              <a:t> na palači u Ninivi, današnji Irak, asirska umjetnost, 7.st.pr.n.e.</a:t>
            </a:r>
            <a:endParaRPr lang="en-US" sz="1400" dirty="0">
              <a:effectLst/>
              <a:latin typeface="Arial"/>
              <a:ea typeface="ＭＳ 明朝"/>
            </a:endParaRPr>
          </a:p>
        </p:txBody>
      </p:sp>
      <p:sp>
        <p:nvSpPr>
          <p:cNvPr id="8" name="Rectangle 7"/>
          <p:cNvSpPr/>
          <p:nvPr/>
        </p:nvSpPr>
        <p:spPr>
          <a:xfrm>
            <a:off x="6858000" y="4422630"/>
            <a:ext cx="2286000" cy="1169551"/>
          </a:xfrm>
          <a:prstGeom prst="rect">
            <a:avLst/>
          </a:prstGeom>
        </p:spPr>
        <p:txBody>
          <a:bodyPr wrap="square">
            <a:spAutoFit/>
          </a:bodyPr>
          <a:lstStyle/>
          <a:p>
            <a:pPr>
              <a:spcAft>
                <a:spcPts val="1000"/>
              </a:spcAft>
            </a:pPr>
            <a:r>
              <a:rPr lang="hr-HR" sz="1400" i="1" dirty="0">
                <a:latin typeface="Arial"/>
                <a:ea typeface="ＭＳ 明朝"/>
              </a:rPr>
              <a:t>Heraklo i nemejski lav</a:t>
            </a:r>
            <a:r>
              <a:rPr lang="hr-HR" sz="1400" dirty="0">
                <a:latin typeface="Arial"/>
                <a:ea typeface="ＭＳ 明朝"/>
              </a:rPr>
              <a:t>, slika na grčkoj vazi (vrču), crne figure na svjetlijoj podlozi, oko 520-500. g.pr.n.e.</a:t>
            </a:r>
            <a:endParaRPr lang="en-US" sz="1400" dirty="0">
              <a:effectLst/>
              <a:latin typeface="Arial"/>
              <a:ea typeface="ＭＳ 明朝"/>
            </a:endParaRPr>
          </a:p>
        </p:txBody>
      </p:sp>
      <p:sp>
        <p:nvSpPr>
          <p:cNvPr id="10" name="Rectangle 9"/>
          <p:cNvSpPr/>
          <p:nvPr/>
        </p:nvSpPr>
        <p:spPr>
          <a:xfrm>
            <a:off x="105119" y="5555931"/>
            <a:ext cx="1553883" cy="954107"/>
          </a:xfrm>
          <a:prstGeom prst="rect">
            <a:avLst/>
          </a:prstGeom>
        </p:spPr>
        <p:txBody>
          <a:bodyPr wrap="square">
            <a:spAutoFit/>
          </a:bodyPr>
          <a:lstStyle/>
          <a:p>
            <a:pPr>
              <a:spcAft>
                <a:spcPts val="1000"/>
              </a:spcAft>
            </a:pPr>
            <a:r>
              <a:rPr lang="hr-HR" sz="1400" dirty="0">
                <a:latin typeface="Arial"/>
                <a:ea typeface="ＭＳ 明朝"/>
              </a:rPr>
              <a:t>Peter Paul Rubens: </a:t>
            </a:r>
            <a:r>
              <a:rPr lang="hr-HR" sz="1400" i="1" dirty="0">
                <a:latin typeface="Arial"/>
                <a:ea typeface="ＭＳ 明朝"/>
              </a:rPr>
              <a:t>Samson ubija lava</a:t>
            </a:r>
            <a:r>
              <a:rPr lang="hr-HR" sz="1400" dirty="0">
                <a:latin typeface="Arial"/>
                <a:ea typeface="ＭＳ 明朝"/>
              </a:rPr>
              <a:t>, ulje na platnu, 1628.</a:t>
            </a:r>
            <a:endParaRPr lang="en-US" sz="1400" dirty="0">
              <a:effectLst/>
              <a:latin typeface="Arial"/>
              <a:ea typeface="ＭＳ 明朝"/>
            </a:endParaRPr>
          </a:p>
        </p:txBody>
      </p:sp>
    </p:spTree>
    <p:extLst>
      <p:ext uri="{BB962C8B-B14F-4D97-AF65-F5344CB8AC3E}">
        <p14:creationId xmlns:p14="http://schemas.microsoft.com/office/powerpoint/2010/main" val="263733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do h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49" y="769863"/>
            <a:ext cx="8560441" cy="4755800"/>
          </a:xfrm>
          <a:prstGeom prst="rect">
            <a:avLst/>
          </a:prstGeom>
        </p:spPr>
      </p:pic>
      <p:sp>
        <p:nvSpPr>
          <p:cNvPr id="6" name="Rectangle 5"/>
          <p:cNvSpPr/>
          <p:nvPr/>
        </p:nvSpPr>
        <p:spPr>
          <a:xfrm>
            <a:off x="1075318" y="5720778"/>
            <a:ext cx="7091425" cy="369332"/>
          </a:xfrm>
          <a:prstGeom prst="rect">
            <a:avLst/>
          </a:prstGeom>
        </p:spPr>
        <p:txBody>
          <a:bodyPr wrap="square">
            <a:spAutoFit/>
          </a:bodyPr>
          <a:lstStyle/>
          <a:p>
            <a:pPr>
              <a:spcAft>
                <a:spcPts val="1000"/>
              </a:spcAft>
            </a:pPr>
            <a:r>
              <a:rPr lang="hr-HR" dirty="0">
                <a:latin typeface="Arial"/>
                <a:ea typeface="ＭＳ 明朝"/>
              </a:rPr>
              <a:t>Siniša Labrović: </a:t>
            </a:r>
            <a:r>
              <a:rPr lang="hr-HR" i="1" dirty="0">
                <a:latin typeface="Arial"/>
                <a:ea typeface="ＭＳ 明朝"/>
              </a:rPr>
              <a:t>Stado.hr</a:t>
            </a:r>
            <a:r>
              <a:rPr lang="hr-HR" dirty="0">
                <a:latin typeface="Arial"/>
                <a:ea typeface="ＭＳ 明朝"/>
              </a:rPr>
              <a:t>, multimedijalni umjetnički projekt, 2005.</a:t>
            </a:r>
            <a:endParaRPr lang="en-US" dirty="0">
              <a:effectLst/>
              <a:latin typeface="Arial"/>
              <a:ea typeface="ＭＳ 明朝"/>
            </a:endParaRPr>
          </a:p>
        </p:txBody>
      </p:sp>
    </p:spTree>
    <p:extLst>
      <p:ext uri="{BB962C8B-B14F-4D97-AF65-F5344CB8AC3E}">
        <p14:creationId xmlns:p14="http://schemas.microsoft.com/office/powerpoint/2010/main" val="241047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67" y="459168"/>
            <a:ext cx="7687733" cy="6463309"/>
          </a:xfrm>
          <a:prstGeom prst="rect">
            <a:avLst/>
          </a:prstGeom>
        </p:spPr>
        <p:txBody>
          <a:bodyPr wrap="square">
            <a:spAutoFit/>
          </a:bodyPr>
          <a:lstStyle/>
          <a:p>
            <a:r>
              <a:rPr lang="hr-HR" dirty="0">
                <a:latin typeface="Arial"/>
                <a:cs typeface="Arial"/>
              </a:rPr>
              <a:t>Sa </a:t>
            </a:r>
            <a:r>
              <a:rPr lang="hr-HR" b="1" dirty="0">
                <a:latin typeface="Arial"/>
                <a:cs typeface="Arial"/>
              </a:rPr>
              <a:t>istraživanjem konteksta djela </a:t>
            </a:r>
            <a:r>
              <a:rPr lang="hr-HR" dirty="0">
                <a:latin typeface="Arial"/>
                <a:cs typeface="Arial"/>
              </a:rPr>
              <a:t>dolazimo do punoga razumijevanja djela te do toga da lakše izražavamo vlastiti kritički stav. To je, kao što sam vam pisala u komentarima na analize, još jedna “skrivena logika“ djela. Do pravog shvaćanja umjetnosti se uvijek dolazi samo promatranjem umjetnosti u njezinom kontekstu. </a:t>
            </a:r>
            <a:endParaRPr lang="en-US" dirty="0">
              <a:latin typeface="Arial"/>
              <a:cs typeface="Arial"/>
            </a:endParaRPr>
          </a:p>
          <a:p>
            <a:endParaRPr lang="ta-IN" dirty="0" smtClean="0">
              <a:latin typeface="Arial"/>
              <a:cs typeface="Arial"/>
            </a:endParaRPr>
          </a:p>
          <a:p>
            <a:r>
              <a:rPr lang="hr-HR" dirty="0" smtClean="0">
                <a:latin typeface="Arial"/>
                <a:cs typeface="Arial"/>
              </a:rPr>
              <a:t>Redoslijed</a:t>
            </a:r>
            <a:r>
              <a:rPr lang="ta-IN" dirty="0" smtClean="0">
                <a:latin typeface="Arial"/>
                <a:cs typeface="Arial"/>
              </a:rPr>
              <a:t> istraživanja </a:t>
            </a:r>
            <a:r>
              <a:rPr lang="hr-HR" dirty="0" smtClean="0">
                <a:latin typeface="Arial"/>
                <a:cs typeface="Arial"/>
              </a:rPr>
              <a:t> </a:t>
            </a:r>
            <a:r>
              <a:rPr lang="hr-HR" dirty="0">
                <a:latin typeface="Arial"/>
                <a:cs typeface="Arial"/>
              </a:rPr>
              <a:t>je ovakav</a:t>
            </a:r>
            <a:r>
              <a:rPr lang="hr-HR" dirty="0" smtClean="0">
                <a:latin typeface="Arial"/>
                <a:cs typeface="Arial"/>
              </a:rPr>
              <a:t>:</a:t>
            </a:r>
            <a:endParaRPr lang="ta-IN" dirty="0" smtClean="0">
              <a:latin typeface="Arial"/>
              <a:cs typeface="Arial"/>
            </a:endParaRPr>
          </a:p>
          <a:p>
            <a:endParaRPr lang="en-US" dirty="0">
              <a:latin typeface="Arial"/>
              <a:cs typeface="Arial"/>
            </a:endParaRPr>
          </a:p>
          <a:p>
            <a:r>
              <a:rPr lang="ta-IN" dirty="0" smtClean="0">
                <a:latin typeface="Arial"/>
                <a:cs typeface="Arial"/>
              </a:rPr>
              <a:t>1. Prvo se </a:t>
            </a:r>
            <a:r>
              <a:rPr lang="ta-IN" dirty="0">
                <a:latin typeface="Arial"/>
                <a:cs typeface="Arial"/>
              </a:rPr>
              <a:t>p</a:t>
            </a:r>
            <a:r>
              <a:rPr lang="hr-HR" dirty="0" smtClean="0">
                <a:latin typeface="Arial"/>
                <a:cs typeface="Arial"/>
              </a:rPr>
              <a:t>itamo </a:t>
            </a:r>
            <a:r>
              <a:rPr lang="hr-HR" dirty="0">
                <a:latin typeface="Arial"/>
                <a:cs typeface="Arial"/>
              </a:rPr>
              <a:t>se pitanja: a) </a:t>
            </a:r>
            <a:r>
              <a:rPr lang="hr-HR" b="1" dirty="0">
                <a:latin typeface="Arial"/>
                <a:cs typeface="Arial"/>
              </a:rPr>
              <a:t>što? </a:t>
            </a:r>
            <a:r>
              <a:rPr lang="hr-HR" dirty="0">
                <a:latin typeface="Arial"/>
                <a:cs typeface="Arial"/>
              </a:rPr>
              <a:t>(tema), b) </a:t>
            </a:r>
            <a:r>
              <a:rPr lang="hr-HR" b="1" dirty="0">
                <a:latin typeface="Arial"/>
                <a:cs typeface="Arial"/>
              </a:rPr>
              <a:t>gdje? </a:t>
            </a:r>
            <a:r>
              <a:rPr lang="hr-HR" dirty="0">
                <a:latin typeface="Arial"/>
                <a:cs typeface="Arial"/>
              </a:rPr>
              <a:t>(mjesto), c) </a:t>
            </a:r>
            <a:r>
              <a:rPr lang="hr-HR" b="1" dirty="0">
                <a:latin typeface="Arial"/>
                <a:cs typeface="Arial"/>
              </a:rPr>
              <a:t>kada? </a:t>
            </a:r>
            <a:r>
              <a:rPr lang="hr-HR" dirty="0">
                <a:latin typeface="Arial"/>
                <a:cs typeface="Arial"/>
              </a:rPr>
              <a:t>(vrijeme), d) </a:t>
            </a:r>
            <a:r>
              <a:rPr lang="hr-HR" b="1" dirty="0">
                <a:latin typeface="Arial"/>
                <a:cs typeface="Arial"/>
              </a:rPr>
              <a:t>kako? </a:t>
            </a:r>
            <a:r>
              <a:rPr lang="hr-HR" dirty="0">
                <a:latin typeface="Arial"/>
                <a:cs typeface="Arial"/>
              </a:rPr>
              <a:t>(tehnika), e) </a:t>
            </a:r>
            <a:r>
              <a:rPr lang="hr-HR" b="1" dirty="0">
                <a:latin typeface="Arial"/>
                <a:cs typeface="Arial"/>
              </a:rPr>
              <a:t>zašto? </a:t>
            </a:r>
            <a:r>
              <a:rPr lang="hr-HR" dirty="0">
                <a:latin typeface="Arial"/>
                <a:cs typeface="Arial"/>
              </a:rPr>
              <a:t>(značenje, šira tema, ideja)</a:t>
            </a:r>
            <a:r>
              <a:rPr lang="hr-HR" dirty="0" smtClean="0">
                <a:latin typeface="Arial"/>
                <a:cs typeface="Arial"/>
              </a:rPr>
              <a:t>.</a:t>
            </a:r>
            <a:endParaRPr lang="ta-IN" dirty="0" smtClean="0">
              <a:latin typeface="Arial"/>
              <a:cs typeface="Arial"/>
            </a:endParaRPr>
          </a:p>
          <a:p>
            <a:pPr marL="342900" indent="-342900">
              <a:buAutoNum type="arabicPeriod"/>
            </a:pPr>
            <a:endParaRPr lang="en-US" dirty="0">
              <a:latin typeface="Arial"/>
              <a:cs typeface="Arial"/>
            </a:endParaRPr>
          </a:p>
          <a:p>
            <a:r>
              <a:rPr lang="hr-HR" dirty="0">
                <a:latin typeface="Arial"/>
                <a:cs typeface="Arial"/>
              </a:rPr>
              <a:t>2. Sljedeći je korak </a:t>
            </a:r>
            <a:r>
              <a:rPr lang="hr-HR" b="1" dirty="0">
                <a:latin typeface="Arial"/>
                <a:cs typeface="Arial"/>
              </a:rPr>
              <a:t>prikupljanje informacija o djelu </a:t>
            </a:r>
            <a:r>
              <a:rPr lang="hr-HR" dirty="0">
                <a:latin typeface="Arial"/>
                <a:cs typeface="Arial"/>
              </a:rPr>
              <a:t>iz različitih izvora (knjiga, časopisa, novina, interneta, itd</a:t>
            </a:r>
            <a:r>
              <a:rPr lang="hr-HR" dirty="0" smtClean="0">
                <a:latin typeface="Arial"/>
                <a:cs typeface="Arial"/>
              </a:rPr>
              <a:t>.</a:t>
            </a:r>
            <a:r>
              <a:rPr lang="ta-IN" dirty="0" smtClean="0">
                <a:latin typeface="Arial"/>
                <a:cs typeface="Arial"/>
              </a:rPr>
              <a:t>)</a:t>
            </a:r>
          </a:p>
          <a:p>
            <a:endParaRPr lang="en-US" dirty="0">
              <a:latin typeface="Arial"/>
              <a:cs typeface="Arial"/>
            </a:endParaRPr>
          </a:p>
          <a:p>
            <a:r>
              <a:rPr lang="hr-HR" dirty="0">
                <a:latin typeface="Arial"/>
                <a:cs typeface="Arial"/>
              </a:rPr>
              <a:t>3. Posljednji je korak razumijevanje </a:t>
            </a:r>
            <a:r>
              <a:rPr lang="hr-HR" b="1" dirty="0">
                <a:latin typeface="Arial"/>
                <a:cs typeface="Arial"/>
              </a:rPr>
              <a:t>širega konteksta</a:t>
            </a:r>
            <a:r>
              <a:rPr lang="hr-HR" dirty="0">
                <a:latin typeface="Arial"/>
                <a:cs typeface="Arial"/>
              </a:rPr>
              <a:t>, dakle, ne samo o određenom djelu, nego mnogo šire: istražujemo biografske podatke o autoru, političke događaje i ideologiju vremena u kojem je djelo nastalo, znanstvena otkrića i izume vremean u kojem je djelo nastalo, društvene običaje vremena, uspoređujemo djelo s djelima drugih umjetnika, istražujemo cijeli autorov opus (sva djela), djelo u kontekstu povijesti umjetnosti te stavove stručnjaka.</a:t>
            </a:r>
            <a:endParaRPr lang="en-US" dirty="0">
              <a:latin typeface="Arial"/>
              <a:cs typeface="Arial"/>
            </a:endParaRPr>
          </a:p>
          <a:p>
            <a:r>
              <a:rPr lang="hr-HR" dirty="0">
                <a:latin typeface="Arial"/>
                <a:cs typeface="Arial"/>
              </a:rPr>
              <a:t>Dakle, radi se o gomili posla. </a:t>
            </a:r>
            <a:endParaRPr lang="ta-IN" dirty="0" smtClean="0">
              <a:latin typeface="Arial"/>
              <a:cs typeface="Arial"/>
            </a:endParaRPr>
          </a:p>
          <a:p>
            <a:endParaRPr lang="en-US" dirty="0"/>
          </a:p>
        </p:txBody>
      </p:sp>
    </p:spTree>
    <p:extLst>
      <p:ext uri="{BB962C8B-B14F-4D97-AF65-F5344CB8AC3E}">
        <p14:creationId xmlns:p14="http://schemas.microsoft.com/office/powerpoint/2010/main" val="1123584367"/>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197</TotalTime>
  <Words>2261</Words>
  <Application>Microsoft Macintosh PowerPoint</Application>
  <PresentationFormat>On-screen Show (4:3)</PresentationFormat>
  <Paragraphs>78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Utjecaj konteksta na odabir teme u umjetnosti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Utjecaj konteksta na odabir teme u umjetnosti</dc:title>
  <dc:creator>Nela</dc:creator>
  <cp:lastModifiedBy>Nela</cp:lastModifiedBy>
  <cp:revision>16</cp:revision>
  <dcterms:created xsi:type="dcterms:W3CDTF">2021-02-04T13:57:58Z</dcterms:created>
  <dcterms:modified xsi:type="dcterms:W3CDTF">2021-02-04T17:27:11Z</dcterms:modified>
</cp:coreProperties>
</file>