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60" r:id="rId2"/>
    <p:sldId id="289" r:id="rId3"/>
    <p:sldId id="290" r:id="rId4"/>
    <p:sldId id="291" r:id="rId5"/>
    <p:sldId id="292" r:id="rId6"/>
    <p:sldId id="285" r:id="rId7"/>
    <p:sldId id="286" r:id="rId8"/>
    <p:sldId id="287" r:id="rId9"/>
  </p:sldIdLst>
  <p:sldSz cx="9144000" cy="6858000" type="screen4x3"/>
  <p:notesSz cx="6858000" cy="9144000"/>
  <p:defaultTextStyle>
    <a:defPPr>
      <a:defRPr lang="sr-Latn-C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027A"/>
    <a:srgbClr val="C4004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911" autoAdjust="0"/>
    <p:restoredTop sz="94660"/>
  </p:normalViewPr>
  <p:slideViewPr>
    <p:cSldViewPr>
      <p:cViewPr varScale="1">
        <p:scale>
          <a:sx n="106" d="100"/>
          <a:sy n="106" d="100"/>
        </p:scale>
        <p:origin x="1956" y="15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hr-H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9A5E1BD8-8A65-459D-A0DC-0A02D3D98B51}" type="datetimeFigureOut">
              <a:rPr lang="hr-HR"/>
              <a:pPr>
                <a:defRPr/>
              </a:pPr>
              <a:t>13.1.2017.</a:t>
            </a:fld>
            <a:endParaRPr lang="hr-H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hr-HR"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hr-HR"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hr-H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F072663D-6C50-45E1-9E7C-C718DA5A8F9B}" type="slidenum">
              <a:rPr lang="hr-HR"/>
              <a:pPr>
                <a:defRPr/>
              </a:pPr>
              <a:t>‹#›</a:t>
            </a:fld>
            <a:endParaRPr lang="hr-HR"/>
          </a:p>
        </p:txBody>
      </p:sp>
    </p:spTree>
    <p:extLst>
      <p:ext uri="{BB962C8B-B14F-4D97-AF65-F5344CB8AC3E}">
        <p14:creationId xmlns:p14="http://schemas.microsoft.com/office/powerpoint/2010/main" val="175626635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4"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a:spLocks noChangeArrowheads="1"/>
          </p:cNvSpPr>
          <p:nvPr userDrawn="1"/>
        </p:nvSpPr>
        <p:spPr bwMode="auto">
          <a:xfrm>
            <a:off x="3000375" y="5857875"/>
            <a:ext cx="184150" cy="369888"/>
          </a:xfrm>
          <a:prstGeom prst="rect">
            <a:avLst/>
          </a:prstGeom>
          <a:noFill/>
          <a:ln>
            <a:noFill/>
          </a:ln>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hr-HR" smtClean="0">
              <a:latin typeface="Calibri" pitchFamily="34" charset="0"/>
            </a:endParaRPr>
          </a:p>
        </p:txBody>
      </p:sp>
      <p:sp>
        <p:nvSpPr>
          <p:cNvPr id="2" name="Title 1"/>
          <p:cNvSpPr>
            <a:spLocks noGrp="1"/>
          </p:cNvSpPr>
          <p:nvPr>
            <p:ph type="ctrTitle"/>
          </p:nvPr>
        </p:nvSpPr>
        <p:spPr>
          <a:xfrm>
            <a:off x="428596" y="2786058"/>
            <a:ext cx="5929354" cy="1457334"/>
          </a:xfrm>
        </p:spPr>
        <p:txBody>
          <a:bodyPr>
            <a:noAutofit/>
          </a:bodyPr>
          <a:lstStyle>
            <a:lvl1pPr algn="l">
              <a:defRPr sz="4400" b="1">
                <a:latin typeface="+mj-lt"/>
              </a:defRPr>
            </a:lvl1pPr>
          </a:lstStyle>
          <a:p>
            <a:r>
              <a:rPr lang="en-US" smtClean="0"/>
              <a:t>Click to edit Master title style</a:t>
            </a:r>
            <a:endParaRPr lang="hr-HR" dirty="0"/>
          </a:p>
        </p:txBody>
      </p:sp>
      <p:sp>
        <p:nvSpPr>
          <p:cNvPr id="3" name="Subtitle 2"/>
          <p:cNvSpPr>
            <a:spLocks noGrp="1"/>
          </p:cNvSpPr>
          <p:nvPr>
            <p:ph type="subTitle" idx="1"/>
          </p:nvPr>
        </p:nvSpPr>
        <p:spPr>
          <a:xfrm>
            <a:off x="428596" y="4357694"/>
            <a:ext cx="4929222" cy="714380"/>
          </a:xfrm>
        </p:spPr>
        <p:txBody>
          <a:bodyPr>
            <a:normAutofit/>
          </a:bodyPr>
          <a:lstStyle>
            <a:lvl1pPr marL="0" indent="0" algn="l">
              <a:buNone/>
              <a:defRPr sz="24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hr-HR" dirty="0" smtClean="0"/>
          </a:p>
        </p:txBody>
      </p:sp>
    </p:spTree>
    <p:extLst>
      <p:ext uri="{BB962C8B-B14F-4D97-AF65-F5344CB8AC3E}">
        <p14:creationId xmlns:p14="http://schemas.microsoft.com/office/powerpoint/2010/main" val="4012314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2" descr="U:\MirtaV\ices\ices_ppt_jpg novi\ices_ppt_tekst1.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4800" y="-228600"/>
            <a:ext cx="9448800" cy="708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b="0">
                <a:solidFill>
                  <a:srgbClr val="C40043"/>
                </a:solidFill>
              </a:defRPr>
            </a:lvl1pPr>
          </a:lstStyle>
          <a:p>
            <a:r>
              <a:rPr lang="en-US" dirty="0" smtClean="0"/>
              <a:t>Click to edit Master title style</a:t>
            </a:r>
            <a:endParaRPr lang="hr-HR"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hr-HR" dirty="0"/>
          </a:p>
        </p:txBody>
      </p:sp>
      <p:sp>
        <p:nvSpPr>
          <p:cNvPr id="5" name="Footer Placeholder 4"/>
          <p:cNvSpPr>
            <a:spLocks noGrp="1"/>
          </p:cNvSpPr>
          <p:nvPr>
            <p:ph type="ftr" sz="quarter" idx="10"/>
          </p:nvPr>
        </p:nvSpPr>
        <p:spPr>
          <a:xfrm>
            <a:off x="3000375" y="5929313"/>
            <a:ext cx="2895600" cy="571500"/>
          </a:xfrm>
          <a:prstGeom prst="rect">
            <a:avLst/>
          </a:prstGeom>
        </p:spPr>
        <p:txBody>
          <a:bodyPr anchor="t"/>
          <a:lstStyle>
            <a:lvl1pPr algn="ctr" fontAlgn="auto">
              <a:spcBef>
                <a:spcPts val="0"/>
              </a:spcBef>
              <a:spcAft>
                <a:spcPts val="0"/>
              </a:spcAft>
              <a:defRPr>
                <a:latin typeface="+mn-lt"/>
                <a:cs typeface="+mn-cs"/>
              </a:defRPr>
            </a:lvl1pPr>
          </a:lstStyle>
          <a:p>
            <a:pPr>
              <a:defRPr/>
            </a:pPr>
            <a:endParaRPr lang="hr-HR"/>
          </a:p>
        </p:txBody>
      </p:sp>
      <p:sp>
        <p:nvSpPr>
          <p:cNvPr id="6" name="Slide Number Placeholder 5"/>
          <p:cNvSpPr>
            <a:spLocks noGrp="1"/>
          </p:cNvSpPr>
          <p:nvPr>
            <p:ph type="sldNum" sz="quarter" idx="11"/>
          </p:nvPr>
        </p:nvSpPr>
        <p:spPr>
          <a:xfrm>
            <a:off x="6650038" y="6480175"/>
            <a:ext cx="2386012" cy="365125"/>
          </a:xfrm>
          <a:prstGeom prst="rect">
            <a:avLst/>
          </a:prstGeom>
        </p:spPr>
        <p:txBody>
          <a:bodyPr/>
          <a:lstStyle>
            <a:lvl1pPr>
              <a:defRPr/>
            </a:lvl1pPr>
          </a:lstStyle>
          <a:p>
            <a:pPr>
              <a:defRPr/>
            </a:pPr>
            <a:r>
              <a:rPr lang="hr-HR"/>
              <a:t>		</a:t>
            </a:r>
            <a:fld id="{9F1C920A-EFFA-4D3A-8BD7-A620E7F682F3}" type="slidenum">
              <a:rPr lang="hr-HR" sz="1400"/>
              <a:pPr>
                <a:defRPr/>
              </a:pPr>
              <a:t>‹#›</a:t>
            </a:fld>
            <a:endParaRPr lang="hr-HR" sz="1400"/>
          </a:p>
        </p:txBody>
      </p:sp>
      <p:sp>
        <p:nvSpPr>
          <p:cNvPr id="7" name="Date Placeholder 3"/>
          <p:cNvSpPr>
            <a:spLocks noGrp="1"/>
          </p:cNvSpPr>
          <p:nvPr>
            <p:ph type="dt" sz="half" idx="12"/>
          </p:nvPr>
        </p:nvSpPr>
        <p:spPr>
          <a:xfrm>
            <a:off x="3419475" y="6519863"/>
            <a:ext cx="2133600" cy="365125"/>
          </a:xfrm>
          <a:prstGeom prst="rect">
            <a:avLst/>
          </a:prstGeom>
        </p:spPr>
        <p:txBody>
          <a:bodyPr/>
          <a:lstStyle>
            <a:lvl1pPr algn="ctr">
              <a:defRPr sz="1400"/>
            </a:lvl1pPr>
          </a:lstStyle>
          <a:p>
            <a:pPr>
              <a:defRPr/>
            </a:pPr>
            <a:fld id="{D999ED22-F962-4430-80A8-9774F6AC3F73}" type="datetime1">
              <a:rPr lang="hr-HR"/>
              <a:pPr>
                <a:defRPr/>
              </a:pPr>
              <a:t>13.1.2017.</a:t>
            </a:fld>
            <a:endParaRPr lang="hr-HR" dirty="0"/>
          </a:p>
        </p:txBody>
      </p:sp>
    </p:spTree>
    <p:extLst>
      <p:ext uri="{BB962C8B-B14F-4D97-AF65-F5344CB8AC3E}">
        <p14:creationId xmlns:p14="http://schemas.microsoft.com/office/powerpoint/2010/main" val="9804242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2" descr="U:\MirtaV\ices\ices_ppt_jpg novi\ices_ppt_tekst2.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4800" y="-228600"/>
            <a:ext cx="9448800" cy="708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b="0">
                <a:solidFill>
                  <a:srgbClr val="C40043"/>
                </a:solidFill>
              </a:defRPr>
            </a:lvl1pPr>
          </a:lstStyle>
          <a:p>
            <a:r>
              <a:rPr lang="en-US" dirty="0" smtClean="0"/>
              <a:t>Click to edit Master title style</a:t>
            </a:r>
            <a:endParaRPr lang="hr-HR" dirty="0"/>
          </a:p>
        </p:txBody>
      </p:sp>
      <p:sp>
        <p:nvSpPr>
          <p:cNvPr id="3" name="Content Placeholder 2"/>
          <p:cNvSpPr>
            <a:spLocks noGrp="1"/>
          </p:cNvSpPr>
          <p:nvPr>
            <p:ph sz="half" idx="1"/>
          </p:nvPr>
        </p:nvSpPr>
        <p:spPr>
          <a:xfrm>
            <a:off x="457200" y="1600200"/>
            <a:ext cx="4038600" cy="4525963"/>
          </a:xfrm>
        </p:spPr>
        <p:txBody>
          <a:bodyPr>
            <a:normAutofit/>
          </a:bodyPr>
          <a:lstStyle>
            <a:lvl1pPr>
              <a:defRPr sz="2400"/>
            </a:lvl1pPr>
            <a:lvl2pPr>
              <a:defRPr sz="2400"/>
            </a:lvl2pPr>
            <a:lvl3pPr>
              <a:defRPr sz="2400"/>
            </a:lvl3pPr>
            <a:lvl4pPr>
              <a:defRPr sz="2400"/>
            </a:lvl4pPr>
            <a:lvl5pPr>
              <a:defRPr sz="24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hr-HR" dirty="0"/>
          </a:p>
        </p:txBody>
      </p:sp>
      <p:sp>
        <p:nvSpPr>
          <p:cNvPr id="4" name="Content Placeholder 3"/>
          <p:cNvSpPr>
            <a:spLocks noGrp="1"/>
          </p:cNvSpPr>
          <p:nvPr>
            <p:ph sz="half" idx="2"/>
          </p:nvPr>
        </p:nvSpPr>
        <p:spPr>
          <a:xfrm>
            <a:off x="4648200" y="1600200"/>
            <a:ext cx="4038600" cy="4525963"/>
          </a:xfrm>
        </p:spPr>
        <p:txBody>
          <a:bodyPr>
            <a:normAutofit/>
          </a:bodyPr>
          <a:lstStyle>
            <a:lvl1pPr>
              <a:defRPr sz="2400"/>
            </a:lvl1pPr>
            <a:lvl2pPr>
              <a:defRPr sz="2400"/>
            </a:lvl2pPr>
            <a:lvl3pPr>
              <a:defRPr sz="2400"/>
            </a:lvl3pPr>
            <a:lvl4pPr>
              <a:defRPr sz="2400"/>
            </a:lvl4pPr>
            <a:lvl5pPr>
              <a:defRPr sz="24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hr-HR" dirty="0"/>
          </a:p>
        </p:txBody>
      </p:sp>
      <p:sp>
        <p:nvSpPr>
          <p:cNvPr id="6" name="Footer Placeholder 4"/>
          <p:cNvSpPr>
            <a:spLocks noGrp="1"/>
          </p:cNvSpPr>
          <p:nvPr>
            <p:ph type="ftr" sz="quarter" idx="10"/>
          </p:nvPr>
        </p:nvSpPr>
        <p:spPr>
          <a:xfrm>
            <a:off x="3000375" y="5929313"/>
            <a:ext cx="2895600" cy="571500"/>
          </a:xfrm>
          <a:prstGeom prst="rect">
            <a:avLst/>
          </a:prstGeom>
        </p:spPr>
        <p:txBody>
          <a:bodyPr anchor="t"/>
          <a:lstStyle>
            <a:lvl1pPr algn="ctr" fontAlgn="auto">
              <a:spcBef>
                <a:spcPts val="0"/>
              </a:spcBef>
              <a:spcAft>
                <a:spcPts val="0"/>
              </a:spcAft>
              <a:defRPr>
                <a:latin typeface="+mn-lt"/>
                <a:cs typeface="+mn-cs"/>
              </a:defRPr>
            </a:lvl1pPr>
          </a:lstStyle>
          <a:p>
            <a:pPr>
              <a:defRPr/>
            </a:pPr>
            <a:endParaRPr lang="hr-HR"/>
          </a:p>
        </p:txBody>
      </p:sp>
      <p:sp>
        <p:nvSpPr>
          <p:cNvPr id="7" name="Slide Number Placeholder 5"/>
          <p:cNvSpPr>
            <a:spLocks noGrp="1"/>
          </p:cNvSpPr>
          <p:nvPr>
            <p:ph type="sldNum" sz="quarter" idx="11"/>
          </p:nvPr>
        </p:nvSpPr>
        <p:spPr>
          <a:xfrm>
            <a:off x="6650038" y="6480175"/>
            <a:ext cx="2386012" cy="365125"/>
          </a:xfrm>
          <a:prstGeom prst="rect">
            <a:avLst/>
          </a:prstGeom>
        </p:spPr>
        <p:txBody>
          <a:bodyPr/>
          <a:lstStyle>
            <a:lvl1pPr>
              <a:defRPr/>
            </a:lvl1pPr>
          </a:lstStyle>
          <a:p>
            <a:pPr>
              <a:defRPr/>
            </a:pPr>
            <a:r>
              <a:rPr lang="hr-HR"/>
              <a:t>		</a:t>
            </a:r>
            <a:fld id="{E3ADBDBC-7F9C-4507-B0A5-94B03296E556}" type="slidenum">
              <a:rPr lang="hr-HR" sz="1400"/>
              <a:pPr>
                <a:defRPr/>
              </a:pPr>
              <a:t>‹#›</a:t>
            </a:fld>
            <a:endParaRPr lang="hr-HR" sz="1400"/>
          </a:p>
        </p:txBody>
      </p:sp>
      <p:sp>
        <p:nvSpPr>
          <p:cNvPr id="8" name="Date Placeholder 3"/>
          <p:cNvSpPr>
            <a:spLocks noGrp="1"/>
          </p:cNvSpPr>
          <p:nvPr>
            <p:ph type="dt" sz="half" idx="12"/>
          </p:nvPr>
        </p:nvSpPr>
        <p:spPr>
          <a:xfrm>
            <a:off x="3419475" y="6519863"/>
            <a:ext cx="2133600" cy="365125"/>
          </a:xfrm>
          <a:prstGeom prst="rect">
            <a:avLst/>
          </a:prstGeom>
        </p:spPr>
        <p:txBody>
          <a:bodyPr/>
          <a:lstStyle>
            <a:lvl1pPr algn="ctr">
              <a:defRPr sz="1400"/>
            </a:lvl1pPr>
          </a:lstStyle>
          <a:p>
            <a:pPr>
              <a:defRPr/>
            </a:pPr>
            <a:fld id="{C1C88632-131E-47C7-8E04-9E96D7750D03}" type="datetime1">
              <a:rPr lang="hr-HR"/>
              <a:pPr>
                <a:defRPr/>
              </a:pPr>
              <a:t>13.1.2017.</a:t>
            </a:fld>
            <a:endParaRPr lang="hr-HR" dirty="0"/>
          </a:p>
        </p:txBody>
      </p:sp>
    </p:spTree>
    <p:extLst>
      <p:ext uri="{BB962C8B-B14F-4D97-AF65-F5344CB8AC3E}">
        <p14:creationId xmlns:p14="http://schemas.microsoft.com/office/powerpoint/2010/main" val="20721404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7" name="Picture 2" descr="U:\MirtaV\ices\ices_ppt_jpg novi\ices_ppt_zadnja.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4800" y="-228600"/>
            <a:ext cx="9448800" cy="708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4638"/>
            <a:ext cx="4114800" cy="1143000"/>
          </a:xfrm>
        </p:spPr>
        <p:txBody>
          <a:bodyPr>
            <a:normAutofit/>
          </a:bodyPr>
          <a:lstStyle>
            <a:lvl1pPr algn="l">
              <a:defRPr sz="2800">
                <a:solidFill>
                  <a:srgbClr val="C40043"/>
                </a:solidFill>
              </a:defRPr>
            </a:lvl1pPr>
          </a:lstStyle>
          <a:p>
            <a:r>
              <a:rPr lang="en-US" smtClean="0"/>
              <a:t>Click to edit Master title style</a:t>
            </a:r>
            <a:endParaRPr lang="hr-HR" dirty="0"/>
          </a:p>
        </p:txBody>
      </p:sp>
      <p:sp>
        <p:nvSpPr>
          <p:cNvPr id="3" name="Text Placeholder 2"/>
          <p:cNvSpPr>
            <a:spLocks noGrp="1"/>
          </p:cNvSpPr>
          <p:nvPr>
            <p:ph type="body" idx="1"/>
          </p:nvPr>
        </p:nvSpPr>
        <p:spPr>
          <a:xfrm>
            <a:off x="457200" y="1535113"/>
            <a:ext cx="482918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500034" y="2285992"/>
            <a:ext cx="4041775" cy="1643074"/>
          </a:xfrm>
        </p:spPr>
        <p:txBody>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0034" y="4286256"/>
            <a:ext cx="4041775" cy="1857388"/>
          </a:xfrm>
        </p:spPr>
        <p:txBody>
          <a:bodyPr/>
          <a:lstStyle>
            <a:lvl1pPr>
              <a:buNone/>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p:txBody>
      </p:sp>
    </p:spTree>
    <p:extLst>
      <p:ext uri="{BB962C8B-B14F-4D97-AF65-F5344CB8AC3E}">
        <p14:creationId xmlns:p14="http://schemas.microsoft.com/office/powerpoint/2010/main" val="330661436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hr-HR" smtClean="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smtClean="0"/>
          </a:p>
        </p:txBody>
      </p:sp>
    </p:spTree>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Lst>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b="1">
          <a:solidFill>
            <a:schemeClr val="tx1"/>
          </a:solidFill>
          <a:latin typeface="Calibri" pitchFamily="34" charset="0"/>
        </a:defRPr>
      </a:lvl6pPr>
      <a:lvl7pPr marL="914400" algn="ctr" rtl="0" fontAlgn="base">
        <a:spcBef>
          <a:spcPct val="0"/>
        </a:spcBef>
        <a:spcAft>
          <a:spcPct val="0"/>
        </a:spcAft>
        <a:defRPr sz="4400" b="1">
          <a:solidFill>
            <a:schemeClr val="tx1"/>
          </a:solidFill>
          <a:latin typeface="Calibri" pitchFamily="34" charset="0"/>
        </a:defRPr>
      </a:lvl7pPr>
      <a:lvl8pPr marL="1371600" algn="ctr" rtl="0" fontAlgn="base">
        <a:spcBef>
          <a:spcPct val="0"/>
        </a:spcBef>
        <a:spcAft>
          <a:spcPct val="0"/>
        </a:spcAft>
        <a:defRPr sz="4400" b="1">
          <a:solidFill>
            <a:schemeClr val="tx1"/>
          </a:solidFill>
          <a:latin typeface="Calibri" pitchFamily="34" charset="0"/>
        </a:defRPr>
      </a:lvl8pPr>
      <a:lvl9pPr marL="1828800" algn="ctr" rtl="0" fontAlgn="base">
        <a:spcBef>
          <a:spcPct val="0"/>
        </a:spcBef>
        <a:spcAft>
          <a:spcPct val="0"/>
        </a:spcAft>
        <a:defRPr sz="4400" b="1">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cite.auckland.ac.nz/index.php?p=which_referencing_style" TargetMode="External"/><Relationship Id="rId2" Type="http://schemas.openxmlformats.org/officeDocument/2006/relationships/hyperlink" Target="http://en.wikipedia.org/wiki/Council_of_Science_Editor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library.cornell.edu/resrch/citmanage/apa"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library.cornell.edu/resrch/citmanage/apa" TargetMode="External"/><Relationship Id="rId7" Type="http://schemas.openxmlformats.org/officeDocument/2006/relationships/hyperlink" Target="http://www.sciencebuddies.org/science-fair-projects/project_research_paper.shtml" TargetMode="External"/><Relationship Id="rId2" Type="http://schemas.openxmlformats.org/officeDocument/2006/relationships/hyperlink" Target="http://www.ruf.rice.edu/~bioslabs/tools/report/reportform.html" TargetMode="External"/><Relationship Id="rId1" Type="http://schemas.openxmlformats.org/officeDocument/2006/relationships/slideLayout" Target="../slideLayouts/slideLayout2.xml"/><Relationship Id="rId6" Type="http://schemas.openxmlformats.org/officeDocument/2006/relationships/hyperlink" Target="http://www.cite.auckland.ac.nz/index.php?p=which_referencing_style" TargetMode="External"/><Relationship Id="rId5" Type="http://schemas.openxmlformats.org/officeDocument/2006/relationships/hyperlink" Target="https://owl.english.purdue.edu/owl/" TargetMode="External"/><Relationship Id="rId4" Type="http://schemas.openxmlformats.org/officeDocument/2006/relationships/hyperlink" Target="http://www.uefap.com/writing/writfram.ht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748338" y="3716338"/>
            <a:ext cx="3395662" cy="277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1" name="Title 1"/>
          <p:cNvSpPr>
            <a:spLocks noGrp="1"/>
          </p:cNvSpPr>
          <p:nvPr>
            <p:ph type="ctrTitle"/>
          </p:nvPr>
        </p:nvSpPr>
        <p:spPr>
          <a:xfrm>
            <a:off x="971600" y="2348880"/>
            <a:ext cx="7116762" cy="2190750"/>
          </a:xfrm>
        </p:spPr>
        <p:txBody>
          <a:bodyPr/>
          <a:lstStyle/>
          <a:p>
            <a:r>
              <a:rPr lang="hr-HR" dirty="0" smtClean="0">
                <a:ea typeface="Trebuchet MS" pitchFamily="34" charset="0"/>
                <a:cs typeface="Trebuchet MS" pitchFamily="34" charset="0"/>
              </a:rPr>
              <a:t>MoER Topic: </a:t>
            </a:r>
            <a:br>
              <a:rPr lang="hr-HR" dirty="0" smtClean="0">
                <a:ea typeface="Trebuchet MS" pitchFamily="34" charset="0"/>
                <a:cs typeface="Trebuchet MS" pitchFamily="34" charset="0"/>
              </a:rPr>
            </a:br>
            <a:r>
              <a:rPr lang="hr-HR" dirty="0" smtClean="0">
                <a:ea typeface="Trebuchet MS" pitchFamily="34" charset="0"/>
                <a:cs typeface="Trebuchet MS" pitchFamily="34" charset="0"/>
              </a:rPr>
              <a:t>IMRaD approach </a:t>
            </a:r>
            <a:br>
              <a:rPr lang="hr-HR" dirty="0" smtClean="0">
                <a:ea typeface="Trebuchet MS" pitchFamily="34" charset="0"/>
                <a:cs typeface="Trebuchet MS" pitchFamily="34" charset="0"/>
              </a:rPr>
            </a:br>
            <a:r>
              <a:rPr lang="hr-HR" dirty="0" smtClean="0">
                <a:ea typeface="Trebuchet MS" pitchFamily="34" charset="0"/>
                <a:cs typeface="Trebuchet MS" pitchFamily="34" charset="0"/>
              </a:rPr>
              <a:t>to writing scientific </a:t>
            </a:r>
            <a:r>
              <a:rPr lang="hr-HR" dirty="0" smtClean="0">
                <a:ea typeface="Trebuchet MS" pitchFamily="34" charset="0"/>
                <a:cs typeface="Trebuchet MS" pitchFamily="34" charset="0"/>
              </a:rPr>
              <a:t>papers</a:t>
            </a:r>
            <a:br>
              <a:rPr lang="hr-HR" dirty="0" smtClean="0">
                <a:ea typeface="Trebuchet MS" pitchFamily="34" charset="0"/>
                <a:cs typeface="Trebuchet MS" pitchFamily="34" charset="0"/>
              </a:rPr>
            </a:br>
            <a:r>
              <a:rPr lang="hr-HR" dirty="0">
                <a:ea typeface="Trebuchet MS" pitchFamily="34" charset="0"/>
                <a:cs typeface="Trebuchet MS" pitchFamily="34" charset="0"/>
              </a:rPr>
              <a:t/>
            </a:r>
            <a:br>
              <a:rPr lang="hr-HR" dirty="0">
                <a:ea typeface="Trebuchet MS" pitchFamily="34" charset="0"/>
                <a:cs typeface="Trebuchet MS" pitchFamily="34" charset="0"/>
              </a:rPr>
            </a:br>
            <a:r>
              <a:rPr lang="hr-HR" dirty="0" smtClean="0">
                <a:ea typeface="Trebuchet MS" pitchFamily="34" charset="0"/>
                <a:cs typeface="Trebuchet MS" pitchFamily="34" charset="0"/>
              </a:rPr>
              <a:t>part 5: Referencing</a:t>
            </a:r>
            <a:r>
              <a:rPr lang="hr-HR" dirty="0" smtClean="0">
                <a:ea typeface="Trebuchet MS" pitchFamily="34" charset="0"/>
                <a:cs typeface="Trebuchet MS" pitchFamily="34" charset="0"/>
              </a:rPr>
              <a:t> </a:t>
            </a:r>
            <a:endParaRPr lang="hr-HR" dirty="0" smtClean="0">
              <a:ea typeface="Trebuchet MS" pitchFamily="34" charset="0"/>
              <a:cs typeface="Trebuchet MS" pitchFamily="34" charset="0"/>
            </a:endParaRPr>
          </a:p>
        </p:txBody>
      </p:sp>
      <p:sp>
        <p:nvSpPr>
          <p:cNvPr id="3075" name="Subtitle 2"/>
          <p:cNvSpPr>
            <a:spLocks noGrp="1"/>
          </p:cNvSpPr>
          <p:nvPr>
            <p:ph type="subTitle" idx="1"/>
          </p:nvPr>
        </p:nvSpPr>
        <p:spPr>
          <a:xfrm>
            <a:off x="974299" y="5476875"/>
            <a:ext cx="7116762" cy="860425"/>
          </a:xfrm>
        </p:spPr>
        <p:txBody>
          <a:bodyPr>
            <a:normAutofit lnSpcReduction="10000"/>
          </a:bodyPr>
          <a:lstStyle/>
          <a:p>
            <a:pPr>
              <a:defRPr/>
            </a:pPr>
            <a:r>
              <a:rPr lang="hr-HR" dirty="0" smtClean="0">
                <a:solidFill>
                  <a:srgbClr val="404040"/>
                </a:solidFill>
              </a:rPr>
              <a:t>Zekić-Sušac  Marijana </a:t>
            </a:r>
          </a:p>
          <a:p>
            <a:pPr>
              <a:defRPr/>
            </a:pPr>
            <a:r>
              <a:rPr lang="hr-HR" dirty="0" smtClean="0">
                <a:solidFill>
                  <a:srgbClr val="404040"/>
                </a:solidFill>
              </a:rPr>
              <a:t>Pfeifer Sanja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err="1" smtClean="0"/>
              <a:t>Referencing</a:t>
            </a:r>
            <a:r>
              <a:rPr lang="hr-HR" dirty="0" smtClean="0"/>
              <a:t> </a:t>
            </a:r>
            <a:r>
              <a:rPr lang="hr-HR" dirty="0" err="1" smtClean="0"/>
              <a:t>in</a:t>
            </a:r>
            <a:r>
              <a:rPr lang="hr-HR" dirty="0" smtClean="0"/>
              <a:t> </a:t>
            </a:r>
            <a:r>
              <a:rPr lang="hr-HR" dirty="0" err="1" smtClean="0"/>
              <a:t>research</a:t>
            </a:r>
            <a:r>
              <a:rPr lang="hr-HR" dirty="0" smtClean="0"/>
              <a:t> </a:t>
            </a:r>
            <a:r>
              <a:rPr lang="hr-HR" dirty="0" err="1" smtClean="0"/>
              <a:t>paper</a:t>
            </a:r>
            <a:endParaRPr lang="en-US" dirty="0"/>
          </a:p>
        </p:txBody>
      </p:sp>
      <p:sp>
        <p:nvSpPr>
          <p:cNvPr id="3" name="Content Placeholder 2"/>
          <p:cNvSpPr>
            <a:spLocks noGrp="1"/>
          </p:cNvSpPr>
          <p:nvPr>
            <p:ph idx="1"/>
          </p:nvPr>
        </p:nvSpPr>
        <p:spPr>
          <a:xfrm>
            <a:off x="323528" y="1412776"/>
            <a:ext cx="7594798" cy="4536503"/>
          </a:xfrm>
        </p:spPr>
        <p:txBody>
          <a:bodyPr>
            <a:normAutofit fontScale="77500" lnSpcReduction="20000"/>
          </a:bodyPr>
          <a:lstStyle/>
          <a:p>
            <a:r>
              <a:rPr lang="hr-HR" dirty="0" err="1" smtClean="0"/>
              <a:t>In</a:t>
            </a:r>
            <a:r>
              <a:rPr lang="hr-HR" dirty="0" smtClean="0"/>
              <a:t> some </a:t>
            </a:r>
            <a:r>
              <a:rPr lang="hr-HR" dirty="0" err="1" smtClean="0"/>
              <a:t>parts</a:t>
            </a:r>
            <a:r>
              <a:rPr lang="hr-HR" dirty="0" smtClean="0"/>
              <a:t> </a:t>
            </a:r>
            <a:r>
              <a:rPr lang="hr-HR" dirty="0" err="1" smtClean="0"/>
              <a:t>of</a:t>
            </a:r>
            <a:r>
              <a:rPr lang="hr-HR" dirty="0" smtClean="0"/>
              <a:t> </a:t>
            </a:r>
            <a:r>
              <a:rPr lang="hr-HR" dirty="0" err="1" smtClean="0"/>
              <a:t>research</a:t>
            </a:r>
            <a:r>
              <a:rPr lang="hr-HR" dirty="0" smtClean="0"/>
              <a:t> </a:t>
            </a:r>
            <a:r>
              <a:rPr lang="hr-HR" dirty="0" err="1" smtClean="0"/>
              <a:t>paper</a:t>
            </a:r>
            <a:r>
              <a:rPr lang="hr-HR" dirty="0" smtClean="0"/>
              <a:t> </a:t>
            </a:r>
            <a:r>
              <a:rPr lang="hr-HR" dirty="0" err="1" smtClean="0"/>
              <a:t>it</a:t>
            </a:r>
            <a:r>
              <a:rPr lang="hr-HR" dirty="0" smtClean="0"/>
              <a:t> is </a:t>
            </a:r>
            <a:r>
              <a:rPr lang="hr-HR" dirty="0" err="1" smtClean="0"/>
              <a:t>necessary</a:t>
            </a:r>
            <a:r>
              <a:rPr lang="hr-HR" dirty="0" smtClean="0"/>
              <a:t> to </a:t>
            </a:r>
            <a:r>
              <a:rPr lang="hr-HR" dirty="0" err="1" smtClean="0"/>
              <a:t>refer</a:t>
            </a:r>
            <a:r>
              <a:rPr lang="hr-HR" dirty="0" smtClean="0"/>
              <a:t> </a:t>
            </a:r>
            <a:r>
              <a:rPr lang="hr-HR" dirty="0" err="1" smtClean="0"/>
              <a:t>to</a:t>
            </a:r>
            <a:r>
              <a:rPr lang="hr-HR" dirty="0" smtClean="0"/>
              <a:t> </a:t>
            </a:r>
            <a:r>
              <a:rPr lang="hr-HR" dirty="0" err="1" smtClean="0"/>
              <a:t>other</a:t>
            </a:r>
            <a:r>
              <a:rPr lang="hr-HR" dirty="0" smtClean="0"/>
              <a:t> </a:t>
            </a:r>
            <a:r>
              <a:rPr lang="hr-HR" dirty="0" err="1" smtClean="0"/>
              <a:t>authors</a:t>
            </a:r>
            <a:r>
              <a:rPr lang="hr-HR" dirty="0" smtClean="0"/>
              <a:t>.</a:t>
            </a:r>
          </a:p>
          <a:p>
            <a:r>
              <a:rPr lang="hr-HR" dirty="0" err="1" smtClean="0"/>
              <a:t>Three</a:t>
            </a:r>
            <a:r>
              <a:rPr lang="hr-HR" dirty="0" smtClean="0"/>
              <a:t> </a:t>
            </a:r>
            <a:r>
              <a:rPr lang="hr-HR" dirty="0" err="1" smtClean="0"/>
              <a:t>common</a:t>
            </a:r>
            <a:r>
              <a:rPr lang="hr-HR" dirty="0" smtClean="0"/>
              <a:t> </a:t>
            </a:r>
            <a:r>
              <a:rPr lang="hr-HR" dirty="0" err="1" smtClean="0"/>
              <a:t>types</a:t>
            </a:r>
            <a:r>
              <a:rPr lang="hr-HR" dirty="0" smtClean="0"/>
              <a:t> </a:t>
            </a:r>
            <a:r>
              <a:rPr lang="hr-HR" dirty="0" err="1" smtClean="0"/>
              <a:t>of</a:t>
            </a:r>
            <a:r>
              <a:rPr lang="hr-HR" dirty="0" smtClean="0"/>
              <a:t> </a:t>
            </a:r>
            <a:r>
              <a:rPr lang="hr-HR" dirty="0" err="1" smtClean="0"/>
              <a:t>referencing</a:t>
            </a:r>
            <a:r>
              <a:rPr lang="hr-HR" dirty="0" smtClean="0"/>
              <a:t>:</a:t>
            </a:r>
          </a:p>
          <a:p>
            <a:pPr>
              <a:buAutoNum type="arabicPeriod"/>
            </a:pPr>
            <a:r>
              <a:rPr lang="hr-HR" b="1" dirty="0" err="1" smtClean="0"/>
              <a:t>Citing</a:t>
            </a:r>
            <a:r>
              <a:rPr lang="hr-HR" dirty="0" smtClean="0"/>
              <a:t> – </a:t>
            </a:r>
            <a:r>
              <a:rPr lang="hr-HR" dirty="0" err="1" smtClean="0"/>
              <a:t>when</a:t>
            </a:r>
            <a:r>
              <a:rPr lang="hr-HR" dirty="0" smtClean="0"/>
              <a:t> </a:t>
            </a:r>
            <a:r>
              <a:rPr lang="hr-HR" dirty="0" err="1" smtClean="0"/>
              <a:t>we</a:t>
            </a:r>
            <a:r>
              <a:rPr lang="hr-HR" dirty="0" smtClean="0"/>
              <a:t> </a:t>
            </a:r>
            <a:r>
              <a:rPr lang="hr-HR" dirty="0" err="1" smtClean="0"/>
              <a:t>cite</a:t>
            </a:r>
            <a:r>
              <a:rPr lang="hr-HR" dirty="0" smtClean="0"/>
              <a:t> </a:t>
            </a:r>
            <a:r>
              <a:rPr lang="hr-HR" dirty="0" err="1" smtClean="0"/>
              <a:t>other</a:t>
            </a:r>
            <a:r>
              <a:rPr lang="hr-HR" dirty="0" smtClean="0"/>
              <a:t> </a:t>
            </a:r>
            <a:r>
              <a:rPr lang="hr-HR" dirty="0" err="1" smtClean="0"/>
              <a:t>authors</a:t>
            </a:r>
            <a:r>
              <a:rPr lang="hr-HR" dirty="0" smtClean="0"/>
              <a:t> </a:t>
            </a:r>
            <a:r>
              <a:rPr lang="hr-HR" dirty="0" err="1" smtClean="0"/>
              <a:t>words</a:t>
            </a:r>
            <a:r>
              <a:rPr lang="hr-HR" dirty="0" smtClean="0"/>
              <a:t> </a:t>
            </a:r>
            <a:r>
              <a:rPr lang="hr-HR" dirty="0" err="1" smtClean="0"/>
              <a:t>in</a:t>
            </a:r>
            <a:r>
              <a:rPr lang="hr-HR" dirty="0" smtClean="0"/>
              <a:t> </a:t>
            </a:r>
            <a:r>
              <a:rPr lang="hr-HR" dirty="0" err="1" smtClean="0"/>
              <a:t>their</a:t>
            </a:r>
            <a:r>
              <a:rPr lang="hr-HR" dirty="0" smtClean="0"/>
              <a:t> original </a:t>
            </a:r>
            <a:r>
              <a:rPr lang="hr-HR" dirty="0" err="1" smtClean="0"/>
              <a:t>form</a:t>
            </a:r>
            <a:r>
              <a:rPr lang="hr-HR" dirty="0" smtClean="0"/>
              <a:t> (</a:t>
            </a:r>
            <a:r>
              <a:rPr lang="hr-HR" dirty="0" err="1" smtClean="0"/>
              <a:t>necessary</a:t>
            </a:r>
            <a:r>
              <a:rPr lang="hr-HR" dirty="0" smtClean="0"/>
              <a:t> to use </a:t>
            </a:r>
            <a:r>
              <a:rPr lang="hr-HR" dirty="0" err="1" smtClean="0"/>
              <a:t>parentheses</a:t>
            </a:r>
            <a:r>
              <a:rPr lang="hr-HR" dirty="0" smtClean="0"/>
              <a:t> „…..” </a:t>
            </a:r>
            <a:r>
              <a:rPr lang="hr-HR" dirty="0" err="1" smtClean="0"/>
              <a:t>and</a:t>
            </a:r>
            <a:r>
              <a:rPr lang="hr-HR" dirty="0" smtClean="0"/>
              <a:t> </a:t>
            </a:r>
            <a:r>
              <a:rPr lang="hr-HR" dirty="0" err="1" smtClean="0"/>
              <a:t>in</a:t>
            </a:r>
            <a:r>
              <a:rPr lang="hr-HR" dirty="0" smtClean="0"/>
              <a:t>-</a:t>
            </a:r>
            <a:r>
              <a:rPr lang="hr-HR" dirty="0" err="1" smtClean="0"/>
              <a:t>text</a:t>
            </a:r>
            <a:r>
              <a:rPr lang="hr-HR" dirty="0" smtClean="0"/>
              <a:t> </a:t>
            </a:r>
            <a:r>
              <a:rPr lang="hr-HR" dirty="0" err="1" smtClean="0"/>
              <a:t>citation</a:t>
            </a:r>
            <a:r>
              <a:rPr lang="hr-HR" dirty="0" smtClean="0"/>
              <a:t> </a:t>
            </a:r>
            <a:r>
              <a:rPr lang="hr-HR" dirty="0" err="1" smtClean="0"/>
              <a:t>and</a:t>
            </a:r>
            <a:r>
              <a:rPr lang="hr-HR" dirty="0" smtClean="0"/>
              <a:t> </a:t>
            </a:r>
            <a:r>
              <a:rPr lang="hr-HR" dirty="0" err="1" smtClean="0"/>
              <a:t>end</a:t>
            </a:r>
            <a:r>
              <a:rPr lang="hr-HR" dirty="0" smtClean="0"/>
              <a:t>-note </a:t>
            </a:r>
            <a:r>
              <a:rPr lang="hr-HR" dirty="0" err="1" smtClean="0"/>
              <a:t>citation</a:t>
            </a:r>
            <a:r>
              <a:rPr lang="hr-HR" dirty="0" smtClean="0"/>
              <a:t>)</a:t>
            </a:r>
          </a:p>
          <a:p>
            <a:pPr>
              <a:buAutoNum type="arabicPeriod"/>
            </a:pPr>
            <a:r>
              <a:rPr lang="hr-HR" b="1" dirty="0" smtClean="0"/>
              <a:t>Paraphrasing</a:t>
            </a:r>
            <a:r>
              <a:rPr lang="hr-HR" dirty="0" smtClean="0"/>
              <a:t> – when noting ideas and information of other authors not in the original form, but by paraphrasing or in a shorter and new form (necessary to use in-text citation </a:t>
            </a:r>
            <a:r>
              <a:rPr lang="hr-HR" dirty="0"/>
              <a:t>and end-note citation</a:t>
            </a:r>
            <a:r>
              <a:rPr lang="hr-HR" dirty="0" smtClean="0"/>
              <a:t>)</a:t>
            </a:r>
          </a:p>
          <a:p>
            <a:pPr>
              <a:buAutoNum type="arabicPeriod"/>
            </a:pPr>
            <a:r>
              <a:rPr lang="hr-HR" b="1" dirty="0" err="1" smtClean="0"/>
              <a:t>Indicating</a:t>
            </a:r>
            <a:r>
              <a:rPr lang="hr-HR" dirty="0" smtClean="0"/>
              <a:t> – </a:t>
            </a:r>
            <a:r>
              <a:rPr lang="hr-HR" dirty="0" err="1" smtClean="0"/>
              <a:t>noting</a:t>
            </a:r>
            <a:r>
              <a:rPr lang="hr-HR" dirty="0" smtClean="0"/>
              <a:t> a </a:t>
            </a:r>
            <a:r>
              <a:rPr lang="hr-HR" dirty="0" err="1" smtClean="0"/>
              <a:t>bibliographic</a:t>
            </a:r>
            <a:r>
              <a:rPr lang="hr-HR" dirty="0" smtClean="0"/>
              <a:t> reference </a:t>
            </a:r>
            <a:r>
              <a:rPr lang="hr-HR" dirty="0" err="1" smtClean="0"/>
              <a:t>where</a:t>
            </a:r>
            <a:r>
              <a:rPr lang="hr-HR" dirty="0" smtClean="0"/>
              <a:t> </a:t>
            </a:r>
            <a:r>
              <a:rPr lang="hr-HR" dirty="0" err="1" smtClean="0"/>
              <a:t>the</a:t>
            </a:r>
            <a:r>
              <a:rPr lang="hr-HR" dirty="0" smtClean="0"/>
              <a:t> </a:t>
            </a:r>
            <a:r>
              <a:rPr lang="hr-HR" dirty="0" err="1" smtClean="0"/>
              <a:t>reader</a:t>
            </a:r>
            <a:r>
              <a:rPr lang="hr-HR" dirty="0" smtClean="0"/>
              <a:t> </a:t>
            </a:r>
            <a:r>
              <a:rPr lang="hr-HR" dirty="0" err="1" smtClean="0"/>
              <a:t>can</a:t>
            </a:r>
            <a:r>
              <a:rPr lang="hr-HR" dirty="0" smtClean="0"/>
              <a:t> </a:t>
            </a:r>
            <a:r>
              <a:rPr lang="hr-HR" dirty="0" err="1" smtClean="0"/>
              <a:t>find</a:t>
            </a:r>
            <a:r>
              <a:rPr lang="hr-HR" dirty="0" smtClean="0"/>
              <a:t> more </a:t>
            </a:r>
            <a:r>
              <a:rPr lang="hr-HR" dirty="0" err="1" smtClean="0"/>
              <a:t>information</a:t>
            </a:r>
            <a:r>
              <a:rPr lang="hr-HR" dirty="0" smtClean="0"/>
              <a:t> (</a:t>
            </a:r>
            <a:r>
              <a:rPr lang="hr-HR" dirty="0" err="1" smtClean="0"/>
              <a:t>necessary</a:t>
            </a:r>
            <a:r>
              <a:rPr lang="hr-HR" dirty="0" smtClean="0"/>
              <a:t> to use </a:t>
            </a:r>
            <a:r>
              <a:rPr lang="hr-HR" dirty="0" err="1" smtClean="0"/>
              <a:t>in</a:t>
            </a:r>
            <a:r>
              <a:rPr lang="hr-HR" dirty="0" smtClean="0"/>
              <a:t>-</a:t>
            </a:r>
            <a:r>
              <a:rPr lang="hr-HR" dirty="0" err="1" smtClean="0"/>
              <a:t>text</a:t>
            </a:r>
            <a:r>
              <a:rPr lang="hr-HR" dirty="0" smtClean="0"/>
              <a:t> </a:t>
            </a:r>
            <a:r>
              <a:rPr lang="hr-HR" dirty="0" err="1" smtClean="0"/>
              <a:t>citation</a:t>
            </a:r>
            <a:r>
              <a:rPr lang="hr-HR" dirty="0" smtClean="0"/>
              <a:t> </a:t>
            </a:r>
            <a:r>
              <a:rPr lang="hr-HR" dirty="0" err="1"/>
              <a:t>and</a:t>
            </a:r>
            <a:r>
              <a:rPr lang="hr-HR" dirty="0"/>
              <a:t> </a:t>
            </a:r>
            <a:r>
              <a:rPr lang="hr-HR" dirty="0" err="1"/>
              <a:t>end</a:t>
            </a:r>
            <a:r>
              <a:rPr lang="hr-HR" dirty="0"/>
              <a:t>-note </a:t>
            </a:r>
            <a:r>
              <a:rPr lang="hr-HR" dirty="0" err="1"/>
              <a:t>citation</a:t>
            </a:r>
            <a:r>
              <a:rPr lang="hr-HR" dirty="0" smtClean="0"/>
              <a:t>)</a:t>
            </a:r>
            <a:endParaRPr lang="en-US" dirty="0"/>
          </a:p>
        </p:txBody>
      </p:sp>
    </p:spTree>
    <p:extLst>
      <p:ext uri="{BB962C8B-B14F-4D97-AF65-F5344CB8AC3E}">
        <p14:creationId xmlns:p14="http://schemas.microsoft.com/office/powerpoint/2010/main" val="18358980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Reference &amp; </a:t>
            </a:r>
            <a:r>
              <a:rPr lang="hr-HR" dirty="0" err="1" smtClean="0"/>
              <a:t>citations</a:t>
            </a:r>
            <a:r>
              <a:rPr lang="hr-HR" dirty="0" smtClean="0"/>
              <a:t> </a:t>
            </a:r>
            <a:r>
              <a:rPr lang="hr-HR" dirty="0" err="1" smtClean="0"/>
              <a:t>styles</a:t>
            </a:r>
            <a:endParaRPr lang="en-US" dirty="0"/>
          </a:p>
        </p:txBody>
      </p:sp>
      <p:sp>
        <p:nvSpPr>
          <p:cNvPr id="3" name="Content Placeholder 2"/>
          <p:cNvSpPr>
            <a:spLocks noGrp="1"/>
          </p:cNvSpPr>
          <p:nvPr>
            <p:ph idx="1"/>
          </p:nvPr>
        </p:nvSpPr>
        <p:spPr>
          <a:xfrm>
            <a:off x="395536" y="1340768"/>
            <a:ext cx="8280920" cy="4896544"/>
          </a:xfrm>
        </p:spPr>
        <p:txBody>
          <a:bodyPr>
            <a:normAutofit fontScale="70000" lnSpcReduction="20000"/>
          </a:bodyPr>
          <a:lstStyle/>
          <a:p>
            <a:pPr marL="0" indent="0">
              <a:buNone/>
            </a:pPr>
            <a:r>
              <a:rPr lang="hr-HR" dirty="0" smtClean="0"/>
              <a:t>There is a number of reference and citation styles sugested by professional associations as standards. The most used are</a:t>
            </a:r>
            <a:r>
              <a:rPr lang="en-US" dirty="0" smtClean="0"/>
              <a:t> </a:t>
            </a:r>
            <a:r>
              <a:rPr lang="hr-HR" dirty="0" smtClean="0"/>
              <a:t>(ReferenCite, 2013):</a:t>
            </a:r>
          </a:p>
          <a:p>
            <a:r>
              <a:rPr lang="hr-HR" b="1" dirty="0" smtClean="0"/>
              <a:t>APA (Americal Psychological Association) style </a:t>
            </a:r>
            <a:r>
              <a:rPr lang="hr-HR" dirty="0" smtClean="0"/>
              <a:t>– mostly used in social sciences, reference autors in text with parentheses (author, year).</a:t>
            </a:r>
          </a:p>
          <a:p>
            <a:r>
              <a:rPr lang="hr-HR" b="1" dirty="0" smtClean="0"/>
              <a:t>Chicago/Turabian style </a:t>
            </a:r>
            <a:r>
              <a:rPr lang="hr-HR" dirty="0" smtClean="0"/>
              <a:t>– uses superscript and footnote to place a reference at the bootom of the pages</a:t>
            </a:r>
          </a:p>
          <a:p>
            <a:r>
              <a:rPr lang="hr-HR" b="1" dirty="0" smtClean="0"/>
              <a:t>Vancouver style </a:t>
            </a:r>
            <a:r>
              <a:rPr lang="hr-HR" dirty="0" smtClean="0"/>
              <a:t>- known also as sequential referencing, </a:t>
            </a:r>
            <a:r>
              <a:rPr lang="en-US" dirty="0"/>
              <a:t>recommended by the </a:t>
            </a:r>
            <a:r>
              <a:rPr lang="en-US" dirty="0">
                <a:hlinkClick r:id="rId2" tooltip="Council of Science Editors"/>
              </a:rPr>
              <a:t>Council of Science Editors</a:t>
            </a:r>
            <a:r>
              <a:rPr lang="en-US" dirty="0"/>
              <a:t> (CSE), is used in medical and </a:t>
            </a:r>
            <a:r>
              <a:rPr lang="hr-HR" dirty="0" err="1" smtClean="0"/>
              <a:t>other</a:t>
            </a:r>
            <a:r>
              <a:rPr lang="hr-HR" dirty="0" smtClean="0"/>
              <a:t> </a:t>
            </a:r>
            <a:r>
              <a:rPr lang="en-US" dirty="0" smtClean="0"/>
              <a:t>scientific </a:t>
            </a:r>
            <a:r>
              <a:rPr lang="en-US" dirty="0"/>
              <a:t>papers and </a:t>
            </a:r>
            <a:r>
              <a:rPr lang="en-US" dirty="0" smtClean="0"/>
              <a:t>research</a:t>
            </a:r>
            <a:r>
              <a:rPr lang="hr-HR" dirty="0" smtClean="0"/>
              <a:t> (</a:t>
            </a:r>
            <a:r>
              <a:rPr lang="hr-HR" dirty="0" err="1" smtClean="0"/>
              <a:t>e.g</a:t>
            </a:r>
            <a:r>
              <a:rPr lang="hr-HR" dirty="0" smtClean="0"/>
              <a:t>. </a:t>
            </a:r>
            <a:r>
              <a:rPr lang="en-US" dirty="0" smtClean="0"/>
              <a:t>[1]</a:t>
            </a:r>
            <a:r>
              <a:rPr lang="hr-HR" dirty="0" smtClean="0"/>
              <a:t>, </a:t>
            </a:r>
            <a:r>
              <a:rPr lang="en-US" dirty="0" smtClean="0"/>
              <a:t>[2]</a:t>
            </a:r>
            <a:r>
              <a:rPr lang="hr-HR" dirty="0" smtClean="0"/>
              <a:t>)</a:t>
            </a:r>
          </a:p>
          <a:p>
            <a:r>
              <a:rPr lang="hr-HR" b="1" dirty="0" err="1" smtClean="0"/>
              <a:t>Harvard</a:t>
            </a:r>
            <a:r>
              <a:rPr lang="hr-HR" b="1" dirty="0" smtClean="0"/>
              <a:t> style </a:t>
            </a:r>
            <a:r>
              <a:rPr lang="hr-HR" dirty="0" smtClean="0"/>
              <a:t>– </a:t>
            </a:r>
            <a:r>
              <a:rPr lang="hr-HR" dirty="0" err="1" smtClean="0"/>
              <a:t>known</a:t>
            </a:r>
            <a:r>
              <a:rPr lang="hr-HR" dirty="0" smtClean="0"/>
              <a:t> as „</a:t>
            </a:r>
            <a:r>
              <a:rPr lang="en-US" dirty="0" smtClean="0"/>
              <a:t>author-date system</a:t>
            </a:r>
            <a:r>
              <a:rPr lang="hr-HR" dirty="0" smtClean="0"/>
              <a:t>”</a:t>
            </a:r>
            <a:r>
              <a:rPr lang="en-US" dirty="0" smtClean="0"/>
              <a:t> </a:t>
            </a:r>
            <a:r>
              <a:rPr lang="en-US" dirty="0"/>
              <a:t>is a specific kind of parenthetical </a:t>
            </a:r>
            <a:r>
              <a:rPr lang="en-US" dirty="0" smtClean="0"/>
              <a:t>referencing</a:t>
            </a:r>
            <a:r>
              <a:rPr lang="hr-HR" dirty="0" smtClean="0"/>
              <a:t> (</a:t>
            </a:r>
            <a:r>
              <a:rPr lang="hr-HR" dirty="0" err="1" smtClean="0"/>
              <a:t>author</a:t>
            </a:r>
            <a:r>
              <a:rPr lang="hr-HR" dirty="0" smtClean="0"/>
              <a:t>, </a:t>
            </a:r>
            <a:r>
              <a:rPr lang="hr-HR" dirty="0" err="1" smtClean="0"/>
              <a:t>year</a:t>
            </a:r>
            <a:r>
              <a:rPr lang="hr-HR" dirty="0" smtClean="0"/>
              <a:t>)</a:t>
            </a:r>
            <a:r>
              <a:rPr lang="en-US" dirty="0" smtClean="0"/>
              <a:t>.</a:t>
            </a:r>
            <a:endParaRPr lang="hr-HR" dirty="0" smtClean="0"/>
          </a:p>
          <a:p>
            <a:pPr marL="0" indent="0">
              <a:buNone/>
            </a:pPr>
            <a:r>
              <a:rPr lang="en-US" dirty="0" smtClean="0"/>
              <a:t>a</a:t>
            </a:r>
            <a:r>
              <a:rPr lang="hr-HR" dirty="0" err="1" smtClean="0"/>
              <a:t>nd</a:t>
            </a:r>
            <a:r>
              <a:rPr lang="hr-HR" dirty="0" smtClean="0"/>
              <a:t> </a:t>
            </a:r>
            <a:r>
              <a:rPr lang="hr-HR" dirty="0" err="1" smtClean="0"/>
              <a:t>others</a:t>
            </a:r>
            <a:r>
              <a:rPr lang="hr-HR" dirty="0" smtClean="0"/>
              <a:t>. Some journals can develop their own referencing style or use one of the standard styles. For more details see </a:t>
            </a:r>
            <a:r>
              <a:rPr lang="hr-HR" dirty="0" smtClean="0">
                <a:hlinkClick r:id="rId3"/>
              </a:rPr>
              <a:t>http://www.cite.auckland.ac.nz/index.php?p=which_referencing_style </a:t>
            </a:r>
            <a:endParaRPr lang="en-US" dirty="0"/>
          </a:p>
        </p:txBody>
      </p:sp>
    </p:spTree>
    <p:extLst>
      <p:ext uri="{BB962C8B-B14F-4D97-AF65-F5344CB8AC3E}">
        <p14:creationId xmlns:p14="http://schemas.microsoft.com/office/powerpoint/2010/main" val="9951927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p:cNvSpPr>
            <a:spLocks noGrp="1"/>
          </p:cNvSpPr>
          <p:nvPr>
            <p:ph type="title"/>
          </p:nvPr>
        </p:nvSpPr>
        <p:spPr>
          <a:xfrm>
            <a:off x="611188" y="115888"/>
            <a:ext cx="7124700" cy="925512"/>
          </a:xfrm>
        </p:spPr>
        <p:txBody>
          <a:bodyPr>
            <a:normAutofit fontScale="90000"/>
          </a:bodyPr>
          <a:lstStyle/>
          <a:p>
            <a:r>
              <a:rPr lang="en-US" dirty="0" smtClean="0"/>
              <a:t>In</a:t>
            </a:r>
            <a:r>
              <a:rPr lang="hr-HR" dirty="0" smtClean="0"/>
              <a:t>-text referencing according to APA style</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8243813"/>
              </p:ext>
            </p:extLst>
          </p:nvPr>
        </p:nvGraphicFramePr>
        <p:xfrm>
          <a:off x="611622" y="1461273"/>
          <a:ext cx="7704855" cy="4543938"/>
        </p:xfrm>
        <a:graphic>
          <a:graphicData uri="http://schemas.openxmlformats.org/drawingml/2006/table">
            <a:tbl>
              <a:tblPr/>
              <a:tblGrid>
                <a:gridCol w="4032447"/>
                <a:gridCol w="3672408"/>
              </a:tblGrid>
              <a:tr h="214053">
                <a:tc>
                  <a:txBody>
                    <a:bodyPr/>
                    <a:lstStyle/>
                    <a:p>
                      <a:pPr algn="ctr"/>
                      <a:r>
                        <a:rPr lang="hr-HR" sz="1800" dirty="0">
                          <a:effectLst/>
                        </a:rPr>
                        <a:t>Type of Citation</a:t>
                      </a:r>
                    </a:p>
                  </a:txBody>
                  <a:tcPr marL="23841" marR="23841" marT="23841" marB="23841"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E0E0E0"/>
                    </a:solidFill>
                  </a:tcPr>
                </a:tc>
                <a:tc>
                  <a:txBody>
                    <a:bodyPr/>
                    <a:lstStyle/>
                    <a:p>
                      <a:pPr algn="ctr"/>
                      <a:r>
                        <a:rPr lang="hr-HR" sz="1800" dirty="0">
                          <a:effectLst/>
                        </a:rPr>
                        <a:t>Reference Citation </a:t>
                      </a:r>
                      <a:br>
                        <a:rPr lang="hr-HR" sz="1800" dirty="0">
                          <a:effectLst/>
                        </a:rPr>
                      </a:br>
                      <a:r>
                        <a:rPr lang="hr-HR" sz="1800" dirty="0">
                          <a:effectLst/>
                        </a:rPr>
                        <a:t>APA Format (Author - date</a:t>
                      </a:r>
                      <a:r>
                        <a:rPr lang="hr-HR" sz="1800" dirty="0" smtClean="0">
                          <a:effectLst/>
                        </a:rPr>
                        <a:t>)</a:t>
                      </a:r>
                      <a:endParaRPr lang="hr-HR" sz="1800" dirty="0">
                        <a:effectLst/>
                      </a:endParaRPr>
                    </a:p>
                  </a:txBody>
                  <a:tcPr marL="23841" marR="23841" marT="23841" marB="23841"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E0E0E0"/>
                    </a:solidFill>
                  </a:tcPr>
                </a:tc>
              </a:tr>
              <a:tr h="219333">
                <a:tc>
                  <a:txBody>
                    <a:bodyPr/>
                    <a:lstStyle/>
                    <a:p>
                      <a:pPr algn="ctr"/>
                      <a:r>
                        <a:rPr lang="en-US" sz="1800">
                          <a:effectLst/>
                        </a:rPr>
                        <a:t>Work by a single author</a:t>
                      </a:r>
                    </a:p>
                  </a:txBody>
                  <a:tcPr marL="23841" marR="23841" marT="23841" marB="23841"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a:r>
                        <a:rPr lang="hr-HR" sz="1800">
                          <a:effectLst/>
                        </a:rPr>
                        <a:t>(Bloggs, 2002)</a:t>
                      </a:r>
                    </a:p>
                  </a:txBody>
                  <a:tcPr marL="23841" marR="23841" marT="23841" marB="23841"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r>
              <a:tr h="305159">
                <a:tc>
                  <a:txBody>
                    <a:bodyPr/>
                    <a:lstStyle/>
                    <a:p>
                      <a:pPr algn="ctr"/>
                      <a:r>
                        <a:rPr lang="en-US" sz="1800">
                          <a:effectLst/>
                        </a:rPr>
                        <a:t>Direct quote of work by single author</a:t>
                      </a:r>
                    </a:p>
                  </a:txBody>
                  <a:tcPr marL="23841" marR="23841" marT="23841" marB="23841"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a:r>
                        <a:rPr lang="hr-HR" sz="1800">
                          <a:effectLst/>
                        </a:rPr>
                        <a:t>(Bloggs, 2002, p. 37)</a:t>
                      </a:r>
                    </a:p>
                  </a:txBody>
                  <a:tcPr marL="23841" marR="23841" marT="23841" marB="23841"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r>
              <a:tr h="219333">
                <a:tc>
                  <a:txBody>
                    <a:bodyPr/>
                    <a:lstStyle/>
                    <a:p>
                      <a:pPr algn="ctr"/>
                      <a:r>
                        <a:rPr lang="hr-HR" sz="1800">
                          <a:effectLst/>
                        </a:rPr>
                        <a:t>Work by two authors</a:t>
                      </a:r>
                    </a:p>
                  </a:txBody>
                  <a:tcPr marL="23841" marR="23841" marT="23841" marB="23841"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a:r>
                        <a:rPr lang="hr-HR" sz="1800">
                          <a:effectLst/>
                        </a:rPr>
                        <a:t>(Bloggs &amp; Smith, 2002)</a:t>
                      </a:r>
                    </a:p>
                  </a:txBody>
                  <a:tcPr marL="23841" marR="23841" marT="23841" marB="23841"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r>
              <a:tr h="305159">
                <a:tc>
                  <a:txBody>
                    <a:bodyPr/>
                    <a:lstStyle/>
                    <a:p>
                      <a:pPr algn="ctr"/>
                      <a:r>
                        <a:rPr lang="en-US" sz="1800" dirty="0">
                          <a:effectLst/>
                        </a:rPr>
                        <a:t>Work by three </a:t>
                      </a:r>
                      <a:r>
                        <a:rPr lang="hr-HR" sz="1800" dirty="0" smtClean="0">
                          <a:effectLst/>
                        </a:rPr>
                        <a:t>or more</a:t>
                      </a:r>
                      <a:r>
                        <a:rPr lang="en-US" sz="1800" dirty="0" smtClean="0">
                          <a:effectLst/>
                        </a:rPr>
                        <a:t> </a:t>
                      </a:r>
                      <a:r>
                        <a:rPr lang="en-US" sz="1800" dirty="0">
                          <a:effectLst/>
                        </a:rPr>
                        <a:t>authors</a:t>
                      </a:r>
                      <a:br>
                        <a:rPr lang="en-US" sz="1800" dirty="0">
                          <a:effectLst/>
                        </a:rPr>
                      </a:br>
                      <a:r>
                        <a:rPr lang="en-US" sz="1800" dirty="0">
                          <a:effectLst/>
                        </a:rPr>
                        <a:t>(subsequent times)</a:t>
                      </a:r>
                    </a:p>
                  </a:txBody>
                  <a:tcPr marL="23841" marR="23841" marT="23841" marB="23841"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a:r>
                        <a:rPr lang="hr-HR" sz="1800" dirty="0">
                          <a:effectLst/>
                        </a:rPr>
                        <a:t>(</a:t>
                      </a:r>
                      <a:r>
                        <a:rPr lang="hr-HR" sz="1800" dirty="0" err="1">
                          <a:effectLst/>
                        </a:rPr>
                        <a:t>Kernis</a:t>
                      </a:r>
                      <a:r>
                        <a:rPr lang="hr-HR" sz="1800" dirty="0">
                          <a:effectLst/>
                        </a:rPr>
                        <a:t> et al., 1993)</a:t>
                      </a:r>
                    </a:p>
                  </a:txBody>
                  <a:tcPr marL="23841" marR="23841" marT="23841" marB="23841"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r>
              <a:tr h="648462">
                <a:tc>
                  <a:txBody>
                    <a:bodyPr/>
                    <a:lstStyle/>
                    <a:p>
                      <a:pPr algn="ctr"/>
                      <a:r>
                        <a:rPr lang="en-US" sz="1800" dirty="0">
                          <a:effectLst/>
                        </a:rPr>
                        <a:t>Two or more works by the same author in the same year (use lower-case letters to order the entries in bibliography)</a:t>
                      </a:r>
                    </a:p>
                  </a:txBody>
                  <a:tcPr marL="23841" marR="23841" marT="23841" marB="23841"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a:r>
                        <a:rPr lang="hr-HR" sz="1800" dirty="0">
                          <a:effectLst/>
                        </a:rPr>
                        <a:t>(Berndt, 1981a)</a:t>
                      </a:r>
                      <a:br>
                        <a:rPr lang="hr-HR" sz="1800" dirty="0">
                          <a:effectLst/>
                        </a:rPr>
                      </a:br>
                      <a:r>
                        <a:rPr lang="hr-HR" sz="1800" dirty="0">
                          <a:effectLst/>
                        </a:rPr>
                        <a:t>(Berndt, 1981b)</a:t>
                      </a:r>
                    </a:p>
                  </a:txBody>
                  <a:tcPr marL="23841" marR="23841" marT="23841" marB="23841"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r>
              <a:tr h="305159">
                <a:tc>
                  <a:txBody>
                    <a:bodyPr/>
                    <a:lstStyle/>
                    <a:p>
                      <a:pPr algn="ctr"/>
                      <a:r>
                        <a:rPr lang="en-US" sz="1800" dirty="0">
                          <a:effectLst/>
                        </a:rPr>
                        <a:t>Two or more works in the same parentheses</a:t>
                      </a:r>
                    </a:p>
                  </a:txBody>
                  <a:tcPr marL="23841" marR="23841" marT="23841" marB="23841"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a:r>
                        <a:rPr lang="hr-HR" sz="1800">
                          <a:effectLst/>
                        </a:rPr>
                        <a:t>(Berndt, 2002; Harlow, 1983)</a:t>
                      </a:r>
                    </a:p>
                  </a:txBody>
                  <a:tcPr marL="23841" marR="23841" marT="23841" marB="23841"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r>
              <a:tr h="390984">
                <a:tc>
                  <a:txBody>
                    <a:bodyPr/>
                    <a:lstStyle/>
                    <a:p>
                      <a:pPr algn="ctr"/>
                      <a:r>
                        <a:rPr lang="en-US" sz="1800" dirty="0">
                          <a:effectLst/>
                        </a:rPr>
                        <a:t>Work does not have an author, cite the source by its title</a:t>
                      </a:r>
                    </a:p>
                  </a:txBody>
                  <a:tcPr marL="23841" marR="23841" marT="23841" marB="23841"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a:r>
                        <a:rPr lang="en-US" sz="1800">
                          <a:effectLst/>
                        </a:rPr>
                        <a:t>(Book Title, 2005) or</a:t>
                      </a:r>
                      <a:br>
                        <a:rPr lang="en-US" sz="1800">
                          <a:effectLst/>
                        </a:rPr>
                      </a:br>
                      <a:r>
                        <a:rPr lang="en-US" sz="1800">
                          <a:effectLst/>
                        </a:rPr>
                        <a:t>("Article Title", 2004)</a:t>
                      </a:r>
                    </a:p>
                  </a:txBody>
                  <a:tcPr marL="23841" marR="23841" marT="23841" marB="23841"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r>
              <a:tr h="219333">
                <a:tc>
                  <a:txBody>
                    <a:bodyPr/>
                    <a:lstStyle/>
                    <a:p>
                      <a:pPr algn="ctr"/>
                      <a:r>
                        <a:rPr lang="en-US" sz="1800" dirty="0">
                          <a:effectLst/>
                        </a:rPr>
                        <a:t>Work has unknown author and date</a:t>
                      </a:r>
                    </a:p>
                  </a:txBody>
                  <a:tcPr marL="23841" marR="23841" marT="23841" marB="23841"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a:r>
                        <a:rPr lang="hr-HR" sz="1800" dirty="0">
                          <a:effectLst/>
                        </a:rPr>
                        <a:t>("Article Title", n.d.)</a:t>
                      </a:r>
                    </a:p>
                  </a:txBody>
                  <a:tcPr marL="23841" marR="23841" marT="23841" marB="23841"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r>
            </a:tbl>
          </a:graphicData>
        </a:graphic>
      </p:graphicFrame>
      <p:sp>
        <p:nvSpPr>
          <p:cNvPr id="5" name="Rectangle 4"/>
          <p:cNvSpPr/>
          <p:nvPr/>
        </p:nvSpPr>
        <p:spPr>
          <a:xfrm>
            <a:off x="684213" y="5805488"/>
            <a:ext cx="7559675"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hr-HR" dirty="0"/>
              <a:t>Source: Science Buddies, 2011</a:t>
            </a:r>
          </a:p>
        </p:txBody>
      </p:sp>
    </p:spTree>
    <p:extLst>
      <p:ext uri="{BB962C8B-B14F-4D97-AF65-F5344CB8AC3E}">
        <p14:creationId xmlns:p14="http://schemas.microsoft.com/office/powerpoint/2010/main" val="37678103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7992888" cy="923925"/>
          </a:xfrm>
        </p:spPr>
        <p:txBody>
          <a:bodyPr/>
          <a:lstStyle/>
          <a:p>
            <a:r>
              <a:rPr lang="hr-HR" dirty="0" smtClean="0"/>
              <a:t>Endnote referencing by APA style</a:t>
            </a:r>
            <a:endParaRPr lang="en-US" dirty="0"/>
          </a:p>
        </p:txBody>
      </p:sp>
      <p:sp>
        <p:nvSpPr>
          <p:cNvPr id="3" name="Content Placeholder 2"/>
          <p:cNvSpPr>
            <a:spLocks noGrp="1"/>
          </p:cNvSpPr>
          <p:nvPr>
            <p:ph idx="1"/>
          </p:nvPr>
        </p:nvSpPr>
        <p:spPr>
          <a:xfrm>
            <a:off x="179512" y="1412776"/>
            <a:ext cx="8568952" cy="4790778"/>
          </a:xfrm>
        </p:spPr>
        <p:txBody>
          <a:bodyPr/>
          <a:lstStyle/>
          <a:p>
            <a:pPr marL="0" indent="0">
              <a:buNone/>
            </a:pPr>
            <a:r>
              <a:rPr lang="hr-HR" sz="1800" b="1" dirty="0" smtClean="0"/>
              <a:t>Journals</a:t>
            </a:r>
          </a:p>
          <a:p>
            <a:r>
              <a:rPr lang="en-US" sz="1800" b="1" dirty="0" smtClean="0"/>
              <a:t>Journal </a:t>
            </a:r>
            <a:r>
              <a:rPr lang="en-US" sz="1800" b="1" dirty="0"/>
              <a:t>article, one author, accessed online</a:t>
            </a:r>
            <a:endParaRPr lang="en-US" sz="1800" dirty="0"/>
          </a:p>
          <a:p>
            <a:pPr marL="0" indent="0">
              <a:buNone/>
            </a:pPr>
            <a:r>
              <a:rPr lang="en-US" sz="1800" dirty="0"/>
              <a:t>Ku, G. (2008). Learning to de-escalate: The effects of regret in escalation of commitment</a:t>
            </a:r>
            <a:r>
              <a:rPr lang="en-US" sz="1800" dirty="0" smtClean="0"/>
              <a:t>.</a:t>
            </a:r>
            <a:r>
              <a:rPr lang="hr-HR" sz="1800" dirty="0" smtClean="0"/>
              <a:t> </a:t>
            </a:r>
            <a:r>
              <a:rPr lang="en-US" sz="1800" i="1" dirty="0" smtClean="0"/>
              <a:t>Organizational </a:t>
            </a:r>
            <a:r>
              <a:rPr lang="en-US" sz="1800" i="1" dirty="0"/>
              <a:t>Behavior and Human Decision Processes</a:t>
            </a:r>
            <a:r>
              <a:rPr lang="en-US" sz="1800" dirty="0"/>
              <a:t>, </a:t>
            </a:r>
            <a:r>
              <a:rPr lang="en-US" sz="1800" i="1" dirty="0"/>
              <a:t>105</a:t>
            </a:r>
            <a:r>
              <a:rPr lang="en-US" sz="1800" dirty="0"/>
              <a:t>(2), 221-232. doi:10.1016/j.obhdp.2007.08.002</a:t>
            </a:r>
          </a:p>
          <a:p>
            <a:r>
              <a:rPr lang="en-US" sz="1800" b="1" dirty="0"/>
              <a:t>Journal article, two authors, accessed online</a:t>
            </a:r>
            <a:endParaRPr lang="en-US" sz="1800" dirty="0"/>
          </a:p>
          <a:p>
            <a:pPr marL="0" indent="0">
              <a:buNone/>
            </a:pPr>
            <a:r>
              <a:rPr lang="en-US" sz="1800" dirty="0"/>
              <a:t>Sanchez, D., &amp; King-Toler, E. (2007). Addressing disparities consultation and outreach strategies for university settings. </a:t>
            </a:r>
            <a:r>
              <a:rPr lang="en-US" sz="1800" i="1" dirty="0"/>
              <a:t>Consulting Psychology Journal: Practice and Research</a:t>
            </a:r>
            <a:r>
              <a:rPr lang="en-US" sz="1800" dirty="0"/>
              <a:t>, </a:t>
            </a:r>
            <a:r>
              <a:rPr lang="en-US" sz="1800" i="1" dirty="0"/>
              <a:t>59</a:t>
            </a:r>
            <a:r>
              <a:rPr lang="en-US" sz="1800" dirty="0"/>
              <a:t>(4), 286-295. doi:10.1037/1065- 9293.59.4.286</a:t>
            </a:r>
          </a:p>
          <a:p>
            <a:pPr marL="0" indent="0">
              <a:buNone/>
            </a:pPr>
            <a:r>
              <a:rPr lang="en-US" sz="1800" b="1" dirty="0" smtClean="0"/>
              <a:t>Books</a:t>
            </a:r>
            <a:r>
              <a:rPr lang="hr-HR" sz="1800" b="1" dirty="0" smtClean="0"/>
              <a:t> - </a:t>
            </a:r>
            <a:r>
              <a:rPr lang="en-US" sz="1800" dirty="0" smtClean="0"/>
              <a:t>References </a:t>
            </a:r>
            <a:r>
              <a:rPr lang="en-US" sz="1800" dirty="0"/>
              <a:t>to an entire book must include the following elements: author(s) or editor(s), date of publication, title, place of publication, and the name of the publisher.</a:t>
            </a:r>
          </a:p>
          <a:p>
            <a:r>
              <a:rPr lang="hr-HR" sz="1800" b="1" dirty="0" smtClean="0"/>
              <a:t>One </a:t>
            </a:r>
            <a:r>
              <a:rPr lang="en-US" sz="1800" b="1" dirty="0" smtClean="0"/>
              <a:t>Author, </a:t>
            </a:r>
            <a:r>
              <a:rPr lang="en-US" sz="1800" b="1" dirty="0"/>
              <a:t>in print</a:t>
            </a:r>
            <a:endParaRPr lang="en-US" sz="1800" dirty="0"/>
          </a:p>
          <a:p>
            <a:pPr marL="0" indent="0">
              <a:buNone/>
            </a:pPr>
            <a:r>
              <a:rPr lang="en-US" sz="1800" dirty="0"/>
              <a:t>Kidder, T. (1981). </a:t>
            </a:r>
            <a:r>
              <a:rPr lang="en-US" sz="1800" i="1" dirty="0"/>
              <a:t>The soul of a new machine</a:t>
            </a:r>
            <a:r>
              <a:rPr lang="en-US" sz="1800" dirty="0"/>
              <a:t>. Boston, MA: Little, Brown &amp; Company</a:t>
            </a:r>
            <a:r>
              <a:rPr lang="en-US" sz="1800" dirty="0" smtClean="0"/>
              <a:t>.</a:t>
            </a:r>
            <a:endParaRPr lang="hr-HR" sz="1800" dirty="0" smtClean="0"/>
          </a:p>
          <a:p>
            <a:pPr marL="0" indent="0">
              <a:buNone/>
            </a:pPr>
            <a:endParaRPr lang="hr-HR" sz="1800" dirty="0" smtClean="0"/>
          </a:p>
          <a:p>
            <a:pPr marL="0" indent="0" algn="ctr">
              <a:buNone/>
            </a:pPr>
            <a:r>
              <a:rPr lang="hr-HR" sz="1800" dirty="0" smtClean="0"/>
              <a:t>Complete info of APA style with examples is available at:</a:t>
            </a:r>
          </a:p>
          <a:p>
            <a:pPr marL="0" indent="0" algn="ctr">
              <a:buNone/>
            </a:pPr>
            <a:r>
              <a:rPr lang="en-US" sz="1800" dirty="0">
                <a:hlinkClick r:id="rId2"/>
              </a:rPr>
              <a:t>http://www.library.cornell.edu/resrch/citmanage/apa</a:t>
            </a:r>
            <a:r>
              <a:rPr lang="hr-HR" sz="1800" dirty="0" smtClean="0"/>
              <a:t> </a:t>
            </a:r>
            <a:endParaRPr lang="en-US" sz="1800" dirty="0"/>
          </a:p>
        </p:txBody>
      </p:sp>
    </p:spTree>
    <p:extLst>
      <p:ext uri="{BB962C8B-B14F-4D97-AF65-F5344CB8AC3E}">
        <p14:creationId xmlns:p14="http://schemas.microsoft.com/office/powerpoint/2010/main" val="40946185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395536" y="116632"/>
            <a:ext cx="8229600" cy="1143000"/>
          </a:xfrm>
        </p:spPr>
        <p:txBody>
          <a:bodyPr/>
          <a:lstStyle/>
          <a:p>
            <a:r>
              <a:rPr lang="hr-HR" dirty="0" smtClean="0"/>
              <a:t>Plagiarism</a:t>
            </a:r>
          </a:p>
        </p:txBody>
      </p:sp>
      <p:sp>
        <p:nvSpPr>
          <p:cNvPr id="3" name="Content Placeholder 2"/>
          <p:cNvSpPr>
            <a:spLocks noGrp="1"/>
          </p:cNvSpPr>
          <p:nvPr>
            <p:ph idx="1"/>
          </p:nvPr>
        </p:nvSpPr>
        <p:spPr>
          <a:xfrm>
            <a:off x="395536" y="1196752"/>
            <a:ext cx="8424936" cy="5040560"/>
          </a:xfrm>
          <a:noFill/>
        </p:spPr>
        <p:txBody>
          <a:bodyPr>
            <a:noAutofit/>
          </a:bodyPr>
          <a:lstStyle/>
          <a:p>
            <a:pPr>
              <a:defRPr/>
            </a:pPr>
            <a:r>
              <a:rPr lang="en-US" sz="1800" dirty="0" smtClean="0"/>
              <a:t>Plagiarism is taking another person's words or ideas and using them as if they were your own.</a:t>
            </a:r>
            <a:endParaRPr lang="hr-HR" sz="1800" dirty="0" smtClean="0"/>
          </a:p>
          <a:p>
            <a:pPr>
              <a:defRPr/>
            </a:pPr>
            <a:r>
              <a:rPr lang="en-US" sz="1800" dirty="0" smtClean="0"/>
              <a:t>It can be</a:t>
            </a:r>
            <a:r>
              <a:rPr lang="hr-HR" sz="1800" dirty="0" smtClean="0"/>
              <a:t>:</a:t>
            </a:r>
            <a:r>
              <a:rPr lang="en-US" sz="1800" dirty="0" smtClean="0"/>
              <a:t> deliberate or accidental. </a:t>
            </a:r>
            <a:endParaRPr lang="hr-HR" sz="1800" dirty="0" smtClean="0"/>
          </a:p>
          <a:p>
            <a:pPr>
              <a:defRPr/>
            </a:pPr>
            <a:r>
              <a:rPr lang="hr-HR" sz="1800" dirty="0" smtClean="0"/>
              <a:t>How to avoid plagiarism?</a:t>
            </a:r>
          </a:p>
          <a:p>
            <a:pPr>
              <a:defRPr/>
            </a:pPr>
            <a:r>
              <a:rPr lang="hr-HR" sz="1800" dirty="0" smtClean="0"/>
              <a:t>„Th</a:t>
            </a:r>
            <a:r>
              <a:rPr lang="en-US" sz="1800" dirty="0" smtClean="0"/>
              <a:t>e ideas and people that you refer to need to be made explicit by a system of referencing - if you use another person's ideas or words, you must say where they are from. This will prevent you being accused of plagiarism and, furthermore, it will add support to your ideas and points of view.</a:t>
            </a:r>
            <a:r>
              <a:rPr lang="hr-HR" sz="1800" dirty="0" smtClean="0"/>
              <a:t>” (Gillet, 2011)</a:t>
            </a:r>
            <a:endParaRPr lang="en-US" sz="1800" dirty="0" smtClean="0"/>
          </a:p>
          <a:p>
            <a:pPr>
              <a:defRPr/>
            </a:pPr>
            <a:r>
              <a:rPr lang="hr-HR" sz="1800" dirty="0" smtClean="0"/>
              <a:t>„</a:t>
            </a:r>
            <a:r>
              <a:rPr lang="en-US" sz="1800" dirty="0" smtClean="0"/>
              <a:t>You need to acknowledge the source of an idea unless it is common knowledge. </a:t>
            </a:r>
            <a:endParaRPr lang="hr-HR" sz="1800" dirty="0" smtClean="0"/>
          </a:p>
          <a:p>
            <a:pPr lvl="1">
              <a:defRPr/>
            </a:pPr>
            <a:r>
              <a:rPr lang="en-US" sz="1800" dirty="0" smtClean="0"/>
              <a:t>It may be difficult to decide exactly what is common knowledge within your subject, but if </a:t>
            </a:r>
            <a:r>
              <a:rPr lang="hr-HR" sz="1800" dirty="0" smtClean="0"/>
              <a:t>your </a:t>
            </a:r>
            <a:r>
              <a:rPr lang="en-US" sz="1800" dirty="0" smtClean="0"/>
              <a:t>lecturer, in lectures or handouts, or your textbooks, do not acknowledge the source you can assume that it is common knowledge within your subject. </a:t>
            </a:r>
            <a:endParaRPr lang="hr-HR" sz="1800" dirty="0" smtClean="0"/>
          </a:p>
          <a:p>
            <a:pPr lvl="1">
              <a:defRPr/>
            </a:pPr>
            <a:r>
              <a:rPr lang="en-US" sz="1800" dirty="0" smtClean="0"/>
              <a:t>For concepts and ideas which are generally accepted as valid within your specialism, there is no need to provide a reference. </a:t>
            </a:r>
            <a:r>
              <a:rPr lang="hr-HR" sz="1800" dirty="0" smtClean="0"/>
              <a:t>„</a:t>
            </a:r>
          </a:p>
          <a:p>
            <a:pPr lvl="1">
              <a:defRPr/>
            </a:pPr>
            <a:r>
              <a:rPr lang="hr-HR" sz="1800" dirty="0" smtClean="0"/>
              <a:t>Good advice: „</a:t>
            </a:r>
            <a:r>
              <a:rPr lang="en-US" sz="1800" dirty="0" smtClean="0"/>
              <a:t>If in doubt, cite.</a:t>
            </a:r>
            <a:r>
              <a:rPr lang="hr-HR" sz="1800" dirty="0" smtClean="0"/>
              <a:t>” (more on Plagiarism see in Gillet, 2011)</a:t>
            </a:r>
            <a:endParaRPr lang="en-US" sz="1800" dirty="0" smtClean="0"/>
          </a:p>
          <a:p>
            <a:pPr>
              <a:defRPr/>
            </a:pPr>
            <a:endParaRPr lang="hr-HR" sz="1800" dirty="0" smtClean="0"/>
          </a:p>
          <a:p>
            <a:pPr>
              <a:defRPr/>
            </a:pPr>
            <a:endParaRPr lang="hr-HR" sz="1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971550" y="260350"/>
            <a:ext cx="7124700" cy="925513"/>
          </a:xfrm>
        </p:spPr>
        <p:txBody>
          <a:bodyPr/>
          <a:lstStyle/>
          <a:p>
            <a:r>
              <a:rPr lang="hr-HR" smtClean="0">
                <a:ea typeface="Trebuchet MS" pitchFamily="34" charset="0"/>
                <a:cs typeface="Trebuchet MS" pitchFamily="34" charset="0"/>
              </a:rPr>
              <a:t>What makes a good research paper?</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289162142"/>
              </p:ext>
            </p:extLst>
          </p:nvPr>
        </p:nvGraphicFramePr>
        <p:xfrm>
          <a:off x="395288" y="1341438"/>
          <a:ext cx="8280400" cy="5053644"/>
        </p:xfrm>
        <a:graphic>
          <a:graphicData uri="http://schemas.openxmlformats.org/drawingml/2006/table">
            <a:tbl>
              <a:tblPr/>
              <a:tblGrid>
                <a:gridCol w="5328970"/>
                <a:gridCol w="2951430"/>
              </a:tblGrid>
              <a:tr h="879346">
                <a:tc>
                  <a:txBody>
                    <a:bodyPr/>
                    <a:lstStyle/>
                    <a:p>
                      <a:pPr algn="ctr"/>
                      <a:r>
                        <a:rPr lang="en-US" sz="1600" b="1" dirty="0">
                          <a:effectLst/>
                        </a:rPr>
                        <a:t>What Makes a Good Research Paper?</a:t>
                      </a:r>
                      <a:endParaRPr lang="en-US" sz="1600" dirty="0">
                        <a:effectLst/>
                      </a:endParaRPr>
                    </a:p>
                  </a:txBody>
                  <a:tcPr marL="36445" marR="36445" marT="36445" marB="36445"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accent5">
                        <a:lumMod val="20000"/>
                        <a:lumOff val="80000"/>
                      </a:schemeClr>
                    </a:solidFill>
                  </a:tcPr>
                </a:tc>
                <a:tc>
                  <a:txBody>
                    <a:bodyPr/>
                    <a:lstStyle/>
                    <a:p>
                      <a:pPr algn="ctr"/>
                      <a:r>
                        <a:rPr lang="en-US" sz="1600" b="1" dirty="0">
                          <a:effectLst/>
                        </a:rPr>
                        <a:t>For a Good Research Paper, You Should Answer "Yes" to Every Question</a:t>
                      </a:r>
                      <a:endParaRPr lang="en-US" sz="1600" dirty="0">
                        <a:effectLst/>
                      </a:endParaRPr>
                    </a:p>
                  </a:txBody>
                  <a:tcPr marL="36445" marR="36445" marT="36445" marB="36445"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accent5">
                        <a:lumMod val="20000"/>
                        <a:lumOff val="80000"/>
                      </a:schemeClr>
                    </a:solidFill>
                  </a:tcPr>
                </a:tc>
              </a:tr>
              <a:tr h="286242">
                <a:tc>
                  <a:txBody>
                    <a:bodyPr/>
                    <a:lstStyle/>
                    <a:p>
                      <a:pPr algn="ctr"/>
                      <a:r>
                        <a:rPr lang="en-US" sz="1600" dirty="0">
                          <a:effectLst/>
                        </a:rPr>
                        <a:t>Have you defined all important terms?</a:t>
                      </a:r>
                    </a:p>
                  </a:txBody>
                  <a:tcPr marL="36445" marR="36445" marT="36445" marB="36445"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hr-HR" sz="1600">
                          <a:effectLst/>
                        </a:rPr>
                        <a:t>Yes / No</a:t>
                      </a:r>
                    </a:p>
                  </a:txBody>
                  <a:tcPr marL="36445" marR="36445" marT="36445" marB="36445"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r>
              <a:tr h="404499">
                <a:tc>
                  <a:txBody>
                    <a:bodyPr/>
                    <a:lstStyle/>
                    <a:p>
                      <a:pPr algn="ctr"/>
                      <a:r>
                        <a:rPr lang="en-US" sz="1600" dirty="0">
                          <a:effectLst/>
                        </a:rPr>
                        <a:t>Have you clearly answered all your research questions?</a:t>
                      </a:r>
                    </a:p>
                  </a:txBody>
                  <a:tcPr marL="36445" marR="36445" marT="36445" marB="36445"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hr-HR" sz="1600">
                          <a:effectLst/>
                        </a:rPr>
                        <a:t>Yes / No</a:t>
                      </a:r>
                    </a:p>
                  </a:txBody>
                  <a:tcPr marL="36445" marR="36445" marT="36445" marB="36445"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r>
              <a:tr h="1037627">
                <a:tc>
                  <a:txBody>
                    <a:bodyPr/>
                    <a:lstStyle/>
                    <a:p>
                      <a:pPr algn="ctr"/>
                      <a:r>
                        <a:rPr lang="en-US" sz="1600" dirty="0">
                          <a:effectLst/>
                        </a:rPr>
                        <a:t>Does your background research enable you to make a prediction of what will occur in your experiment? Will you have the knowledge to understand what causes the behavior you observe?</a:t>
                      </a:r>
                    </a:p>
                  </a:txBody>
                  <a:tcPr marL="36445" marR="36445" marT="36445" marB="36445"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hr-HR" sz="1600" dirty="0">
                          <a:effectLst/>
                        </a:rPr>
                        <a:t>Yes / No</a:t>
                      </a:r>
                    </a:p>
                  </a:txBody>
                  <a:tcPr marL="36445" marR="36445" marT="36445" marB="36445"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r>
              <a:tr h="404499">
                <a:tc>
                  <a:txBody>
                    <a:bodyPr/>
                    <a:lstStyle/>
                    <a:p>
                      <a:pPr algn="ctr"/>
                      <a:r>
                        <a:rPr lang="en-US" sz="1600">
                          <a:effectLst/>
                        </a:rPr>
                        <a:t>Have you included all the relevant math that you understand?</a:t>
                      </a:r>
                    </a:p>
                  </a:txBody>
                  <a:tcPr marL="36445" marR="36445" marT="36445" marB="36445"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hr-HR" sz="1600">
                          <a:effectLst/>
                        </a:rPr>
                        <a:t>Yes / No</a:t>
                      </a:r>
                    </a:p>
                  </a:txBody>
                  <a:tcPr marL="36445" marR="36445" marT="36445" marB="36445"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r>
              <a:tr h="721063">
                <a:tc>
                  <a:txBody>
                    <a:bodyPr/>
                    <a:lstStyle/>
                    <a:p>
                      <a:pPr algn="ctr"/>
                      <a:r>
                        <a:rPr lang="en-US" sz="1600">
                          <a:effectLst/>
                        </a:rPr>
                        <a:t>Have you referenced all information copied from another source and put any phrases, sentences, or paragraphs you copied in quotation marks?</a:t>
                      </a:r>
                    </a:p>
                  </a:txBody>
                  <a:tcPr marL="36445" marR="36445" marT="36445" marB="36445"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hr-HR" sz="1600">
                          <a:effectLst/>
                        </a:rPr>
                        <a:t>Yes / No</a:t>
                      </a:r>
                    </a:p>
                  </a:txBody>
                  <a:tcPr marL="36445" marR="36445" marT="36445" marB="36445"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r>
              <a:tr h="1195910">
                <a:tc>
                  <a:txBody>
                    <a:bodyPr/>
                    <a:lstStyle/>
                    <a:p>
                      <a:pPr algn="ctr"/>
                      <a:r>
                        <a:rPr lang="en-US" sz="1600">
                          <a:effectLst/>
                        </a:rPr>
                        <a:t>If you are doing an engineering or programming project, have you defined your target user and answered questions about user needs, products that meet similar needs, design criteria, and important design tradeoffs?</a:t>
                      </a:r>
                    </a:p>
                  </a:txBody>
                  <a:tcPr marL="36445" marR="36445" marT="36445" marB="36445"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c>
                  <a:txBody>
                    <a:bodyPr/>
                    <a:lstStyle/>
                    <a:p>
                      <a:pPr algn="ctr" fontAlgn="ctr"/>
                      <a:r>
                        <a:rPr lang="hr-HR" sz="1600" dirty="0">
                          <a:effectLst/>
                        </a:rPr>
                        <a:t>Yes / No</a:t>
                      </a:r>
                    </a:p>
                  </a:txBody>
                  <a:tcPr marL="36445" marR="36445" marT="36445" marB="36445"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2F2F2"/>
                    </a:solidFill>
                  </a:tcPr>
                </a:tc>
              </a:tr>
            </a:tbl>
          </a:graphicData>
        </a:graphic>
      </p:graphicFrame>
      <p:sp>
        <p:nvSpPr>
          <p:cNvPr id="5" name="Rectangle 4"/>
          <p:cNvSpPr/>
          <p:nvPr/>
        </p:nvSpPr>
        <p:spPr>
          <a:xfrm>
            <a:off x="395288" y="6426200"/>
            <a:ext cx="7561262"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fontAlgn="auto">
              <a:spcBef>
                <a:spcPts val="0"/>
              </a:spcBef>
              <a:spcAft>
                <a:spcPts val="0"/>
              </a:spcAft>
              <a:defRPr/>
            </a:pPr>
            <a:r>
              <a:rPr lang="hr-HR" dirty="0"/>
              <a:t>Source: </a:t>
            </a:r>
            <a:r>
              <a:rPr lang="hr-HR" dirty="0" smtClean="0"/>
              <a:t>(Science </a:t>
            </a:r>
            <a:r>
              <a:rPr lang="hr-HR" dirty="0"/>
              <a:t>Buddies, </a:t>
            </a:r>
            <a:r>
              <a:rPr lang="hr-HR" dirty="0" smtClean="0"/>
              <a:t>2011)</a:t>
            </a:r>
            <a:endParaRPr lang="hr-H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hr-HR" smtClean="0">
                <a:ea typeface="Trebuchet MS" pitchFamily="34" charset="0"/>
                <a:cs typeface="Trebuchet MS" pitchFamily="34" charset="0"/>
              </a:rPr>
              <a:t>References:</a:t>
            </a:r>
          </a:p>
        </p:txBody>
      </p:sp>
      <p:sp>
        <p:nvSpPr>
          <p:cNvPr id="3" name="Content Placeholder 2"/>
          <p:cNvSpPr>
            <a:spLocks noGrp="1"/>
          </p:cNvSpPr>
          <p:nvPr>
            <p:ph idx="1"/>
          </p:nvPr>
        </p:nvSpPr>
        <p:spPr/>
        <p:txBody>
          <a:bodyPr rtlCol="0">
            <a:normAutofit fontScale="55000" lnSpcReduction="20000"/>
          </a:bodyPr>
          <a:lstStyle/>
          <a:p>
            <a:pPr fontAlgn="auto">
              <a:buClr>
                <a:schemeClr val="tx1">
                  <a:lumMod val="75000"/>
                  <a:lumOff val="25000"/>
                </a:schemeClr>
              </a:buClr>
              <a:buFont typeface="Wingdings 2" charset="2"/>
              <a:buChar char=""/>
              <a:defRPr/>
            </a:pPr>
            <a:r>
              <a:rPr lang="en-US" dirty="0" err="1" smtClean="0"/>
              <a:t>Caprette</a:t>
            </a:r>
            <a:r>
              <a:rPr lang="hr-HR" dirty="0" smtClean="0"/>
              <a:t>, D.R., </a:t>
            </a:r>
            <a:r>
              <a:rPr lang="hr-HR" b="1" dirty="0" smtClean="0"/>
              <a:t>Writing Research Paper</a:t>
            </a:r>
            <a:r>
              <a:rPr lang="hr-HR" dirty="0" smtClean="0"/>
              <a:t>, Rice University, </a:t>
            </a:r>
            <a:r>
              <a:rPr lang="hr-HR" dirty="0" smtClean="0">
                <a:hlinkClick r:id="rId2"/>
              </a:rPr>
              <a:t>http</a:t>
            </a:r>
            <a:r>
              <a:rPr lang="hr-HR" dirty="0">
                <a:hlinkClick r:id="rId2"/>
              </a:rPr>
              <a:t>://www.ruf.rice.edu/~</a:t>
            </a:r>
            <a:r>
              <a:rPr lang="hr-HR" dirty="0" smtClean="0">
                <a:hlinkClick r:id="rId2"/>
              </a:rPr>
              <a:t>bioslabs/tools/report/reportform.html</a:t>
            </a:r>
            <a:r>
              <a:rPr lang="hr-HR" dirty="0" smtClean="0"/>
              <a:t>, </a:t>
            </a:r>
            <a:r>
              <a:rPr lang="en-US" dirty="0" smtClean="0"/>
              <a:t>Nov </a:t>
            </a:r>
            <a:r>
              <a:rPr lang="hr-HR" dirty="0" smtClean="0"/>
              <a:t>10, 20</a:t>
            </a:r>
            <a:r>
              <a:rPr lang="en-US" dirty="0" smtClean="0"/>
              <a:t>11</a:t>
            </a:r>
            <a:r>
              <a:rPr lang="hr-HR" dirty="0" smtClean="0"/>
              <a:t>.</a:t>
            </a:r>
          </a:p>
          <a:p>
            <a:pPr fontAlgn="auto">
              <a:buClr>
                <a:schemeClr val="tx1">
                  <a:lumMod val="75000"/>
                  <a:lumOff val="25000"/>
                </a:schemeClr>
              </a:buClr>
              <a:buFont typeface="Wingdings 2" charset="2"/>
              <a:buChar char=""/>
              <a:defRPr/>
            </a:pPr>
            <a:r>
              <a:rPr lang="hr-HR" dirty="0" smtClean="0"/>
              <a:t>Cornell University Library, </a:t>
            </a:r>
            <a:r>
              <a:rPr lang="en-US" dirty="0"/>
              <a:t>Library PSEC Documentation </a:t>
            </a:r>
            <a:r>
              <a:rPr lang="en-US" dirty="0" smtClean="0"/>
              <a:t>Committee</a:t>
            </a:r>
            <a:r>
              <a:rPr lang="hr-HR" dirty="0" smtClean="0"/>
              <a:t>, </a:t>
            </a:r>
            <a:r>
              <a:rPr lang="hr-HR" dirty="0">
                <a:hlinkClick r:id="rId3"/>
              </a:rPr>
              <a:t>http://</a:t>
            </a:r>
            <a:r>
              <a:rPr lang="hr-HR" dirty="0" smtClean="0">
                <a:hlinkClick r:id="rId3"/>
              </a:rPr>
              <a:t>www.library.cornell.edu/resrch/citmanage/apa</a:t>
            </a:r>
            <a:r>
              <a:rPr lang="hr-HR" dirty="0" smtClean="0"/>
              <a:t>, r</a:t>
            </a:r>
            <a:r>
              <a:rPr lang="en-US" dirty="0" err="1" smtClean="0"/>
              <a:t>evised</a:t>
            </a:r>
            <a:r>
              <a:rPr lang="en-US" dirty="0" smtClean="0"/>
              <a:t> </a:t>
            </a:r>
            <a:r>
              <a:rPr lang="hr-HR" dirty="0" smtClean="0"/>
              <a:t> </a:t>
            </a:r>
            <a:r>
              <a:rPr lang="en-US" dirty="0" smtClean="0"/>
              <a:t>April 2011</a:t>
            </a:r>
            <a:r>
              <a:rPr lang="hr-HR" dirty="0" smtClean="0"/>
              <a:t>, 13.11.2013.</a:t>
            </a:r>
          </a:p>
          <a:p>
            <a:pPr fontAlgn="auto">
              <a:buClr>
                <a:schemeClr val="tx1">
                  <a:lumMod val="75000"/>
                  <a:lumOff val="25000"/>
                </a:schemeClr>
              </a:buClr>
              <a:buFont typeface="Wingdings 2" charset="2"/>
              <a:buChar char=""/>
              <a:defRPr/>
            </a:pPr>
            <a:r>
              <a:rPr lang="hr-HR" dirty="0" smtClean="0"/>
              <a:t>Gillet, A., Using English for Academic Purposes, UEFAP.com,  </a:t>
            </a:r>
            <a:r>
              <a:rPr lang="hr-HR" dirty="0">
                <a:hlinkClick r:id="rId4"/>
              </a:rPr>
              <a:t>http://</a:t>
            </a:r>
            <a:r>
              <a:rPr lang="hr-HR" dirty="0" smtClean="0">
                <a:hlinkClick r:id="rId4"/>
              </a:rPr>
              <a:t>www.uefap.com/writing/writfram.htm</a:t>
            </a:r>
            <a:r>
              <a:rPr lang="hr-HR" dirty="0" smtClean="0"/>
              <a:t>, Nov 15, 2011.</a:t>
            </a:r>
          </a:p>
          <a:p>
            <a:pPr fontAlgn="auto">
              <a:buClr>
                <a:schemeClr val="tx1">
                  <a:lumMod val="75000"/>
                  <a:lumOff val="25000"/>
                </a:schemeClr>
              </a:buClr>
              <a:buFont typeface="Wingdings 2" charset="2"/>
              <a:buChar char=""/>
              <a:defRPr/>
            </a:pPr>
            <a:r>
              <a:rPr lang="hr-HR" dirty="0" smtClean="0"/>
              <a:t>Purdue University, Purdue Online Writing Lab, </a:t>
            </a:r>
            <a:r>
              <a:rPr lang="hr-HR" dirty="0">
                <a:hlinkClick r:id="rId5"/>
              </a:rPr>
              <a:t>https://owl.english.purdue.edu/owl/ </a:t>
            </a:r>
            <a:r>
              <a:rPr lang="en-US" dirty="0" smtClean="0"/>
              <a:t>, </a:t>
            </a:r>
            <a:r>
              <a:rPr lang="hr-HR" dirty="0" smtClean="0"/>
              <a:t>Nov 13, 201</a:t>
            </a:r>
            <a:r>
              <a:rPr lang="en-US" dirty="0" smtClean="0"/>
              <a:t>3</a:t>
            </a:r>
            <a:endParaRPr lang="hr-HR" dirty="0" smtClean="0"/>
          </a:p>
          <a:p>
            <a:pPr fontAlgn="auto">
              <a:buClr>
                <a:schemeClr val="tx1">
                  <a:lumMod val="75000"/>
                  <a:lumOff val="25000"/>
                </a:schemeClr>
              </a:buClr>
              <a:buFont typeface="Wingdings 2" charset="2"/>
              <a:buChar char=""/>
              <a:defRPr/>
            </a:pPr>
            <a:r>
              <a:rPr lang="hr-HR" dirty="0" smtClean="0"/>
              <a:t>RefernCite, Academic Referencing Resource, </a:t>
            </a:r>
            <a:r>
              <a:rPr lang="hr-HR" dirty="0" smtClean="0">
                <a:hlinkClick r:id="rId6"/>
              </a:rPr>
              <a:t>http</a:t>
            </a:r>
            <a:r>
              <a:rPr lang="hr-HR" dirty="0">
                <a:hlinkClick r:id="rId6"/>
              </a:rPr>
              <a:t>://www.cite.auckland.ac.nz/index.php?p=which_referencing_style </a:t>
            </a:r>
            <a:r>
              <a:rPr lang="hr-HR" dirty="0" smtClean="0"/>
              <a:t>, 13.11.2013.</a:t>
            </a:r>
          </a:p>
          <a:p>
            <a:pPr fontAlgn="auto">
              <a:buClr>
                <a:schemeClr val="tx1">
                  <a:lumMod val="75000"/>
                  <a:lumOff val="25000"/>
                </a:schemeClr>
              </a:buClr>
              <a:buFont typeface="Wingdings 2" charset="2"/>
              <a:buChar char=""/>
              <a:defRPr/>
            </a:pPr>
            <a:r>
              <a:rPr lang="hr-HR" dirty="0" smtClean="0"/>
              <a:t>Science Buddies, </a:t>
            </a:r>
            <a:r>
              <a:rPr lang="en-US" b="1" dirty="0"/>
              <a:t>Writing a Research Paper for Your Science Fair </a:t>
            </a:r>
            <a:r>
              <a:rPr lang="en-US" b="1" dirty="0" smtClean="0"/>
              <a:t>Project</a:t>
            </a:r>
            <a:r>
              <a:rPr lang="hr-HR" b="1" dirty="0" smtClean="0"/>
              <a:t>, </a:t>
            </a:r>
            <a:r>
              <a:rPr lang="hr-HR" dirty="0" smtClean="0">
                <a:hlinkClick r:id="rId7"/>
              </a:rPr>
              <a:t>http</a:t>
            </a:r>
            <a:r>
              <a:rPr lang="hr-HR" dirty="0">
                <a:hlinkClick r:id="rId7"/>
              </a:rPr>
              <a:t>://</a:t>
            </a:r>
            <a:r>
              <a:rPr lang="hr-HR" dirty="0" smtClean="0">
                <a:hlinkClick r:id="rId7"/>
              </a:rPr>
              <a:t>www.sciencebuddies.org/science-fair-projects/project_research_paper.shtml</a:t>
            </a:r>
            <a:r>
              <a:rPr lang="hr-HR" dirty="0" smtClean="0"/>
              <a:t>, Nov 11, 2011.</a:t>
            </a:r>
          </a:p>
          <a:p>
            <a:pPr fontAlgn="auto">
              <a:buClr>
                <a:schemeClr val="tx1">
                  <a:lumMod val="75000"/>
                  <a:lumOff val="25000"/>
                </a:schemeClr>
              </a:buClr>
              <a:buFont typeface="Wingdings 2" charset="2"/>
              <a:buChar char=""/>
              <a:defRPr/>
            </a:pPr>
            <a:r>
              <a:rPr lang="hr-HR" dirty="0" smtClean="0"/>
              <a:t>Swales, J.M., Feak, C. B., Academic Writing for Graduate Students, The University of Michigan Press, Ann Arbor, 1996.</a:t>
            </a:r>
            <a:endParaRPr lang="hr-H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298</TotalTime>
  <Words>912</Words>
  <Application>Microsoft Office PowerPoint</Application>
  <PresentationFormat>On-screen Show (4:3)</PresentationFormat>
  <Paragraphs>81</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Trebuchet MS</vt:lpstr>
      <vt:lpstr>Wingdings 2</vt:lpstr>
      <vt:lpstr>Office Theme</vt:lpstr>
      <vt:lpstr>MoER Topic:  IMRaD approach  to writing scientific papers  part 5: Referencing </vt:lpstr>
      <vt:lpstr>Referencing in research paper</vt:lpstr>
      <vt:lpstr>Reference &amp; citations styles</vt:lpstr>
      <vt:lpstr>In-text referencing according to APA style</vt:lpstr>
      <vt:lpstr>Endnote referencing by APA style</vt:lpstr>
      <vt:lpstr>Plagiarism</vt:lpstr>
      <vt:lpstr>What makes a good research paper?</vt:lpstr>
      <vt:lpstr>References: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Mirta</dc:creator>
  <cp:lastModifiedBy>Marijana Zekić-Sušac</cp:lastModifiedBy>
  <cp:revision>29</cp:revision>
  <dcterms:created xsi:type="dcterms:W3CDTF">2011-11-28T10:27:33Z</dcterms:created>
  <dcterms:modified xsi:type="dcterms:W3CDTF">2017-01-13T19:15:10Z</dcterms:modified>
</cp:coreProperties>
</file>