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4"/>
  </p:sldMasterIdLst>
  <p:notesMasterIdLst>
    <p:notesMasterId r:id="rId15"/>
  </p:notesMasterIdLst>
  <p:handoutMasterIdLst>
    <p:handoutMasterId r:id="rId16"/>
  </p:handoutMasterIdLst>
  <p:sldIdLst>
    <p:sldId id="410" r:id="rId5"/>
    <p:sldId id="256" r:id="rId6"/>
    <p:sldId id="335" r:id="rId7"/>
    <p:sldId id="336" r:id="rId8"/>
    <p:sldId id="337" r:id="rId9"/>
    <p:sldId id="338" r:id="rId10"/>
    <p:sldId id="339" r:id="rId11"/>
    <p:sldId id="340" r:id="rId12"/>
    <p:sldId id="415" r:id="rId13"/>
    <p:sldId id="402" r:id="rId14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82AF"/>
    <a:srgbClr val="FF00FF"/>
    <a:srgbClr val="9900FF"/>
    <a:srgbClr val="FFBDFF"/>
    <a:srgbClr val="009ED6"/>
    <a:srgbClr val="FFCCFF"/>
    <a:srgbClr val="3991C7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EBA92-FB63-4186-B924-76EA6281B48E}" v="2" dt="2018-12-27T20:14:39.787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977" autoAdjust="0"/>
  </p:normalViewPr>
  <p:slideViewPr>
    <p:cSldViewPr>
      <p:cViewPr>
        <p:scale>
          <a:sx n="45" d="100"/>
          <a:sy n="45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23.10.2019.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779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23.10.2019.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35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Obavezni prvi slajd, stoji otvoren prije početka prezentacije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 njemu ništa ne mijenjate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93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2C90-7467-4E1D-BC53-B2792FA8751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9532C90-7467-4E1D-BC53-B2792FA8751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56FB89D-063B-4229-ADAF-CC1BE941DF6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Obavezan predzadnji slajd, na njemu ništa ne mijenjate!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07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Obavezni zadnji</a:t>
            </a:r>
            <a:r>
              <a:rPr lang="hr-HR" baseline="0" dirty="0"/>
              <a:t> </a:t>
            </a:r>
            <a:r>
              <a:rPr lang="hr-HR" dirty="0"/>
              <a:t>slajd, stoji otvoren na</a:t>
            </a:r>
            <a:r>
              <a:rPr lang="hr-HR" baseline="0" dirty="0"/>
              <a:t> kraju prezentacije, za vrijeme pitanja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 njemu ništa ne mijenjate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8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0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87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66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66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4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/>
              <a:t>Projekt </a:t>
            </a:r>
            <a:r>
              <a:rPr lang="hr-HR" sz="1050" i="1" dirty="0"/>
              <a:t>Podrška provedbi</a:t>
            </a:r>
          </a:p>
          <a:p>
            <a:pPr algn="ctr"/>
            <a:r>
              <a:rPr lang="hr-HR" sz="1050" i="1" dirty="0"/>
              <a:t> Cjelovite kurikularne</a:t>
            </a:r>
            <a:br>
              <a:rPr lang="hr-HR" sz="1050" i="1" dirty="0"/>
            </a:br>
            <a:r>
              <a:rPr lang="hr-HR" sz="1050" i="1" dirty="0"/>
              <a:t> reforme (CKR)</a:t>
            </a:r>
            <a:endParaRPr lang="hr-HR" sz="10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0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2495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4866468"/>
            <a:ext cx="12191999" cy="1991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6" y="1715328"/>
            <a:ext cx="10058400" cy="3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0728"/>
            <a:ext cx="11537950" cy="416309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skolazazivot.hr</a:t>
            </a:r>
          </a:p>
          <a:p>
            <a:pPr algn="ctr"/>
            <a:r>
              <a:rPr lang="hr-HR" sz="3600" dirty="0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kurikulum@mzo.hr</a:t>
            </a:r>
          </a:p>
        </p:txBody>
      </p:sp>
    </p:spTree>
    <p:extLst>
      <p:ext uri="{BB962C8B-B14F-4D97-AF65-F5344CB8AC3E}">
        <p14:creationId xmlns:p14="http://schemas.microsoft.com/office/powerpoint/2010/main" val="14114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170" y="2518756"/>
            <a:ext cx="8944494" cy="2693323"/>
          </a:xfrm>
        </p:spPr>
        <p:txBody>
          <a:bodyPr/>
          <a:lstStyle/>
          <a:p>
            <a:r>
              <a:rPr lang="hr-HR" dirty="0" err="1"/>
              <a:t>Mozgalice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9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79366" y="1351739"/>
            <a:ext cx="2619375" cy="31813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34989"/>
            <a:ext cx="7886700" cy="994172"/>
          </a:xfrm>
        </p:spPr>
        <p:txBody>
          <a:bodyPr/>
          <a:lstStyle/>
          <a:p>
            <a:r>
              <a:rPr lang="en-US" sz="4050" b="1" dirty="0" err="1">
                <a:solidFill>
                  <a:srgbClr val="0070C0"/>
                </a:solidFill>
              </a:rPr>
              <a:t>Beuri</a:t>
            </a:r>
            <a:endParaRPr lang="en-US" sz="405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2651" y="1329161"/>
            <a:ext cx="6113799" cy="3263504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Kako bi se olakšala razmjena dobara u šumi gdje su stanovnici dabrovi, dabrovi su uveli novu valutu koju nazivaju ''Beuri''. Kovanice su u vrijednosti 1, 2, 4 i 8. No dabrovi su vrlo štedljivi pa zato uvijek žele potrošiti malo novaca. Koliko najmanje kovanica možeš spariti da bi dobio vrijednost od 1</a:t>
            </a:r>
            <a:r>
              <a:rPr lang="hr-HR" dirty="0"/>
              <a:t>4</a:t>
            </a:r>
            <a:r>
              <a:rPr lang="en-US" dirty="0"/>
              <a:t> Beura?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2152651" y="5263668"/>
            <a:ext cx="233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ODGOVOR: 3</a:t>
            </a:r>
          </a:p>
        </p:txBody>
      </p:sp>
    </p:spTree>
    <p:extLst>
      <p:ext uri="{BB962C8B-B14F-4D97-AF65-F5344CB8AC3E}">
        <p14:creationId xmlns:p14="http://schemas.microsoft.com/office/powerpoint/2010/main" val="16113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033" y="-211250"/>
            <a:ext cx="8079474" cy="332892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+mn-lt"/>
              </a:rPr>
              <a:t>Stanovnici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 err="1">
                <a:latin typeface="+mn-lt"/>
              </a:rPr>
              <a:t>Dabrove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i="1" dirty="0" err="1">
                <a:latin typeface="+mn-lt"/>
              </a:rPr>
              <a:t>staze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naručili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jedanaest</a:t>
            </a:r>
            <a:r>
              <a:rPr lang="en-US" sz="2800" dirty="0">
                <a:latin typeface="+mn-lt"/>
              </a:rPr>
              <a:t> pizza. </a:t>
            </a:r>
            <a:r>
              <a:rPr lang="en-US" sz="2800" dirty="0" err="1">
                <a:latin typeface="+mn-lt"/>
              </a:rPr>
              <a:t>Raznosač</a:t>
            </a:r>
            <a:r>
              <a:rPr lang="en-US" sz="2800" dirty="0">
                <a:latin typeface="+mn-lt"/>
              </a:rPr>
              <a:t> pizza ne </a:t>
            </a:r>
            <a:r>
              <a:rPr lang="en-US" sz="2800" dirty="0" err="1">
                <a:latin typeface="+mn-lt"/>
              </a:rPr>
              <a:t>zna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koliko</a:t>
            </a:r>
            <a:r>
              <a:rPr lang="en-US" sz="2800" dirty="0">
                <a:latin typeface="+mn-lt"/>
              </a:rPr>
              <a:t> pizza </a:t>
            </a:r>
            <a:r>
              <a:rPr lang="en-US" sz="2800" dirty="0" err="1">
                <a:latin typeface="+mn-lt"/>
              </a:rPr>
              <a:t>treba</a:t>
            </a:r>
            <a:r>
              <a:rPr lang="hr-H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do</a:t>
            </a:r>
            <a:r>
              <a:rPr lang="hr-HR" sz="2800" dirty="0">
                <a:latin typeface="+mn-lt"/>
              </a:rPr>
              <a:t>staviti</a:t>
            </a:r>
            <a:r>
              <a:rPr lang="en-US" sz="2800" dirty="0">
                <a:latin typeface="+mn-lt"/>
              </a:rPr>
              <a:t> u </a:t>
            </a:r>
            <a:r>
              <a:rPr lang="en-US" sz="2800" dirty="0" err="1">
                <a:latin typeface="+mn-lt"/>
              </a:rPr>
              <a:t>svaku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kuću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Kraj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svake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kuće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stoji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znak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koliko</a:t>
            </a:r>
            <a:r>
              <a:rPr lang="en-US" sz="2800" dirty="0">
                <a:latin typeface="+mn-lt"/>
              </a:rPr>
              <a:t> pizza </a:t>
            </a:r>
            <a:r>
              <a:rPr lang="en-US" sz="2800" dirty="0" err="1">
                <a:latin typeface="+mn-lt"/>
              </a:rPr>
              <a:t>ukućani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žele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Ispred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jedne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kuće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zaboravili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izbrisati</a:t>
            </a:r>
            <a:r>
              <a:rPr lang="en-US" sz="2800" dirty="0">
                <a:latin typeface="+mn-lt"/>
              </a:rPr>
              <a:t> </a:t>
            </a:r>
            <a:r>
              <a:rPr lang="hr-HR" sz="2800" dirty="0">
                <a:latin typeface="+mn-lt"/>
              </a:rPr>
              <a:t>stari </a:t>
            </a:r>
            <a:r>
              <a:rPr lang="en-US" sz="2800" dirty="0" err="1">
                <a:latin typeface="+mn-lt"/>
              </a:rPr>
              <a:t>natpis</a:t>
            </a:r>
            <a:r>
              <a:rPr lang="en-US" sz="2800" dirty="0">
                <a:latin typeface="+mn-lt"/>
              </a:rPr>
              <a:t>. </a:t>
            </a: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en-US" sz="2800" dirty="0" err="1">
                <a:latin typeface="+mn-lt"/>
              </a:rPr>
              <a:t>Ispred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koje</a:t>
            </a:r>
            <a:r>
              <a:rPr lang="en-US" sz="2800" dirty="0">
                <a:latin typeface="+mn-lt"/>
              </a:rPr>
              <a:t> je to </a:t>
            </a:r>
            <a:r>
              <a:rPr lang="en-US" sz="2800" dirty="0" err="1">
                <a:latin typeface="+mn-lt"/>
              </a:rPr>
              <a:t>kuće</a:t>
            </a:r>
            <a:r>
              <a:rPr lang="en-US" sz="2800" dirty="0">
                <a:latin typeface="+mn-lt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0" y="2717901"/>
            <a:ext cx="7373424" cy="2259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9070" y="5062045"/>
            <a:ext cx="67368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b="1" dirty="0"/>
              <a:t>A		B	             C               	 D </a:t>
            </a:r>
          </a:p>
        </p:txBody>
      </p:sp>
      <p:sp>
        <p:nvSpPr>
          <p:cNvPr id="6" name="Oval 5"/>
          <p:cNvSpPr/>
          <p:nvPr/>
        </p:nvSpPr>
        <p:spPr>
          <a:xfrm>
            <a:off x="4435032" y="5114132"/>
            <a:ext cx="377083" cy="311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11996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0665" y="90163"/>
            <a:ext cx="10933888" cy="3333973"/>
          </a:xfrm>
        </p:spPr>
        <p:txBody>
          <a:bodyPr>
            <a:noAutofit/>
          </a:bodyPr>
          <a:lstStyle/>
          <a:p>
            <a:pPr marL="132300"/>
            <a:r>
              <a:rPr lang="hr-HR" sz="2800" dirty="0">
                <a:latin typeface="+mn-lt"/>
              </a:rPr>
              <a:t>Ivana i Marko žele napraviti muffine. Marko ima kalupe za muffine u koje može stati po 1, 2, 4 ili 8 muffina. Kalupi moraju biti potpuno ispunjeni i kalup određene veličine može se odabrati samo jednom. Pomozi Ivani poslati poruku Marku koje kalupe treba donijeti, a da mogu ispeći željeni broj muffina.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Ako žele napraviti 5 muffina Ivana će poslati poruku 101. </a:t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>Koju poruku će poslati ako žele napraviti 13 muffina?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/>
          </p:nvPr>
        </p:nvGraphicFramePr>
        <p:xfrm>
          <a:off x="2652988" y="3295353"/>
          <a:ext cx="6455392" cy="19379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3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3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5996">
                <a:tc>
                  <a:txBody>
                    <a:bodyPr/>
                    <a:lstStyle/>
                    <a:p>
                      <a:r>
                        <a:rPr lang="hr-HR" sz="1400" dirty="0"/>
                        <a:t>Kalup</a:t>
                      </a:r>
                      <a:r>
                        <a:rPr lang="hr-HR" sz="1400" baseline="0" dirty="0"/>
                        <a:t> (8)</a:t>
                      </a:r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Kalup (4)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Kalup(2)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Kalup(1)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1986"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  <a:p>
                      <a:pPr algn="ctr"/>
                      <a:endParaRPr lang="hr-HR" sz="1400" dirty="0"/>
                    </a:p>
                    <a:p>
                      <a:pPr algn="ctr"/>
                      <a:endParaRPr lang="hr-HR" sz="1400" dirty="0"/>
                    </a:p>
                    <a:p>
                      <a:pPr algn="ctr"/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hr-H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5" name="Grupa 24"/>
          <p:cNvGrpSpPr/>
          <p:nvPr/>
        </p:nvGrpSpPr>
        <p:grpSpPr>
          <a:xfrm>
            <a:off x="3543516" y="3933620"/>
            <a:ext cx="522279" cy="843894"/>
            <a:chOff x="491252" y="3645024"/>
            <a:chExt cx="696372" cy="1125192"/>
          </a:xfrm>
        </p:grpSpPr>
        <p:grpSp>
          <p:nvGrpSpPr>
            <p:cNvPr id="26" name="Grupa 25"/>
            <p:cNvGrpSpPr/>
            <p:nvPr/>
          </p:nvGrpSpPr>
          <p:grpSpPr>
            <a:xfrm>
              <a:off x="491252" y="3645024"/>
              <a:ext cx="696372" cy="549128"/>
              <a:chOff x="491252" y="3645024"/>
              <a:chExt cx="696372" cy="549128"/>
            </a:xfrm>
          </p:grpSpPr>
          <p:grpSp>
            <p:nvGrpSpPr>
              <p:cNvPr id="34" name="Grupa 33"/>
              <p:cNvGrpSpPr/>
              <p:nvPr/>
            </p:nvGrpSpPr>
            <p:grpSpPr>
              <a:xfrm>
                <a:off x="491252" y="3645024"/>
                <a:ext cx="696372" cy="261096"/>
                <a:chOff x="491252" y="3645024"/>
                <a:chExt cx="696372" cy="261096"/>
              </a:xfrm>
            </p:grpSpPr>
            <p:pic>
              <p:nvPicPr>
                <p:cNvPr id="38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52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293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" name="Grupa 34"/>
              <p:cNvGrpSpPr/>
              <p:nvPr/>
            </p:nvGrpSpPr>
            <p:grpSpPr>
              <a:xfrm>
                <a:off x="491252" y="3933056"/>
                <a:ext cx="696372" cy="261096"/>
                <a:chOff x="491252" y="3645024"/>
                <a:chExt cx="696372" cy="261096"/>
              </a:xfrm>
            </p:grpSpPr>
            <p:pic>
              <p:nvPicPr>
                <p:cNvPr id="36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52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293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7" name="Grupa 26"/>
            <p:cNvGrpSpPr/>
            <p:nvPr/>
          </p:nvGrpSpPr>
          <p:grpSpPr>
            <a:xfrm>
              <a:off x="491252" y="4221088"/>
              <a:ext cx="696372" cy="549128"/>
              <a:chOff x="491252" y="3645024"/>
              <a:chExt cx="696372" cy="549128"/>
            </a:xfrm>
          </p:grpSpPr>
          <p:grpSp>
            <p:nvGrpSpPr>
              <p:cNvPr id="28" name="Grupa 27"/>
              <p:cNvGrpSpPr/>
              <p:nvPr/>
            </p:nvGrpSpPr>
            <p:grpSpPr>
              <a:xfrm>
                <a:off x="491252" y="3645024"/>
                <a:ext cx="696372" cy="261096"/>
                <a:chOff x="491252" y="3645024"/>
                <a:chExt cx="696372" cy="261096"/>
              </a:xfrm>
            </p:grpSpPr>
            <p:pic>
              <p:nvPicPr>
                <p:cNvPr id="32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52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293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Grupa 28"/>
              <p:cNvGrpSpPr/>
              <p:nvPr/>
            </p:nvGrpSpPr>
            <p:grpSpPr>
              <a:xfrm>
                <a:off x="491252" y="3933056"/>
                <a:ext cx="696372" cy="261096"/>
                <a:chOff x="491252" y="3645024"/>
                <a:chExt cx="696372" cy="261096"/>
              </a:xfrm>
            </p:grpSpPr>
            <p:pic>
              <p:nvPicPr>
                <p:cNvPr id="30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252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C:\Users\nbubica\AppData\Local\Microsoft\Windows\Temporary Internet Files\Content.IE5\45VO8ETM\CranberryMuffin[1]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293" y="3645024"/>
                  <a:ext cx="336331" cy="261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40" name="Picture 2" descr="C:\Users\nbubica\AppData\Local\Microsoft\Windows\Temporary Internet Files\Content.IE5\45VO8ETM\CranberryMuffin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43" y="4219976"/>
            <a:ext cx="252248" cy="1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6144434" y="4227165"/>
            <a:ext cx="522278" cy="195822"/>
            <a:chOff x="2267744" y="548680"/>
            <a:chExt cx="696371" cy="261096"/>
          </a:xfrm>
        </p:grpSpPr>
        <p:pic>
          <p:nvPicPr>
            <p:cNvPr id="10" name="Picture 2" descr="C:\Users\nbubica\AppData\Local\Microsoft\Windows\Temporary Internet Files\Content.IE5\45VO8ETM\CranberryMuffin[1]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8680"/>
              <a:ext cx="336331" cy="26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nbubica\AppData\Local\Microsoft\Windows\Temporary Internet Files\Content.IE5\45VO8ETM\CranberryMuffin[1]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548680"/>
              <a:ext cx="336331" cy="26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upa 58"/>
          <p:cNvGrpSpPr/>
          <p:nvPr/>
        </p:nvGrpSpPr>
        <p:grpSpPr>
          <a:xfrm>
            <a:off x="4848685" y="4139543"/>
            <a:ext cx="522279" cy="411846"/>
            <a:chOff x="491252" y="3645024"/>
            <a:chExt cx="696372" cy="549128"/>
          </a:xfrm>
        </p:grpSpPr>
        <p:grpSp>
          <p:nvGrpSpPr>
            <p:cNvPr id="67" name="Grupa 66"/>
            <p:cNvGrpSpPr/>
            <p:nvPr/>
          </p:nvGrpSpPr>
          <p:grpSpPr>
            <a:xfrm>
              <a:off x="491252" y="3645024"/>
              <a:ext cx="696372" cy="261096"/>
              <a:chOff x="491252" y="3645024"/>
              <a:chExt cx="696372" cy="261096"/>
            </a:xfrm>
          </p:grpSpPr>
          <p:pic>
            <p:nvPicPr>
              <p:cNvPr id="71" name="Picture 2" descr="C:\Users\nbubica\AppData\Local\Microsoft\Windows\Temporary Internet Files\Content.IE5\45VO8ETM\CranberryMuffin[1]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252" y="3645024"/>
                <a:ext cx="336331" cy="261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C:\Users\nbubica\AppData\Local\Microsoft\Windows\Temporary Internet Files\Content.IE5\45VO8ETM\CranberryMuffin[1]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293" y="3645024"/>
                <a:ext cx="336331" cy="261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upa 67"/>
            <p:cNvGrpSpPr/>
            <p:nvPr/>
          </p:nvGrpSpPr>
          <p:grpSpPr>
            <a:xfrm>
              <a:off x="491252" y="3933056"/>
              <a:ext cx="696372" cy="261096"/>
              <a:chOff x="491252" y="3645024"/>
              <a:chExt cx="696372" cy="261096"/>
            </a:xfrm>
          </p:grpSpPr>
          <p:pic>
            <p:nvPicPr>
              <p:cNvPr id="69" name="Picture 2" descr="C:\Users\nbubica\AppData\Local\Microsoft\Windows\Temporary Internet Files\Content.IE5\45VO8ETM\CranberryMuffin[1]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252" y="3645024"/>
                <a:ext cx="336331" cy="261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C:\Users\nbubica\AppData\Local\Microsoft\Windows\Temporary Internet Files\Content.IE5\45VO8ETM\CranberryMuffin[1]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293" y="3645024"/>
                <a:ext cx="336331" cy="261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7555415" y="4679604"/>
            <a:ext cx="233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ODGOVOR: 1101</a:t>
            </a:r>
          </a:p>
        </p:txBody>
      </p:sp>
    </p:spTree>
    <p:extLst>
      <p:ext uri="{BB962C8B-B14F-4D97-AF65-F5344CB8AC3E}">
        <p14:creationId xmlns:p14="http://schemas.microsoft.com/office/powerpoint/2010/main" val="13794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46" y="1545144"/>
            <a:ext cx="7096347" cy="3800782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kojim se brojevima radi?</a:t>
            </a:r>
          </a:p>
        </p:txBody>
      </p:sp>
    </p:spTree>
    <p:extLst>
      <p:ext uri="{BB962C8B-B14F-4D97-AF65-F5344CB8AC3E}">
        <p14:creationId xmlns:p14="http://schemas.microsoft.com/office/powerpoint/2010/main" val="319676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Otkrij vezu između brojeva: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11</a:t>
            </a:r>
            <a:r>
              <a:rPr lang="hr-HR" baseline="-25000" dirty="0"/>
              <a:t>(2)</a:t>
            </a:r>
          </a:p>
          <a:p>
            <a:r>
              <a:rPr lang="hr-HR" dirty="0"/>
              <a:t>110</a:t>
            </a:r>
            <a:r>
              <a:rPr lang="hr-HR" baseline="-25000" dirty="0"/>
              <a:t>(2)</a:t>
            </a:r>
            <a:endParaRPr lang="hr-HR" dirty="0"/>
          </a:p>
          <a:p>
            <a:r>
              <a:rPr lang="hr-HR" dirty="0"/>
              <a:t>1100</a:t>
            </a:r>
            <a:r>
              <a:rPr lang="hr-HR" baseline="-25000" dirty="0"/>
              <a:t>(2)</a:t>
            </a:r>
            <a:endParaRPr lang="hr-HR" dirty="0"/>
          </a:p>
          <a:p>
            <a:r>
              <a:rPr lang="hr-HR" dirty="0"/>
              <a:t>11000</a:t>
            </a:r>
            <a:r>
              <a:rPr lang="hr-HR" baseline="-25000" dirty="0"/>
              <a:t>(2)</a:t>
            </a:r>
            <a:endParaRPr lang="hr-HR" dirty="0"/>
          </a:p>
          <a:p>
            <a:r>
              <a:rPr lang="hr-HR" dirty="0"/>
              <a:t>110000</a:t>
            </a:r>
            <a:r>
              <a:rPr lang="hr-HR" baseline="-25000" dirty="0"/>
              <a:t>(2)</a:t>
            </a:r>
            <a:endParaRPr lang="hr-HR" dirty="0"/>
          </a:p>
          <a:p>
            <a:r>
              <a:rPr lang="hr-HR" dirty="0"/>
              <a:t>1100000</a:t>
            </a:r>
            <a:r>
              <a:rPr lang="hr-HR" baseline="-25000" dirty="0"/>
              <a:t>(2)</a:t>
            </a:r>
            <a:endParaRPr lang="hr-HR" dirty="0"/>
          </a:p>
          <a:p>
            <a:r>
              <a:rPr lang="hr-HR" dirty="0"/>
              <a:t>11000000</a:t>
            </a:r>
            <a:r>
              <a:rPr lang="hr-HR" baseline="-25000" dirty="0"/>
              <a:t>(2)</a:t>
            </a:r>
            <a:endParaRPr lang="hr-HR" dirty="0"/>
          </a:p>
          <a:p>
            <a:r>
              <a:rPr lang="hr-HR" dirty="0"/>
              <a:t>110000000</a:t>
            </a:r>
            <a:r>
              <a:rPr lang="hr-HR" baseline="-25000" dirty="0"/>
              <a:t>(2)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602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1" y="207910"/>
            <a:ext cx="11293813" cy="2982762"/>
          </a:xfrm>
        </p:spPr>
        <p:txBody>
          <a:bodyPr>
            <a:normAutofit fontScale="90000"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</a:pPr>
            <a:r>
              <a:rPr lang="en-US" sz="3100" dirty="0" err="1">
                <a:latin typeface="+mn-lt"/>
              </a:rPr>
              <a:t>Dabrovi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su</a:t>
            </a:r>
            <a:r>
              <a:rPr lang="en-US" sz="3100" dirty="0">
                <a:latin typeface="+mn-lt"/>
              </a:rPr>
              <a:t> se </a:t>
            </a:r>
            <a:r>
              <a:rPr lang="en-US" sz="3100" dirty="0" err="1">
                <a:latin typeface="+mn-lt"/>
              </a:rPr>
              <a:t>poredali</a:t>
            </a:r>
            <a:r>
              <a:rPr lang="en-US" sz="3100" dirty="0">
                <a:latin typeface="+mn-lt"/>
              </a:rPr>
              <a:t> u </a:t>
            </a:r>
            <a:r>
              <a:rPr lang="en-US" sz="3100" dirty="0" err="1">
                <a:latin typeface="+mn-lt"/>
              </a:rPr>
              <a:t>redove</a:t>
            </a:r>
            <a:r>
              <a:rPr lang="en-US" sz="3100" dirty="0">
                <a:latin typeface="+mn-lt"/>
              </a:rPr>
              <a:t>. </a:t>
            </a:r>
            <a:r>
              <a:rPr lang="hr-HR" sz="3100" dirty="0">
                <a:latin typeface="+mn-lt"/>
              </a:rPr>
              <a:t/>
            </a:r>
            <a:br>
              <a:rPr lang="hr-HR" sz="3100" dirty="0">
                <a:latin typeface="+mn-lt"/>
              </a:rPr>
            </a:br>
            <a:r>
              <a:rPr lang="en-US" sz="3100" dirty="0">
                <a:latin typeface="+mn-lt"/>
              </a:rPr>
              <a:t>U </a:t>
            </a:r>
            <a:r>
              <a:rPr lang="hr-HR" sz="3100" dirty="0">
                <a:latin typeface="+mn-lt"/>
              </a:rPr>
              <a:t>prvom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redu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nalazi</a:t>
            </a:r>
            <a:r>
              <a:rPr lang="hr-HR" sz="3100" dirty="0">
                <a:latin typeface="+mn-lt"/>
              </a:rPr>
              <a:t> </a:t>
            </a:r>
            <a:r>
              <a:rPr lang="en-US" sz="3100" dirty="0">
                <a:latin typeface="+mn-lt"/>
              </a:rPr>
              <a:t>se </a:t>
            </a:r>
            <a:r>
              <a:rPr lang="en-US" sz="3100" dirty="0" err="1">
                <a:latin typeface="+mn-lt"/>
              </a:rPr>
              <a:t>jedan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dabar</a:t>
            </a:r>
            <a:r>
              <a:rPr lang="en-US" sz="3100" dirty="0">
                <a:latin typeface="+mn-lt"/>
              </a:rPr>
              <a:t>. U </a:t>
            </a:r>
            <a:r>
              <a:rPr lang="en-US" sz="3100" dirty="0" err="1">
                <a:latin typeface="+mn-lt"/>
              </a:rPr>
              <a:t>svakom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sljedećem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nalazi</a:t>
            </a:r>
            <a:r>
              <a:rPr lang="en-US" sz="3100" dirty="0">
                <a:latin typeface="+mn-lt"/>
              </a:rPr>
              <a:t> </a:t>
            </a:r>
            <a:r>
              <a:rPr lang="hr-HR" sz="3100" dirty="0">
                <a:latin typeface="+mn-lt"/>
              </a:rPr>
              <a:t>ih se </a:t>
            </a:r>
            <a:r>
              <a:rPr lang="en-US" sz="3100" dirty="0" err="1">
                <a:latin typeface="+mn-lt"/>
              </a:rPr>
              <a:t>duplo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više</a:t>
            </a:r>
            <a:r>
              <a:rPr lang="en-US" sz="3100" dirty="0">
                <a:latin typeface="+mn-lt"/>
              </a:rPr>
              <a:t>. </a:t>
            </a:r>
            <a:r>
              <a:rPr lang="hr-HR" sz="3100" dirty="0">
                <a:latin typeface="+mn-lt"/>
              </a:rPr>
              <a:t>U neparnim redovima </a:t>
            </a:r>
            <a:r>
              <a:rPr lang="en-US" sz="3100" dirty="0" err="1">
                <a:latin typeface="+mn-lt"/>
              </a:rPr>
              <a:t>dabrov</a:t>
            </a:r>
            <a:r>
              <a:rPr lang="hr-HR" sz="3100" dirty="0">
                <a:latin typeface="+mn-lt"/>
              </a:rPr>
              <a:t>e</a:t>
            </a:r>
            <a:r>
              <a:rPr lang="en-US" sz="3100" dirty="0">
                <a:latin typeface="+mn-lt"/>
              </a:rPr>
              <a:t> </a:t>
            </a:r>
            <a:r>
              <a:rPr lang="hr-HR" sz="3100" dirty="0">
                <a:latin typeface="+mn-lt"/>
              </a:rPr>
              <a:t>vidimo s boka,</a:t>
            </a:r>
            <a:r>
              <a:rPr lang="en-US" sz="3100" dirty="0">
                <a:latin typeface="+mn-lt"/>
              </a:rPr>
              <a:t> a </a:t>
            </a:r>
            <a:r>
              <a:rPr lang="hr-HR" sz="3100" dirty="0">
                <a:latin typeface="+mn-lt"/>
              </a:rPr>
              <a:t>u </a:t>
            </a:r>
            <a:r>
              <a:rPr lang="en-US" sz="3100" dirty="0" err="1">
                <a:latin typeface="+mn-lt"/>
              </a:rPr>
              <a:t>parn</a:t>
            </a:r>
            <a:r>
              <a:rPr lang="hr-HR" sz="3100" dirty="0">
                <a:latin typeface="+mn-lt"/>
              </a:rPr>
              <a:t>im</a:t>
            </a:r>
            <a:r>
              <a:rPr lang="en-US" sz="3100" dirty="0">
                <a:latin typeface="+mn-lt"/>
              </a:rPr>
              <a:t> </a:t>
            </a:r>
            <a:r>
              <a:rPr lang="hr-HR" sz="3100" dirty="0">
                <a:latin typeface="+mn-lt"/>
              </a:rPr>
              <a:t>d</a:t>
            </a:r>
            <a:r>
              <a:rPr lang="en-US" sz="3100" dirty="0" err="1">
                <a:latin typeface="+mn-lt"/>
              </a:rPr>
              <a:t>abrov</a:t>
            </a:r>
            <a:r>
              <a:rPr lang="hr-HR" sz="3100" dirty="0">
                <a:latin typeface="+mn-lt"/>
              </a:rPr>
              <a:t>e vidimo sprijeda</a:t>
            </a:r>
            <a:r>
              <a:rPr lang="en-US" sz="3100" dirty="0">
                <a:latin typeface="+mn-lt"/>
              </a:rPr>
              <a:t>. U </a:t>
            </a:r>
            <a:r>
              <a:rPr lang="en-US" sz="3100" dirty="0" err="1">
                <a:latin typeface="+mn-lt"/>
              </a:rPr>
              <a:t>prva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četiri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reda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ima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ukupno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petnaest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dabrova</a:t>
            </a:r>
            <a:r>
              <a:rPr lang="en-US" sz="3100" dirty="0">
                <a:latin typeface="+mn-lt"/>
              </a:rPr>
              <a:t>. </a:t>
            </a:r>
            <a:br>
              <a:rPr lang="en-US" sz="3100" dirty="0">
                <a:latin typeface="+mn-lt"/>
              </a:rPr>
            </a:br>
            <a:r>
              <a:rPr lang="en-US" sz="3100" dirty="0" err="1">
                <a:latin typeface="+mn-lt"/>
              </a:rPr>
              <a:t>Ako</a:t>
            </a:r>
            <a:r>
              <a:rPr lang="en-US" sz="3100" dirty="0">
                <a:latin typeface="+mn-lt"/>
              </a:rPr>
              <a:t> se </a:t>
            </a:r>
            <a:r>
              <a:rPr lang="en-US" sz="3100" dirty="0" err="1">
                <a:latin typeface="+mn-lt"/>
              </a:rPr>
              <a:t>redovi</a:t>
            </a:r>
            <a:r>
              <a:rPr lang="en-US" sz="3100" dirty="0">
                <a:latin typeface="+mn-lt"/>
              </a:rPr>
              <a:t> </a:t>
            </a:r>
            <a:r>
              <a:rPr lang="hr-HR" sz="3100" dirty="0">
                <a:latin typeface="+mn-lt"/>
              </a:rPr>
              <a:t>dabrova </a:t>
            </a:r>
            <a:r>
              <a:rPr lang="en-US" sz="3100" dirty="0" err="1">
                <a:latin typeface="+mn-lt"/>
              </a:rPr>
              <a:t>nastavljaju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dok</a:t>
            </a:r>
            <a:r>
              <a:rPr lang="en-US" sz="3100" dirty="0">
                <a:latin typeface="+mn-lt"/>
              </a:rPr>
              <a:t> </a:t>
            </a:r>
            <a:r>
              <a:rPr lang="hr-HR" sz="3100" dirty="0">
                <a:latin typeface="+mn-lt"/>
              </a:rPr>
              <a:t>se ne 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dosegne</a:t>
            </a:r>
            <a:r>
              <a:rPr lang="en-US" sz="3100" dirty="0">
                <a:latin typeface="+mn-lt"/>
              </a:rPr>
              <a:t> 511 </a:t>
            </a:r>
            <a:r>
              <a:rPr lang="en-US" sz="3100" dirty="0" err="1">
                <a:latin typeface="+mn-lt"/>
              </a:rPr>
              <a:t>dabrova</a:t>
            </a:r>
            <a:r>
              <a:rPr lang="en-US" sz="3100" dirty="0">
                <a:latin typeface="+mn-lt"/>
              </a:rPr>
              <a:t>, </a:t>
            </a:r>
            <a:r>
              <a:rPr lang="en-US" sz="3100" dirty="0" err="1">
                <a:latin typeface="+mn-lt"/>
              </a:rPr>
              <a:t>koliko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će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ih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biti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okrenutih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bočno</a:t>
            </a:r>
            <a:r>
              <a:rPr lang="en-US" sz="3100" dirty="0">
                <a:latin typeface="+mn-lt"/>
              </a:rPr>
              <a:t>? 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597" y="4232443"/>
            <a:ext cx="3852267" cy="2678014"/>
          </a:xfrm>
        </p:spPr>
        <p:txBody>
          <a:bodyPr vert="horz" lIns="51435" tIns="25718" rIns="51435" bIns="25718" rtlCol="0" anchor="t" anchorCtr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54654566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548" y="2714556"/>
            <a:ext cx="4191083" cy="27232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8661" y="3309194"/>
            <a:ext cx="24130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b="1" dirty="0">
                <a:solidFill>
                  <a:srgbClr val="FF0000"/>
                </a:solidFill>
              </a:rPr>
              <a:t>ODGOVOR: </a:t>
            </a:r>
            <a:r>
              <a:rPr lang="en-US" sz="2700" b="1" dirty="0">
                <a:solidFill>
                  <a:srgbClr val="FF0000"/>
                </a:solidFill>
              </a:rPr>
              <a:t>3</a:t>
            </a:r>
            <a:r>
              <a:rPr lang="hr-HR" sz="2700" b="1" dirty="0">
                <a:solidFill>
                  <a:srgbClr val="FF0000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906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</p:spPr>
        <p:txBody>
          <a:bodyPr>
            <a:noAutofit/>
          </a:bodyPr>
          <a:lstStyle/>
          <a:p>
            <a:pPr algn="ctr"/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Publikacija je izrađena u sklopu projekta „Podrška provedbi Cjelovite kurikularne reforme” koji sufinancira Europska unija </a:t>
            </a:r>
            <a:br>
              <a:rPr lang="hr-HR" sz="2800" dirty="0"/>
            </a:br>
            <a:r>
              <a:rPr lang="hr-HR" sz="2800" dirty="0"/>
              <a:t>iz Europskog socijalnog fonda. </a:t>
            </a:r>
            <a:br>
              <a:rPr lang="hr-HR" sz="2800" dirty="0"/>
            </a:br>
            <a:r>
              <a:rPr lang="hr-HR" sz="2800" dirty="0"/>
              <a:t>Nositelj projekta je Ministarstvo znanosti i obrazovanja. 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Za sadržaj ove publikacije odgovorno je isključivo Ministarstvo znanosti i obrazovanja, publikacija ni na koji način ne odražava mišljenje Europske unije.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0643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4D0C4871ABA646963848D07FF24D0F" ma:contentTypeVersion="8" ma:contentTypeDescription="Stvaranje novog dokumenta." ma:contentTypeScope="" ma:versionID="8ac27061074a6e02f4b0983a56e46713">
  <xsd:schema xmlns:xsd="http://www.w3.org/2001/XMLSchema" xmlns:xs="http://www.w3.org/2001/XMLSchema" xmlns:p="http://schemas.microsoft.com/office/2006/metadata/properties" xmlns:ns2="ba1be71e-5c39-45a1-b74e-406060283710" xmlns:ns3="6e85a1da-c336-447e-a216-70a9bb67046a" targetNamespace="http://schemas.microsoft.com/office/2006/metadata/properties" ma:root="true" ma:fieldsID="ec2dd4c641c80249bdd48809a32c0932" ns2:_="" ns3:_="">
    <xsd:import namespace="ba1be71e-5c39-45a1-b74e-406060283710"/>
    <xsd:import namespace="6e85a1da-c336-447e-a216-70a9bb6704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be71e-5c39-45a1-b74e-406060283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5a1da-c336-447e-a216-70a9bb6704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A19115-E5DF-43ED-B0C1-157D2D5D7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be71e-5c39-45a1-b74e-406060283710"/>
    <ds:schemaRef ds:uri="6e85a1da-c336-447e-a216-70a9bb6704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9CE37B-1A29-4047-8CF4-334022DB6B8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6e85a1da-c336-447e-a216-70a9bb67046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ba1be71e-5c39-45a1-b74e-40606028371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Prilagođeno</PresentationFormat>
  <Paragraphs>41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PowerPointova prezentacija</vt:lpstr>
      <vt:lpstr>Mozgalice</vt:lpstr>
      <vt:lpstr>Beuri</vt:lpstr>
      <vt:lpstr>Stanovnici Dabrove staze naručili su jedanaest pizza. Raznosač pizza ne zna koliko pizza treba dostaviti u svaku kuću. Kraj svake kuće stoji znak koliko pizza ukućani žele. Ispred jedne kuće zaboravili su izbrisati stari natpis.  Ispred koje je to kuće?</vt:lpstr>
      <vt:lpstr>Ivana i Marko žele napraviti muffine. Marko ima kalupe za muffine u koje može stati po 1, 2, 4 ili 8 muffina. Kalupi moraju biti potpuno ispunjeni i kalup određene veličine može se odabrati samo jednom. Pomozi Ivani poslati poruku Marku koje kalupe treba donijeti, a da mogu ispeći željeni broj muffina. Ako žele napraviti 5 muffina Ivana će poslati poruku 101.  Koju poruku će poslati ako žele napraviti 13 muffina?</vt:lpstr>
      <vt:lpstr>O kojim se brojevima radi?</vt:lpstr>
      <vt:lpstr>Otkrij vezu između brojeva:</vt:lpstr>
      <vt:lpstr>Dabrovi su se poredali u redove.  U prvom redu nalazi se jedan dabar. U svakom sljedećem nalazi ih se duplo više. U neparnim redovima dabrove vidimo s boka, a u parnim dabrove vidimo sprijeda. U prva četiri reda ima ukupno petnaest dabrova.  Ako se redovi dabrova nastavljaju dok se ne  dosegne 511 dabrova, koliko će ih biti okrenutih bočno?  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2017-12-15T12:14:31Z</dcterms:created>
  <dcterms:modified xsi:type="dcterms:W3CDTF">2019-10-23T06:28:52Z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0x0101000F4D0C4871ABA646963848D07FF24D0F</vt:lpwstr>
  </property>
</Properties>
</file>