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8" r:id="rId3"/>
    <p:sldId id="279" r:id="rId4"/>
    <p:sldId id="280" r:id="rId5"/>
    <p:sldId id="281" r:id="rId6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b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4554A-2449-46C1-B5E1-3B9A1B068D69}" type="datetimeFigureOut">
              <a:rPr lang="hr-HR" smtClean="0"/>
              <a:t>4.11.2020.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8FBAFA9-0026-4D5D-8869-1EE49A0760F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4554A-2449-46C1-B5E1-3B9A1B068D69}" type="datetimeFigureOut">
              <a:rPr lang="hr-HR" smtClean="0"/>
              <a:t>4.11.2020.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BAFA9-0026-4D5D-8869-1EE49A0760F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4554A-2449-46C1-B5E1-3B9A1B068D69}" type="datetimeFigureOut">
              <a:rPr lang="hr-HR" smtClean="0"/>
              <a:t>4.11.2020.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BAFA9-0026-4D5D-8869-1EE49A0760F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4554A-2449-46C1-B5E1-3B9A1B068D69}" type="datetimeFigureOut">
              <a:rPr lang="hr-HR" smtClean="0"/>
              <a:t>4.11.2020.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BAFA9-0026-4D5D-8869-1EE49A0760FF}" type="slidenum">
              <a:rPr lang="hr-HR" smtClean="0"/>
              <a:t>‹#›</a:t>
            </a:fld>
            <a:endParaRPr lang="hr-HR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4554A-2449-46C1-B5E1-3B9A1B068D69}" type="datetimeFigureOut">
              <a:rPr lang="hr-HR" smtClean="0"/>
              <a:t>4.11.2020.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BAFA9-0026-4D5D-8869-1EE49A0760FF}" type="slidenum">
              <a:rPr lang="hr-HR" smtClean="0"/>
              <a:t>‹#›</a:t>
            </a:fld>
            <a:endParaRPr lang="hr-HR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4554A-2449-46C1-B5E1-3B9A1B068D69}" type="datetimeFigureOut">
              <a:rPr lang="hr-HR" smtClean="0"/>
              <a:t>4.11.2020.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BAFA9-0026-4D5D-8869-1EE49A0760F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4554A-2449-46C1-B5E1-3B9A1B068D69}" type="datetimeFigureOut">
              <a:rPr lang="hr-HR" smtClean="0"/>
              <a:t>4.11.2020.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BAFA9-0026-4D5D-8869-1EE49A0760F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4554A-2449-46C1-B5E1-3B9A1B068D69}" type="datetimeFigureOut">
              <a:rPr lang="hr-HR" smtClean="0"/>
              <a:t>4.11.2020.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BAFA9-0026-4D5D-8869-1EE49A0760FF}" type="slidenum">
              <a:rPr lang="hr-HR" smtClean="0"/>
              <a:t>‹#›</a:t>
            </a:fld>
            <a:endParaRPr lang="hr-HR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4554A-2449-46C1-B5E1-3B9A1B068D69}" type="datetimeFigureOut">
              <a:rPr lang="hr-HR" smtClean="0"/>
              <a:t>4.11.2020.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BAFA9-0026-4D5D-8869-1EE49A0760FF}" type="slidenum">
              <a:rPr lang="hr-HR" smtClean="0"/>
              <a:t>‹#›</a:t>
            </a:fld>
            <a:endParaRPr lang="hr-HR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4554A-2449-46C1-B5E1-3B9A1B068D69}" type="datetimeFigureOut">
              <a:rPr lang="hr-HR" smtClean="0"/>
              <a:t>4.11.2020.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BAFA9-0026-4D5D-8869-1EE49A0760F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4554A-2449-46C1-B5E1-3B9A1B068D69}" type="datetimeFigureOut">
              <a:rPr lang="hr-HR" smtClean="0"/>
              <a:t>4.11.2020.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BAFA9-0026-4D5D-8869-1EE49A0760F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474554A-2449-46C1-B5E1-3B9A1B068D69}" type="datetimeFigureOut">
              <a:rPr lang="hr-HR" smtClean="0"/>
              <a:t>4.11.2020.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38FBAFA9-0026-4D5D-8869-1EE49A0760FF}" type="slidenum">
              <a:rPr lang="hr-HR" smtClean="0"/>
              <a:t>‹#›</a:t>
            </a:fld>
            <a:endParaRPr lang="hr-H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Radiologija u dentalnoj medicini</a:t>
            </a:r>
            <a:endParaRPr lang="hr-H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smtClean="0"/>
              <a:t>Ivana Žugec, dr.med.dent.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6283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OPĆA NAČELA ZAŠTITE OD ZRAČENJA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ZAŠTITA PROSTORA- regulirano strogim zakonskim normativima</a:t>
            </a:r>
          </a:p>
          <a:p>
            <a:r>
              <a:rPr lang="hr-HR" dirty="0" smtClean="0"/>
              <a:t>Normirana je površina i visina prostora, zidova, pod i strop odgovarajuće debljine, olovnu oplatu, olovno staklo za vizualnu komunikaciju s pacijentom te odgovarajuću ventilaciju prostora</a:t>
            </a:r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539" y="3323440"/>
            <a:ext cx="5290914" cy="3527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4973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ZAŠTITA OSOBA KOJE SU PROFESIONALNO IZLOŽENE ZRAČENJU-  osobe koje rade u tzv. „high dose” zoni ionizirajućeg zračenja </a:t>
            </a:r>
          </a:p>
          <a:p>
            <a:r>
              <a:rPr lang="hr-HR" dirty="0" smtClean="0"/>
              <a:t>Nose zaštitnu opremu i dozimetre, redovito obavljaju sistemske preglede</a:t>
            </a:r>
          </a:p>
          <a:p>
            <a:r>
              <a:rPr lang="hr-HR" dirty="0" smtClean="0"/>
              <a:t>Danas se rendgenom upravlja s određene udaljenosti, iz susjedne prostorije</a:t>
            </a:r>
            <a:endParaRPr lang="hr-H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747839"/>
            <a:ext cx="4163144" cy="3110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04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ZAŠTITA PACIJENTA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ZAŠTITA DJECE PRILIKOM SNIMANJA</a:t>
            </a:r>
          </a:p>
          <a:p>
            <a:r>
              <a:rPr lang="hr-HR" dirty="0" smtClean="0"/>
              <a:t>Osobna zaštita pacijenta- zračenju je izložen samo dio tijela koji se snima, a ostali su dijelovi tijela prekriveni olovom impregniram štitnicima</a:t>
            </a:r>
          </a:p>
          <a:p>
            <a:r>
              <a:rPr lang="hr-HR" dirty="0" smtClean="0"/>
              <a:t>Dječja populacija je najosjetljivija na izravne i neizravne učinke rendgenskog zračenja </a:t>
            </a:r>
          </a:p>
          <a:p>
            <a:r>
              <a:rPr lang="hr-HR" dirty="0" smtClean="0"/>
              <a:t>Učinci zračenja se tijekom života akumuliraju</a:t>
            </a:r>
            <a:endParaRPr lang="hr-H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24744"/>
            <a:ext cx="6701730" cy="5093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3542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ZAŠTITA STOMATOLOGA PRILIKOM SNIMANJA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U ordinacijama se koristi „dentalni rendgen”</a:t>
            </a:r>
            <a:r>
              <a:rPr lang="hr-HR" dirty="0" smtClean="0">
                <a:sym typeface="Wingdings" panose="05000000000000000000" pitchFamily="2" charset="2"/>
              </a:rPr>
              <a:t> koriste zrake male energije i prodornosti i imaju tubuse za kolimaciju primarnog zračnog snopa</a:t>
            </a:r>
          </a:p>
          <a:p>
            <a:r>
              <a:rPr lang="hr-HR" dirty="0" smtClean="0">
                <a:sym typeface="Wingdings" panose="05000000000000000000" pitchFamily="2" charset="2"/>
              </a:rPr>
              <a:t>Eksponiranje rendgenskog filma obavlja stomatolog ili asistent s određene udaljenosti</a:t>
            </a:r>
          </a:p>
          <a:p>
            <a:r>
              <a:rPr lang="hr-HR" dirty="0" smtClean="0">
                <a:sym typeface="Wingdings" panose="05000000000000000000" pitchFamily="2" charset="2"/>
              </a:rPr>
              <a:t>Prema Newton-ovu inverznom kvadratnom zakonu- intenzitet elektromagnetnog zračenja opada s kvadratom udaljenosti (dvostruko povećanje udaljenosti od izvora zračenja četverostruko smanjuje kvantum zračne energije)</a:t>
            </a:r>
            <a:endParaRPr lang="hr-H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916832"/>
            <a:ext cx="5794798" cy="445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82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Urban Pop">
  <a:themeElements>
    <a:clrScheme name="Urban Pop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Urban Pop">
      <a:maj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rban Pop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TM01859862[[fn=Urban Pop]]</Template>
  <TotalTime>211</TotalTime>
  <Words>197</Words>
  <Application>Microsoft Office PowerPoint</Application>
  <PresentationFormat>On-screen Show (4:3)</PresentationFormat>
  <Paragraphs>17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Urban Pop</vt:lpstr>
      <vt:lpstr>Radiologija u dentalnoj medicini</vt:lpstr>
      <vt:lpstr>OPĆA NAČELA ZAŠTITE OD ZRAČENJA</vt:lpstr>
      <vt:lpstr>PowerPoint Presentation</vt:lpstr>
      <vt:lpstr>ZAŠTITA PACIJENTA</vt:lpstr>
      <vt:lpstr>ZAŠTITA STOMATOLOGA PRILIKOM SNIMANJA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Radiologija u dentalnoj medicini</dc:title>
  <dc:creator>Korisnik</dc:creator>
  <cp:lastModifiedBy>Korisnik</cp:lastModifiedBy>
  <cp:revision>19</cp:revision>
  <dcterms:created xsi:type="dcterms:W3CDTF">2019-11-20T19:05:01Z</dcterms:created>
  <dcterms:modified xsi:type="dcterms:W3CDTF">2020-11-04T16:11:21Z</dcterms:modified>
</cp:coreProperties>
</file>