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79" r:id="rId3"/>
    <p:sldId id="256" r:id="rId4"/>
    <p:sldId id="272" r:id="rId5"/>
    <p:sldId id="277" r:id="rId6"/>
    <p:sldId id="278" r:id="rId7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587CBB6-4ADA-43B3-9082-EBAB103875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C2F867F8-1CB2-4EDF-AC0F-F5364A2F37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1D852E26-9DEC-4D0D-AFA2-9D311C1B7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32D2-FCDA-42C6-99E9-232749EB7417}" type="datetimeFigureOut">
              <a:rPr lang="hr-HR" smtClean="0"/>
              <a:t>26.10.2020.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B2E20BE-7A09-4625-B9DC-C7F022D0D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F91C40E3-C849-4BF4-AF2D-1A42F9805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6A28D-5F37-4C8B-8B1A-8E5DF8A821C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22145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0C10B00-AD12-40FE-B2E7-6E08FFDF1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F728224-ECDE-43C8-9561-AEBF52CDC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0631B130-C76D-4DE2-8E38-44DC24290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32D2-FCDA-42C6-99E9-232749EB7417}" type="datetimeFigureOut">
              <a:rPr lang="hr-HR" smtClean="0"/>
              <a:t>26.10.2020.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660618C-788C-4558-8AAB-405F625EA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C104812C-E9F8-4FDC-903E-103EE46C5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6A28D-5F37-4C8B-8B1A-8E5DF8A821C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60818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7B8905E-7920-4125-9139-384246C0A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EB340B52-06A1-4267-A555-41EFF231CF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37501F70-6EFB-4900-8298-EB211046B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32D2-FCDA-42C6-99E9-232749EB7417}" type="datetimeFigureOut">
              <a:rPr lang="hr-HR" smtClean="0"/>
              <a:t>26.10.2020.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E7003817-689F-49AB-BF45-50E741F37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5056B90B-CEB7-4EAE-AAE5-A68E259B6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6A28D-5F37-4C8B-8B1A-8E5DF8A821C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95468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1DD9E64-D186-4A83-8553-7563DF916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2916520-A2FD-42A4-9004-E7B5F8A385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DD8298A0-6A9F-466D-988C-EDD958E1DA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6D1A820E-CF64-4447-84BC-38B0B7537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32D2-FCDA-42C6-99E9-232749EB7417}" type="datetimeFigureOut">
              <a:rPr lang="hr-HR" smtClean="0"/>
              <a:t>26.10.2020.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395E35C4-145C-478C-8D95-EA0021180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27B3A66F-CCEA-4D0C-9280-D4D08F2E8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6A28D-5F37-4C8B-8B1A-8E5DF8A821C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70472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C0FAF77-3CDE-454B-A056-2751F71EF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C8144714-9099-41C0-967F-5A583173C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772B2BD4-0E5D-4592-9149-35FCD12A30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BB6B4DAA-84A5-43F9-8667-FD7D144F32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360CC4A4-A658-48F3-B713-DF053C1D67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D946F758-ACAB-4524-9B03-63CFEE7C4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32D2-FCDA-42C6-99E9-232749EB7417}" type="datetimeFigureOut">
              <a:rPr lang="hr-HR" smtClean="0"/>
              <a:t>26.10.2020.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384FF688-D6F4-4A2D-8892-BDD8A6FF6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87B934EB-6E14-4AA9-859E-6C74910E0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6A28D-5F37-4C8B-8B1A-8E5DF8A821C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36851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6074ADF-AF51-429A-8A80-00908C1B4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9EC3141E-7087-4D95-9A8B-448018C7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32D2-FCDA-42C6-99E9-232749EB7417}" type="datetimeFigureOut">
              <a:rPr lang="hr-HR" smtClean="0"/>
              <a:t>26.10.2020.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E6E295D6-FDD5-4BDF-A123-2EC1D2102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6F119A38-D39C-43DA-B17D-23BAB768A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6A28D-5F37-4C8B-8B1A-8E5DF8A821C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56341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8956FA3F-2D6C-4584-B18D-376216332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32D2-FCDA-42C6-99E9-232749EB7417}" type="datetimeFigureOut">
              <a:rPr lang="hr-HR" smtClean="0"/>
              <a:t>26.10.2020.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803FF1CD-F515-4178-8EE6-2F22905BE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8441631D-403C-4561-9A13-CE1E32412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6A28D-5F37-4C8B-8B1A-8E5DF8A821C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38914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68ECA53-014B-4821-8BFA-03EBB6417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5FA6E6A-72B4-436C-84D7-0E4C0D364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8289D16E-6ACE-4550-BC9C-6B385F55ED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F9D7C2FE-7FA0-4B18-BDD8-3C126C1E3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32D2-FCDA-42C6-99E9-232749EB7417}" type="datetimeFigureOut">
              <a:rPr lang="hr-HR" smtClean="0"/>
              <a:t>26.10.2020.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B50CC5C3-6F52-45AB-A263-E363A8A41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91F52B21-A22F-4329-B033-ED0E5D18C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6A28D-5F37-4C8B-8B1A-8E5DF8A821C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01479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88D84FA-FFBF-4D44-8622-A2353B910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8F52F5F8-3843-4EC9-85DE-1916262B8B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EF352774-2505-4506-B527-260AF9F490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778F0D30-5DD0-4F14-9F5C-E4A209D44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32D2-FCDA-42C6-99E9-232749EB7417}" type="datetimeFigureOut">
              <a:rPr lang="hr-HR" smtClean="0"/>
              <a:t>26.10.2020.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5DC46DB1-0CE3-46E6-8081-28455D318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4696B123-A185-4D2F-98D8-64C0A736A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6A28D-5F37-4C8B-8B1A-8E5DF8A821C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43135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BC1F186-8ADB-4C96-9E2F-8B46A0A92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3FCBF7C3-9104-4670-8F98-8AF74A85D5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CAB5225A-84E6-4FE5-AC28-949736EC2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32D2-FCDA-42C6-99E9-232749EB7417}" type="datetimeFigureOut">
              <a:rPr lang="hr-HR" smtClean="0"/>
              <a:t>26.10.2020.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AA76AA2C-9165-4DA9-A97E-2FC9C7F66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CFCED644-A140-43D5-BDD0-6F2F75132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6A28D-5F37-4C8B-8B1A-8E5DF8A821C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60797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D0CB4AF9-C753-4839-8E82-7DECECCC11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62FEC84F-1373-4CA9-9219-BC0EAC1126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51F74AA-AD32-4DBC-AE62-E35B2C60E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32D2-FCDA-42C6-99E9-232749EB7417}" type="datetimeFigureOut">
              <a:rPr lang="hr-HR" smtClean="0"/>
              <a:t>26.10.2020.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14A9895C-546B-4298-822F-0A492BA8F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023A4DB-3215-4D58-A8DB-D87DC6932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6A28D-5F37-4C8B-8B1A-8E5DF8A821C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40484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788F2A6D-A4AD-4DB6-BB64-1080F3F5B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7684E6DE-8A56-4394-8CF9-DFD27117B3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2A52469-E266-490B-B6BD-2051E4FD3A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F32D2-FCDA-42C6-99E9-232749EB7417}" type="datetimeFigureOut">
              <a:rPr lang="hr-HR" smtClean="0"/>
              <a:t>26.10.2020.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295C4062-840F-453A-B471-95F9874FF6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41F2727-E967-4132-8BC1-417ED7308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26A28D-5F37-4C8B-8B1A-8E5DF8A821C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19065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Slika 3" descr="neruda - naslovna - bolja.jpg">
            <a:extLst>
              <a:ext uri="{FF2B5EF4-FFF2-40B4-BE49-F238E27FC236}">
                <a16:creationId xmlns:a16="http://schemas.microsoft.com/office/drawing/2014/main" id="{839B7B21-8B8F-46AA-A058-93F09A7FF8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Naslov 1">
            <a:extLst>
              <a:ext uri="{FF2B5EF4-FFF2-40B4-BE49-F238E27FC236}">
                <a16:creationId xmlns:a16="http://schemas.microsoft.com/office/drawing/2014/main" id="{84B8AA75-1CAB-4DDB-8994-5CB9B0ACD0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11675" y="4652963"/>
            <a:ext cx="5976938" cy="792162"/>
          </a:xfrm>
        </p:spPr>
        <p:txBody>
          <a:bodyPr>
            <a:normAutofit fontScale="90000"/>
          </a:bodyPr>
          <a:lstStyle/>
          <a:p>
            <a:pPr algn="r" eaLnBrk="1" hangingPunct="1"/>
            <a:r>
              <a:rPr lang="hr-HR" altLang="sr-Latn-RS" b="1">
                <a:latin typeface="Baskerville Old Face" panose="02020602080505020303" pitchFamily="18" charset="0"/>
              </a:rPr>
              <a:t>Pablo Neruda</a:t>
            </a:r>
          </a:p>
        </p:txBody>
      </p:sp>
      <p:sp>
        <p:nvSpPr>
          <p:cNvPr id="2052" name="Podnaslov 2">
            <a:extLst>
              <a:ext uri="{FF2B5EF4-FFF2-40B4-BE49-F238E27FC236}">
                <a16:creationId xmlns:a16="http://schemas.microsoft.com/office/drawing/2014/main" id="{85F6C46A-38DD-4121-9C72-D7AEF98B15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5589588"/>
            <a:ext cx="4248150" cy="1008062"/>
          </a:xfrm>
        </p:spPr>
        <p:txBody>
          <a:bodyPr/>
          <a:lstStyle/>
          <a:p>
            <a:pPr algn="r" eaLnBrk="1" hangingPunct="1"/>
            <a:r>
              <a:rPr lang="hr-HR" altLang="sr-Latn-RS" b="1" i="1">
                <a:solidFill>
                  <a:srgbClr val="C00000"/>
                </a:solidFill>
                <a:latin typeface="Baskerville Old Face" panose="02020602080505020303" pitchFamily="18" charset="0"/>
              </a:rPr>
              <a:t>Ljubavna pjesma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AD688FD-DFAB-4D2B-8E40-00BCD6810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Pablo Neruda, </a:t>
            </a:r>
            <a:r>
              <a:rPr lang="hr-HR" i="1" dirty="0"/>
              <a:t>Ljubavna pjesma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87CEAE5-56FF-4053-9662-099ADFD91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r-HR" dirty="0"/>
              <a:t>latinoamerički pjesnik</a:t>
            </a:r>
          </a:p>
          <a:p>
            <a:r>
              <a:rPr lang="hr-HR" dirty="0"/>
              <a:t>piše španjolskim jezikom</a:t>
            </a:r>
          </a:p>
          <a:p>
            <a:r>
              <a:rPr lang="hr-HR" dirty="0"/>
              <a:t>Nobelova nagrada 1971.</a:t>
            </a:r>
          </a:p>
          <a:p>
            <a:r>
              <a:rPr lang="hr-HR" dirty="0"/>
              <a:t>ZADATAK: pročitati pjesmu (36.str.)</a:t>
            </a:r>
          </a:p>
          <a:p>
            <a:r>
              <a:rPr lang="hr-HR" dirty="0"/>
              <a:t>Kratka tematska i stilska analiza s argumentima.</a:t>
            </a:r>
          </a:p>
          <a:p>
            <a:r>
              <a:rPr lang="hr-HR" dirty="0"/>
              <a:t>Odredi vrstu pjesme i objasni zašto je takva vrsta, tj. o čemu se govori o pjesmi.</a:t>
            </a:r>
          </a:p>
          <a:p>
            <a:r>
              <a:rPr lang="hr-HR" dirty="0"/>
              <a:t>Iznesi osjećaje i promišljanja lirskoga subjekta. Protumači njegova proturječja. Kakvu ulogu ima doba dana u njegovu proživljavanju?</a:t>
            </a:r>
          </a:p>
          <a:p>
            <a:r>
              <a:rPr lang="hr-HR" dirty="0"/>
              <a:t>Odredi funkciju pejzaža u pjesmi.</a:t>
            </a:r>
          </a:p>
          <a:p>
            <a:r>
              <a:rPr lang="hr-HR" dirty="0"/>
              <a:t>Protumači metaforu</a:t>
            </a:r>
            <a:r>
              <a:rPr lang="hr-HR" i="1" dirty="0"/>
              <a:t>: I stih pada na dušu kao rosa na livadu.</a:t>
            </a:r>
          </a:p>
          <a:p>
            <a:r>
              <a:rPr lang="hr-HR" dirty="0"/>
              <a:t>Zaključi je li lirski subjekt još uvijek zaljubljen. Obrazloži svoju tvrdnju.</a:t>
            </a:r>
          </a:p>
        </p:txBody>
      </p:sp>
    </p:spTree>
    <p:extLst>
      <p:ext uri="{BB962C8B-B14F-4D97-AF65-F5344CB8AC3E}">
        <p14:creationId xmlns:p14="http://schemas.microsoft.com/office/powerpoint/2010/main" val="4235598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AB85156-31B5-4300-B898-2FD0C1DF95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/>
              <a:t>AVANGARDA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B2832827-DA59-413B-8DAA-5B323AE101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/>
              <a:t>SAŽETAK – 26.10. 2020.</a:t>
            </a:r>
          </a:p>
        </p:txBody>
      </p:sp>
    </p:spTree>
    <p:extLst>
      <p:ext uri="{BB962C8B-B14F-4D97-AF65-F5344CB8AC3E}">
        <p14:creationId xmlns:p14="http://schemas.microsoft.com/office/powerpoint/2010/main" val="1890906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slov 1">
            <a:extLst>
              <a:ext uri="{FF2B5EF4-FFF2-40B4-BE49-F238E27FC236}">
                <a16:creationId xmlns:a16="http://schemas.microsoft.com/office/drawing/2014/main" id="{E0DEA47F-7D5F-44D6-BB42-B7ABD702D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15888"/>
            <a:ext cx="8229600" cy="360362"/>
          </a:xfrm>
        </p:spPr>
        <p:txBody>
          <a:bodyPr>
            <a:normAutofit fontScale="90000"/>
          </a:bodyPr>
          <a:lstStyle/>
          <a:p>
            <a:pPr algn="l"/>
            <a:r>
              <a:rPr lang="hr-HR" altLang="sr-Latn-RS" sz="2000" dirty="0">
                <a:latin typeface="Aharoni" panose="02010803020104030203" pitchFamily="2" charset="-79"/>
                <a:cs typeface="Aharoni" panose="02010803020104030203" pitchFamily="2" charset="-79"/>
              </a:rPr>
              <a:t>Avangardna proza – predstavnici </a:t>
            </a:r>
            <a:br>
              <a:rPr lang="hr-HR" altLang="sr-Latn-RS" sz="2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hr-HR" altLang="sr-Latn-RS" sz="2000" dirty="0">
                <a:latin typeface="Aharoni" panose="02010803020104030203" pitchFamily="2" charset="-79"/>
                <a:cs typeface="Aharoni" panose="02010803020104030203" pitchFamily="2" charset="-79"/>
              </a:rPr>
              <a:t>moderne proze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6C4F9DB-0764-4F0D-83CA-D04E3160E2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81200" y="692150"/>
            <a:ext cx="4038600" cy="5976938"/>
          </a:xfrm>
        </p:spPr>
        <p:txBody>
          <a:bodyPr>
            <a:normAutofit fontScale="85000" lnSpcReduction="2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hr-HR" altLang="sr-Latn-RS" dirty="0"/>
              <a:t>Marcel Proust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hr-HR" altLang="sr-Latn-RS" dirty="0"/>
              <a:t>Franz Kafka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hr-HR" altLang="sr-Latn-RS" dirty="0"/>
              <a:t>James Joyce, </a:t>
            </a:r>
            <a:r>
              <a:rPr lang="hr-HR" altLang="sr-Latn-RS" i="1" dirty="0" err="1"/>
              <a:t>Uliks</a:t>
            </a:r>
            <a:r>
              <a:rPr lang="hr-HR" altLang="sr-Latn-RS" i="1" dirty="0"/>
              <a:t> </a:t>
            </a:r>
            <a:r>
              <a:rPr lang="hr-HR" altLang="sr-Latn-RS" dirty="0"/>
              <a:t>(1922.)., irski autor</a:t>
            </a:r>
            <a:br>
              <a:rPr lang="hr-HR" altLang="sr-Latn-RS" dirty="0"/>
            </a:br>
            <a:endParaRPr lang="hr-HR" altLang="sr-Latn-RS" dirty="0"/>
          </a:p>
          <a:p>
            <a:pPr>
              <a:buNone/>
            </a:pPr>
            <a:r>
              <a:rPr lang="hr-HR" altLang="sr-Latn-RS" dirty="0"/>
              <a:t>STRUJA SVIJESTI – moderna prozna pripovjedna tehnika</a:t>
            </a:r>
          </a:p>
          <a:p>
            <a:pPr>
              <a:buNone/>
            </a:pPr>
            <a:r>
              <a:rPr lang="hr-HR" altLang="sr-Latn-RS" dirty="0"/>
              <a:t>- iznosi se </a:t>
            </a:r>
            <a:r>
              <a:rPr lang="hr-HR" dirty="0"/>
              <a:t>neprekinuti tijek misli, osjećaja i dojmova koji tvore unutarnji život čovjeka </a:t>
            </a:r>
            <a:br>
              <a:rPr lang="hr-HR" altLang="sr-Latn-RS" dirty="0"/>
            </a:br>
            <a:br>
              <a:rPr lang="hr-HR" altLang="sr-Latn-RS" dirty="0"/>
            </a:br>
            <a:endParaRPr lang="hr-HR" altLang="sr-Latn-RS" dirty="0"/>
          </a:p>
          <a:p>
            <a:pPr>
              <a:buFont typeface="Courier New" panose="02070309020205020404" pitchFamily="49" charset="0"/>
              <a:buChar char="o"/>
            </a:pPr>
            <a:r>
              <a:rPr lang="hr-HR" altLang="sr-Latn-RS" dirty="0"/>
              <a:t>Virginia Woolf, </a:t>
            </a:r>
            <a:r>
              <a:rPr lang="hr-HR" altLang="sr-Latn-RS" i="1" dirty="0"/>
              <a:t>Gospođa </a:t>
            </a:r>
          </a:p>
          <a:p>
            <a:pPr>
              <a:buFont typeface="Arial" panose="020B0604020202020204" pitchFamily="34" charset="0"/>
              <a:buNone/>
            </a:pPr>
            <a:r>
              <a:rPr lang="hr-HR" altLang="sr-Latn-RS" i="1" dirty="0" err="1"/>
              <a:t>Dalloway</a:t>
            </a:r>
            <a:r>
              <a:rPr lang="hr-HR" altLang="sr-Latn-RS" dirty="0"/>
              <a:t> (1925.), engl.</a:t>
            </a:r>
            <a:br>
              <a:rPr lang="hr-HR" altLang="sr-Latn-RS" dirty="0"/>
            </a:br>
            <a:br>
              <a:rPr lang="hr-HR" altLang="sr-Latn-RS" dirty="0"/>
            </a:br>
            <a:endParaRPr lang="hr-HR" altLang="sr-Latn-RS" dirty="0"/>
          </a:p>
          <a:p>
            <a:pPr>
              <a:buFont typeface="Courier New" panose="02070309020205020404" pitchFamily="49" charset="0"/>
              <a:buChar char="o"/>
            </a:pPr>
            <a:r>
              <a:rPr lang="hr-HR" altLang="sr-Latn-RS" dirty="0"/>
              <a:t>William Faulkner, </a:t>
            </a:r>
            <a:r>
              <a:rPr lang="hr-HR" altLang="sr-Latn-RS" i="1" dirty="0"/>
              <a:t>Krik i bijes</a:t>
            </a:r>
          </a:p>
          <a:p>
            <a:pPr>
              <a:buFont typeface="Arial" panose="020B0604020202020204" pitchFamily="34" charset="0"/>
              <a:buNone/>
            </a:pPr>
            <a:r>
              <a:rPr lang="hr-HR" altLang="sr-Latn-RS" dirty="0"/>
              <a:t>(1929.) - američki</a:t>
            </a:r>
          </a:p>
        </p:txBody>
      </p:sp>
      <p:pic>
        <p:nvPicPr>
          <p:cNvPr id="18436" name="Rezervirano mjesto sadržaja 4" descr="avangarda -Marcel-Proust-009 jedna.jpg">
            <a:extLst>
              <a:ext uri="{FF2B5EF4-FFF2-40B4-BE49-F238E27FC236}">
                <a16:creationId xmlns:a16="http://schemas.microsoft.com/office/drawing/2014/main" id="{C6DDEF7E-B941-4D53-8F2F-7ACDBF60783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00825" y="115888"/>
            <a:ext cx="3240088" cy="1441450"/>
          </a:xfrm>
        </p:spPr>
      </p:pic>
      <p:pic>
        <p:nvPicPr>
          <p:cNvPr id="18437" name="Slika 5" descr="avangarda-franc-kafka.jpg">
            <a:extLst>
              <a:ext uri="{FF2B5EF4-FFF2-40B4-BE49-F238E27FC236}">
                <a16:creationId xmlns:a16="http://schemas.microsoft.com/office/drawing/2014/main" id="{C6E13C3C-92CD-461E-9B3D-CD1F3B71C8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825" y="1628775"/>
            <a:ext cx="3240088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Slika 6" descr="avangarda -james_joyce.jpg">
            <a:extLst>
              <a:ext uri="{FF2B5EF4-FFF2-40B4-BE49-F238E27FC236}">
                <a16:creationId xmlns:a16="http://schemas.microsoft.com/office/drawing/2014/main" id="{0856873B-0A8D-4914-AE62-C629A1E150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763" y="3213101"/>
            <a:ext cx="2089150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Slika 7" descr="avangarda - Virginia_Woolf.jpg">
            <a:extLst>
              <a:ext uri="{FF2B5EF4-FFF2-40B4-BE49-F238E27FC236}">
                <a16:creationId xmlns:a16="http://schemas.microsoft.com/office/drawing/2014/main" id="{D0812FBE-64E0-4DCD-978B-6569E950B7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1" y="3860800"/>
            <a:ext cx="2232025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Slika 8" descr="avangarda -William_Faulkner_.jpg">
            <a:extLst>
              <a:ext uri="{FF2B5EF4-FFF2-40B4-BE49-F238E27FC236}">
                <a16:creationId xmlns:a16="http://schemas.microsoft.com/office/drawing/2014/main" id="{0B05774A-448A-4474-9ABA-C3DC198170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789" y="4929189"/>
            <a:ext cx="2016125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Naslov 1">
            <a:extLst>
              <a:ext uri="{FF2B5EF4-FFF2-40B4-BE49-F238E27FC236}">
                <a16:creationId xmlns:a16="http://schemas.microsoft.com/office/drawing/2014/main" id="{28EAD3F9-881C-4F9B-AB4A-D018B37B2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15888"/>
            <a:ext cx="8229600" cy="360362"/>
          </a:xfrm>
        </p:spPr>
        <p:txBody>
          <a:bodyPr>
            <a:normAutofit fontScale="90000"/>
          </a:bodyPr>
          <a:lstStyle/>
          <a:p>
            <a:pPr algn="l"/>
            <a:r>
              <a:rPr lang="hr-HR" altLang="sr-Latn-RS" sz="2800" dirty="0">
                <a:latin typeface="Aharoni" panose="02010803020104030203" pitchFamily="2" charset="-79"/>
                <a:cs typeface="Aharoni" panose="02010803020104030203" pitchFamily="2" charset="-79"/>
              </a:rPr>
              <a:t>Luigi Pirandello (1867. – 1936.)</a:t>
            </a:r>
            <a:br>
              <a:rPr lang="hr-HR" altLang="sr-Latn-RS" sz="28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hr-HR" altLang="sr-Latn-RS" sz="2800" dirty="0">
                <a:latin typeface="Aharoni" panose="02010803020104030203" pitchFamily="2" charset="-79"/>
                <a:cs typeface="Aharoni" panose="02010803020104030203" pitchFamily="2" charset="-79"/>
              </a:rPr>
              <a:t>moderna proza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7BB5A6F-CA85-4178-B309-A3B6CB8D43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3433" y="836614"/>
            <a:ext cx="4038600" cy="5616575"/>
          </a:xfrm>
        </p:spPr>
        <p:txBody>
          <a:bodyPr>
            <a:normAutofit/>
          </a:bodyPr>
          <a:lstStyle/>
          <a:p>
            <a:r>
              <a:rPr lang="hr-HR" altLang="sr-Latn-RS" sz="2400" i="1" dirty="0"/>
              <a:t>Šest lica traži autora</a:t>
            </a:r>
          </a:p>
          <a:p>
            <a:r>
              <a:rPr lang="hr-HR" altLang="sr-Latn-RS" sz="2400" dirty="0"/>
              <a:t>odnos kazališta i stvarnosti</a:t>
            </a:r>
          </a:p>
          <a:p>
            <a:r>
              <a:rPr lang="hr-HR" altLang="sr-Latn-RS" sz="2400" i="1" dirty="0"/>
              <a:t>predstava u predstavi</a:t>
            </a:r>
          </a:p>
          <a:p>
            <a:r>
              <a:rPr lang="hr-HR" altLang="sr-Latn-RS" sz="2400" dirty="0"/>
              <a:t>oslanjanje na filozofiju relativizma (konačne istine nema jer svatko ima svoju istinu)</a:t>
            </a:r>
          </a:p>
          <a:p>
            <a:r>
              <a:rPr lang="hr-HR" altLang="sr-Latn-RS" sz="2400" dirty="0"/>
              <a:t>teme otuđenja i istinske ljudske komunikacije</a:t>
            </a:r>
          </a:p>
          <a:p>
            <a:r>
              <a:rPr lang="hr-HR" altLang="sr-Latn-RS" sz="2400" dirty="0"/>
              <a:t>igra stvarnosti i fikcije</a:t>
            </a:r>
          </a:p>
          <a:p>
            <a:r>
              <a:rPr lang="hr-HR" altLang="sr-Latn-RS" sz="2400" dirty="0"/>
              <a:t>sumnja u postojanje ljudske osobnosti</a:t>
            </a:r>
          </a:p>
          <a:p>
            <a:r>
              <a:rPr lang="hr-HR" altLang="sr-Latn-RS" sz="2400" dirty="0"/>
              <a:t>apsurd 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ADDE651E-6447-4CBA-8F80-BD91732CFE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0826" y="5300664"/>
            <a:ext cx="3609975" cy="1152525"/>
          </a:xfrm>
        </p:spPr>
        <p:txBody>
          <a:bodyPr>
            <a:normAutofit/>
          </a:bodyPr>
          <a:lstStyle/>
          <a:p>
            <a:r>
              <a:rPr lang="hr-HR" altLang="sr-Latn-RS" sz="2400" dirty="0"/>
              <a:t>Nobelova nagrada 1934.</a:t>
            </a:r>
          </a:p>
        </p:txBody>
      </p:sp>
      <p:pic>
        <p:nvPicPr>
          <p:cNvPr id="23557" name="Slika 4" descr="avangarda -Luigi_Pirandello_1934b.jpg">
            <a:extLst>
              <a:ext uri="{FF2B5EF4-FFF2-40B4-BE49-F238E27FC236}">
                <a16:creationId xmlns:a16="http://schemas.microsoft.com/office/drawing/2014/main" id="{3AF8F0D7-F498-4DBA-AF33-1644B53E86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364" y="260350"/>
            <a:ext cx="2586037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Slika 5" descr="avangarda - šest lica.jpg">
            <a:extLst>
              <a:ext uri="{FF2B5EF4-FFF2-40B4-BE49-F238E27FC236}">
                <a16:creationId xmlns:a16="http://schemas.microsoft.com/office/drawing/2014/main" id="{A886DB59-C88C-49B6-ABBB-B66A8A1613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4" y="2636839"/>
            <a:ext cx="4427537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3E092A1-48ED-4715-A5B7-41E2E73ED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E447FC2-FD14-4D34-819E-B32CA326E1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drama nije podijeljena u činove </a:t>
            </a:r>
          </a:p>
          <a:p>
            <a:r>
              <a:rPr lang="hr-HR" dirty="0"/>
              <a:t>predstava se prekida dva puta: prvi put kad svi odlaze sa scene jer se prekida proba</a:t>
            </a:r>
          </a:p>
          <a:p>
            <a:r>
              <a:rPr lang="hr-HR" dirty="0"/>
              <a:t>drugi put kad tehničari zabunom spuštaju zastor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7548223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266</Words>
  <Application>Microsoft Office PowerPoint</Application>
  <PresentationFormat>Široki zaslon</PresentationFormat>
  <Paragraphs>38</Paragraphs>
  <Slides>6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6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6</vt:i4>
      </vt:variant>
    </vt:vector>
  </HeadingPairs>
  <TitlesOfParts>
    <vt:vector size="13" baseType="lpstr">
      <vt:lpstr>Aharoni</vt:lpstr>
      <vt:lpstr>Arial</vt:lpstr>
      <vt:lpstr>Baskerville Old Face</vt:lpstr>
      <vt:lpstr>Calibri</vt:lpstr>
      <vt:lpstr>Calibri Light</vt:lpstr>
      <vt:lpstr>Courier New</vt:lpstr>
      <vt:lpstr>Tema sustava Office</vt:lpstr>
      <vt:lpstr>Pablo Neruda</vt:lpstr>
      <vt:lpstr>Pablo Neruda, Ljubavna pjesma</vt:lpstr>
      <vt:lpstr>AVANGARDA</vt:lpstr>
      <vt:lpstr>Avangardna proza – predstavnici  moderne proze</vt:lpstr>
      <vt:lpstr>Luigi Pirandello (1867. – 1936.) moderna proza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Sunčica Podoreški</dc:creator>
  <cp:lastModifiedBy>Sunčica Podoreški</cp:lastModifiedBy>
  <cp:revision>7</cp:revision>
  <dcterms:created xsi:type="dcterms:W3CDTF">2020-10-26T08:41:56Z</dcterms:created>
  <dcterms:modified xsi:type="dcterms:W3CDTF">2020-10-26T09:51:28Z</dcterms:modified>
</cp:coreProperties>
</file>