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>
        <p:scale>
          <a:sx n="66" d="100"/>
          <a:sy n="66" d="100"/>
        </p:scale>
        <p:origin x="12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85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37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05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3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73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888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96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0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974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00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586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9346-943F-4349-9745-322F1D63F365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1A09-4582-4E44-ADD3-063CC1B8E9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69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http://www.mikroknjiga.co.yu/Knjige/OSUM/02_OSUM/02_OSUM-16.gif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Internet i računalne mreže</a:t>
            </a:r>
            <a:endParaRPr lang="hr-HR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2286000" y="5112658"/>
            <a:ext cx="6858000" cy="1655762"/>
          </a:xfrm>
        </p:spPr>
        <p:txBody>
          <a:bodyPr>
            <a:normAutofit/>
          </a:bodyPr>
          <a:lstStyle/>
          <a:p>
            <a:r>
              <a:rPr lang="hr-HR" sz="1400" dirty="0" smtClean="0"/>
              <a:t>Davor Šokac, </a:t>
            </a:r>
            <a:r>
              <a:rPr lang="hr-HR" sz="1400" dirty="0" err="1" smtClean="0"/>
              <a:t>prof</a:t>
            </a:r>
            <a:endParaRPr lang="hr-HR" sz="1400" dirty="0" smtClean="0"/>
          </a:p>
          <a:p>
            <a:r>
              <a:rPr lang="hr-HR" sz="1400" dirty="0" smtClean="0"/>
              <a:t>OŠ M. P. Katančića, Valpovo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0527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527882" y="885371"/>
            <a:ext cx="7904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Kroz ovu prezentaciju odgovorit ćemo na slijedeća pitanja:</a:t>
            </a:r>
            <a:endParaRPr lang="hr-HR" sz="2400" dirty="0"/>
          </a:p>
        </p:txBody>
      </p:sp>
      <p:sp>
        <p:nvSpPr>
          <p:cNvPr id="4" name="Pravokutnik 3"/>
          <p:cNvSpPr/>
          <p:nvPr/>
        </p:nvSpPr>
        <p:spPr>
          <a:xfrm>
            <a:off x="977825" y="3027688"/>
            <a:ext cx="63301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 sz="2400" dirty="0">
                <a:solidFill>
                  <a:schemeClr val="accent1">
                    <a:lumMod val="75000"/>
                  </a:schemeClr>
                </a:solidFill>
              </a:rPr>
              <a:t>Što su </a:t>
            </a:r>
            <a:r>
              <a:rPr lang="hr-HR" altLang="sr-Latn-RS" sz="2400" dirty="0">
                <a:solidFill>
                  <a:schemeClr val="accent1">
                    <a:lumMod val="75000"/>
                  </a:schemeClr>
                </a:solidFill>
              </a:rPr>
              <a:t>to računalne mreže?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 sz="2400" dirty="0">
                <a:solidFill>
                  <a:schemeClr val="accent1">
                    <a:lumMod val="75000"/>
                  </a:schemeClr>
                </a:solidFill>
              </a:rPr>
              <a:t>Zašto se računala povezuju u mreže?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 sz="2400" dirty="0">
                <a:solidFill>
                  <a:schemeClr val="accent1">
                    <a:lumMod val="75000"/>
                  </a:schemeClr>
                </a:solidFill>
              </a:rPr>
              <a:t>Koji su osnovni tipovi računalnih mreža s obzirom na veličinu mreže?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altLang="sr-Latn-RS" sz="2400" dirty="0">
                <a:solidFill>
                  <a:schemeClr val="accent1">
                    <a:lumMod val="75000"/>
                  </a:schemeClr>
                </a:solidFill>
              </a:rPr>
              <a:t>Koje tipove mreža imamo u pogledu građe</a:t>
            </a:r>
            <a:r>
              <a:rPr lang="hr-HR" altLang="sr-Latn-RS" sz="2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hr-HR" altLang="sr-Latn-R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chemeClr val="accent1">
                    <a:lumMod val="75000"/>
                  </a:schemeClr>
                </a:solidFill>
              </a:rPr>
              <a:t>Što su to računalne mreže</a:t>
            </a:r>
            <a:r>
              <a:rPr lang="hr-HR" altLang="sr-Latn-R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628650" y="2108538"/>
            <a:ext cx="7939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400" dirty="0" smtClean="0">
                <a:solidFill>
                  <a:schemeClr val="accent2">
                    <a:lumMod val="75000"/>
                  </a:schemeClr>
                </a:solidFill>
              </a:rPr>
              <a:t>Mreža računala (engl. Computer Network) su dva ili više računala povezana tako da mogu međusobno izmjenjivati podatke</a:t>
            </a:r>
          </a:p>
        </p:txBody>
      </p:sp>
    </p:spTree>
    <p:extLst>
      <p:ext uri="{BB962C8B-B14F-4D97-AF65-F5344CB8AC3E}">
        <p14:creationId xmlns:p14="http://schemas.microsoft.com/office/powerpoint/2010/main" val="31446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dirty="0">
                <a:solidFill>
                  <a:schemeClr val="accent1">
                    <a:lumMod val="75000"/>
                  </a:schemeClr>
                </a:solidFill>
              </a:rPr>
              <a:t>Zašto se računala povezuju u mreže</a:t>
            </a:r>
            <a:r>
              <a:rPr lang="hr-HR" altLang="sr-Latn-R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628650" y="2108538"/>
            <a:ext cx="7939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400" dirty="0" smtClean="0">
                <a:solidFill>
                  <a:schemeClr val="accent2">
                    <a:lumMod val="75000"/>
                  </a:schemeClr>
                </a:solidFill>
              </a:rPr>
              <a:t>Računalna mreža je sustav koji povezuje računala u jedinstvenu cjelinu i služi međusobnoj razmjeni podataka i programa te uporabi zajedničkih ulazno-izlaznih uređaja</a:t>
            </a:r>
            <a:endParaRPr lang="hr-HR" altLang="sr-Latn-RS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dirty="0">
                <a:solidFill>
                  <a:schemeClr val="accent1">
                    <a:lumMod val="75000"/>
                  </a:schemeClr>
                </a:solidFill>
              </a:rPr>
              <a:t>Koji su osnovni tipovi računalnih mreža s obzirom na veličinu mreže</a:t>
            </a:r>
            <a:r>
              <a:rPr lang="hr-HR" altLang="sr-Latn-R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247650" y="2131786"/>
            <a:ext cx="8896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altLang="sr-Latn-RS" sz="2400" b="1" dirty="0">
                <a:solidFill>
                  <a:schemeClr val="accent2">
                    <a:lumMod val="75000"/>
                  </a:schemeClr>
                </a:solidFill>
              </a:rPr>
              <a:t>Lokalne računalne mreže ili LAN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hr-HR" altLang="sr-Latn-RS" sz="2400" dirty="0" err="1">
                <a:solidFill>
                  <a:schemeClr val="accent2">
                    <a:lumMod val="75000"/>
                  </a:schemeClr>
                </a:solidFill>
              </a:rPr>
              <a:t>Local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altLang="sr-Latn-RS" sz="2400" dirty="0" err="1">
                <a:solidFill>
                  <a:schemeClr val="accent2">
                    <a:lumMod val="75000"/>
                  </a:schemeClr>
                </a:solidFill>
              </a:rPr>
              <a:t>Area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 Network) mreže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altLang="sr-Latn-RS" sz="2400" b="1" dirty="0">
                <a:solidFill>
                  <a:schemeClr val="accent2">
                    <a:lumMod val="75000"/>
                  </a:schemeClr>
                </a:solidFill>
              </a:rPr>
              <a:t>Srednje računalne mreže ili MAN 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r-HR" altLang="sr-Latn-RS" sz="2400" dirty="0" err="1">
                <a:solidFill>
                  <a:schemeClr val="accent2">
                    <a:lumMod val="75000"/>
                  </a:schemeClr>
                </a:solidFill>
              </a:rPr>
              <a:t>Medium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altLang="sr-Latn-RS" sz="2400" dirty="0" err="1">
                <a:solidFill>
                  <a:schemeClr val="accent2">
                    <a:lumMod val="75000"/>
                  </a:schemeClr>
                </a:solidFill>
              </a:rPr>
              <a:t>Area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 Network) mreže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altLang="sr-Latn-RS" sz="2400" b="1" dirty="0">
                <a:solidFill>
                  <a:schemeClr val="accent2">
                    <a:lumMod val="75000"/>
                  </a:schemeClr>
                </a:solidFill>
              </a:rPr>
              <a:t>Računalne mreže šireg područja ili WAN 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(Wide </a:t>
            </a:r>
            <a:r>
              <a:rPr lang="hr-HR" altLang="sr-Latn-RS" sz="2400" dirty="0" err="1">
                <a:solidFill>
                  <a:schemeClr val="accent2">
                    <a:lumMod val="75000"/>
                  </a:schemeClr>
                </a:solidFill>
              </a:rPr>
              <a:t>Area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 Network) mreže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altLang="sr-Latn-RS" sz="2400" b="1" dirty="0">
                <a:solidFill>
                  <a:schemeClr val="accent2">
                    <a:lumMod val="75000"/>
                  </a:schemeClr>
                </a:solidFill>
              </a:rPr>
              <a:t>Globalne računalne mreže </a:t>
            </a: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</a:rPr>
              <a:t>poput najpoznatije “mreže svih mreža” </a:t>
            </a:r>
            <a:r>
              <a:rPr lang="hr-HR" altLang="sr-Latn-RS" sz="2400" dirty="0" smtClean="0">
                <a:solidFill>
                  <a:schemeClr val="accent2">
                    <a:lumMod val="75000"/>
                  </a:schemeClr>
                </a:solidFill>
              </a:rPr>
              <a:t>Interneta</a:t>
            </a:r>
            <a:endParaRPr lang="hr-H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dirty="0">
                <a:solidFill>
                  <a:schemeClr val="accent1">
                    <a:lumMod val="75000"/>
                  </a:schemeClr>
                </a:solidFill>
              </a:rPr>
              <a:t>Koje tipove mreža imamo u pogledu građe</a:t>
            </a:r>
            <a:r>
              <a:rPr lang="hr-HR" altLang="sr-Latn-R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628650" y="24390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altLang="sr-Latn-RS" dirty="0" smtClean="0"/>
              <a:t>Prsten ili ring – zbog načina povezivanja računala u mreži</a:t>
            </a:r>
            <a:endParaRPr lang="hr-HR" altLang="sr-Latn-RS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628650" y="4089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altLang="sr-Latn-RS" dirty="0" smtClean="0"/>
              <a:t>Danas se najčešće pri izgradnji LAN mreža koristi zvjezdasti spoj</a:t>
            </a:r>
            <a:endParaRPr lang="hr-HR" altLang="sr-Latn-RS" dirty="0" smtClean="0"/>
          </a:p>
        </p:txBody>
      </p:sp>
      <p:sp>
        <p:nvSpPr>
          <p:cNvPr id="5" name="Pravokutnik 4"/>
          <p:cNvSpPr/>
          <p:nvPr/>
        </p:nvSpPr>
        <p:spPr>
          <a:xfrm>
            <a:off x="628650" y="57394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altLang="sr-Latn-RS" dirty="0" smtClean="0"/>
              <a:t>Sabirnica ili crta – sva računala u mreži se spajaju na jednu crtu</a:t>
            </a:r>
            <a:endParaRPr lang="hr-HR" altLang="sr-Latn-RS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98088" y="1070935"/>
            <a:ext cx="2117262" cy="2014482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0041" y="3268691"/>
            <a:ext cx="2103909" cy="2001777"/>
          </a:xfrm>
          <a:prstGeom prst="rect">
            <a:avLst/>
          </a:prstGeom>
        </p:spPr>
      </p:pic>
      <p:pic>
        <p:nvPicPr>
          <p:cNvPr id="8" name="Picture 7" descr="http://www.mikroknjiga.co.yu/Knjige/OSUM/02_OSUM/02_OSUM-16.gif"/>
          <p:cNvPicPr>
            <a:picLocks noChangeAspect="1" noChangeArrowheads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0"/>
          <a:stretch/>
        </p:blipFill>
        <p:spPr>
          <a:xfrm>
            <a:off x="5816600" y="5506507"/>
            <a:ext cx="3087919" cy="135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3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Internet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15446" y="1939344"/>
            <a:ext cx="871310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Prethodnica današnjeg Interneta bila je mreža </a:t>
            </a:r>
            <a:r>
              <a:rPr lang="hr-HR" altLang="sr-Latn-RS" sz="2000" b="1" dirty="0" err="1">
                <a:solidFill>
                  <a:schemeClr val="accent2">
                    <a:lumMod val="75000"/>
                  </a:schemeClr>
                </a:solidFill>
              </a:rPr>
              <a:t>ARPAnet</a:t>
            </a: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 koju je Ministarstvo obrane SAD-a razvilo </a:t>
            </a:r>
            <a:r>
              <a:rPr lang="hr-HR" altLang="sr-Latn-RS" sz="2000" b="1" dirty="0">
                <a:solidFill>
                  <a:schemeClr val="accent2">
                    <a:lumMod val="75000"/>
                  </a:schemeClr>
                </a:solidFill>
              </a:rPr>
              <a:t>1968</a:t>
            </a: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. godine kao projekt kako se podaci mogu direktno slati s jednog računala na drugo bez uporabe nekog memorijskog medija (tada diskete)</a:t>
            </a:r>
          </a:p>
          <a:p>
            <a:pPr>
              <a:lnSpc>
                <a:spcPct val="150000"/>
              </a:lnSpc>
            </a:pP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Godine </a:t>
            </a:r>
            <a:r>
              <a:rPr lang="hr-HR" altLang="sr-Latn-RS" sz="2000" b="1" dirty="0">
                <a:solidFill>
                  <a:schemeClr val="accent2">
                    <a:lumMod val="75000"/>
                  </a:schemeClr>
                </a:solidFill>
              </a:rPr>
              <a:t>1982</a:t>
            </a: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. prvi se put spominje kratica </a:t>
            </a:r>
            <a:r>
              <a:rPr lang="hr-HR" altLang="sr-Latn-RS" sz="2000" b="1" dirty="0">
                <a:solidFill>
                  <a:schemeClr val="accent2">
                    <a:lumMod val="75000"/>
                  </a:schemeClr>
                </a:solidFill>
              </a:rPr>
              <a:t>Internet</a:t>
            </a:r>
          </a:p>
          <a:p>
            <a:pPr>
              <a:lnSpc>
                <a:spcPct val="150000"/>
              </a:lnSpc>
            </a:pP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Standardni protokol na Internetu postaje TCP/IP (</a:t>
            </a:r>
            <a:r>
              <a:rPr lang="hr-HR" altLang="sr-Latn-RS" i="1" dirty="0" err="1">
                <a:solidFill>
                  <a:schemeClr val="accent2">
                    <a:lumMod val="75000"/>
                  </a:schemeClr>
                </a:solidFill>
              </a:rPr>
              <a:t>Transmission</a:t>
            </a:r>
            <a:r>
              <a:rPr lang="hr-HR" altLang="sr-Latn-R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altLang="sr-Latn-RS" i="1" dirty="0" err="1">
                <a:solidFill>
                  <a:schemeClr val="accent2">
                    <a:lumMod val="75000"/>
                  </a:schemeClr>
                </a:solidFill>
              </a:rPr>
              <a:t>Control</a:t>
            </a:r>
            <a:r>
              <a:rPr lang="hr-HR" altLang="sr-Latn-R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altLang="sr-Latn-RS" i="1" dirty="0" err="1">
                <a:solidFill>
                  <a:schemeClr val="accent2">
                    <a:lumMod val="75000"/>
                  </a:schemeClr>
                </a:solidFill>
              </a:rPr>
              <a:t>Protocol</a:t>
            </a:r>
            <a:r>
              <a:rPr lang="hr-HR" altLang="sr-Latn-RS" i="1" dirty="0">
                <a:solidFill>
                  <a:schemeClr val="accent2">
                    <a:lumMod val="75000"/>
                  </a:schemeClr>
                </a:solidFill>
              </a:rPr>
              <a:t>/Internet </a:t>
            </a:r>
            <a:r>
              <a:rPr lang="hr-HR" altLang="sr-Latn-RS" i="1" dirty="0" err="1">
                <a:solidFill>
                  <a:schemeClr val="accent2">
                    <a:lumMod val="75000"/>
                  </a:schemeClr>
                </a:solidFill>
              </a:rPr>
              <a:t>Protocol</a:t>
            </a: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) protokol</a:t>
            </a:r>
          </a:p>
          <a:p>
            <a:pPr>
              <a:lnSpc>
                <a:spcPct val="150000"/>
              </a:lnSpc>
            </a:pP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Naša se država priključila Internetu </a:t>
            </a:r>
            <a:r>
              <a:rPr lang="hr-HR" altLang="sr-Latn-RS" sz="2000" b="1" dirty="0">
                <a:solidFill>
                  <a:schemeClr val="accent2">
                    <a:lumMod val="75000"/>
                  </a:schemeClr>
                </a:solidFill>
              </a:rPr>
              <a:t>1991</a:t>
            </a:r>
            <a:r>
              <a:rPr lang="hr-HR" altLang="sr-Latn-RS" sz="2000" dirty="0">
                <a:solidFill>
                  <a:schemeClr val="accent2">
                    <a:lumMod val="75000"/>
                  </a:schemeClr>
                </a:solidFill>
              </a:rPr>
              <a:t>. godine kada je osnovan </a:t>
            </a:r>
            <a:r>
              <a:rPr lang="hr-HR" altLang="sr-Latn-RS" sz="2000" b="1" dirty="0" err="1">
                <a:solidFill>
                  <a:schemeClr val="accent2">
                    <a:lumMod val="75000"/>
                  </a:schemeClr>
                </a:solidFill>
              </a:rPr>
              <a:t>CARNet</a:t>
            </a:r>
            <a:endParaRPr lang="hr-HR" altLang="sr-Latn-R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284</Words>
  <Application>Microsoft Office PowerPoint</Application>
  <PresentationFormat>Prikaz na zaslonu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Internet i računalne mreže</vt:lpstr>
      <vt:lpstr>PowerPointova prezentacija</vt:lpstr>
      <vt:lpstr>Što su to računalne mreže?</vt:lpstr>
      <vt:lpstr>Zašto se računala povezuju u mreže?</vt:lpstr>
      <vt:lpstr>Koji su osnovni tipovi računalnih mreža s obzirom na veličinu mreže?</vt:lpstr>
      <vt:lpstr>Koje tipove mreža imamo u pogledu građe?</vt:lpstr>
      <vt:lpstr>Internet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i računalne mreže</dc:title>
  <dc:creator>Davor</dc:creator>
  <cp:lastModifiedBy>Davor</cp:lastModifiedBy>
  <cp:revision>6</cp:revision>
  <dcterms:created xsi:type="dcterms:W3CDTF">2014-12-01T12:06:25Z</dcterms:created>
  <dcterms:modified xsi:type="dcterms:W3CDTF">2014-12-01T12:24:03Z</dcterms:modified>
</cp:coreProperties>
</file>