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5" autoAdjust="0"/>
    <p:restoredTop sz="94660"/>
  </p:normalViewPr>
  <p:slideViewPr>
    <p:cSldViewPr snapToGrid="0">
      <p:cViewPr>
        <p:scale>
          <a:sx n="66" d="100"/>
          <a:sy n="66" d="100"/>
        </p:scale>
        <p:origin x="1296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9346-943F-4349-9745-322F1D63F365}" type="datetimeFigureOut">
              <a:rPr lang="hr-HR" smtClean="0"/>
              <a:t>1.12.2014.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1A09-4582-4E44-ADD3-063CC1B8E98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86850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9346-943F-4349-9745-322F1D63F365}" type="datetimeFigureOut">
              <a:rPr lang="hr-HR" smtClean="0"/>
              <a:t>1.12.2014.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1A09-4582-4E44-ADD3-063CC1B8E98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2378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9346-943F-4349-9745-322F1D63F365}" type="datetimeFigureOut">
              <a:rPr lang="hr-HR" smtClean="0"/>
              <a:t>1.12.2014.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1A09-4582-4E44-ADD3-063CC1B8E98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55056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9346-943F-4349-9745-322F1D63F365}" type="datetimeFigureOut">
              <a:rPr lang="hr-HR" smtClean="0"/>
              <a:t>1.12.2014.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1A09-4582-4E44-ADD3-063CC1B8E98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78731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9346-943F-4349-9745-322F1D63F365}" type="datetimeFigureOut">
              <a:rPr lang="hr-HR" smtClean="0"/>
              <a:t>1.12.2014.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1A09-4582-4E44-ADD3-063CC1B8E98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67730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9346-943F-4349-9745-322F1D63F365}" type="datetimeFigureOut">
              <a:rPr lang="hr-HR" smtClean="0"/>
              <a:t>1.12.2014.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1A09-4582-4E44-ADD3-063CC1B8E98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58881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9346-943F-4349-9745-322F1D63F365}" type="datetimeFigureOut">
              <a:rPr lang="hr-HR" smtClean="0"/>
              <a:t>1.12.2014.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1A09-4582-4E44-ADD3-063CC1B8E98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63964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9346-943F-4349-9745-322F1D63F365}" type="datetimeFigureOut">
              <a:rPr lang="hr-HR" smtClean="0"/>
              <a:t>1.12.2014.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1A09-4582-4E44-ADD3-063CC1B8E98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505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9346-943F-4349-9745-322F1D63F365}" type="datetimeFigureOut">
              <a:rPr lang="hr-HR" smtClean="0"/>
              <a:t>1.12.2014.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1A09-4582-4E44-ADD3-063CC1B8E98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1974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9346-943F-4349-9745-322F1D63F365}" type="datetimeFigureOut">
              <a:rPr lang="hr-HR" smtClean="0"/>
              <a:t>1.12.2014.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1A09-4582-4E44-ADD3-063CC1B8E98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07000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9346-943F-4349-9745-322F1D63F365}" type="datetimeFigureOut">
              <a:rPr lang="hr-HR" smtClean="0"/>
              <a:t>1.12.2014.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1A09-4582-4E44-ADD3-063CC1B8E98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75865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E9346-943F-4349-9745-322F1D63F365}" type="datetimeFigureOut">
              <a:rPr lang="hr-HR" smtClean="0"/>
              <a:t>1.12.2014.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E1A09-4582-4E44-ADD3-063CC1B8E98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75698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http://www.mikroknjiga.co.yu/Knjige/OSUM/02_OSUM/02_OSUM-16.gif" TargetMode="Externa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Internet i računalne mreže</a:t>
            </a:r>
            <a:endParaRPr lang="hr-HR" dirty="0"/>
          </a:p>
        </p:txBody>
      </p:sp>
      <p:sp>
        <p:nvSpPr>
          <p:cNvPr id="6" name="Podnaslov 5"/>
          <p:cNvSpPr>
            <a:spLocks noGrp="1"/>
          </p:cNvSpPr>
          <p:nvPr>
            <p:ph type="subTitle" idx="1"/>
          </p:nvPr>
        </p:nvSpPr>
        <p:spPr>
          <a:xfrm>
            <a:off x="2286000" y="5112658"/>
            <a:ext cx="6858000" cy="1655762"/>
          </a:xfrm>
        </p:spPr>
        <p:txBody>
          <a:bodyPr>
            <a:normAutofit/>
          </a:bodyPr>
          <a:lstStyle/>
          <a:p>
            <a:r>
              <a:rPr lang="hr-HR" sz="1400" dirty="0" smtClean="0"/>
              <a:t>Davor Šokac, </a:t>
            </a:r>
            <a:r>
              <a:rPr lang="hr-HR" sz="1400" dirty="0" err="1" smtClean="0"/>
              <a:t>prof</a:t>
            </a:r>
            <a:endParaRPr lang="hr-HR" sz="1400" dirty="0" smtClean="0"/>
          </a:p>
          <a:p>
            <a:r>
              <a:rPr lang="hr-HR" sz="1400" dirty="0" smtClean="0"/>
              <a:t>OŠ M. P. Katančića, Valpovo</a:t>
            </a: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305277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/>
          <p:cNvSpPr txBox="1"/>
          <p:nvPr/>
        </p:nvSpPr>
        <p:spPr>
          <a:xfrm>
            <a:off x="527882" y="885371"/>
            <a:ext cx="79049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Kroz ovu prezentaciju odgovorit ćemo na slijedeća pitanja:</a:t>
            </a:r>
            <a:endParaRPr lang="hr-HR" sz="2400" dirty="0"/>
          </a:p>
        </p:txBody>
      </p:sp>
      <p:sp>
        <p:nvSpPr>
          <p:cNvPr id="4" name="Pravokutnik 3"/>
          <p:cNvSpPr/>
          <p:nvPr/>
        </p:nvSpPr>
        <p:spPr>
          <a:xfrm>
            <a:off x="977825" y="3027688"/>
            <a:ext cx="63301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hr-HR" altLang="sr-Latn-RS" sz="2400" dirty="0">
                <a:solidFill>
                  <a:schemeClr val="accent1">
                    <a:lumMod val="75000"/>
                  </a:schemeClr>
                </a:solidFill>
              </a:rPr>
              <a:t>Što su </a:t>
            </a:r>
            <a:r>
              <a:rPr lang="hr-HR" altLang="sr-Latn-RS" sz="2400" dirty="0">
                <a:solidFill>
                  <a:schemeClr val="accent1">
                    <a:lumMod val="75000"/>
                  </a:schemeClr>
                </a:solidFill>
              </a:rPr>
              <a:t>to računalne mreže?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hr-HR" altLang="sr-Latn-RS" sz="2400" dirty="0">
                <a:solidFill>
                  <a:schemeClr val="accent1">
                    <a:lumMod val="75000"/>
                  </a:schemeClr>
                </a:solidFill>
              </a:rPr>
              <a:t>Zašto se računala povezuju u mreže?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hr-HR" altLang="sr-Latn-RS" sz="2400" dirty="0">
                <a:solidFill>
                  <a:schemeClr val="accent1">
                    <a:lumMod val="75000"/>
                  </a:schemeClr>
                </a:solidFill>
              </a:rPr>
              <a:t>Koji su osnovni tipovi računalnih mreža s obzirom na veličinu mreže?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hr-HR" altLang="sr-Latn-RS" sz="2400" dirty="0">
                <a:solidFill>
                  <a:schemeClr val="accent1">
                    <a:lumMod val="75000"/>
                  </a:schemeClr>
                </a:solidFill>
              </a:rPr>
              <a:t>Koje tipove mreža imamo u pogledu građe</a:t>
            </a:r>
            <a:r>
              <a:rPr lang="hr-HR" altLang="sr-Latn-RS" sz="240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hr-HR" altLang="sr-Latn-R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91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>
                <a:solidFill>
                  <a:schemeClr val="accent1">
                    <a:lumMod val="75000"/>
                  </a:schemeClr>
                </a:solidFill>
              </a:rPr>
              <a:t>Što su to računalne mreže</a:t>
            </a:r>
            <a:r>
              <a:rPr lang="hr-HR" altLang="sr-Latn-RS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hr-HR" dirty="0"/>
          </a:p>
        </p:txBody>
      </p:sp>
      <p:sp>
        <p:nvSpPr>
          <p:cNvPr id="3" name="Pravokutnik 2"/>
          <p:cNvSpPr/>
          <p:nvPr/>
        </p:nvSpPr>
        <p:spPr>
          <a:xfrm>
            <a:off x="628650" y="2108538"/>
            <a:ext cx="79393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altLang="sr-Latn-RS" sz="2400" dirty="0" smtClean="0">
                <a:solidFill>
                  <a:schemeClr val="accent2">
                    <a:lumMod val="75000"/>
                  </a:schemeClr>
                </a:solidFill>
              </a:rPr>
              <a:t>Mreža računala (engl. Computer Network) su dva ili više računala povezana tako da mogu međusobno izmjenjivati podatke</a:t>
            </a:r>
          </a:p>
        </p:txBody>
      </p:sp>
    </p:spTree>
    <p:extLst>
      <p:ext uri="{BB962C8B-B14F-4D97-AF65-F5344CB8AC3E}">
        <p14:creationId xmlns:p14="http://schemas.microsoft.com/office/powerpoint/2010/main" val="314460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solidFill>
                  <a:schemeClr val="accent1">
                    <a:lumMod val="75000"/>
                  </a:schemeClr>
                </a:solidFill>
              </a:rPr>
              <a:t>Zašto se računala povezuju u mreže</a:t>
            </a:r>
            <a:r>
              <a:rPr lang="hr-HR" altLang="sr-Latn-RS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hr-HR" dirty="0"/>
          </a:p>
        </p:txBody>
      </p:sp>
      <p:sp>
        <p:nvSpPr>
          <p:cNvPr id="3" name="Pravokutnik 2"/>
          <p:cNvSpPr/>
          <p:nvPr/>
        </p:nvSpPr>
        <p:spPr>
          <a:xfrm>
            <a:off x="628650" y="2108538"/>
            <a:ext cx="79393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altLang="sr-Latn-RS" sz="2400" dirty="0" smtClean="0">
                <a:solidFill>
                  <a:schemeClr val="accent2">
                    <a:lumMod val="75000"/>
                  </a:schemeClr>
                </a:solidFill>
              </a:rPr>
              <a:t>Računalna mreža je sustav koji povezuje računala u jedinstvenu cjelinu i služi međusobnoj razmjeni podataka i programa te uporabi zajedničkih ulazno-izlaznih uređaja</a:t>
            </a:r>
            <a:endParaRPr lang="hr-HR" altLang="sr-Latn-RS" sz="24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54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altLang="sr-Latn-RS" dirty="0">
                <a:solidFill>
                  <a:schemeClr val="accent1">
                    <a:lumMod val="75000"/>
                  </a:schemeClr>
                </a:solidFill>
              </a:rPr>
              <a:t>Koji su osnovni tipovi računalnih mreža s obzirom na veličinu mreže</a:t>
            </a:r>
            <a:r>
              <a:rPr lang="hr-HR" altLang="sr-Latn-RS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hr-HR" dirty="0"/>
          </a:p>
        </p:txBody>
      </p:sp>
      <p:sp>
        <p:nvSpPr>
          <p:cNvPr id="3" name="TekstniOkvir 2"/>
          <p:cNvSpPr txBox="1"/>
          <p:nvPr/>
        </p:nvSpPr>
        <p:spPr>
          <a:xfrm>
            <a:off x="247650" y="2131786"/>
            <a:ext cx="88963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altLang="sr-Latn-RS" sz="2400" b="1" dirty="0">
                <a:solidFill>
                  <a:schemeClr val="accent2">
                    <a:lumMod val="75000"/>
                  </a:schemeClr>
                </a:solidFill>
              </a:rPr>
              <a:t>Lokalne računalne mreže ili LAN</a:t>
            </a:r>
            <a:r>
              <a:rPr lang="hr-HR" altLang="sr-Latn-RS" sz="2400" dirty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hr-HR" altLang="sr-Latn-RS" sz="2400" dirty="0" err="1">
                <a:solidFill>
                  <a:schemeClr val="accent2">
                    <a:lumMod val="75000"/>
                  </a:schemeClr>
                </a:solidFill>
              </a:rPr>
              <a:t>Local</a:t>
            </a:r>
            <a:r>
              <a:rPr lang="hr-HR" altLang="sr-Latn-R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hr-HR" altLang="sr-Latn-RS" sz="2400" dirty="0" err="1">
                <a:solidFill>
                  <a:schemeClr val="accent2">
                    <a:lumMod val="75000"/>
                  </a:schemeClr>
                </a:solidFill>
              </a:rPr>
              <a:t>Area</a:t>
            </a:r>
            <a:r>
              <a:rPr lang="hr-HR" altLang="sr-Latn-RS" sz="2400" dirty="0">
                <a:solidFill>
                  <a:schemeClr val="accent2">
                    <a:lumMod val="75000"/>
                  </a:schemeClr>
                </a:solidFill>
              </a:rPr>
              <a:t> Network) mreže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altLang="sr-Latn-RS" sz="2400" b="1" dirty="0">
                <a:solidFill>
                  <a:schemeClr val="accent2">
                    <a:lumMod val="75000"/>
                  </a:schemeClr>
                </a:solidFill>
              </a:rPr>
              <a:t>Srednje računalne mreže ili MAN </a:t>
            </a:r>
            <a:r>
              <a:rPr lang="hr-HR" altLang="sr-Latn-RS" sz="2400" dirty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hr-HR" altLang="sr-Latn-RS" sz="2400" dirty="0" err="1">
                <a:solidFill>
                  <a:schemeClr val="accent2">
                    <a:lumMod val="75000"/>
                  </a:schemeClr>
                </a:solidFill>
              </a:rPr>
              <a:t>Medium</a:t>
            </a:r>
            <a:r>
              <a:rPr lang="hr-HR" altLang="sr-Latn-R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hr-HR" altLang="sr-Latn-RS" sz="2400" dirty="0" err="1">
                <a:solidFill>
                  <a:schemeClr val="accent2">
                    <a:lumMod val="75000"/>
                  </a:schemeClr>
                </a:solidFill>
              </a:rPr>
              <a:t>Area</a:t>
            </a:r>
            <a:r>
              <a:rPr lang="hr-HR" altLang="sr-Latn-RS" sz="2400" dirty="0">
                <a:solidFill>
                  <a:schemeClr val="accent2">
                    <a:lumMod val="75000"/>
                  </a:schemeClr>
                </a:solidFill>
              </a:rPr>
              <a:t> Network) mreže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altLang="sr-Latn-RS" sz="2400" b="1" dirty="0">
                <a:solidFill>
                  <a:schemeClr val="accent2">
                    <a:lumMod val="75000"/>
                  </a:schemeClr>
                </a:solidFill>
              </a:rPr>
              <a:t>Računalne mreže šireg područja ili WAN </a:t>
            </a:r>
            <a:r>
              <a:rPr lang="hr-HR" altLang="sr-Latn-RS" sz="2400" dirty="0">
                <a:solidFill>
                  <a:schemeClr val="accent2">
                    <a:lumMod val="75000"/>
                  </a:schemeClr>
                </a:solidFill>
              </a:rPr>
              <a:t>(Wide </a:t>
            </a:r>
            <a:r>
              <a:rPr lang="hr-HR" altLang="sr-Latn-RS" sz="2400" dirty="0" err="1">
                <a:solidFill>
                  <a:schemeClr val="accent2">
                    <a:lumMod val="75000"/>
                  </a:schemeClr>
                </a:solidFill>
              </a:rPr>
              <a:t>Area</a:t>
            </a:r>
            <a:r>
              <a:rPr lang="hr-HR" altLang="sr-Latn-RS" sz="2400" dirty="0">
                <a:solidFill>
                  <a:schemeClr val="accent2">
                    <a:lumMod val="75000"/>
                  </a:schemeClr>
                </a:solidFill>
              </a:rPr>
              <a:t> Network) mreže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altLang="sr-Latn-RS" sz="2400" b="1" dirty="0">
                <a:solidFill>
                  <a:schemeClr val="accent2">
                    <a:lumMod val="75000"/>
                  </a:schemeClr>
                </a:solidFill>
              </a:rPr>
              <a:t>Globalne računalne mreže </a:t>
            </a:r>
            <a:r>
              <a:rPr lang="hr-HR" altLang="sr-Latn-RS" sz="2400" dirty="0">
                <a:solidFill>
                  <a:schemeClr val="accent2">
                    <a:lumMod val="75000"/>
                  </a:schemeClr>
                </a:solidFill>
              </a:rPr>
              <a:t>poput najpoznatije “mreže svih mreža” </a:t>
            </a:r>
            <a:r>
              <a:rPr lang="hr-HR" altLang="sr-Latn-RS" sz="2400" dirty="0" smtClean="0">
                <a:solidFill>
                  <a:schemeClr val="accent2">
                    <a:lumMod val="75000"/>
                  </a:schemeClr>
                </a:solidFill>
              </a:rPr>
              <a:t>Interneta</a:t>
            </a:r>
            <a:endParaRPr lang="hr-HR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47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solidFill>
                  <a:schemeClr val="accent1">
                    <a:lumMod val="75000"/>
                  </a:schemeClr>
                </a:solidFill>
              </a:rPr>
              <a:t>Koje tipove mreža imamo u pogledu građe</a:t>
            </a:r>
            <a:r>
              <a:rPr lang="hr-HR" altLang="sr-Latn-RS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hr-HR" dirty="0"/>
          </a:p>
        </p:txBody>
      </p:sp>
      <p:sp>
        <p:nvSpPr>
          <p:cNvPr id="3" name="Pravokutnik 2"/>
          <p:cNvSpPr/>
          <p:nvPr/>
        </p:nvSpPr>
        <p:spPr>
          <a:xfrm>
            <a:off x="628650" y="243908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altLang="sr-Latn-RS" dirty="0" smtClean="0"/>
              <a:t>Prsten ili ring – zbog načina povezivanja računala u mreži</a:t>
            </a:r>
            <a:endParaRPr lang="hr-HR" altLang="sr-Latn-RS" dirty="0" smtClean="0"/>
          </a:p>
        </p:txBody>
      </p:sp>
      <p:sp>
        <p:nvSpPr>
          <p:cNvPr id="4" name="Pravokutnik 3"/>
          <p:cNvSpPr/>
          <p:nvPr/>
        </p:nvSpPr>
        <p:spPr>
          <a:xfrm>
            <a:off x="628650" y="408929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altLang="sr-Latn-RS" dirty="0" smtClean="0"/>
              <a:t>Danas se najčešće pri izgradnji LAN mreža koristi zvjezdasti spoj</a:t>
            </a:r>
            <a:endParaRPr lang="hr-HR" altLang="sr-Latn-RS" dirty="0" smtClean="0"/>
          </a:p>
        </p:txBody>
      </p:sp>
      <p:sp>
        <p:nvSpPr>
          <p:cNvPr id="5" name="Pravokutnik 4"/>
          <p:cNvSpPr/>
          <p:nvPr/>
        </p:nvSpPr>
        <p:spPr>
          <a:xfrm>
            <a:off x="628650" y="573949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altLang="sr-Latn-RS" dirty="0" smtClean="0"/>
              <a:t>Sabirnica ili crta – sva računala u mreži se spajaju na jednu crtu</a:t>
            </a:r>
            <a:endParaRPr lang="hr-HR" altLang="sr-Latn-R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98088" y="1070935"/>
            <a:ext cx="2117262" cy="2014482"/>
          </a:xfrm>
          <a:prstGeom prst="rect">
            <a:avLst/>
          </a:prstGeom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818181"/>
              </a:clrFrom>
              <a:clrTo>
                <a:srgbClr val="81818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40041" y="3268691"/>
            <a:ext cx="2103909" cy="2001777"/>
          </a:xfrm>
          <a:prstGeom prst="rect">
            <a:avLst/>
          </a:prstGeom>
        </p:spPr>
      </p:pic>
      <p:pic>
        <p:nvPicPr>
          <p:cNvPr id="8" name="Picture 7" descr="http://www.mikroknjiga.co.yu/Knjige/OSUM/02_OSUM/02_OSUM-16.gif"/>
          <p:cNvPicPr>
            <a:picLocks noChangeAspect="1" noChangeArrowheads="1"/>
          </p:cNvPicPr>
          <p:nvPr/>
        </p:nvPicPr>
        <p:blipFill rotWithShape="1"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30"/>
          <a:stretch/>
        </p:blipFill>
        <p:spPr>
          <a:xfrm>
            <a:off x="5816600" y="5506507"/>
            <a:ext cx="3087919" cy="1351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832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Internet</a:t>
            </a:r>
            <a:endParaRPr lang="hr-HR" dirty="0"/>
          </a:p>
        </p:txBody>
      </p:sp>
      <p:sp>
        <p:nvSpPr>
          <p:cNvPr id="3" name="Pravokutnik 2"/>
          <p:cNvSpPr/>
          <p:nvPr/>
        </p:nvSpPr>
        <p:spPr>
          <a:xfrm>
            <a:off x="215446" y="1939344"/>
            <a:ext cx="8713107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altLang="sr-Latn-RS" sz="2000" dirty="0">
                <a:solidFill>
                  <a:schemeClr val="accent2">
                    <a:lumMod val="75000"/>
                  </a:schemeClr>
                </a:solidFill>
              </a:rPr>
              <a:t>Prethodnica današnjeg Interneta bila je mreža </a:t>
            </a:r>
            <a:r>
              <a:rPr lang="hr-HR" altLang="sr-Latn-RS" sz="2000" b="1" dirty="0" err="1">
                <a:solidFill>
                  <a:schemeClr val="accent2">
                    <a:lumMod val="75000"/>
                  </a:schemeClr>
                </a:solidFill>
              </a:rPr>
              <a:t>ARPAnet</a:t>
            </a:r>
            <a:r>
              <a:rPr lang="hr-HR" altLang="sr-Latn-RS" sz="2000" dirty="0">
                <a:solidFill>
                  <a:schemeClr val="accent2">
                    <a:lumMod val="75000"/>
                  </a:schemeClr>
                </a:solidFill>
              </a:rPr>
              <a:t> koju je Ministarstvo obrane SAD-a razvilo </a:t>
            </a:r>
            <a:r>
              <a:rPr lang="hr-HR" altLang="sr-Latn-RS" sz="2000" b="1" dirty="0">
                <a:solidFill>
                  <a:schemeClr val="accent2">
                    <a:lumMod val="75000"/>
                  </a:schemeClr>
                </a:solidFill>
              </a:rPr>
              <a:t>1968</a:t>
            </a:r>
            <a:r>
              <a:rPr lang="hr-HR" altLang="sr-Latn-RS" sz="2000" dirty="0">
                <a:solidFill>
                  <a:schemeClr val="accent2">
                    <a:lumMod val="75000"/>
                  </a:schemeClr>
                </a:solidFill>
              </a:rPr>
              <a:t>. godine kao projekt kako se podaci mogu direktno slati s jednog računala na drugo bez uporabe nekog memorijskog medija (tada diskete)</a:t>
            </a:r>
          </a:p>
          <a:p>
            <a:pPr>
              <a:lnSpc>
                <a:spcPct val="150000"/>
              </a:lnSpc>
            </a:pPr>
            <a:r>
              <a:rPr lang="hr-HR" altLang="sr-Latn-RS" sz="2000" dirty="0">
                <a:solidFill>
                  <a:schemeClr val="accent2">
                    <a:lumMod val="75000"/>
                  </a:schemeClr>
                </a:solidFill>
              </a:rPr>
              <a:t>Godine </a:t>
            </a:r>
            <a:r>
              <a:rPr lang="hr-HR" altLang="sr-Latn-RS" sz="2000" b="1" dirty="0">
                <a:solidFill>
                  <a:schemeClr val="accent2">
                    <a:lumMod val="75000"/>
                  </a:schemeClr>
                </a:solidFill>
              </a:rPr>
              <a:t>1982</a:t>
            </a:r>
            <a:r>
              <a:rPr lang="hr-HR" altLang="sr-Latn-RS" sz="2000" dirty="0">
                <a:solidFill>
                  <a:schemeClr val="accent2">
                    <a:lumMod val="75000"/>
                  </a:schemeClr>
                </a:solidFill>
              </a:rPr>
              <a:t>. prvi se put spominje kratica </a:t>
            </a:r>
            <a:r>
              <a:rPr lang="hr-HR" altLang="sr-Latn-RS" sz="2000" b="1" dirty="0">
                <a:solidFill>
                  <a:schemeClr val="accent2">
                    <a:lumMod val="75000"/>
                  </a:schemeClr>
                </a:solidFill>
              </a:rPr>
              <a:t>Internet</a:t>
            </a:r>
          </a:p>
          <a:p>
            <a:pPr>
              <a:lnSpc>
                <a:spcPct val="150000"/>
              </a:lnSpc>
            </a:pPr>
            <a:r>
              <a:rPr lang="hr-HR" altLang="sr-Latn-RS" sz="2000" dirty="0">
                <a:solidFill>
                  <a:schemeClr val="accent2">
                    <a:lumMod val="75000"/>
                  </a:schemeClr>
                </a:solidFill>
              </a:rPr>
              <a:t>Standardni protokol na Internetu postaje TCP/IP (</a:t>
            </a:r>
            <a:r>
              <a:rPr lang="hr-HR" altLang="sr-Latn-RS" i="1" dirty="0" err="1">
                <a:solidFill>
                  <a:schemeClr val="accent2">
                    <a:lumMod val="75000"/>
                  </a:schemeClr>
                </a:solidFill>
              </a:rPr>
              <a:t>Transmission</a:t>
            </a:r>
            <a:r>
              <a:rPr lang="hr-HR" altLang="sr-Latn-RS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hr-HR" altLang="sr-Latn-RS" i="1" dirty="0" err="1">
                <a:solidFill>
                  <a:schemeClr val="accent2">
                    <a:lumMod val="75000"/>
                  </a:schemeClr>
                </a:solidFill>
              </a:rPr>
              <a:t>Control</a:t>
            </a:r>
            <a:r>
              <a:rPr lang="hr-HR" altLang="sr-Latn-RS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hr-HR" altLang="sr-Latn-RS" i="1" dirty="0" err="1">
                <a:solidFill>
                  <a:schemeClr val="accent2">
                    <a:lumMod val="75000"/>
                  </a:schemeClr>
                </a:solidFill>
              </a:rPr>
              <a:t>Protocol</a:t>
            </a:r>
            <a:r>
              <a:rPr lang="hr-HR" altLang="sr-Latn-RS" i="1" dirty="0">
                <a:solidFill>
                  <a:schemeClr val="accent2">
                    <a:lumMod val="75000"/>
                  </a:schemeClr>
                </a:solidFill>
              </a:rPr>
              <a:t>/Internet </a:t>
            </a:r>
            <a:r>
              <a:rPr lang="hr-HR" altLang="sr-Latn-RS" i="1" dirty="0" err="1">
                <a:solidFill>
                  <a:schemeClr val="accent2">
                    <a:lumMod val="75000"/>
                  </a:schemeClr>
                </a:solidFill>
              </a:rPr>
              <a:t>Protocol</a:t>
            </a:r>
            <a:r>
              <a:rPr lang="hr-HR" altLang="sr-Latn-RS" sz="2000" dirty="0">
                <a:solidFill>
                  <a:schemeClr val="accent2">
                    <a:lumMod val="75000"/>
                  </a:schemeClr>
                </a:solidFill>
              </a:rPr>
              <a:t>) protokol</a:t>
            </a:r>
          </a:p>
          <a:p>
            <a:pPr>
              <a:lnSpc>
                <a:spcPct val="150000"/>
              </a:lnSpc>
            </a:pPr>
            <a:r>
              <a:rPr lang="hr-HR" altLang="sr-Latn-RS" sz="2000" dirty="0">
                <a:solidFill>
                  <a:schemeClr val="accent2">
                    <a:lumMod val="75000"/>
                  </a:schemeClr>
                </a:solidFill>
              </a:rPr>
              <a:t>Naša se država priključila Internetu </a:t>
            </a:r>
            <a:r>
              <a:rPr lang="hr-HR" altLang="sr-Latn-RS" sz="2000" b="1" dirty="0">
                <a:solidFill>
                  <a:schemeClr val="accent2">
                    <a:lumMod val="75000"/>
                  </a:schemeClr>
                </a:solidFill>
              </a:rPr>
              <a:t>1991</a:t>
            </a:r>
            <a:r>
              <a:rPr lang="hr-HR" altLang="sr-Latn-RS" sz="2000" dirty="0">
                <a:solidFill>
                  <a:schemeClr val="accent2">
                    <a:lumMod val="75000"/>
                  </a:schemeClr>
                </a:solidFill>
              </a:rPr>
              <a:t>. godine kada je osnovan </a:t>
            </a:r>
            <a:r>
              <a:rPr lang="hr-HR" altLang="sr-Latn-RS" sz="2000" b="1" dirty="0" err="1">
                <a:solidFill>
                  <a:schemeClr val="accent2">
                    <a:lumMod val="75000"/>
                  </a:schemeClr>
                </a:solidFill>
              </a:rPr>
              <a:t>CARNet</a:t>
            </a:r>
            <a:endParaRPr lang="hr-HR" altLang="sr-Latn-RS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98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Tema sustav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sustava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sustav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284</Words>
  <Application>Microsoft Office PowerPoint</Application>
  <PresentationFormat>Prikaz na zaslonu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sustava Office</vt:lpstr>
      <vt:lpstr>Internet i računalne mreže</vt:lpstr>
      <vt:lpstr>PowerPointova prezentacija</vt:lpstr>
      <vt:lpstr>Što su to računalne mreže?</vt:lpstr>
      <vt:lpstr>Zašto se računala povezuju u mreže?</vt:lpstr>
      <vt:lpstr>Koji su osnovni tipovi računalnih mreža s obzirom na veličinu mreže?</vt:lpstr>
      <vt:lpstr>Koje tipove mreža imamo u pogledu građe?</vt:lpstr>
      <vt:lpstr>Internet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 i računalne mreže</dc:title>
  <dc:creator>Davor</dc:creator>
  <cp:lastModifiedBy>Davor</cp:lastModifiedBy>
  <cp:revision>6</cp:revision>
  <dcterms:created xsi:type="dcterms:W3CDTF">2014-12-01T12:06:25Z</dcterms:created>
  <dcterms:modified xsi:type="dcterms:W3CDTF">2014-12-01T12:24:03Z</dcterms:modified>
</cp:coreProperties>
</file>