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7" r:id="rId1"/>
  </p:sldMasterIdLst>
  <p:notesMasterIdLst>
    <p:notesMasterId r:id="rId31"/>
  </p:notesMasterIdLst>
  <p:sldIdLst>
    <p:sldId id="511" r:id="rId2"/>
    <p:sldId id="584" r:id="rId3"/>
    <p:sldId id="585" r:id="rId4"/>
    <p:sldId id="586" r:id="rId5"/>
    <p:sldId id="587" r:id="rId6"/>
    <p:sldId id="509" r:id="rId7"/>
    <p:sldId id="590" r:id="rId8"/>
    <p:sldId id="591" r:id="rId9"/>
    <p:sldId id="599" r:id="rId10"/>
    <p:sldId id="592" r:id="rId11"/>
    <p:sldId id="594" r:id="rId12"/>
    <p:sldId id="595" r:id="rId13"/>
    <p:sldId id="593" r:id="rId14"/>
    <p:sldId id="600" r:id="rId15"/>
    <p:sldId id="601" r:id="rId16"/>
    <p:sldId id="596" r:id="rId17"/>
    <p:sldId id="602" r:id="rId18"/>
    <p:sldId id="603" r:id="rId19"/>
    <p:sldId id="606" r:id="rId20"/>
    <p:sldId id="607" r:id="rId21"/>
    <p:sldId id="604" r:id="rId22"/>
    <p:sldId id="610" r:id="rId23"/>
    <p:sldId id="611" r:id="rId24"/>
    <p:sldId id="613" r:id="rId25"/>
    <p:sldId id="614" r:id="rId26"/>
    <p:sldId id="609" r:id="rId27"/>
    <p:sldId id="615" r:id="rId28"/>
    <p:sldId id="655" r:id="rId29"/>
    <p:sldId id="618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941"/>
    <a:srgbClr val="0D1319"/>
    <a:srgbClr val="0C1116"/>
    <a:srgbClr val="F4AB18"/>
    <a:srgbClr val="FFFFFF"/>
    <a:srgbClr val="FF3300"/>
    <a:srgbClr val="1D2B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Svijetli stil 3 - Isticanj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17" autoAdjust="0"/>
    <p:restoredTop sz="92652" autoAdjust="0"/>
  </p:normalViewPr>
  <p:slideViewPr>
    <p:cSldViewPr>
      <p:cViewPr>
        <p:scale>
          <a:sx n="60" d="100"/>
          <a:sy n="60" d="100"/>
        </p:scale>
        <p:origin x="-1614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39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50B6182-4219-4F2B-A824-2273D11ABAB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3461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DFEC3A-2783-41A8-AD9C-B9815A6A345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vni poveznik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Naslov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5" name="Rezervirano mjesto datuma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D7435-1B55-4609-840A-72694D87564F}" type="datetime1">
              <a:rPr lang="en-US" smtClean="0"/>
              <a:t>11/12/2018</a:t>
            </a:fld>
            <a:endParaRPr lang="hr-HR"/>
          </a:p>
        </p:txBody>
      </p:sp>
      <p:sp>
        <p:nvSpPr>
          <p:cNvPr id="6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7" name="Rezervirano mjesto broja slajda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94189-9E29-4791-A36E-89661AF51146}" type="datetime1">
              <a:rPr lang="en-US" smtClean="0"/>
              <a:t>11/12/2018</a:t>
            </a:fld>
            <a:endParaRPr lang="hr-HR"/>
          </a:p>
        </p:txBody>
      </p:sp>
      <p:sp>
        <p:nvSpPr>
          <p:cNvPr id="5" name="Rezervirano mjesto podnožj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6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F00FF-000A-4F42-8222-9E4D8361AF88}" type="datetime1">
              <a:rPr lang="en-US" smtClean="0"/>
              <a:t>11/12/2018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rilagođeni izgled">
    <p:bg>
      <p:bgPr>
        <a:solidFill>
          <a:srgbClr val="0D13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1262058" cy="280966"/>
          </a:xfrm>
        </p:spPr>
        <p:txBody>
          <a:bodyPr/>
          <a:lstStyle>
            <a:lvl1pPr>
              <a:defRPr b="1">
                <a:solidFill>
                  <a:srgbClr val="F6B94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13"/>
          </p:nvPr>
        </p:nvSpPr>
        <p:spPr>
          <a:xfrm>
            <a:off x="428596" y="1643050"/>
            <a:ext cx="8358246" cy="4071937"/>
          </a:xfrm>
        </p:spPr>
        <p:txBody>
          <a:bodyPr/>
          <a:lstStyle>
            <a:lvl1pPr>
              <a:buClr>
                <a:srgbClr val="F6B940"/>
              </a:buClr>
              <a:defRPr>
                <a:solidFill>
                  <a:srgbClr val="FFFFFF"/>
                </a:solidFill>
                <a:effectLst/>
              </a:defRPr>
            </a:lvl1pPr>
            <a:lvl2pPr>
              <a:buClr>
                <a:srgbClr val="DF980B"/>
              </a:buClr>
              <a:defRPr>
                <a:solidFill>
                  <a:srgbClr val="FFFFFF"/>
                </a:solidFill>
                <a:effectLst/>
              </a:defRPr>
            </a:lvl2pPr>
            <a:lvl3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/>
              </a:defRPr>
            </a:lvl3pPr>
            <a:lvl4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hr-HR" dirty="0" smtClean="0"/>
              <a:t>Kliknite da biste uredili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228600"/>
            <a:ext cx="752633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B7C94-E488-4864-9EB1-4914369E591E}" type="datetime1">
              <a:rPr lang="en-US" smtClean="0"/>
              <a:t>11/12/2018</a:t>
            </a:fld>
            <a:endParaRPr lang="hr-H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E9B7E-CF3A-45DB-B97F-9DD90442E7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slov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27" name="Rezervirano mjesto sadržaja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5ABB7-9B65-44F0-A29A-91DF20C0AE45}" type="datetime1">
              <a:rPr lang="en-US" smtClean="0"/>
              <a:t>11/12/2018</a:t>
            </a:fld>
            <a:endParaRPr lang="hr-HR"/>
          </a:p>
        </p:txBody>
      </p:sp>
      <p:sp>
        <p:nvSpPr>
          <p:cNvPr id="5" name="Rezervirano mjesto podnožja 18"/>
          <p:cNvSpPr>
            <a:spLocks noGrp="1"/>
          </p:cNvSpPr>
          <p:nvPr>
            <p:ph type="ftr" sz="quarter" idx="11"/>
          </p:nvPr>
        </p:nvSpPr>
        <p:spPr>
          <a:xfrm>
            <a:off x="0" y="6497960"/>
            <a:ext cx="1383432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6" name="Rezervirano mjesto broja slajda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vni poveznik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5" name="Rezervirano mjesto datum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F2163-5BB2-4B5B-B391-6F7100A2BD6C}" type="datetime1">
              <a:rPr lang="en-US" smtClean="0"/>
              <a:t>11/12/2018</a:t>
            </a:fld>
            <a:endParaRPr lang="hr-HR"/>
          </a:p>
        </p:txBody>
      </p:sp>
      <p:sp>
        <p:nvSpPr>
          <p:cNvPr id="7" name="Rezervirano mjesto podnožj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9" name="Rezervirano mjesto broja slajd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slov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4" name="Rezervirano mjesto sadržaja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82F14-DF31-4B20-82A5-E2163F6BFBDD}" type="datetime1">
              <a:rPr lang="en-US" smtClean="0"/>
              <a:t>11/12/2018</a:t>
            </a:fld>
            <a:endParaRPr lang="hr-HR"/>
          </a:p>
        </p:txBody>
      </p:sp>
      <p:sp>
        <p:nvSpPr>
          <p:cNvPr id="6" name="Rezervirano mjesto podnožj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7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Naslov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25" name="Rezervirano mjesto teksta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28" name="Rezervirano mjesto sadržaja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8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CB44D-0AA3-4C6A-8E84-1832D3DA3490}" type="datetime1">
              <a:rPr lang="en-US" smtClean="0"/>
              <a:t>11/12/2018</a:t>
            </a:fld>
            <a:endParaRPr lang="hr-HR"/>
          </a:p>
        </p:txBody>
      </p:sp>
      <p:sp>
        <p:nvSpPr>
          <p:cNvPr id="9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10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slov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datum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DA22A-963D-4DC6-B70F-347814A26575}" type="datetime1">
              <a:rPr lang="en-US" smtClean="0"/>
              <a:t>11/12/2018</a:t>
            </a:fld>
            <a:endParaRPr lang="hr-HR"/>
          </a:p>
        </p:txBody>
      </p:sp>
      <p:sp>
        <p:nvSpPr>
          <p:cNvPr id="4" name="Rezervirano mjesto podnožj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93116-408D-4493-ADC9-B03B627F7315}" type="datetime1">
              <a:rPr lang="en-US" smtClean="0"/>
              <a:t>11/12/2018</a:t>
            </a:fld>
            <a:endParaRPr lang="hr-HR"/>
          </a:p>
        </p:txBody>
      </p:sp>
      <p:sp>
        <p:nvSpPr>
          <p:cNvPr id="3" name="Rezervirano mjesto podnožj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4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vni poveznik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Naslov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26" name="Rezervirano mjesto teksta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14" name="Rezervirano mjesto sadržaja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6" name="Rezervirano mjesto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A2CCA-A05B-4F31-8727-9F291C881A03}" type="datetime1">
              <a:rPr lang="en-US" smtClean="0"/>
              <a:t>11/12/2018</a:t>
            </a:fld>
            <a:endParaRPr lang="hr-HR"/>
          </a:p>
        </p:txBody>
      </p:sp>
      <p:sp>
        <p:nvSpPr>
          <p:cNvPr id="7" name="Rezervirano mjesto podnožj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8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zervirano mjesto slik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r-HR" noProof="0" smtClean="0"/>
              <a:t>Pritisnite ikonu za dodavanje slike</a:t>
            </a:r>
            <a:endParaRPr lang="en-US" noProof="0" dirty="0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26" name="Rezervirano mjesto teksta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5C6D4-BA9C-4650-B906-14D19E2DD52A}" type="datetime1">
              <a:rPr lang="en-US" smtClean="0"/>
              <a:t>11/12/2018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7" name="Rezervirano mjesto broja slajd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Rezervirano mjesto teksta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smtClean="0"/>
          </a:p>
        </p:txBody>
      </p:sp>
      <p:sp>
        <p:nvSpPr>
          <p:cNvPr id="11" name="Rezervirano mjesto datum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C6D82B-6F06-4E86-84EE-11F71BED3EB1}" type="datetime1">
              <a:rPr lang="en-US" smtClean="0"/>
              <a:t>11/12/2018</a:t>
            </a:fld>
            <a:endParaRPr lang="hr-HR"/>
          </a:p>
        </p:txBody>
      </p:sp>
      <p:sp>
        <p:nvSpPr>
          <p:cNvPr id="28" name="Rezervirano mjesto podnožj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zervirano mjesto naslova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1" fontAlgn="base" hangingPunct="1">
        <a:lnSpc>
          <a:spcPct val="110000"/>
        </a:lnSpc>
        <a:spcBef>
          <a:spcPts val="18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10000"/>
        </a:lnSpc>
        <a:spcBef>
          <a:spcPts val="18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110000"/>
        </a:lnSpc>
        <a:spcBef>
          <a:spcPts val="18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110000"/>
        </a:lnSpc>
        <a:spcBef>
          <a:spcPts val="18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110000"/>
        </a:lnSpc>
        <a:spcBef>
          <a:spcPts val="18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5696" y="2276872"/>
            <a:ext cx="5616624" cy="1609725"/>
          </a:xfrm>
        </p:spPr>
        <p:txBody>
          <a:bodyPr/>
          <a:lstStyle/>
          <a:p>
            <a:pPr eaLnBrk="1" hangingPunct="1">
              <a:defRPr/>
            </a:pPr>
            <a:r>
              <a:rPr lang="hr-HR" sz="6000" dirty="0" err="1" smtClean="0"/>
              <a:t>Ms</a:t>
            </a:r>
            <a:r>
              <a:rPr lang="hr-HR" sz="6000" dirty="0" smtClean="0"/>
              <a:t> Word 2010</a:t>
            </a:r>
            <a:endParaRPr lang="en-US" sz="60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221088"/>
            <a:ext cx="6629400" cy="923925"/>
          </a:xfrm>
        </p:spPr>
        <p:txBody>
          <a:bodyPr/>
          <a:lstStyle/>
          <a:p>
            <a:pPr algn="ctr" eaLnBrk="1" hangingPunct="1">
              <a:spcBef>
                <a:spcPct val="60000"/>
              </a:spcBef>
            </a:pPr>
            <a:r>
              <a:rPr lang="hr-HR" sz="3200" dirty="0"/>
              <a:t>Oblikovanje </a:t>
            </a:r>
            <a:r>
              <a:rPr lang="hr-HR" sz="3200" dirty="0" smtClean="0"/>
              <a:t>znakova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9191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Oblikovanje teksta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6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6211416" cy="4525962"/>
          </a:xfrm>
        </p:spPr>
        <p:txBody>
          <a:bodyPr/>
          <a:lstStyle/>
          <a:p>
            <a:pPr algn="just" eaLnBrk="1" hangingPunct="1">
              <a:lnSpc>
                <a:spcPct val="130000"/>
              </a:lnSpc>
              <a:spcBef>
                <a:spcPts val="600"/>
              </a:spcBef>
              <a:tabLst>
                <a:tab pos="1698625" algn="l"/>
              </a:tabLst>
            </a:pPr>
            <a:r>
              <a:rPr lang="hr-HR" dirty="0"/>
              <a:t>Odabranom tekstu može se mijenjati: </a:t>
            </a:r>
          </a:p>
          <a:p>
            <a:pPr lvl="1" eaLnBrk="1" hangingPunct="1">
              <a:lnSpc>
                <a:spcPct val="130000"/>
              </a:lnSpc>
              <a:spcBef>
                <a:spcPts val="600"/>
              </a:spcBef>
              <a:tabLst>
                <a:tab pos="1698625" algn="l"/>
              </a:tabLst>
            </a:pPr>
            <a:r>
              <a:rPr lang="hr-HR" b="1" i="1" dirty="0"/>
              <a:t>izgled</a:t>
            </a:r>
            <a:r>
              <a:rPr lang="hr-HR" dirty="0"/>
              <a:t> znaka (</a:t>
            </a:r>
            <a:r>
              <a:rPr lang="hr-HR" dirty="0" err="1"/>
              <a:t>enlg</a:t>
            </a:r>
            <a:r>
              <a:rPr lang="hr-HR" dirty="0"/>
              <a:t>. font),</a:t>
            </a:r>
          </a:p>
          <a:p>
            <a:pPr lvl="1" eaLnBrk="1" hangingPunct="1">
              <a:lnSpc>
                <a:spcPct val="130000"/>
              </a:lnSpc>
              <a:spcBef>
                <a:spcPts val="600"/>
              </a:spcBef>
              <a:tabLst>
                <a:tab pos="1698625" algn="l"/>
              </a:tabLst>
            </a:pPr>
            <a:r>
              <a:rPr lang="hr-HR" b="1" i="1" dirty="0"/>
              <a:t>veličina</a:t>
            </a:r>
            <a:r>
              <a:rPr lang="hr-HR" dirty="0"/>
              <a:t> znaka, </a:t>
            </a:r>
          </a:p>
          <a:p>
            <a:pPr lvl="1" eaLnBrk="1" hangingPunct="1">
              <a:lnSpc>
                <a:spcPct val="130000"/>
              </a:lnSpc>
              <a:spcBef>
                <a:spcPts val="600"/>
              </a:spcBef>
              <a:tabLst>
                <a:tab pos="1698625" algn="l"/>
              </a:tabLst>
            </a:pPr>
            <a:r>
              <a:rPr lang="hr-HR" b="1" i="1" dirty="0"/>
              <a:t>boja</a:t>
            </a:r>
            <a:r>
              <a:rPr lang="hr-HR" dirty="0"/>
              <a:t> znaka,</a:t>
            </a:r>
          </a:p>
          <a:p>
            <a:pPr lvl="1" eaLnBrk="1" hangingPunct="1">
              <a:lnSpc>
                <a:spcPct val="130000"/>
              </a:lnSpc>
              <a:spcBef>
                <a:spcPts val="600"/>
              </a:spcBef>
              <a:tabLst>
                <a:tab pos="1698625" algn="l"/>
              </a:tabLst>
            </a:pPr>
            <a:r>
              <a:rPr lang="hr-HR" b="1" i="1" dirty="0"/>
              <a:t>stil</a:t>
            </a:r>
            <a:r>
              <a:rPr lang="hr-HR" dirty="0"/>
              <a:t> </a:t>
            </a:r>
            <a:r>
              <a:rPr lang="hr-HR" dirty="0" smtClean="0"/>
              <a:t>ispisa: </a:t>
            </a:r>
            <a:r>
              <a:rPr lang="hr-HR" dirty="0"/>
              <a:t/>
            </a:r>
            <a:br>
              <a:rPr lang="hr-HR" dirty="0"/>
            </a:br>
            <a:r>
              <a:rPr lang="hr-HR" sz="2400" dirty="0" smtClean="0"/>
              <a:t>(podebljano </a:t>
            </a:r>
            <a:r>
              <a:rPr lang="hr-HR" sz="2400" dirty="0"/>
              <a:t>(engl. </a:t>
            </a:r>
            <a:r>
              <a:rPr lang="hr-HR" sz="2400" dirty="0" err="1"/>
              <a:t>bold</a:t>
            </a:r>
            <a:r>
              <a:rPr lang="hr-HR" sz="2400" dirty="0"/>
              <a:t>), </a:t>
            </a:r>
            <a:r>
              <a:rPr lang="hr-HR" sz="2400" dirty="0" smtClean="0"/>
              <a:t>nakošeno </a:t>
            </a:r>
            <a:br>
              <a:rPr lang="hr-HR" sz="2400" dirty="0" smtClean="0"/>
            </a:br>
            <a:r>
              <a:rPr lang="hr-HR" sz="2400" dirty="0" smtClean="0"/>
              <a:t>(</a:t>
            </a:r>
            <a:r>
              <a:rPr lang="hr-HR" sz="2400" dirty="0"/>
              <a:t>engl. </a:t>
            </a:r>
            <a:r>
              <a:rPr lang="hr-HR" sz="2400" dirty="0" err="1"/>
              <a:t>italic</a:t>
            </a:r>
            <a:r>
              <a:rPr lang="hr-HR" sz="2400" dirty="0"/>
              <a:t>), </a:t>
            </a:r>
            <a:r>
              <a:rPr lang="hr-HR" sz="2400" dirty="0" smtClean="0"/>
              <a:t>podvučeno </a:t>
            </a:r>
            <a:r>
              <a:rPr lang="hr-HR" sz="2400" dirty="0"/>
              <a:t>(engl. </a:t>
            </a:r>
            <a:r>
              <a:rPr lang="hr-HR" sz="2400" dirty="0" err="1"/>
              <a:t>underline</a:t>
            </a:r>
            <a:r>
              <a:rPr lang="hr-HR" sz="2400" dirty="0"/>
              <a:t>).</a:t>
            </a:r>
            <a:endParaRPr lang="en-US" sz="2400" dirty="0"/>
          </a:p>
        </p:txBody>
      </p:sp>
      <p:pic>
        <p:nvPicPr>
          <p:cNvPr id="7" name="Picture 4" descr="w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1700808"/>
            <a:ext cx="2181501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817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Oblikovanje teksta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dirty="0"/>
              <a:t>Za </a:t>
            </a:r>
            <a:r>
              <a:rPr lang="hr-HR" b="1" i="1" dirty="0"/>
              <a:t>promjenu izgleda teksta </a:t>
            </a:r>
            <a:r>
              <a:rPr lang="hr-HR" dirty="0"/>
              <a:t>potrebno ga je označiti, pa birati:</a:t>
            </a:r>
          </a:p>
          <a:p>
            <a:pPr lvl="1" eaLnBrk="1" hangingPunct="1">
              <a:defRPr/>
            </a:pPr>
            <a:r>
              <a:rPr lang="hr-HR" dirty="0"/>
              <a:t>kartica </a:t>
            </a:r>
            <a:r>
              <a:rPr lang="hr-HR" b="1" i="1" dirty="0"/>
              <a:t>Polazno</a:t>
            </a:r>
            <a:r>
              <a:rPr lang="hr-HR" dirty="0"/>
              <a:t>, grupa </a:t>
            </a:r>
            <a:r>
              <a:rPr lang="hr-HR" b="1" i="1" dirty="0"/>
              <a:t>Font</a:t>
            </a:r>
            <a:r>
              <a:rPr lang="hr-HR" dirty="0"/>
              <a:t>, a potom željeni naredbeni gumb.</a:t>
            </a:r>
          </a:p>
          <a:p>
            <a:pPr eaLnBrk="1" hangingPunct="1">
              <a:defRPr/>
            </a:pPr>
            <a:endParaRPr lang="hr-HR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937869"/>
            <a:ext cx="6120680" cy="179013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2087563" y="4246563"/>
            <a:ext cx="900261" cy="33456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074082" y="5411451"/>
            <a:ext cx="863600" cy="28892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 rot="10800000" flipV="1">
            <a:off x="5937682" y="5342275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>
                <a:solidFill>
                  <a:srgbClr val="FF0000"/>
                </a:solidFill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961367" y="4387833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dirty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06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cs typeface="Times New Roman" pitchFamily="18" charset="0"/>
              </a:rPr>
              <a:t>Oblikovanje teksta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44" t="35935"/>
          <a:stretch/>
        </p:blipFill>
        <p:spPr>
          <a:xfrm>
            <a:off x="2051720" y="2636912"/>
            <a:ext cx="5140300" cy="1622660"/>
          </a:xfrm>
          <a:prstGeom prst="rect">
            <a:avLst/>
          </a:prstGeom>
          <a:ln>
            <a:solidFill>
              <a:schemeClr val="tx2"/>
            </a:solidFill>
          </a:ln>
        </p:spPr>
      </p:pic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7035194" y="2075562"/>
            <a:ext cx="1969414" cy="1206188"/>
          </a:xfrm>
          <a:prstGeom prst="wedgeRectCallout">
            <a:avLst>
              <a:gd name="adj1" fmla="val -77312"/>
              <a:gd name="adj2" fmla="val 31877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  <a:t>promjena velika/mala slova</a:t>
            </a:r>
            <a:endParaRPr lang="hr-HR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6364138" y="4042101"/>
            <a:ext cx="1901974" cy="893861"/>
          </a:xfrm>
          <a:prstGeom prst="wedgeRectCallout">
            <a:avLst>
              <a:gd name="adj1" fmla="val -17966"/>
              <a:gd name="adj2" fmla="val -75783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  <a:t>promjena </a:t>
            </a:r>
            <a:r>
              <a:rPr lang="hr-HR" altLang="zh-CN" sz="2400" b="1" i="1" dirty="0">
                <a:solidFill>
                  <a:schemeClr val="accent2">
                    <a:lumMod val="50000"/>
                  </a:schemeClr>
                </a:solidFill>
              </a:rPr>
              <a:t>boje znaka</a:t>
            </a:r>
            <a:endParaRPr lang="hr-HR" sz="2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AutoShape 14"/>
          <p:cNvSpPr>
            <a:spLocks noChangeArrowheads="1"/>
          </p:cNvSpPr>
          <p:nvPr/>
        </p:nvSpPr>
        <p:spPr bwMode="auto">
          <a:xfrm>
            <a:off x="2161845" y="2797113"/>
            <a:ext cx="1852016" cy="421099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358822" y="1226517"/>
            <a:ext cx="2124945" cy="1296144"/>
          </a:xfrm>
          <a:prstGeom prst="wedgeRectCallout">
            <a:avLst>
              <a:gd name="adj1" fmla="val 42616"/>
              <a:gd name="adj2" fmla="val 71726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  <a:t>promjena </a:t>
            </a:r>
            <a:r>
              <a:rPr lang="hr-HR" altLang="zh-CN" sz="2400" b="1" i="1" dirty="0">
                <a:solidFill>
                  <a:schemeClr val="accent2">
                    <a:lumMod val="50000"/>
                  </a:schemeClr>
                </a:solidFill>
              </a:rPr>
              <a:t>oblika znaka</a:t>
            </a:r>
            <a: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  <a:t>(engl. font)</a:t>
            </a:r>
            <a:endParaRPr lang="hr-HR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auto">
          <a:xfrm>
            <a:off x="4013860" y="2797112"/>
            <a:ext cx="825980" cy="421099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8" name="AutoShape 14"/>
          <p:cNvSpPr>
            <a:spLocks noChangeArrowheads="1"/>
          </p:cNvSpPr>
          <p:nvPr/>
        </p:nvSpPr>
        <p:spPr bwMode="auto">
          <a:xfrm>
            <a:off x="6482281" y="3356388"/>
            <a:ext cx="674112" cy="421099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4839839" y="2797111"/>
            <a:ext cx="872191" cy="421101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3275856" y="1268760"/>
            <a:ext cx="1655763" cy="1165125"/>
          </a:xfrm>
          <a:prstGeom prst="wedgeRectCallout">
            <a:avLst>
              <a:gd name="adj1" fmla="val 25550"/>
              <a:gd name="adj2" fmla="val 88816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  <a:t>promjena </a:t>
            </a:r>
            <a:r>
              <a:rPr lang="hr-HR" altLang="zh-CN" sz="2400" b="1" i="1" dirty="0">
                <a:solidFill>
                  <a:schemeClr val="accent2">
                    <a:lumMod val="50000"/>
                  </a:schemeClr>
                </a:solidFill>
              </a:rPr>
              <a:t>veličine znaka</a:t>
            </a:r>
            <a:endParaRPr lang="hr-HR" sz="2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5179665" y="1226517"/>
            <a:ext cx="2312904" cy="935037"/>
          </a:xfrm>
          <a:prstGeom prst="wedgeRectCallout">
            <a:avLst>
              <a:gd name="adj1" fmla="val -35276"/>
              <a:gd name="adj2" fmla="val 123448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  <a:t>povećaj/smanji veličinu fonta</a:t>
            </a:r>
            <a:endParaRPr lang="hr-HR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" name="AutoShape 14"/>
          <p:cNvSpPr>
            <a:spLocks noChangeArrowheads="1"/>
          </p:cNvSpPr>
          <p:nvPr/>
        </p:nvSpPr>
        <p:spPr bwMode="auto">
          <a:xfrm>
            <a:off x="5723904" y="2797113"/>
            <a:ext cx="758377" cy="421101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21" name="AutoShape 14"/>
          <p:cNvSpPr>
            <a:spLocks noChangeArrowheads="1"/>
          </p:cNvSpPr>
          <p:nvPr/>
        </p:nvSpPr>
        <p:spPr bwMode="auto">
          <a:xfrm>
            <a:off x="3028209" y="3356386"/>
            <a:ext cx="787956" cy="421101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2136361" y="4396450"/>
            <a:ext cx="1571543" cy="1263687"/>
          </a:xfrm>
          <a:prstGeom prst="wedgeRectCallout">
            <a:avLst>
              <a:gd name="adj1" fmla="val 39131"/>
              <a:gd name="adj2" fmla="val -106068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  <a:t>promjena </a:t>
            </a:r>
            <a:r>
              <a:rPr lang="hr-HR" altLang="zh-CN" sz="2400" b="1" i="1" dirty="0">
                <a:solidFill>
                  <a:schemeClr val="accent2">
                    <a:lumMod val="50000"/>
                  </a:schemeClr>
                </a:solidFill>
              </a:rPr>
              <a:t>stila  podvlake</a:t>
            </a:r>
            <a:endParaRPr lang="hr-HR" sz="2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AutoShape 14"/>
          <p:cNvSpPr>
            <a:spLocks noChangeArrowheads="1"/>
          </p:cNvSpPr>
          <p:nvPr/>
        </p:nvSpPr>
        <p:spPr bwMode="auto">
          <a:xfrm>
            <a:off x="2199840" y="3356386"/>
            <a:ext cx="825980" cy="421099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260726" y="3783422"/>
            <a:ext cx="1655763" cy="1152540"/>
          </a:xfrm>
          <a:prstGeom prst="wedgeRectCallout">
            <a:avLst>
              <a:gd name="adj1" fmla="val 72168"/>
              <a:gd name="adj2" fmla="val -56897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tabLst>
                <a:tab pos="715963" algn="l"/>
              </a:tabLst>
              <a:defRPr/>
            </a:pPr>
            <a: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  <a:t>promjena </a:t>
            </a:r>
            <a:r>
              <a:rPr lang="hr-HR" altLang="zh-CN" sz="2400" b="1" i="1" dirty="0">
                <a:solidFill>
                  <a:schemeClr val="accent2">
                    <a:lumMod val="50000"/>
                  </a:schemeClr>
                </a:solidFill>
              </a:rPr>
              <a:t>stila znaka</a:t>
            </a:r>
            <a:endParaRPr lang="hr-HR" sz="2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AutoShape 14"/>
          <p:cNvSpPr>
            <a:spLocks noChangeArrowheads="1"/>
          </p:cNvSpPr>
          <p:nvPr/>
        </p:nvSpPr>
        <p:spPr bwMode="auto">
          <a:xfrm>
            <a:off x="4227892" y="3356384"/>
            <a:ext cx="787956" cy="421101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24" name="AutoShape 14"/>
          <p:cNvSpPr>
            <a:spLocks noChangeArrowheads="1"/>
          </p:cNvSpPr>
          <p:nvPr/>
        </p:nvSpPr>
        <p:spPr bwMode="auto">
          <a:xfrm>
            <a:off x="5752303" y="3351577"/>
            <a:ext cx="674112" cy="421099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5598533" y="5660137"/>
            <a:ext cx="1894036" cy="793199"/>
          </a:xfrm>
          <a:prstGeom prst="wedgeRectCallout">
            <a:avLst>
              <a:gd name="adj1" fmla="val -28241"/>
              <a:gd name="adj2" fmla="val -256293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hr-HR" altLang="zh-CN" sz="2400" b="1" i="1" dirty="0">
                <a:solidFill>
                  <a:schemeClr val="accent2">
                    <a:lumMod val="50000"/>
                  </a:schemeClr>
                </a:solidFill>
              </a:rPr>
              <a:t>markiranje</a:t>
            </a:r>
            <a: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  <a:t> teksta</a:t>
            </a:r>
            <a:endParaRPr lang="hr-HR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011957" y="4407849"/>
            <a:ext cx="1655763" cy="935037"/>
          </a:xfrm>
          <a:prstGeom prst="wedgeRectCallout">
            <a:avLst>
              <a:gd name="adj1" fmla="val -14615"/>
              <a:gd name="adj2" fmla="val -126750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  <a:t>indeks, eksponent</a:t>
            </a:r>
            <a:endParaRPr lang="hr-HR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74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alatn</a:t>
            </a:r>
            <a:r>
              <a:rPr lang="hr-HR" dirty="0"/>
              <a:t>a</a:t>
            </a:r>
            <a:r>
              <a:rPr lang="en-US" dirty="0"/>
              <a:t> </a:t>
            </a:r>
            <a:r>
              <a:rPr lang="en-US" dirty="0" err="1"/>
              <a:t>trak</a:t>
            </a:r>
            <a:r>
              <a:rPr lang="hr-HR" dirty="0"/>
              <a:t>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dirty="0"/>
              <a:t>Promjenu izgleda teksta omogućava i </a:t>
            </a:r>
            <a:r>
              <a:rPr lang="hr-HR" b="1" i="1" dirty="0"/>
              <a:t>mini alatna </a:t>
            </a:r>
            <a:r>
              <a:rPr lang="hr-HR" b="1" i="1" dirty="0" smtClean="0"/>
              <a:t>traka</a:t>
            </a:r>
            <a:r>
              <a:rPr lang="hr-HR" dirty="0" smtClean="0"/>
              <a:t> koja se prikazuje </a:t>
            </a:r>
            <a:r>
              <a:rPr lang="hr-HR" dirty="0"/>
              <a:t>nakon označavanja teksta.</a:t>
            </a:r>
            <a:r>
              <a:rPr lang="fi-FI" dirty="0"/>
              <a:t> </a:t>
            </a:r>
            <a:endParaRPr lang="hr-HR" dirty="0"/>
          </a:p>
        </p:txBody>
      </p:sp>
      <p:pic>
        <p:nvPicPr>
          <p:cNvPr id="7" name="Picture 2" descr="wo5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115758" y="3068960"/>
            <a:ext cx="4392613" cy="15573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2834896" y="3140397"/>
            <a:ext cx="3529012" cy="863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771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4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graphicFrame>
        <p:nvGraphicFramePr>
          <p:cNvPr id="8" name="Tablic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861969"/>
              </p:ext>
            </p:extLst>
          </p:nvPr>
        </p:nvGraphicFramePr>
        <p:xfrm>
          <a:off x="683568" y="1556792"/>
          <a:ext cx="7776864" cy="3852453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895122"/>
                <a:gridCol w="5881742"/>
              </a:tblGrid>
              <a:tr h="12334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Otvoriti dokument naziva vlastitog </a:t>
                      </a:r>
                      <a:r>
                        <a:rPr kumimoji="0" lang="hr-HR" sz="24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prez</a:t>
                      </a:r>
                      <a:r>
                        <a:rPr kumimoji="0" lang="en-US" sz="24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imen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 iz mape </a:t>
                      </a:r>
                      <a:b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Za Word_Prezime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. Na tekstu “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Sretni dani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” urediti: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2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068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Naslov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Comic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hr-HR" sz="24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Sans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MS, 22, plavo, podebljano, podvučeno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1. odlomak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Bookman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Old </a:t>
                      </a:r>
                      <a:r>
                        <a:rPr kumimoji="0" lang="hr-HR" sz="24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Style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16, crveno, nakošeno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2. odlomak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Lucida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hr-HR" sz="24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Handwriting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16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16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4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268760"/>
            <a:ext cx="525658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zervirano mjesto teksta 4"/>
          <p:cNvSpPr>
            <a:spLocks noGrp="1"/>
          </p:cNvSpPr>
          <p:nvPr>
            <p:ph type="body" sz="quarter" idx="13"/>
          </p:nvPr>
        </p:nvSpPr>
        <p:spPr>
          <a:xfrm>
            <a:off x="179512" y="1628800"/>
            <a:ext cx="3423324" cy="4071937"/>
          </a:xfrm>
        </p:spPr>
        <p:txBody>
          <a:bodyPr/>
          <a:lstStyle/>
          <a:p>
            <a:pPr algn="just"/>
            <a:r>
              <a:rPr lang="hr-HR" dirty="0"/>
              <a:t>Nakon promjene tekst izgleda kao što pokazuje slika.</a:t>
            </a:r>
            <a:endParaRPr lang="en-US" dirty="0"/>
          </a:p>
          <a:p>
            <a:pPr algn="just"/>
            <a:r>
              <a:rPr lang="en-US" dirty="0"/>
              <a:t>Tako promijenjen dokument spremiti pa zatvoriti</a:t>
            </a:r>
            <a:r>
              <a:rPr lang="en-US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1708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Veličina znakova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6499448" cy="4525962"/>
          </a:xfrm>
        </p:spPr>
        <p:txBody>
          <a:bodyPr/>
          <a:lstStyle/>
          <a:p>
            <a:pPr eaLnBrk="1" hangingPunct="1"/>
            <a:r>
              <a:rPr lang="hr-HR" dirty="0"/>
              <a:t>Veličina znakova izražava se u točkama.</a:t>
            </a:r>
          </a:p>
          <a:p>
            <a:pPr eaLnBrk="1" hangingPunct="1"/>
            <a:r>
              <a:rPr lang="hr-HR" dirty="0"/>
              <a:t>Točka iznosi približno 1/72 palca (inča).</a:t>
            </a:r>
            <a:br>
              <a:rPr lang="hr-HR" dirty="0"/>
            </a:br>
            <a:r>
              <a:rPr lang="hr-HR" dirty="0"/>
              <a:t>(1/72 palca = 0,0353 cm).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dirty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dirty="0"/>
              <a:t>	</a:t>
            </a:r>
            <a:r>
              <a:rPr lang="hr-HR" sz="2000" dirty="0"/>
              <a:t>(Ovaj podatak vrijedi samo za otisak na papiru pod uvjetom da se pri ispisu odredi povećanje 100%.)</a:t>
            </a:r>
            <a:endParaRPr lang="en-US" sz="2000" dirty="0"/>
          </a:p>
        </p:txBody>
      </p:sp>
      <p:pic>
        <p:nvPicPr>
          <p:cNvPr id="8" name="Picture 4" descr="wo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124744"/>
            <a:ext cx="864096" cy="526563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1199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Oblikovanje teksta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1325" indent="-4413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10000"/>
              <a:buFont typeface="Wingdings" pitchFamily="2" charset="2"/>
              <a:buAutoNum type="arabicPeriod"/>
            </a:pPr>
            <a:r>
              <a:rPr lang="hr-HR" altLang="zh-CN" dirty="0"/>
              <a:t>Odabirom </a:t>
            </a:r>
            <a:r>
              <a:rPr lang="hr-HR" altLang="zh-CN" b="1" i="1" dirty="0"/>
              <a:t>boje osvjetljenja </a:t>
            </a:r>
            <a:r>
              <a:rPr lang="hr-HR" altLang="zh-CN" dirty="0"/>
              <a:t>teksta moguće je načiniti da tekst izgleda kao da je označen markerom.</a:t>
            </a:r>
          </a:p>
          <a:p>
            <a:pPr marL="441325" indent="-4413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10000"/>
              <a:buFont typeface="Wingdings" pitchFamily="2" charset="2"/>
              <a:buAutoNum type="arabicPeriod"/>
            </a:pPr>
            <a:r>
              <a:rPr lang="hr-HR" altLang="zh-CN" dirty="0"/>
              <a:t>Jednom napisana slova </a:t>
            </a:r>
            <a:br>
              <a:rPr lang="hr-HR" altLang="zh-CN" dirty="0"/>
            </a:br>
            <a:r>
              <a:rPr lang="hr-HR" altLang="zh-CN" dirty="0"/>
              <a:t>moguće je </a:t>
            </a:r>
            <a:br>
              <a:rPr lang="hr-HR" altLang="zh-CN" dirty="0"/>
            </a:br>
            <a:r>
              <a:rPr lang="hr-HR" altLang="zh-CN" dirty="0"/>
              <a:t>pretvarati </a:t>
            </a:r>
            <a:r>
              <a:rPr lang="hr-HR" altLang="zh-CN" b="1" i="1" dirty="0"/>
              <a:t>u mala </a:t>
            </a:r>
            <a:br>
              <a:rPr lang="hr-HR" altLang="zh-CN" b="1" i="1" dirty="0"/>
            </a:br>
            <a:r>
              <a:rPr lang="hr-HR" altLang="zh-CN" b="1" i="1" dirty="0"/>
              <a:t>ili velika </a:t>
            </a:r>
            <a:br>
              <a:rPr lang="hr-HR" altLang="zh-CN" b="1" i="1" dirty="0"/>
            </a:br>
            <a:r>
              <a:rPr lang="hr-HR" altLang="zh-CN" b="1" i="1" dirty="0"/>
              <a:t>tiskana</a:t>
            </a:r>
            <a:r>
              <a:rPr lang="hr-HR" altLang="zh-CN" dirty="0"/>
              <a:t>. </a:t>
            </a:r>
          </a:p>
          <a:p>
            <a:pPr marL="441325" indent="-4413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10000"/>
              <a:buFont typeface="Wingdings" pitchFamily="2" charset="2"/>
              <a:buAutoNum type="arabicPeriod"/>
            </a:pPr>
            <a:r>
              <a:rPr lang="hr-HR" dirty="0"/>
              <a:t>Razni </a:t>
            </a:r>
            <a:r>
              <a:rPr lang="hr-HR" altLang="zh-CN" b="1" i="1" dirty="0"/>
              <a:t>stilovi i </a:t>
            </a:r>
            <a:br>
              <a:rPr lang="hr-HR" altLang="zh-CN" b="1" i="1" dirty="0"/>
            </a:br>
            <a:r>
              <a:rPr lang="hr-HR" altLang="zh-CN" b="1" i="1" dirty="0"/>
              <a:t>boje podvlake</a:t>
            </a:r>
            <a:r>
              <a:rPr lang="hr-HR" dirty="0"/>
              <a:t>.</a:t>
            </a:r>
            <a:endParaRPr lang="en-US" dirty="0"/>
          </a:p>
        </p:txBody>
      </p:sp>
      <p:pic>
        <p:nvPicPr>
          <p:cNvPr id="20" name="Picture 4" descr="wo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924944"/>
            <a:ext cx="2804303" cy="2486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7210047" y="3314801"/>
            <a:ext cx="295983" cy="225233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pic>
        <p:nvPicPr>
          <p:cNvPr id="17" name="Picture 8" descr="wo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3316431"/>
            <a:ext cx="2985937" cy="2112833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2" name="AutoShape 6"/>
          <p:cNvSpPr>
            <a:spLocks noChangeArrowheads="1"/>
          </p:cNvSpPr>
          <p:nvPr/>
        </p:nvSpPr>
        <p:spPr bwMode="auto">
          <a:xfrm>
            <a:off x="7212929" y="3551799"/>
            <a:ext cx="1296144" cy="1872208"/>
          </a:xfrm>
          <a:prstGeom prst="roundRect">
            <a:avLst>
              <a:gd name="adj" fmla="val 3954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5323583" y="3825957"/>
            <a:ext cx="260452" cy="262236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9" name="AutoShape 10"/>
          <p:cNvSpPr>
            <a:spLocks noChangeArrowheads="1"/>
          </p:cNvSpPr>
          <p:nvPr/>
        </p:nvSpPr>
        <p:spPr bwMode="auto">
          <a:xfrm>
            <a:off x="5359380" y="4071888"/>
            <a:ext cx="1679975" cy="1356018"/>
          </a:xfrm>
          <a:prstGeom prst="roundRect">
            <a:avLst>
              <a:gd name="adj" fmla="val 7514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7219973" y="2890689"/>
            <a:ext cx="431817" cy="47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8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357849" y="3358284"/>
            <a:ext cx="431817" cy="47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800" b="1">
                <a:solidFill>
                  <a:srgbClr val="FF0000"/>
                </a:solidFill>
              </a:rPr>
              <a:t>2</a:t>
            </a:r>
          </a:p>
        </p:txBody>
      </p:sp>
      <p:pic>
        <p:nvPicPr>
          <p:cNvPr id="9" name="Slika 8" descr="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14678" y="4000504"/>
            <a:ext cx="1928826" cy="2501446"/>
          </a:xfrm>
          <a:prstGeom prst="rect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</p:pic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3357554" y="4357694"/>
            <a:ext cx="357190" cy="28575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3714744" y="4071942"/>
            <a:ext cx="4318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8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3357554" y="4643446"/>
            <a:ext cx="1785950" cy="1857388"/>
          </a:xfrm>
          <a:prstGeom prst="roundRect">
            <a:avLst>
              <a:gd name="adj" fmla="val 7514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414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Oblikovanje teksta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988840"/>
            <a:ext cx="3384376" cy="4093914"/>
          </a:xfrm>
        </p:spPr>
        <p:txBody>
          <a:bodyPr/>
          <a:lstStyle/>
          <a:p>
            <a:pPr algn="just" eaLnBrk="1" hangingPunct="1">
              <a:lnSpc>
                <a:spcPct val="125000"/>
              </a:lnSpc>
            </a:pPr>
            <a:r>
              <a:rPr lang="hr-HR" dirty="0"/>
              <a:t>Za </a:t>
            </a:r>
            <a:r>
              <a:rPr lang="en-US" dirty="0" err="1"/>
              <a:t>grup</a:t>
            </a:r>
            <a:r>
              <a:rPr lang="hr-HR" dirty="0"/>
              <a:t>u</a:t>
            </a:r>
            <a:r>
              <a:rPr lang="en-US" dirty="0"/>
              <a:t> </a:t>
            </a:r>
            <a:r>
              <a:rPr lang="hr-HR" b="1" i="1" dirty="0" smtClean="0"/>
              <a:t>Font</a:t>
            </a:r>
            <a:r>
              <a:rPr lang="hr-HR" dirty="0" smtClean="0"/>
              <a:t> </a:t>
            </a:r>
            <a:r>
              <a:rPr lang="hr-HR" dirty="0"/>
              <a:t>moguće </a:t>
            </a:r>
            <a:r>
              <a:rPr lang="hr-HR" dirty="0" smtClean="0"/>
              <a:t>je otvoriti </a:t>
            </a:r>
            <a:r>
              <a:rPr lang="hr-HR" dirty="0"/>
              <a:t>pripadajući </a:t>
            </a:r>
            <a:r>
              <a:rPr lang="hr-HR" b="1" i="1" dirty="0"/>
              <a:t>dijaloški okvir</a:t>
            </a:r>
            <a:r>
              <a:rPr lang="hr-HR" dirty="0" smtClean="0"/>
              <a:t>.</a:t>
            </a:r>
            <a:endParaRPr lang="en-US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484784"/>
            <a:ext cx="4372586" cy="4915586"/>
          </a:xfrm>
          <a:prstGeom prst="rect">
            <a:avLst/>
          </a:prstGeom>
          <a:ln>
            <a:solidFill>
              <a:schemeClr val="tx2"/>
            </a:solidFill>
          </a:ln>
        </p:spPr>
      </p:pic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148064" y="180042"/>
            <a:ext cx="2090735" cy="1154111"/>
            <a:chOff x="385" y="2160"/>
            <a:chExt cx="1633" cy="817"/>
          </a:xfrm>
        </p:grpSpPr>
        <p:pic>
          <p:nvPicPr>
            <p:cNvPr id="9" name="Picture 5" descr="a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5" y="2160"/>
              <a:ext cx="1633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AutoShape 12"/>
            <p:cNvSpPr>
              <a:spLocks noChangeArrowheads="1"/>
            </p:cNvSpPr>
            <p:nvPr/>
          </p:nvSpPr>
          <p:spPr bwMode="auto">
            <a:xfrm>
              <a:off x="1847" y="2808"/>
              <a:ext cx="171" cy="169"/>
            </a:xfrm>
            <a:prstGeom prst="roundRect">
              <a:avLst>
                <a:gd name="adj" fmla="val 16667"/>
              </a:avLst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r-Latn-CS" b="0"/>
            </a:p>
          </p:txBody>
        </p:sp>
      </p:grp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4003101" y="2190059"/>
            <a:ext cx="4060244" cy="3664476"/>
          </a:xfrm>
          <a:prstGeom prst="roundRect">
            <a:avLst>
              <a:gd name="adj" fmla="val 4716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r-Latn-CS" b="0"/>
          </a:p>
        </p:txBody>
      </p:sp>
      <p:pic>
        <p:nvPicPr>
          <p:cNvPr id="14" name="Slika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73" y="4885683"/>
            <a:ext cx="4001059" cy="1514687"/>
          </a:xfrm>
          <a:prstGeom prst="rect">
            <a:avLst/>
          </a:prstGeom>
          <a:ln>
            <a:solidFill>
              <a:schemeClr val="tx2"/>
            </a:solidFill>
          </a:ln>
        </p:spPr>
      </p:pic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467073" y="4885683"/>
            <a:ext cx="719138" cy="28892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934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</a:t>
            </a:r>
            <a:r>
              <a:rPr lang="hr-HR" dirty="0" smtClean="0"/>
              <a:t>5.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graphicFrame>
        <p:nvGraphicFramePr>
          <p:cNvPr id="8" name="Tablic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859170"/>
              </p:ext>
            </p:extLst>
          </p:nvPr>
        </p:nvGraphicFramePr>
        <p:xfrm>
          <a:off x="395536" y="1412776"/>
          <a:ext cx="8496944" cy="490290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456384"/>
                <a:gridCol w="5040560"/>
              </a:tblGrid>
              <a:tr h="7920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Otvoriti datoteku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3_tekst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iz mape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Za Word_Prezime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2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920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Ukloniti boju osvjetljenja s markiranog teksta.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734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Postaviti crvenu boju osvjetljenja na sva pojavljivanja riječi miš.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59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Oblikovati tekst </a:t>
                      </a:r>
                      <a:r>
                        <a:rPr kumimoji="0" lang="hr-HR" sz="24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zadatka</a:t>
                      </a: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 2 tako da pokazuje: 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3538" marR="0" lvl="0" indent="-363538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a) Pitagorin poučak.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5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kern="1200" dirty="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3538" marR="0" lvl="0" indent="-363538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b) Pravilo potenciranja umnoška brojeva a i b.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5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400" b="1" kern="1200" dirty="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c) Formulu sumporne kiseline.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97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Priprema datoteka za vježbu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8" name="Rezervirano mjesto sadržaja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indent="-457200" eaLnBrk="1" hangingPunct="1">
              <a:buNone/>
              <a:defRPr/>
            </a:pPr>
            <a:r>
              <a:rPr lang="hr-HR" dirty="0">
                <a:effectLst/>
              </a:rPr>
              <a:t>Vježba 1a.</a:t>
            </a:r>
          </a:p>
          <a:p>
            <a:pPr marL="457200" indent="-457200" eaLnBrk="1" hangingPunct="1">
              <a:defRPr/>
            </a:pPr>
            <a:r>
              <a:rPr lang="hr-HR" dirty="0">
                <a:effectLst/>
              </a:rPr>
              <a:t>Na radnoj površini načiniti mapu </a:t>
            </a:r>
            <a:r>
              <a:rPr lang="hr-HR" b="1" i="1" dirty="0">
                <a:solidFill>
                  <a:srgbClr val="F6B941"/>
                </a:solidFill>
                <a:effectLst/>
              </a:rPr>
              <a:t>Za </a:t>
            </a:r>
            <a:r>
              <a:rPr lang="hr-HR" b="1" i="1" dirty="0" smtClean="0">
                <a:solidFill>
                  <a:srgbClr val="F6B941"/>
                </a:solidFill>
                <a:effectLst/>
              </a:rPr>
              <a:t>Word_Prezime</a:t>
            </a:r>
            <a:r>
              <a:rPr lang="hr-HR" dirty="0" smtClean="0">
                <a:effectLst/>
              </a:rPr>
              <a:t>. U nju pohraniti prethodno pripremljene datoteke: </a:t>
            </a:r>
            <a:endParaRPr lang="hr-HR" dirty="0">
              <a:effectLst/>
            </a:endParaRPr>
          </a:p>
          <a:p>
            <a:pPr marL="1076325" lvl="1" indent="-447675" eaLnBrk="1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hr-HR" b="1" i="1" dirty="0">
                <a:solidFill>
                  <a:srgbClr val="F6B941"/>
                </a:solidFill>
              </a:rPr>
              <a:t>Prvi</a:t>
            </a:r>
            <a:r>
              <a:rPr lang="hr-HR" dirty="0">
                <a:effectLst/>
              </a:rPr>
              <a:t>, </a:t>
            </a:r>
          </a:p>
          <a:p>
            <a:pPr marL="1076325" lvl="1" indent="-447675" eaLnBrk="1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hr-HR" b="1" i="1" dirty="0">
                <a:solidFill>
                  <a:srgbClr val="F6B941"/>
                </a:solidFill>
              </a:rPr>
              <a:t>Drugi</a:t>
            </a:r>
            <a:r>
              <a:rPr lang="hr-HR" dirty="0">
                <a:effectLst/>
              </a:rPr>
              <a:t>, </a:t>
            </a:r>
          </a:p>
          <a:p>
            <a:pPr marL="1076325" lvl="1" indent="-447675" eaLnBrk="1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hr-HR" b="1" i="1" dirty="0">
                <a:solidFill>
                  <a:srgbClr val="F6B941"/>
                </a:solidFill>
              </a:rPr>
              <a:t>1_gotovo</a:t>
            </a:r>
            <a:r>
              <a:rPr lang="hr-HR" dirty="0">
                <a:effectLst/>
              </a:rPr>
              <a:t>, </a:t>
            </a:r>
          </a:p>
          <a:p>
            <a:pPr marL="1076325" lvl="1" indent="-447675" eaLnBrk="1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hr-HR" dirty="0">
                <a:effectLst/>
              </a:rPr>
              <a:t>datoteka naziva </a:t>
            </a:r>
            <a:r>
              <a:rPr lang="hr-HR" b="1" i="1" dirty="0">
                <a:solidFill>
                  <a:srgbClr val="F6B941"/>
                </a:solidFill>
              </a:rPr>
              <a:t>vlastitog prezimena</a:t>
            </a:r>
            <a:r>
              <a:rPr lang="hr-HR" dirty="0"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561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</a:t>
            </a:r>
            <a:r>
              <a:rPr lang="hr-HR" dirty="0" smtClean="0"/>
              <a:t>5.</a:t>
            </a: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13"/>
          </p:nvPr>
        </p:nvSpPr>
        <p:spPr>
          <a:xfrm>
            <a:off x="428596" y="1643050"/>
            <a:ext cx="3423324" cy="4071937"/>
          </a:xfrm>
        </p:spPr>
        <p:txBody>
          <a:bodyPr/>
          <a:lstStyle/>
          <a:p>
            <a:pPr algn="just"/>
            <a:r>
              <a:rPr lang="hr-HR" dirty="0"/>
              <a:t>Nakon promjene tekst izgleda kao što pokazuje slika.</a:t>
            </a:r>
            <a:endParaRPr lang="en-US" dirty="0"/>
          </a:p>
          <a:p>
            <a:pPr algn="just"/>
            <a:r>
              <a:rPr lang="en-US" dirty="0"/>
              <a:t>Tako promijenjen dokument spremiti pa zatvoriti</a:t>
            </a:r>
            <a:r>
              <a:rPr lang="en-US" dirty="0" smtClean="0"/>
              <a:t>.</a:t>
            </a:r>
            <a:endParaRPr lang="hr-HR" dirty="0"/>
          </a:p>
        </p:txBody>
      </p:sp>
      <p:pic>
        <p:nvPicPr>
          <p:cNvPr id="6" name="Picture 4" descr="wo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995936" y="1412775"/>
            <a:ext cx="4896544" cy="46840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9123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Prenositelj oblikovanja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dirty="0"/>
              <a:t>Oblikovanje znakova može se prenijeti na drugi tekst naredbom </a:t>
            </a:r>
            <a:r>
              <a:rPr lang="hr-HR" b="1" i="1" dirty="0"/>
              <a:t>Prenositelj oblikovanja</a:t>
            </a:r>
            <a:r>
              <a:rPr lang="hr-HR" dirty="0"/>
              <a:t>. </a:t>
            </a:r>
            <a:r>
              <a:rPr lang="hr-HR" dirty="0" smtClean="0"/>
              <a:t>Potrebno je:</a:t>
            </a:r>
          </a:p>
          <a:p>
            <a:pPr eaLnBrk="1" hangingPunct="1">
              <a:defRPr/>
            </a:pPr>
            <a:endParaRPr lang="hr-HR" dirty="0"/>
          </a:p>
        </p:txBody>
      </p:sp>
      <p:grpSp>
        <p:nvGrpSpPr>
          <p:cNvPr id="14" name="Grupa 13"/>
          <p:cNvGrpSpPr/>
          <p:nvPr/>
        </p:nvGrpSpPr>
        <p:grpSpPr>
          <a:xfrm>
            <a:off x="5137038" y="3441750"/>
            <a:ext cx="3325247" cy="2372960"/>
            <a:chOff x="2542897" y="3964643"/>
            <a:chExt cx="3325247" cy="2372960"/>
          </a:xfrm>
        </p:grpSpPr>
        <p:pic>
          <p:nvPicPr>
            <p:cNvPr id="7" name="Slika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55776" y="3964643"/>
              <a:ext cx="3312368" cy="2301224"/>
            </a:xfrm>
            <a:prstGeom prst="rect">
              <a:avLst/>
            </a:prstGeom>
            <a:ln>
              <a:solidFill>
                <a:schemeClr val="tx2"/>
              </a:solidFill>
            </a:ln>
          </p:spPr>
        </p:pic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3453664" y="4346185"/>
              <a:ext cx="1165837" cy="380194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890546" y="5518653"/>
              <a:ext cx="3603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b="1" dirty="0">
                  <a:solidFill>
                    <a:srgbClr val="FF0000"/>
                  </a:solidFill>
                </a:rPr>
                <a:t>3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>
              <a:off x="2542897" y="5952141"/>
              <a:ext cx="3312696" cy="313725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5207111" y="5880403"/>
              <a:ext cx="3603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b="1" dirty="0">
                  <a:solidFill>
                    <a:srgbClr val="FF0000"/>
                  </a:solidFill>
                </a:rPr>
                <a:t>2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AutoShape 9"/>
            <p:cNvSpPr>
              <a:spLocks noChangeArrowheads="1"/>
            </p:cNvSpPr>
            <p:nvPr/>
          </p:nvSpPr>
          <p:spPr bwMode="auto">
            <a:xfrm>
              <a:off x="3203847" y="5542365"/>
              <a:ext cx="2543809" cy="40977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4619501" y="4268605"/>
              <a:ext cx="3603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b="1" dirty="0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251520" y="2646889"/>
            <a:ext cx="4728344" cy="3806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Char char="§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Char char="§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Char char="§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Char char="§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600"/>
              </a:spcBef>
            </a:pPr>
            <a:r>
              <a:rPr lang="hr-HR" sz="2700" dirty="0"/>
              <a:t>označiti </a:t>
            </a:r>
            <a:r>
              <a:rPr lang="hr-HR" sz="2700" b="1" i="1" dirty="0"/>
              <a:t>znakove izvornog oblikovanja</a:t>
            </a:r>
            <a:r>
              <a:rPr lang="hr-HR" sz="2700" dirty="0"/>
              <a:t>,</a:t>
            </a:r>
          </a:p>
          <a:p>
            <a:pPr lvl="1">
              <a:spcBef>
                <a:spcPts val="600"/>
              </a:spcBef>
            </a:pPr>
            <a:r>
              <a:rPr lang="hr-HR" sz="2700" dirty="0"/>
              <a:t>birati gumb </a:t>
            </a:r>
            <a:r>
              <a:rPr lang="hr-HR" sz="2700" b="1" i="1" dirty="0"/>
              <a:t>Prenositelj oblikovanja</a:t>
            </a:r>
            <a:r>
              <a:rPr lang="hr-HR" sz="2700" dirty="0"/>
              <a:t> (kazalo poprima izgled kista),</a:t>
            </a:r>
          </a:p>
          <a:p>
            <a:pPr lvl="1">
              <a:spcBef>
                <a:spcPts val="600"/>
              </a:spcBef>
            </a:pPr>
            <a:r>
              <a:rPr lang="hr-HR" sz="2700" dirty="0"/>
              <a:t>označiti </a:t>
            </a:r>
            <a:r>
              <a:rPr lang="hr-HR" sz="2700" b="1" i="1" dirty="0"/>
              <a:t>znakove na koje se želi prenijeti izvorno oblikovanje</a:t>
            </a:r>
            <a:r>
              <a:rPr lang="hr-HR" sz="2700" dirty="0"/>
              <a:t>.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9104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Prenositelj oblikovanja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dirty="0"/>
              <a:t>Da bi se oblikovanje prenijelo </a:t>
            </a:r>
            <a:r>
              <a:rPr lang="hr-HR" b="1" i="1" dirty="0"/>
              <a:t>na više skupina znakova </a:t>
            </a:r>
            <a:r>
              <a:rPr lang="hr-HR" dirty="0"/>
              <a:t>smještenih na raznim mjestima u dokumentu, treba </a:t>
            </a:r>
            <a:r>
              <a:rPr lang="hr-HR" b="1" i="1" dirty="0" err="1"/>
              <a:t>dvokliknuti</a:t>
            </a:r>
            <a:r>
              <a:rPr lang="hr-HR" dirty="0"/>
              <a:t> na gumb </a:t>
            </a:r>
            <a:r>
              <a:rPr lang="hr-HR" b="1" i="1" dirty="0"/>
              <a:t>Prenositelj oblikovanja</a:t>
            </a:r>
            <a:r>
              <a:rPr lang="hr-HR" dirty="0"/>
              <a:t>.</a:t>
            </a:r>
          </a:p>
          <a:p>
            <a:pPr eaLnBrk="1" hangingPunct="1"/>
            <a:r>
              <a:rPr lang="hr-HR" dirty="0"/>
              <a:t>Naredba ostaje aktivna sve do </a:t>
            </a:r>
            <a:r>
              <a:rPr lang="hr-HR" dirty="0" err="1"/>
              <a:t>pritikska</a:t>
            </a:r>
            <a:r>
              <a:rPr lang="hr-HR" dirty="0"/>
              <a:t> na tipku </a:t>
            </a:r>
            <a:r>
              <a:rPr lang="hr-HR" dirty="0" smtClean="0"/>
              <a:t>[</a:t>
            </a:r>
            <a:r>
              <a:rPr lang="hr-HR" b="1" i="1" dirty="0" err="1" smtClean="0"/>
              <a:t>Esc</a:t>
            </a:r>
            <a:r>
              <a:rPr lang="hr-HR" b="1" i="1" dirty="0" smtClean="0"/>
              <a:t>]</a:t>
            </a:r>
            <a:r>
              <a:rPr lang="hr-H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06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</a:t>
            </a:r>
            <a:r>
              <a:rPr lang="hr-HR" dirty="0" smtClean="0"/>
              <a:t>6.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graphicFrame>
        <p:nvGraphicFramePr>
          <p:cNvPr id="8" name="Tablic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080740"/>
              </p:ext>
            </p:extLst>
          </p:nvPr>
        </p:nvGraphicFramePr>
        <p:xfrm>
          <a:off x="337671" y="1292511"/>
          <a:ext cx="8424936" cy="5008576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968120"/>
                <a:gridCol w="6456816"/>
              </a:tblGrid>
              <a:tr h="64807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Otvoriti datoteku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2_tekst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iz mape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Za Word_Prezime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7920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Sve izraze na engleskom jeziku nakositi, podebljati i obojiti ih u plavu boju (rabiti prenositelj oblikovanja).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5429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1. odlomak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Promijeniti izgled znakova u velika tiskana slova.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2. odlomak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Podvući zelenom, dvostrukom, valovitom crtom.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Svako pojavljivanje riječi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digitalni</a:t>
                      </a:r>
                      <a:endParaRPr kumimoji="0" lang="en-US" sz="2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Arial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hr-HR" sz="24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Black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16, crveno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(rabiti prenositelj oblikovanja)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106 </a:t>
                      </a:r>
                      <a:r>
                        <a:rPr kumimoji="0" lang="hr-HR" sz="2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pixel</a:t>
                      </a: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-a 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Broj 6 postaviti u položaj eksponenta.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6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</a:t>
            </a:r>
            <a:r>
              <a:rPr lang="hr-HR" dirty="0" smtClean="0"/>
              <a:t>6.</a:t>
            </a: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13"/>
          </p:nvPr>
        </p:nvSpPr>
        <p:spPr>
          <a:xfrm>
            <a:off x="428596" y="1643050"/>
            <a:ext cx="3423324" cy="4071937"/>
          </a:xfrm>
        </p:spPr>
        <p:txBody>
          <a:bodyPr/>
          <a:lstStyle/>
          <a:p>
            <a:pPr algn="just"/>
            <a:r>
              <a:rPr lang="hr-HR" dirty="0"/>
              <a:t>Nakon promjene tekst izgleda kao što pokazuje slika.</a:t>
            </a:r>
            <a:endParaRPr lang="en-US" dirty="0"/>
          </a:p>
          <a:p>
            <a:pPr algn="just"/>
            <a:r>
              <a:rPr lang="en-US" dirty="0"/>
              <a:t>Tako promijenjen dokument spremiti pa zatvoriti</a:t>
            </a:r>
            <a:r>
              <a:rPr lang="en-US" dirty="0" smtClean="0"/>
              <a:t>.</a:t>
            </a:r>
            <a:endParaRPr lang="hr-HR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32656"/>
            <a:ext cx="4957613" cy="59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56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Primjena stila 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8227640" cy="4525962"/>
          </a:xfrm>
        </p:spPr>
        <p:txBody>
          <a:bodyPr/>
          <a:lstStyle/>
          <a:p>
            <a:pPr algn="just" eaLnBrk="1" hangingPunct="1"/>
            <a:r>
              <a:rPr lang="en-US" dirty="0" err="1"/>
              <a:t>Stil</a:t>
            </a:r>
            <a:r>
              <a:rPr lang="en-US" dirty="0"/>
              <a:t> je </a:t>
            </a:r>
            <a:r>
              <a:rPr lang="en-US" b="1" i="1" dirty="0" err="1"/>
              <a:t>skup</a:t>
            </a:r>
            <a:r>
              <a:rPr lang="en-US" b="1" i="1" dirty="0"/>
              <a:t> </a:t>
            </a:r>
            <a:r>
              <a:rPr lang="hr-HR" b="1" i="1" dirty="0"/>
              <a:t>značajki</a:t>
            </a:r>
            <a:r>
              <a:rPr lang="en-US" b="1" i="1" dirty="0"/>
              <a:t> </a:t>
            </a:r>
            <a:r>
              <a:rPr lang="en-US" b="1" i="1" dirty="0" err="1"/>
              <a:t>oblikovanja</a:t>
            </a:r>
            <a:r>
              <a:rPr lang="en-US" b="1" i="1" dirty="0"/>
              <a:t> </a:t>
            </a:r>
            <a:r>
              <a:rPr lang="hr-HR" dirty="0"/>
              <a:t>spremljen pod odgovarajućim imenom u obliku dokumenta </a:t>
            </a:r>
            <a:r>
              <a:rPr lang="hr-HR" dirty="0" smtClean="0"/>
              <a:t>(predloška), </a:t>
            </a:r>
            <a:r>
              <a:rPr lang="hr-HR" dirty="0"/>
              <a:t>a koristi se </a:t>
            </a:r>
            <a:r>
              <a:rPr lang="hr-HR" b="1" i="1" dirty="0"/>
              <a:t>za </a:t>
            </a:r>
            <a:r>
              <a:rPr lang="hr-HR" b="1" i="1" dirty="0" smtClean="0"/>
              <a:t>lakše </a:t>
            </a:r>
            <a:r>
              <a:rPr lang="hr-HR" b="1" i="1" dirty="0"/>
              <a:t>oblikovanje teksta</a:t>
            </a:r>
            <a:r>
              <a:rPr lang="hr-HR" dirty="0" smtClean="0"/>
              <a:t>. Može ga se</a:t>
            </a:r>
            <a:r>
              <a:rPr lang="en-US" dirty="0" smtClean="0"/>
              <a:t> </a:t>
            </a:r>
            <a:r>
              <a:rPr lang="en-US" b="1" i="1" dirty="0" err="1"/>
              <a:t>primijeniti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b="1" i="1" dirty="0" err="1"/>
              <a:t>izmijeniti</a:t>
            </a:r>
            <a:r>
              <a:rPr lang="hr-HR" dirty="0"/>
              <a:t>, a moguće je stvoriti i </a:t>
            </a:r>
            <a:r>
              <a:rPr lang="hr-HR" b="1" i="1" dirty="0"/>
              <a:t>vlastite stilove</a:t>
            </a:r>
            <a:r>
              <a:rPr lang="hr-HR" dirty="0"/>
              <a:t>.</a:t>
            </a:r>
            <a:endParaRPr lang="en-US" dirty="0"/>
          </a:p>
        </p:txBody>
      </p:sp>
      <p:grpSp>
        <p:nvGrpSpPr>
          <p:cNvPr id="9" name="Grupa 8"/>
          <p:cNvGrpSpPr/>
          <p:nvPr/>
        </p:nvGrpSpPr>
        <p:grpSpPr>
          <a:xfrm>
            <a:off x="467544" y="4433743"/>
            <a:ext cx="4673992" cy="1505837"/>
            <a:chOff x="1785918" y="4357694"/>
            <a:chExt cx="5905500" cy="1882775"/>
          </a:xfrm>
        </p:grpSpPr>
        <p:pic>
          <p:nvPicPr>
            <p:cNvPr id="10" name="Picture 14" descr="wo8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>
              <a:off x="1785918" y="4357694"/>
              <a:ext cx="5905500" cy="1868488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</p:pic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2146280" y="4414844"/>
              <a:ext cx="4824413" cy="1825625"/>
              <a:chOff x="1202" y="2160"/>
              <a:chExt cx="3039" cy="1150"/>
            </a:xfrm>
          </p:grpSpPr>
          <p:sp>
            <p:nvSpPr>
              <p:cNvPr id="12" name="AutoShape 7"/>
              <p:cNvSpPr>
                <a:spLocks noChangeArrowheads="1"/>
              </p:cNvSpPr>
              <p:nvPr/>
            </p:nvSpPr>
            <p:spPr bwMode="auto">
              <a:xfrm>
                <a:off x="1202" y="2177"/>
                <a:ext cx="590" cy="227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3" name="AutoShape 8"/>
              <p:cNvSpPr>
                <a:spLocks noChangeArrowheads="1"/>
              </p:cNvSpPr>
              <p:nvPr/>
            </p:nvSpPr>
            <p:spPr bwMode="auto">
              <a:xfrm>
                <a:off x="2517" y="3113"/>
                <a:ext cx="487" cy="155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4" name="AutoShape 9"/>
              <p:cNvSpPr>
                <a:spLocks noChangeArrowheads="1"/>
              </p:cNvSpPr>
              <p:nvPr/>
            </p:nvSpPr>
            <p:spPr bwMode="auto">
              <a:xfrm>
                <a:off x="3905" y="2858"/>
                <a:ext cx="182" cy="182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5" name="Text Box 10"/>
              <p:cNvSpPr txBox="1">
                <a:spLocks noChangeArrowheads="1"/>
              </p:cNvSpPr>
              <p:nvPr/>
            </p:nvSpPr>
            <p:spPr bwMode="auto">
              <a:xfrm>
                <a:off x="1792" y="2160"/>
                <a:ext cx="22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400">
                    <a:solidFill>
                      <a:srgbClr val="FF0000"/>
                    </a:solidFill>
                  </a:rPr>
                  <a:t>1</a:t>
                </a:r>
                <a:endParaRPr lang="en-US" sz="2400">
                  <a:solidFill>
                    <a:srgbClr val="FF0000"/>
                  </a:solidFill>
                </a:endParaRPr>
              </a:p>
            </p:txBody>
          </p:sp>
          <p:sp>
            <p:nvSpPr>
              <p:cNvPr id="16" name="Text Box 11"/>
              <p:cNvSpPr txBox="1">
                <a:spLocks noChangeArrowheads="1"/>
              </p:cNvSpPr>
              <p:nvPr/>
            </p:nvSpPr>
            <p:spPr bwMode="auto">
              <a:xfrm>
                <a:off x="3016" y="3022"/>
                <a:ext cx="22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400">
                    <a:solidFill>
                      <a:srgbClr val="FF0000"/>
                    </a:solidFill>
                  </a:rPr>
                  <a:t>2</a:t>
                </a:r>
                <a:endParaRPr lang="en-US" sz="2400">
                  <a:solidFill>
                    <a:srgbClr val="FF0000"/>
                  </a:solidFill>
                </a:endParaRPr>
              </a:p>
            </p:txBody>
          </p:sp>
          <p:sp>
            <p:nvSpPr>
              <p:cNvPr id="17" name="Text Box 12"/>
              <p:cNvSpPr txBox="1">
                <a:spLocks noChangeArrowheads="1"/>
              </p:cNvSpPr>
              <p:nvPr/>
            </p:nvSpPr>
            <p:spPr bwMode="auto">
              <a:xfrm>
                <a:off x="4014" y="2976"/>
                <a:ext cx="22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400">
                    <a:solidFill>
                      <a:srgbClr val="FF0000"/>
                    </a:solidFill>
                  </a:rPr>
                  <a:t>3</a:t>
                </a:r>
                <a:endParaRPr lang="en-US" sz="240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8" name="Group 9"/>
          <p:cNvGrpSpPr>
            <a:grpSpLocks/>
          </p:cNvGrpSpPr>
          <p:nvPr/>
        </p:nvGrpSpPr>
        <p:grpSpPr bwMode="auto">
          <a:xfrm>
            <a:off x="5292080" y="3717032"/>
            <a:ext cx="3312368" cy="2880320"/>
            <a:chOff x="1565" y="1525"/>
            <a:chExt cx="2540" cy="2262"/>
          </a:xfrm>
        </p:grpSpPr>
        <p:pic>
          <p:nvPicPr>
            <p:cNvPr id="19" name="Picture 8" descr="wo8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65" y="1525"/>
              <a:ext cx="2540" cy="2262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</p:pic>
        <p:sp>
          <p:nvSpPr>
            <p:cNvPr id="20" name="AutoShape 6"/>
            <p:cNvSpPr>
              <a:spLocks noChangeArrowheads="1"/>
            </p:cNvSpPr>
            <p:nvPr/>
          </p:nvSpPr>
          <p:spPr bwMode="auto">
            <a:xfrm>
              <a:off x="1610" y="1570"/>
              <a:ext cx="2313" cy="1452"/>
            </a:xfrm>
            <a:prstGeom prst="roundRect">
              <a:avLst>
                <a:gd name="adj" fmla="val 4065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27660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Primjena stila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dirty="0"/>
              <a:t>Za provjeru izgleda pojedinog stila potrebno je </a:t>
            </a:r>
            <a:r>
              <a:rPr lang="hr-HR" b="1" i="1" dirty="0"/>
              <a:t>označiti tekst</a:t>
            </a:r>
            <a:r>
              <a:rPr lang="hr-HR" dirty="0"/>
              <a:t> a zatim </a:t>
            </a:r>
            <a:r>
              <a:rPr lang="hr-HR" b="1" i="1" dirty="0"/>
              <a:t>kazalo miša postaviti na oznaku željenog stila</a:t>
            </a:r>
            <a:r>
              <a:rPr lang="hr-HR" dirty="0"/>
              <a:t>. Stil se odabire </a:t>
            </a:r>
            <a:r>
              <a:rPr lang="hr-HR" b="1" i="1" dirty="0"/>
              <a:t>klikom miša</a:t>
            </a:r>
            <a:r>
              <a:rPr lang="hr-HR" dirty="0"/>
              <a:t>.</a:t>
            </a:r>
            <a:endParaRPr lang="en-US" dirty="0"/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1603784" y="3068960"/>
            <a:ext cx="6280583" cy="3490292"/>
            <a:chOff x="1254" y="2255"/>
            <a:chExt cx="3342" cy="1806"/>
          </a:xfrm>
        </p:grpSpPr>
        <p:pic>
          <p:nvPicPr>
            <p:cNvPr id="8" name="Picture 4" descr="wo9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54" y="2255"/>
              <a:ext cx="3342" cy="1806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</p:pic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1519" y="3101"/>
              <a:ext cx="1270" cy="29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>
              <a:off x="3061" y="3521"/>
              <a:ext cx="273" cy="22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H="1" flipV="1">
              <a:off x="2784" y="3360"/>
              <a:ext cx="272" cy="18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stealth" w="lg" len="lg"/>
              <a:tailEnd type="stealth" w="lg" len="lg"/>
            </a:ln>
          </p:spPr>
          <p:txBody>
            <a:bodyPr/>
            <a:lstStyle/>
            <a:p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14387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Uklanjanje stila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dirty="0"/>
              <a:t>Ako se s odabranog teksta želi ukloniti stil potrebno je </a:t>
            </a:r>
            <a:r>
              <a:rPr lang="hr-HR" b="1" i="1" dirty="0"/>
              <a:t>po označavanju </a:t>
            </a:r>
            <a:r>
              <a:rPr lang="hr-HR" dirty="0"/>
              <a:t>birati</a:t>
            </a:r>
            <a:r>
              <a:rPr lang="hr-HR" dirty="0" smtClean="0"/>
              <a:t>:</a:t>
            </a:r>
            <a:endParaRPr lang="en-US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780928"/>
            <a:ext cx="6120680" cy="179013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5255240" y="4308865"/>
            <a:ext cx="888850" cy="229147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2322020" y="3124842"/>
            <a:ext cx="860567" cy="31900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095341" y="3133708"/>
            <a:ext cx="288351" cy="457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dirty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6066070" y="4168686"/>
            <a:ext cx="288351" cy="462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b="1">
                <a:solidFill>
                  <a:srgbClr val="FF0000"/>
                </a:solidFill>
              </a:rPr>
              <a:t>2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7164388" y="3483360"/>
            <a:ext cx="435327" cy="38527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7599715" y="3483360"/>
            <a:ext cx="288351" cy="462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b="1" dirty="0">
                <a:solidFill>
                  <a:srgbClr val="FF0000"/>
                </a:solidFill>
              </a:rPr>
              <a:t>3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0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Vježba </a:t>
            </a:r>
            <a:r>
              <a:rPr lang="hr-HR" smtClean="0"/>
              <a:t>7.</a:t>
            </a: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graphicFrame>
        <p:nvGraphicFramePr>
          <p:cNvPr id="10" name="Tablic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344678"/>
              </p:ext>
            </p:extLst>
          </p:nvPr>
        </p:nvGraphicFramePr>
        <p:xfrm>
          <a:off x="683568" y="1988840"/>
          <a:ext cx="7531770" cy="366943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531770"/>
              </a:tblGrid>
              <a:tr h="1002982">
                <a:tc>
                  <a:txBody>
                    <a:bodyPr/>
                    <a:lstStyle/>
                    <a:p>
                      <a:pPr marL="0" marR="0" lvl="0" indent="-226695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hr-HR" sz="2400" dirty="0" smtClean="0"/>
                        <a:t>Otvoriti </a:t>
                      </a:r>
                      <a:r>
                        <a:rPr lang="hr-HR" sz="2400" smtClean="0"/>
                        <a:t>datoteku 4a_tekst iz </a:t>
                      </a:r>
                      <a:r>
                        <a:rPr lang="hr-HR" sz="2400" dirty="0" smtClean="0"/>
                        <a:t>mape  Za Word_Prezime.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36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Ukloniti postavljene stilove</a:t>
                      </a:r>
                      <a:r>
                        <a:rPr lang="hr-HR" sz="2400" smtClean="0"/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Na sve naslove postaviti stil: </a:t>
                      </a:r>
                      <a:r>
                        <a:rPr kumimoji="0" lang="hr-HR" sz="2400" b="1" i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Naslov</a:t>
                      </a: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00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Na sav ostali tekst osim naslova postaviti stil: </a:t>
                      </a:r>
                      <a:b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kumimoji="0" lang="hr-HR" sz="2400" b="1" i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Neupadljivo isticanje</a:t>
                      </a: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47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hr-HR" dirty="0"/>
              <a:t>Vježba 7.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6" name="Rezervirano mjesto teksta 4"/>
          <p:cNvSpPr>
            <a:spLocks noGrp="1"/>
          </p:cNvSpPr>
          <p:nvPr>
            <p:ph type="body" sz="quarter" idx="13"/>
          </p:nvPr>
        </p:nvSpPr>
        <p:spPr>
          <a:xfrm>
            <a:off x="428596" y="1643050"/>
            <a:ext cx="3423324" cy="4071937"/>
          </a:xfrm>
        </p:spPr>
        <p:txBody>
          <a:bodyPr/>
          <a:lstStyle/>
          <a:p>
            <a:pPr algn="just"/>
            <a:r>
              <a:rPr lang="hr-HR" dirty="0"/>
              <a:t>Nakon promjene tekst izgleda kao što pokazuje slika.</a:t>
            </a:r>
            <a:endParaRPr lang="en-US" dirty="0"/>
          </a:p>
          <a:p>
            <a:pPr algn="just"/>
            <a:r>
              <a:rPr lang="en-US" dirty="0"/>
              <a:t>Tako promijenjen dokument spremiti pa zatvoriti</a:t>
            </a:r>
            <a:r>
              <a:rPr lang="en-US" dirty="0" smtClean="0"/>
              <a:t>.</a:t>
            </a:r>
            <a:endParaRPr lang="hr-HR" dirty="0"/>
          </a:p>
        </p:txBody>
      </p:sp>
      <p:pic>
        <p:nvPicPr>
          <p:cNvPr id="7" name="Rezervirano mjesto sadržaja 8" descr="b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1196752"/>
            <a:ext cx="4968552" cy="527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71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Priprema datoteka za vježbu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13"/>
          </p:nvPr>
        </p:nvSpPr>
        <p:spPr>
          <a:xfrm>
            <a:off x="428596" y="1643050"/>
            <a:ext cx="4863484" cy="4071937"/>
          </a:xfrm>
        </p:spPr>
        <p:txBody>
          <a:bodyPr/>
          <a:lstStyle/>
          <a:p>
            <a:pPr marL="457200" indent="-457200" algn="just">
              <a:buNone/>
              <a:defRPr/>
            </a:pPr>
            <a:r>
              <a:rPr lang="hr-HR" dirty="0"/>
              <a:t>Vježba 1b.</a:t>
            </a:r>
          </a:p>
          <a:p>
            <a:pPr marL="457200" indent="-457200" algn="just">
              <a:defRPr/>
            </a:pPr>
            <a:r>
              <a:rPr lang="hr-HR" dirty="0"/>
              <a:t>U mapu </a:t>
            </a:r>
            <a:r>
              <a:rPr lang="hr-HR" b="1" i="1" dirty="0">
                <a:solidFill>
                  <a:srgbClr val="F6B941"/>
                </a:solidFill>
              </a:rPr>
              <a:t>Za </a:t>
            </a:r>
            <a:r>
              <a:rPr lang="hr-HR" b="1" i="1" dirty="0" smtClean="0">
                <a:solidFill>
                  <a:srgbClr val="F6B941"/>
                </a:solidFill>
              </a:rPr>
              <a:t>Word_Prezime </a:t>
            </a:r>
            <a:r>
              <a:rPr lang="hr-HR" dirty="0" smtClean="0"/>
              <a:t>pohraniti </a:t>
            </a:r>
            <a:r>
              <a:rPr lang="hr-HR" dirty="0"/>
              <a:t>datoteke preuzete sa  sustava </a:t>
            </a:r>
            <a:r>
              <a:rPr lang="hr-HR" dirty="0" err="1" smtClean="0"/>
              <a:t>Loomen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6" name="Rezervirano mjesto sadržaja 5"/>
          <p:cNvSpPr txBox="1">
            <a:spLocks/>
          </p:cNvSpPr>
          <p:nvPr/>
        </p:nvSpPr>
        <p:spPr>
          <a:xfrm>
            <a:off x="5076056" y="1628800"/>
            <a:ext cx="3886200" cy="442915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Char char="§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Char char="§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Char char="§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Char char="§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01725" lvl="1" indent="-457200">
              <a:spcBef>
                <a:spcPts val="600"/>
              </a:spcBef>
              <a:buClr>
                <a:srgbClr val="F6B941"/>
              </a:buClr>
              <a:defRPr/>
            </a:pPr>
            <a:r>
              <a:rPr lang="hr-HR" b="1" i="1" dirty="0" smtClean="0">
                <a:solidFill>
                  <a:srgbClr val="F6B941"/>
                </a:solidFill>
              </a:rPr>
              <a:t>2_tekst</a:t>
            </a:r>
          </a:p>
          <a:p>
            <a:pPr marL="1101725" lvl="1" indent="-457200">
              <a:spcBef>
                <a:spcPts val="600"/>
              </a:spcBef>
              <a:buClr>
                <a:srgbClr val="F6B941"/>
              </a:buClr>
              <a:defRPr/>
            </a:pPr>
            <a:r>
              <a:rPr lang="hr-HR" b="1" i="1" dirty="0" smtClean="0">
                <a:solidFill>
                  <a:srgbClr val="F6B941"/>
                </a:solidFill>
              </a:rPr>
              <a:t>3_tekst</a:t>
            </a:r>
          </a:p>
          <a:p>
            <a:pPr marL="1101725" lvl="1" indent="-457200">
              <a:spcBef>
                <a:spcPts val="600"/>
              </a:spcBef>
              <a:buClr>
                <a:srgbClr val="F6B941"/>
              </a:buClr>
              <a:defRPr/>
            </a:pPr>
            <a:r>
              <a:rPr lang="hr-HR" b="1" i="1" dirty="0" smtClean="0">
                <a:solidFill>
                  <a:srgbClr val="F6B941"/>
                </a:solidFill>
              </a:rPr>
              <a:t>4a_tekst</a:t>
            </a:r>
          </a:p>
          <a:p>
            <a:pPr marL="1101725" lvl="1" indent="-457200">
              <a:spcBef>
                <a:spcPts val="600"/>
              </a:spcBef>
              <a:buClr>
                <a:srgbClr val="F6B941"/>
              </a:buClr>
              <a:defRPr/>
            </a:pPr>
            <a:r>
              <a:rPr lang="hr-HR" b="1" i="1" dirty="0" smtClean="0">
                <a:solidFill>
                  <a:srgbClr val="F6B941"/>
                </a:solidFill>
              </a:rPr>
              <a:t>4b_tekst</a:t>
            </a:r>
          </a:p>
          <a:p>
            <a:pPr marL="1101725" lvl="1" indent="-457200">
              <a:spcBef>
                <a:spcPts val="600"/>
              </a:spcBef>
              <a:buClr>
                <a:srgbClr val="F6B941"/>
              </a:buClr>
              <a:defRPr/>
            </a:pPr>
            <a:r>
              <a:rPr lang="hr-HR" b="1" i="1" dirty="0" smtClean="0">
                <a:solidFill>
                  <a:srgbClr val="F6B941"/>
                </a:solidFill>
              </a:rPr>
              <a:t>5_tekst</a:t>
            </a:r>
          </a:p>
          <a:p>
            <a:pPr marL="1101725" lvl="1" indent="-457200">
              <a:spcBef>
                <a:spcPts val="600"/>
              </a:spcBef>
              <a:buClr>
                <a:srgbClr val="F6B941"/>
              </a:buClr>
              <a:defRPr/>
            </a:pPr>
            <a:r>
              <a:rPr lang="hr-HR" b="1" i="1" dirty="0" smtClean="0">
                <a:solidFill>
                  <a:srgbClr val="F6B941"/>
                </a:solidFill>
              </a:rPr>
              <a:t>6_tekst</a:t>
            </a:r>
          </a:p>
          <a:p>
            <a:pPr marL="1101725" lvl="1" indent="-457200">
              <a:spcBef>
                <a:spcPts val="600"/>
              </a:spcBef>
              <a:buClr>
                <a:srgbClr val="F6B941"/>
              </a:buClr>
              <a:defRPr/>
            </a:pPr>
            <a:r>
              <a:rPr lang="hr-HR" b="1" i="1" dirty="0" smtClean="0">
                <a:solidFill>
                  <a:srgbClr val="F6B941"/>
                </a:solidFill>
              </a:rPr>
              <a:t>Tekstovi</a:t>
            </a:r>
          </a:p>
          <a:p>
            <a:pPr marL="1101725" lvl="1" indent="-457200">
              <a:spcBef>
                <a:spcPts val="600"/>
              </a:spcBef>
              <a:buClr>
                <a:srgbClr val="F6B941"/>
              </a:buClr>
              <a:defRPr/>
            </a:pPr>
            <a:r>
              <a:rPr lang="hr-HR" b="1" i="1" dirty="0" smtClean="0">
                <a:solidFill>
                  <a:srgbClr val="F6B941"/>
                </a:solidFill>
              </a:rPr>
              <a:t>Rode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0492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Kopiranje i premještanje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indent="-457200" eaLnBrk="1" hangingPunct="1">
              <a:buNone/>
            </a:pPr>
            <a:r>
              <a:rPr lang="hr-HR" dirty="0"/>
              <a:t>Vježba 2.</a:t>
            </a:r>
          </a:p>
          <a:p>
            <a:pPr marL="457200" indent="-457200" eaLnBrk="1" hangingPunct="1"/>
            <a:r>
              <a:rPr lang="hr-HR" dirty="0"/>
              <a:t>Otvoriti datoteku </a:t>
            </a:r>
            <a:r>
              <a:rPr lang="hr-HR" b="1" i="1" dirty="0">
                <a:solidFill>
                  <a:srgbClr val="F6B941"/>
                </a:solidFill>
              </a:rPr>
              <a:t>Prvi</a:t>
            </a:r>
            <a:r>
              <a:rPr lang="hr-HR" dirty="0"/>
              <a:t> iz mape </a:t>
            </a:r>
            <a:r>
              <a:rPr lang="hr-HR" b="1" i="1" dirty="0">
                <a:solidFill>
                  <a:srgbClr val="F6B941"/>
                </a:solidFill>
              </a:rPr>
              <a:t>Za </a:t>
            </a:r>
            <a:r>
              <a:rPr lang="hr-HR" b="1" i="1" dirty="0" smtClean="0">
                <a:solidFill>
                  <a:srgbClr val="F6B941"/>
                </a:solidFill>
              </a:rPr>
              <a:t>Word_Prezime</a:t>
            </a:r>
            <a:r>
              <a:rPr lang="hr-HR" dirty="0" smtClean="0"/>
              <a:t>.</a:t>
            </a:r>
            <a:endParaRPr lang="hr-HR" dirty="0"/>
          </a:p>
          <a:p>
            <a:pPr marL="457200" indent="-457200" eaLnBrk="1" hangingPunct="1"/>
            <a:r>
              <a:rPr lang="hr-HR" dirty="0"/>
              <a:t>U datoteku </a:t>
            </a:r>
            <a:r>
              <a:rPr lang="hr-HR" b="1" i="1" dirty="0">
                <a:solidFill>
                  <a:srgbClr val="F6B941"/>
                </a:solidFill>
              </a:rPr>
              <a:t>Prvi</a:t>
            </a:r>
            <a:r>
              <a:rPr lang="hr-HR" dirty="0"/>
              <a:t> premjestiti tekst </a:t>
            </a:r>
            <a:r>
              <a:rPr lang="hr-HR" b="1" i="1" dirty="0">
                <a:solidFill>
                  <a:srgbClr val="F6B941"/>
                </a:solidFill>
              </a:rPr>
              <a:t>Dva primjera </a:t>
            </a:r>
            <a:r>
              <a:rPr lang="hr-HR" dirty="0"/>
              <a:t>iz datoteke </a:t>
            </a:r>
            <a:r>
              <a:rPr lang="hr-HR" b="1" i="1" dirty="0">
                <a:solidFill>
                  <a:srgbClr val="F6B941"/>
                </a:solidFill>
              </a:rPr>
              <a:t>Tekstovi</a:t>
            </a:r>
            <a:r>
              <a:rPr lang="hr-HR" dirty="0"/>
              <a:t>.</a:t>
            </a:r>
          </a:p>
          <a:p>
            <a:pPr marL="457200" indent="-457200" eaLnBrk="1" hangingPunct="1"/>
            <a:r>
              <a:rPr lang="en-US" dirty="0"/>
              <a:t>Tako promijenjen dokument spremiti pa zatvoriti.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285860"/>
            <a:ext cx="7848872" cy="499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014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Kopiranje i premještanje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6" name="Rezervirano mjesto sadržaja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indent="-457200" eaLnBrk="1" hangingPunct="1">
              <a:buNone/>
            </a:pPr>
            <a:r>
              <a:rPr lang="hr-HR" dirty="0"/>
              <a:t>Vježba 3.</a:t>
            </a:r>
          </a:p>
          <a:p>
            <a:pPr marL="457200" indent="-457200" eaLnBrk="1" hangingPunct="1"/>
            <a:r>
              <a:rPr lang="hr-HR" dirty="0"/>
              <a:t>Otvoriti datoteku </a:t>
            </a:r>
            <a:r>
              <a:rPr lang="hr-HR" b="1" i="1" dirty="0">
                <a:solidFill>
                  <a:srgbClr val="F6B941"/>
                </a:solidFill>
              </a:rPr>
              <a:t>Drugi</a:t>
            </a:r>
            <a:r>
              <a:rPr lang="hr-HR" dirty="0"/>
              <a:t> iz mape </a:t>
            </a:r>
            <a:r>
              <a:rPr lang="hr-HR" b="1" i="1">
                <a:solidFill>
                  <a:srgbClr val="F6B941"/>
                </a:solidFill>
              </a:rPr>
              <a:t>Za </a:t>
            </a:r>
            <a:r>
              <a:rPr lang="hr-HR" b="1" i="1" smtClean="0">
                <a:solidFill>
                  <a:srgbClr val="F6B941"/>
                </a:solidFill>
              </a:rPr>
              <a:t>Word_Prezime</a:t>
            </a:r>
            <a:r>
              <a:rPr lang="hr-HR" smtClean="0"/>
              <a:t>.</a:t>
            </a:r>
            <a:endParaRPr lang="hr-HR" dirty="0"/>
          </a:p>
          <a:p>
            <a:pPr marL="457200" indent="-457200" eaLnBrk="1" hangingPunct="1"/>
            <a:r>
              <a:rPr lang="hr-HR" dirty="0"/>
              <a:t>Datoteku stvorenu prema predlošku </a:t>
            </a:r>
            <a:r>
              <a:rPr lang="hr-HR" b="1" i="1" dirty="0">
                <a:solidFill>
                  <a:srgbClr val="F6B941"/>
                </a:solidFill>
              </a:rPr>
              <a:t>Pismo</a:t>
            </a:r>
            <a:r>
              <a:rPr lang="hr-HR" dirty="0" smtClean="0"/>
              <a:t> </a:t>
            </a:r>
            <a:r>
              <a:rPr lang="hr-HR" b="1" i="1" dirty="0" err="1" smtClean="0">
                <a:solidFill>
                  <a:srgbClr val="F6B941"/>
                </a:solidFill>
              </a:rPr>
              <a:t>Oriel</a:t>
            </a:r>
            <a:r>
              <a:rPr lang="hr-HR" b="1" i="1" dirty="0" smtClean="0">
                <a:solidFill>
                  <a:srgbClr val="F6B941"/>
                </a:solidFill>
              </a:rPr>
              <a:t> </a:t>
            </a:r>
            <a:r>
              <a:rPr lang="hr-HR" dirty="0" smtClean="0"/>
              <a:t>popuniti </a:t>
            </a:r>
            <a:r>
              <a:rPr lang="hr-HR" dirty="0"/>
              <a:t>kako prikazuje sljedeći slajd.</a:t>
            </a:r>
          </a:p>
        </p:txBody>
      </p:sp>
    </p:spTree>
    <p:extLst>
      <p:ext uri="{BB962C8B-B14F-4D97-AF65-F5344CB8AC3E}">
        <p14:creationId xmlns:p14="http://schemas.microsoft.com/office/powerpoint/2010/main" val="227664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Rezervirano mjesto sadržaja 1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413" y="1009427"/>
            <a:ext cx="4572621" cy="4845083"/>
          </a:xfrm>
          <a:ln w="38100">
            <a:solidFill>
              <a:schemeClr val="accent5"/>
            </a:solidFill>
          </a:ln>
        </p:spPr>
      </p:pic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13" name="Zaobljeni pravokutnik 12"/>
          <p:cNvSpPr/>
          <p:nvPr/>
        </p:nvSpPr>
        <p:spPr>
          <a:xfrm>
            <a:off x="2699792" y="1802182"/>
            <a:ext cx="1537581" cy="36373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Zaobljeni pravokutnik 14"/>
          <p:cNvSpPr/>
          <p:nvPr/>
        </p:nvSpPr>
        <p:spPr>
          <a:xfrm>
            <a:off x="5724128" y="1504280"/>
            <a:ext cx="944686" cy="316320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Zaobljeni pravokutnik 13"/>
          <p:cNvSpPr/>
          <p:nvPr/>
        </p:nvSpPr>
        <p:spPr>
          <a:xfrm>
            <a:off x="2774824" y="2282378"/>
            <a:ext cx="2661272" cy="64256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4335375" y="188640"/>
            <a:ext cx="3476986" cy="1224136"/>
          </a:xfrm>
          <a:prstGeom prst="wedgeRectCallout">
            <a:avLst>
              <a:gd name="adj1" fmla="val -34512"/>
              <a:gd name="adj2" fmla="val 125065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r-HR" sz="2200" dirty="0">
                <a:solidFill>
                  <a:schemeClr val="accent2">
                    <a:lumMod val="50000"/>
                  </a:schemeClr>
                </a:solidFill>
              </a:rPr>
              <a:t>U područja naslovljena na </a:t>
            </a:r>
            <a:r>
              <a:rPr lang="hr-HR" sz="2200" b="1" i="1" dirty="0">
                <a:solidFill>
                  <a:schemeClr val="accent2">
                    <a:lumMod val="50000"/>
                  </a:schemeClr>
                </a:solidFill>
              </a:rPr>
              <a:t>primatelja</a:t>
            </a:r>
            <a:r>
              <a:rPr lang="hr-HR" sz="2200" dirty="0">
                <a:solidFill>
                  <a:schemeClr val="accent2">
                    <a:lumMod val="50000"/>
                  </a:schemeClr>
                </a:solidFill>
              </a:rPr>
              <a:t> upisati podatke svog prijatelja.</a:t>
            </a: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6759237" y="1765025"/>
            <a:ext cx="2304256" cy="2178095"/>
          </a:xfrm>
          <a:prstGeom prst="wedgeRectCallout">
            <a:avLst>
              <a:gd name="adj1" fmla="val -58031"/>
              <a:gd name="adj2" fmla="val -24539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r-HR" sz="2200" dirty="0">
                <a:solidFill>
                  <a:schemeClr val="accent2">
                    <a:lumMod val="50000"/>
                  </a:schemeClr>
                </a:solidFill>
              </a:rPr>
              <a:t>Unijeti svoje osobne podatke u područja koja su naslovljena na </a:t>
            </a:r>
            <a:r>
              <a:rPr lang="hr-HR" sz="2200" b="1" i="1" dirty="0">
                <a:solidFill>
                  <a:schemeClr val="accent2">
                    <a:lumMod val="50000"/>
                  </a:schemeClr>
                </a:solidFill>
              </a:rPr>
              <a:t>tvrtku pošiljatelja</a:t>
            </a:r>
            <a:r>
              <a:rPr lang="hr-HR" sz="2200" dirty="0">
                <a:solidFill>
                  <a:schemeClr val="accent2">
                    <a:lumMod val="50000"/>
                  </a:schemeClr>
                </a:solidFill>
              </a:rPr>
              <a:t>. </a:t>
            </a:r>
          </a:p>
        </p:txBody>
      </p:sp>
      <p:sp>
        <p:nvSpPr>
          <p:cNvPr id="16" name="Zaobljeni pravokutnik 15"/>
          <p:cNvSpPr/>
          <p:nvPr/>
        </p:nvSpPr>
        <p:spPr>
          <a:xfrm>
            <a:off x="2725272" y="3106868"/>
            <a:ext cx="2134759" cy="3251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140239" y="2137700"/>
            <a:ext cx="2144174" cy="3130444"/>
          </a:xfrm>
          <a:prstGeom prst="wedgeRectCallout">
            <a:avLst>
              <a:gd name="adj1" fmla="val 70423"/>
              <a:gd name="adj2" fmla="val -15474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marL="14288" indent="-14288"/>
            <a:r>
              <a:rPr lang="hr-HR" sz="2200" dirty="0">
                <a:solidFill>
                  <a:schemeClr val="accent2">
                    <a:lumMod val="50000"/>
                  </a:schemeClr>
                </a:solidFill>
              </a:rPr>
              <a:t>U područje za </a:t>
            </a:r>
            <a:r>
              <a:rPr lang="hr-HR" sz="2200" b="1" i="1" dirty="0" smtClean="0">
                <a:solidFill>
                  <a:schemeClr val="accent2">
                    <a:lumMod val="50000"/>
                  </a:schemeClr>
                </a:solidFill>
              </a:rPr>
              <a:t>način oslovljavanja </a:t>
            </a:r>
            <a:r>
              <a:rPr lang="hr-HR" sz="2200" dirty="0" smtClean="0">
                <a:solidFill>
                  <a:schemeClr val="accent2">
                    <a:lumMod val="50000"/>
                  </a:schemeClr>
                </a:solidFill>
              </a:rPr>
              <a:t>upisati</a:t>
            </a:r>
            <a:r>
              <a:rPr lang="hr-HR" sz="2200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br>
              <a:rPr lang="hr-HR" sz="22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</a:rPr>
              <a:t>Pogledaj ovaj tekst iz zbirke “Čarobni prozor” Ratka Zvrka:</a:t>
            </a:r>
          </a:p>
        </p:txBody>
      </p:sp>
      <p:sp>
        <p:nvSpPr>
          <p:cNvPr id="17" name="Zaobljeni pravokutnik 16"/>
          <p:cNvSpPr/>
          <p:nvPr/>
        </p:nvSpPr>
        <p:spPr>
          <a:xfrm>
            <a:off x="2800946" y="3717032"/>
            <a:ext cx="1250374" cy="34251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696730" y="4667486"/>
            <a:ext cx="2808312" cy="1815134"/>
          </a:xfrm>
          <a:prstGeom prst="wedgeRectCallout">
            <a:avLst>
              <a:gd name="adj1" fmla="val -111721"/>
              <a:gd name="adj2" fmla="val -90844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marL="14288" indent="-14288">
              <a:lnSpc>
                <a:spcPct val="120000"/>
              </a:lnSpc>
            </a:pPr>
            <a:r>
              <a:rPr lang="hr-HR" sz="2200" dirty="0">
                <a:solidFill>
                  <a:schemeClr val="accent2">
                    <a:lumMod val="50000"/>
                  </a:schemeClr>
                </a:solidFill>
              </a:rPr>
              <a:t>U područje </a:t>
            </a:r>
            <a:r>
              <a:rPr lang="hr-HR" sz="2200" b="1" i="1" dirty="0">
                <a:solidFill>
                  <a:schemeClr val="accent2">
                    <a:lumMod val="50000"/>
                  </a:schemeClr>
                </a:solidFill>
              </a:rPr>
              <a:t>tijela pisma</a:t>
            </a:r>
            <a:r>
              <a:rPr lang="hr-HR" sz="2200" dirty="0">
                <a:solidFill>
                  <a:schemeClr val="accent2">
                    <a:lumMod val="50000"/>
                  </a:schemeClr>
                </a:solidFill>
              </a:rPr>
              <a:t> kopirati tekst </a:t>
            </a:r>
            <a:r>
              <a:rPr lang="hr-HR" sz="2200" b="1" i="1" dirty="0">
                <a:solidFill>
                  <a:schemeClr val="accent2">
                    <a:lumMod val="50000"/>
                  </a:schemeClr>
                </a:solidFill>
              </a:rPr>
              <a:t>Mrlja na nosu </a:t>
            </a:r>
            <a:r>
              <a:rPr lang="hr-HR" sz="2200" dirty="0">
                <a:solidFill>
                  <a:schemeClr val="accent2">
                    <a:lumMod val="50000"/>
                  </a:schemeClr>
                </a:solidFill>
              </a:rPr>
              <a:t>iz datoteke </a:t>
            </a:r>
            <a:r>
              <a:rPr lang="hr-HR" sz="2200" b="1" i="1" dirty="0" smtClean="0">
                <a:solidFill>
                  <a:schemeClr val="accent2">
                    <a:lumMod val="50000"/>
                  </a:schemeClr>
                </a:solidFill>
              </a:rPr>
              <a:t>Tekstovi</a:t>
            </a:r>
            <a:r>
              <a:rPr lang="hr-HR" sz="22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hr-HR" sz="2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Zaobljeni pravokutnik 17"/>
          <p:cNvSpPr/>
          <p:nvPr/>
        </p:nvSpPr>
        <p:spPr>
          <a:xfrm>
            <a:off x="2734248" y="4481866"/>
            <a:ext cx="1402836" cy="37124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2198642" y="5500563"/>
            <a:ext cx="3188018" cy="1203900"/>
          </a:xfrm>
          <a:prstGeom prst="wedgeRectCallout">
            <a:avLst>
              <a:gd name="adj1" fmla="val -14420"/>
              <a:gd name="adj2" fmla="val -106228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marL="14288" indent="-14288"/>
            <a:r>
              <a:rPr lang="hr-HR" sz="2200" dirty="0">
                <a:solidFill>
                  <a:schemeClr val="accent2">
                    <a:lumMod val="50000"/>
                  </a:schemeClr>
                </a:solidFill>
              </a:rPr>
              <a:t>U područje za </a:t>
            </a:r>
            <a:r>
              <a:rPr lang="hr-HR" sz="2200" b="1" i="1" dirty="0">
                <a:solidFill>
                  <a:schemeClr val="accent2">
                    <a:lumMod val="50000"/>
                  </a:schemeClr>
                </a:solidFill>
              </a:rPr>
              <a:t>unos završnog dijela</a:t>
            </a:r>
            <a:r>
              <a:rPr lang="hr-HR" sz="2200" dirty="0">
                <a:solidFill>
                  <a:schemeClr val="accent2">
                    <a:lumMod val="50000"/>
                  </a:schemeClr>
                </a:solidFill>
              </a:rPr>
              <a:t> upisati:</a:t>
            </a:r>
            <a:br>
              <a:rPr lang="hr-HR" sz="22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</a:rPr>
              <a:t>Lijepo te pozdravljam</a:t>
            </a:r>
            <a:r>
              <a:rPr lang="hr-HR" sz="2200" dirty="0">
                <a:solidFill>
                  <a:schemeClr val="accent2">
                    <a:lumMod val="50000"/>
                  </a:schemeClr>
                </a:solidFill>
              </a:rPr>
              <a:t>!</a:t>
            </a: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440718" y="188640"/>
            <a:ext cx="3687390" cy="893861"/>
          </a:xfrm>
          <a:prstGeom prst="wedgeRectCallout">
            <a:avLst>
              <a:gd name="adj1" fmla="val 20374"/>
              <a:gd name="adj2" fmla="val 139441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marL="14288" indent="-14288" eaLnBrk="1" hangingPunct="1"/>
            <a:r>
              <a:rPr lang="hr-HR" sz="2200" dirty="0">
                <a:solidFill>
                  <a:schemeClr val="accent2">
                    <a:lumMod val="50000"/>
                  </a:schemeClr>
                </a:solidFill>
              </a:rPr>
              <a:t>Podesiti </a:t>
            </a:r>
            <a:r>
              <a:rPr lang="hr-HR" sz="2200" b="1" i="1" dirty="0">
                <a:solidFill>
                  <a:schemeClr val="accent2">
                    <a:lumMod val="50000"/>
                  </a:schemeClr>
                </a:solidFill>
              </a:rPr>
              <a:t>datum</a:t>
            </a:r>
            <a:r>
              <a:rPr lang="hr-HR" sz="2200" dirty="0">
                <a:solidFill>
                  <a:schemeClr val="accent2">
                    <a:lumMod val="50000"/>
                  </a:schemeClr>
                </a:solidFill>
              </a:rPr>
              <a:t> korištenjem ponuđenog kalendara.</a:t>
            </a:r>
          </a:p>
        </p:txBody>
      </p:sp>
    </p:spTree>
    <p:extLst>
      <p:ext uri="{BB962C8B-B14F-4D97-AF65-F5344CB8AC3E}">
        <p14:creationId xmlns:p14="http://schemas.microsoft.com/office/powerpoint/2010/main" val="101949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3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13"/>
          </p:nvPr>
        </p:nvSpPr>
        <p:spPr>
          <a:xfrm>
            <a:off x="428596" y="1643050"/>
            <a:ext cx="3423324" cy="4071937"/>
          </a:xfrm>
        </p:spPr>
        <p:txBody>
          <a:bodyPr/>
          <a:lstStyle/>
          <a:p>
            <a:pPr algn="just"/>
            <a:r>
              <a:rPr lang="hr-HR" dirty="0"/>
              <a:t>Nakon promjene dokument izgleda kao što pokazuje slika.</a:t>
            </a:r>
          </a:p>
          <a:p>
            <a:pPr algn="just"/>
            <a:r>
              <a:rPr lang="en-US" dirty="0"/>
              <a:t>Tako promijenjen dokument spremiti pa zatvoriti. </a:t>
            </a: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836712"/>
            <a:ext cx="4608512" cy="5391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22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Označavanje teksta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8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spcBef>
                <a:spcPct val="45000"/>
              </a:spcBef>
            </a:pPr>
            <a:r>
              <a:rPr lang="hr-HR" dirty="0"/>
              <a:t>Tekst kojem se želi mijenjati izgled znakova, veličina, boja, stil ispisa i sl. treba </a:t>
            </a:r>
            <a:r>
              <a:rPr lang="hr-HR" b="1" i="1" dirty="0"/>
              <a:t>označiti</a:t>
            </a:r>
            <a:r>
              <a:rPr lang="hr-HR" dirty="0"/>
              <a:t>.</a:t>
            </a:r>
          </a:p>
          <a:p>
            <a:pPr eaLnBrk="1" hangingPunct="1">
              <a:lnSpc>
                <a:spcPct val="110000"/>
              </a:lnSpc>
              <a:spcBef>
                <a:spcPct val="45000"/>
              </a:spcBef>
            </a:pPr>
            <a:r>
              <a:rPr lang="hr-HR" dirty="0"/>
              <a:t>Tekst se označava tako da se mišem, uz pritisnutu lijevu tipku, prevuče preko njega. </a:t>
            </a:r>
            <a:endParaRPr lang="en-US" dirty="0"/>
          </a:p>
        </p:txBody>
      </p:sp>
      <p:pic>
        <p:nvPicPr>
          <p:cNvPr id="9" name="Picture 6" descr="w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218179" y="4130143"/>
            <a:ext cx="6553200" cy="13906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84296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cs typeface="Times New Roman" pitchFamily="18" charset="0"/>
              </a:rPr>
              <a:t>Označavanje teksta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graphicFrame>
        <p:nvGraphicFramePr>
          <p:cNvPr id="6" name="Tablic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043751"/>
              </p:ext>
            </p:extLst>
          </p:nvPr>
        </p:nvGraphicFramePr>
        <p:xfrm>
          <a:off x="683568" y="1556792"/>
          <a:ext cx="7776864" cy="464971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895122"/>
                <a:gridCol w="5881742"/>
              </a:tblGrid>
              <a:tr h="864096">
                <a:tc>
                  <a:txBody>
                    <a:bodyPr/>
                    <a:lstStyle/>
                    <a:p>
                      <a:pPr marL="0" marR="0" lvl="0" indent="-226695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Odlomak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Kazalo postaviti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unutar odlomka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pa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 puta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kliknuti lijevom tipkom miša.</a:t>
                      </a:r>
                      <a:endParaRPr kumimoji="0" lang="hr-HR" sz="2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marL="0" marR="0" lvl="0" indent="-226695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Odlomak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26695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Kazalo postaviti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lijevo od odlomka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(kazalo se preoblikuje u strelicu), pa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 puta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kliknuti lijevom tipkom miša.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marL="0" marR="0" lvl="0" indent="-226695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Riječ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26695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Kazalo postaviti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unutar riječi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pa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 puta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kliknuti lijevom tipkom miša.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marL="0" marR="0" lvl="0" indent="-226695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Cijeli tekst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26695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Kazalo postaviti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lijevo od teksta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(kazalo se preoblikuje u strelicu), pa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 puta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kliknuti lijevom tipkom miša.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94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nda">
  <a:themeElements>
    <a:clrScheme name="Izvorni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utovanj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utovanj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7158</TotalTime>
  <Words>1001</Words>
  <Application>Microsoft Office PowerPoint</Application>
  <PresentationFormat>Prikaz na zaslonu (4:3)</PresentationFormat>
  <Paragraphs>184</Paragraphs>
  <Slides>29</Slides>
  <Notes>1</Notes>
  <HiddenSlides>2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29</vt:i4>
      </vt:variant>
    </vt:vector>
  </HeadingPairs>
  <TitlesOfParts>
    <vt:vector size="30" baseType="lpstr">
      <vt:lpstr>sanda</vt:lpstr>
      <vt:lpstr>Ms Word 2010</vt:lpstr>
      <vt:lpstr>Priprema datoteka za vježbu</vt:lpstr>
      <vt:lpstr>Priprema datoteka za vježbu</vt:lpstr>
      <vt:lpstr>Kopiranje i premještanje</vt:lpstr>
      <vt:lpstr>Kopiranje i premještanje</vt:lpstr>
      <vt:lpstr>PowerPointova prezentacija</vt:lpstr>
      <vt:lpstr>Vježba 3</vt:lpstr>
      <vt:lpstr>Označavanje teksta</vt:lpstr>
      <vt:lpstr>Označavanje teksta</vt:lpstr>
      <vt:lpstr>Oblikovanje teksta</vt:lpstr>
      <vt:lpstr>Oblikovanje teksta</vt:lpstr>
      <vt:lpstr>Oblikovanje teksta</vt:lpstr>
      <vt:lpstr>Mini alatna traka</vt:lpstr>
      <vt:lpstr>Vježba 4</vt:lpstr>
      <vt:lpstr>Vježba 4</vt:lpstr>
      <vt:lpstr>Veličina znakova</vt:lpstr>
      <vt:lpstr>Oblikovanje teksta</vt:lpstr>
      <vt:lpstr>Oblikovanje teksta</vt:lpstr>
      <vt:lpstr>Vježba 5.</vt:lpstr>
      <vt:lpstr>Vježba 5.</vt:lpstr>
      <vt:lpstr>Prenositelj oblikovanja</vt:lpstr>
      <vt:lpstr>Prenositelj oblikovanja</vt:lpstr>
      <vt:lpstr>Vježba 6.</vt:lpstr>
      <vt:lpstr>Vježba 6.</vt:lpstr>
      <vt:lpstr>Primjena stila </vt:lpstr>
      <vt:lpstr>Primjena stila</vt:lpstr>
      <vt:lpstr>Uklanjanje stila</vt:lpstr>
      <vt:lpstr>Vježba 7.</vt:lpstr>
      <vt:lpstr>Vježba 7.</vt:lpstr>
    </vt:vector>
  </TitlesOfParts>
  <Company>MZOŠ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2007</dc:title>
  <dc:creator>Ostali</dc:creator>
  <cp:lastModifiedBy>korisnik</cp:lastModifiedBy>
  <cp:revision>661</cp:revision>
  <dcterms:created xsi:type="dcterms:W3CDTF">2008-06-17T13:53:05Z</dcterms:created>
  <dcterms:modified xsi:type="dcterms:W3CDTF">2018-11-12T14:33:24Z</dcterms:modified>
</cp:coreProperties>
</file>