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5999A-D2B0-7443-AC54-B9AEB4A4B3DF}" type="datetimeFigureOut">
              <a:rPr lang="sr-Latn-RS" smtClean="0"/>
              <a:t>4.6.2020.</a:t>
            </a:fld>
            <a:endParaRPr lang="sr-Latn-R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91F1D-14D4-3D40-8142-6E093D4F84C9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8962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1F1D-14D4-3D40-8142-6E093D4F84C9}" type="slidenum">
              <a:rPr lang="sr-Latn-RS" smtClean="0"/>
              <a:t>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1768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ransition spd="slow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ransition spd="slow">
    <p:push dir="r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F4D17F-2CCB-0344-A3BF-145C8F09B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PORODICA ROSACEAE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9CA6E0B-6AD0-E540-B1A1-5C58EC8879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Antonia Biljaka    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4396729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DBECA6-364E-C441-8D12-882796F1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3701"/>
            <a:ext cx="8596668" cy="1806699"/>
          </a:xfrm>
        </p:spPr>
        <p:txBody>
          <a:bodyPr/>
          <a:lstStyle/>
          <a:p>
            <a:r>
              <a:rPr lang="hr-HR"/>
              <a:t>(POT)PORODICE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C7DDE6-FFD5-044F-A4BA-B7F0C8FD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1715"/>
            <a:ext cx="9388930" cy="64977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hr-HR" sz="2400"/>
              <a:t>Porodica ruža se tradicijski dijeli u šest potporodica, koje razni autori smatraju posebnim porodicama:</a:t>
            </a:r>
          </a:p>
          <a:p>
            <a:pPr fontAlgn="base"/>
            <a:r>
              <a:rPr lang="hr-HR" sz="2400"/>
              <a:t>Rosoideae,</a:t>
            </a:r>
          </a:p>
          <a:p>
            <a:pPr fontAlgn="base"/>
            <a:r>
              <a:rPr lang="hr-HR" sz="2400"/>
              <a:t>Spiraeoideae,</a:t>
            </a:r>
          </a:p>
          <a:p>
            <a:pPr fontAlgn="base"/>
            <a:r>
              <a:rPr lang="hr-HR" sz="2400"/>
              <a:t>Maloideae(Pomoideae),</a:t>
            </a:r>
          </a:p>
          <a:p>
            <a:pPr fontAlgn="base"/>
            <a:r>
              <a:rPr lang="hr-HR" sz="2400"/>
              <a:t>Amygdaloideae(Prunoideae),</a:t>
            </a:r>
          </a:p>
          <a:p>
            <a:pPr fontAlgn="base"/>
            <a:r>
              <a:rPr lang="hr-HR" sz="2400"/>
              <a:t>Neuradoideae, i</a:t>
            </a:r>
          </a:p>
          <a:p>
            <a:pPr fontAlgn="base"/>
            <a:r>
              <a:rPr lang="hr-HR" sz="2400"/>
              <a:t>Chrysobalanoideae.Mnogo bliže (1971.), Chrysobalanoideae su tretirane kao porodica, ali također u redu Rosales.Pristalice te pretpostavke, pomoću molekulske analize, u ruže svrstavaju i Malpighiales u Neuradoideae su uključene u Malvalvales. U programu Engler sistema, priznate sui Rosoideae, Dryadoideae, Lyonothamnoideae, Spireoideae, Amygdaloideae i Maloideae. One su prvenstveno odnose na dijagnostifikaciju na osnovu strukture plodova. Novijija istraživanja su potvrdila da su sve ove grupe monofiletske.</a:t>
            </a:r>
            <a:endParaRPr lang="hr-HR" sz="2400" b="0" i="0">
              <a:solidFill>
                <a:srgbClr val="202122"/>
              </a:solidFill>
              <a:effectLst/>
              <a:latin typeface="inherit"/>
            </a:endParaRP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9144396"/>
      </p:ext>
    </p:extLst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9E8802-9E51-7B4D-9BB6-D6E9BE47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350" y="3327565"/>
            <a:ext cx="8959399" cy="3097271"/>
          </a:xfrm>
        </p:spPr>
        <p:txBody>
          <a:bodyPr>
            <a:normAutofit/>
          </a:bodyPr>
          <a:lstStyle/>
          <a:p>
            <a:r>
              <a:rPr lang="hr-HR" sz="4000">
                <a:latin typeface="+mj-lt"/>
              </a:rPr>
              <a:t>HVALA NA PAŽNJI!</a:t>
            </a:r>
            <a:endParaRPr lang="sr-Latn-RS" sz="4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139941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DEE16F-25EF-0649-8E8E-63C76CDC7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917" y="749350"/>
            <a:ext cx="9153896" cy="6276883"/>
          </a:xfrm>
        </p:spPr>
        <p:txBody>
          <a:bodyPr>
            <a:normAutofit lnSpcReduction="10000"/>
          </a:bodyPr>
          <a:lstStyle/>
          <a:p>
            <a:r>
              <a:rPr lang="hr-HR" sz="2400"/>
              <a:t>Carstvo:Plantae</a:t>
            </a:r>
          </a:p>
          <a:p>
            <a:r>
              <a:rPr lang="hr-HR" sz="2400"/>
              <a:t>Divizija:Magnoliophyta</a:t>
            </a:r>
          </a:p>
          <a:p>
            <a:r>
              <a:rPr lang="hr-HR" sz="2400"/>
              <a:t>Razred:Magnoliopsida</a:t>
            </a:r>
          </a:p>
          <a:p>
            <a:r>
              <a:rPr lang="hr-HR" sz="2400"/>
              <a:t>Red:Rosales</a:t>
            </a:r>
          </a:p>
          <a:p>
            <a:r>
              <a:rPr lang="hr-HR" sz="2400"/>
              <a:t>Porodica:Rosaceae</a:t>
            </a:r>
          </a:p>
          <a:p>
            <a:r>
              <a:rPr lang="hr-HR" sz="2400"/>
              <a:t>Ružovke(Ruževke,ružatice,ružače,ruže;lat.Rosaceae),najvažnija porodica u redu ružolikih,razred Magnoliopsida,po nekima Rosopsida.</a:t>
            </a:r>
          </a:p>
          <a:p>
            <a:r>
              <a:rPr lang="hr-HR" sz="2400"/>
              <a:t>Ime je dobila po najvažnijem rodu Rosa(ruže).</a:t>
            </a:r>
          </a:p>
          <a:p>
            <a:r>
              <a:rPr lang="hr-HR" sz="2400"/>
              <a:t>Porodica obuhvaća 4.828 vrsta u 104 roda,zeljastih bilja,grmova i drveća s uglavnom jestivim plodovima,a najpoznatiji predstavnici su Malus (jabuka),Phyrus(kruška),Prunus(šljive,trešnje,bademi,marelice)Rubus(maline,kupine)i Fragaria (jagoda).</a:t>
            </a:r>
          </a:p>
          <a:p>
            <a:r>
              <a:rPr lang="hr-HR" sz="2400"/>
              <a:t>Porodica je raširena po cijelom svijetu,osim po Arktiku.</a:t>
            </a:r>
          </a:p>
          <a:p>
            <a:pPr marL="0" indent="0">
              <a:buNone/>
            </a:pPr>
            <a:endParaRPr lang="hr-HR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D2B0F94-9778-1547-95C6-74328934750F}"/>
              </a:ext>
            </a:extLst>
          </p:cNvPr>
          <p:cNvSpPr txBox="1"/>
          <p:nvPr/>
        </p:nvSpPr>
        <p:spPr>
          <a:xfrm>
            <a:off x="1305628" y="103019"/>
            <a:ext cx="7934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>
                <a:solidFill>
                  <a:schemeClr val="accent1"/>
                </a:solidFill>
                <a:latin typeface="+mj-lt"/>
              </a:rPr>
              <a:t>SISTEMATIKA</a:t>
            </a:r>
            <a:r>
              <a:rPr lang="hr-HR"/>
              <a:t> 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53182501"/>
      </p:ext>
    </p:extLst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62A959-6E4D-2347-8989-C1D84524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GLAVNA OBILJEŽJA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165B8D-C8C7-8A42-88CE-74A5FCA5E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48345"/>
            <a:ext cx="9330101" cy="4693018"/>
          </a:xfrm>
        </p:spPr>
        <p:txBody>
          <a:bodyPr>
            <a:normAutofit/>
          </a:bodyPr>
          <a:lstStyle/>
          <a:p>
            <a:r>
              <a:rPr lang="hr-HR" sz="2400"/>
              <a:t>Listovi su im raspoređeni naizmjenično;jednostavni su,razdijeljeni ili sastavljeni,goli ili dlakavi,većinom s zapercima (palistićima).</a:t>
            </a:r>
          </a:p>
          <a:p>
            <a:r>
              <a:rPr lang="hr-HR" sz="2400"/>
              <a:t>Cvjetovi su najčešće u različitim cvastima,kao što su grozdovi,štitasti,metličasti,rjeđe pojedinačni.Većinom su dvospolni,rjeđe jednospolni,uglavnom sa dvostrukim ocvijećem.tj.sa čašicom i krunicom(vjenčićem)rjeđe jednostavni,bez ocvijeća.</a:t>
            </a:r>
          </a:p>
          <a:p>
            <a:r>
              <a:rPr lang="hr-HR" sz="2400"/>
              <a:t>Kod mnogih vrsta krubnica je bijela,žuta,ružičasta ili crvena ,a rijetko je nemaju kao npr.u rodovima Sanguisorba i Alcheilla.</a:t>
            </a: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2427561254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237D4233-E94E-3B4F-93E7-70C543607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039" y="1188656"/>
            <a:ext cx="2359800" cy="2005881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27E333C7-3F04-934D-9F1C-A2C3F7079E07}"/>
              </a:ext>
            </a:extLst>
          </p:cNvPr>
          <p:cNvSpPr txBox="1"/>
          <p:nvPr/>
        </p:nvSpPr>
        <p:spPr>
          <a:xfrm>
            <a:off x="98886" y="3344346"/>
            <a:ext cx="2504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DIJAGRAM CVIJETA ROSA TOMENTOSA</a:t>
            </a:r>
            <a:endParaRPr 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7FDE926D-809A-AF45-97AF-31E27BEEB6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5891" y="1139489"/>
            <a:ext cx="2092654" cy="2289511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CCCCB4FA-FE9C-324B-B0B9-CC14BA88FBF0}"/>
              </a:ext>
            </a:extLst>
          </p:cNvPr>
          <p:cNvSpPr txBox="1"/>
          <p:nvPr/>
        </p:nvSpPr>
        <p:spPr>
          <a:xfrm>
            <a:off x="3154308" y="3205846"/>
            <a:ext cx="1817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DIJAGRAM CVIJETA PRUNUS PADUS</a:t>
            </a:r>
            <a:endParaRPr lang="sr-Latn-RS"/>
          </a:p>
        </p:txBody>
      </p:sp>
      <p:pic>
        <p:nvPicPr>
          <p:cNvPr id="10" name="Slika 10">
            <a:extLst>
              <a:ext uri="{FF2B5EF4-FFF2-40B4-BE49-F238E27FC236}">
                <a16:creationId xmlns:a16="http://schemas.microsoft.com/office/drawing/2014/main" id="{4FFB8248-F91D-1E44-AE93-57315963B8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325" y="850794"/>
            <a:ext cx="2248059" cy="2430334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E5678776-F1D8-4946-8C5C-D784F590A78F}"/>
              </a:ext>
            </a:extLst>
          </p:cNvPr>
          <p:cNvSpPr txBox="1"/>
          <p:nvPr/>
        </p:nvSpPr>
        <p:spPr>
          <a:xfrm>
            <a:off x="5181600" y="2976708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DIjAGRAM CVIJETA SANGUISORBA OFFICINALIS</a:t>
            </a:r>
            <a:endParaRPr lang="sr-Latn-RS"/>
          </a:p>
        </p:txBody>
      </p:sp>
      <p:pic>
        <p:nvPicPr>
          <p:cNvPr id="13" name="Slika 13">
            <a:extLst>
              <a:ext uri="{FF2B5EF4-FFF2-40B4-BE49-F238E27FC236}">
                <a16:creationId xmlns:a16="http://schemas.microsoft.com/office/drawing/2014/main" id="{DF168C17-B0EA-684D-ADEF-99072E3A9C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299" y="1139961"/>
            <a:ext cx="1910944" cy="2065885"/>
          </a:xfrm>
          <a:prstGeom prst="rect">
            <a:avLst/>
          </a:prstGeom>
        </p:spPr>
      </p:pic>
      <p:sp>
        <p:nvSpPr>
          <p:cNvPr id="15" name="TekstniOkvir 14">
            <a:extLst>
              <a:ext uri="{FF2B5EF4-FFF2-40B4-BE49-F238E27FC236}">
                <a16:creationId xmlns:a16="http://schemas.microsoft.com/office/drawing/2014/main" id="{07F93368-820E-7840-99F2-13635E71C843}"/>
              </a:ext>
            </a:extLst>
          </p:cNvPr>
          <p:cNvSpPr txBox="1"/>
          <p:nvPr/>
        </p:nvSpPr>
        <p:spPr>
          <a:xfrm>
            <a:off x="5186323" y="251774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B0385EE2-722D-AC4E-A5C0-A611C6B397B8}"/>
              </a:ext>
            </a:extLst>
          </p:cNvPr>
          <p:cNvSpPr txBox="1"/>
          <p:nvPr/>
        </p:nvSpPr>
        <p:spPr>
          <a:xfrm>
            <a:off x="7330439" y="3076277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DIJAGRAM CVIJETA SPIRAEA HYPERICIFOLIA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4466642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4E76B1-BD5A-1843-9B2F-FFC83261A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GLAVNA OBILJEŽJA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CB95298-4FCB-AB4E-8F34-5044F4412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Najčešća cvijetna formula peterozračnih ruža je:</a:t>
            </a:r>
            <a:endParaRPr lang="sr-Latn-RS"/>
          </a:p>
        </p:txBody>
      </p:sp>
      <p:pic>
        <p:nvPicPr>
          <p:cNvPr id="4" name="Grafika 4">
            <a:extLst>
              <a:ext uri="{FF2B5EF4-FFF2-40B4-BE49-F238E27FC236}">
                <a16:creationId xmlns:a16="http://schemas.microsoft.com/office/drawing/2014/main" id="{2577A601-43AB-9B4A-86CB-41D1C753F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2208" y="2557381"/>
            <a:ext cx="3869225" cy="460622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3361ACC6-F9D5-EC44-A732-CD33927D43AD}"/>
              </a:ext>
            </a:extLst>
          </p:cNvPr>
          <p:cNvSpPr txBox="1"/>
          <p:nvPr/>
        </p:nvSpPr>
        <p:spPr>
          <a:xfrm>
            <a:off x="5190259" y="251831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CA34A529-A44F-AD4D-87E6-9280C9AA2B73}"/>
              </a:ext>
            </a:extLst>
          </p:cNvPr>
          <p:cNvSpPr txBox="1"/>
          <p:nvPr/>
        </p:nvSpPr>
        <p:spPr>
          <a:xfrm>
            <a:off x="604867" y="3143080"/>
            <a:ext cx="7441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Plodovi mogu biri različiti,kao što su sočna koštunica,jezgraste podrasle bobe ,zbirni plodovi(jagodasti,koštunasti kod kupina,šipak)te suhi pucavci.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57695997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95F4C4-4676-E348-AE75-23B45D4BD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RASPROSTRANJENJE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D2967D-6CBD-E24A-A052-671AFE062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Predstavnici ove raznolike porodice biljaka,sa oko 3000 vrsta drveća,grmova i zeljastih biljaka,rasprostanjeni su u svim klimatima i vegetacijskim zonama,od tropskih do artičkih,od nizijskih do visokoplaninskih područja,s najvećim brojem vrsta u Istočnoj Aziji i Zapadnoj Americi(cirkumpacifičkih dio areala).</a:t>
            </a:r>
          </a:p>
          <a:p>
            <a:r>
              <a:rPr lang="hr-HR"/>
              <a:t>Rosaceae su dakle,kosmopolitskih rasprostranjene i ađene su gotovo svuda isim Antartika,ali su prvenstveno koncentrirane na Sjevernoj hemisferi,u regijama kije nisu pustinje ili tropske prašume.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74580712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2A097A-5FF1-6B44-84D9-09B5E2257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95" y="0"/>
            <a:ext cx="8596668" cy="1320800"/>
          </a:xfrm>
        </p:spPr>
        <p:txBody>
          <a:bodyPr/>
          <a:lstStyle/>
          <a:p>
            <a:r>
              <a:rPr lang="hr-HR"/>
              <a:t>TAKSONOMIJA-RODOVI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6380DC5A-5FEA-174C-8657-C46187A804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604909" y="742208"/>
            <a:ext cx="3897818" cy="4923312"/>
          </a:xfr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2B1C5BE6-1A99-504A-AE22-0FB4381E3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78796" y="660400"/>
            <a:ext cx="3786026" cy="5373584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90BF5D56-3863-C747-9962-13D6B8B56B01}"/>
              </a:ext>
            </a:extLst>
          </p:cNvPr>
          <p:cNvSpPr txBox="1"/>
          <p:nvPr/>
        </p:nvSpPr>
        <p:spPr>
          <a:xfrm>
            <a:off x="712272" y="5654127"/>
            <a:ext cx="308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SPIREA SALICIFOLIA,POTPORODICA SPIROIDAE.</a:t>
            </a:r>
            <a:endParaRPr lang="sr-Latn-RS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18E4B60F-027D-204A-AFC4-264EB04835B7}"/>
              </a:ext>
            </a:extLst>
          </p:cNvPr>
          <p:cNvSpPr txBox="1"/>
          <p:nvPr/>
        </p:nvSpPr>
        <p:spPr>
          <a:xfrm>
            <a:off x="5685063" y="5654127"/>
            <a:ext cx="308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PRUNUS SPINOSA POTPORODICA AMYGDALOIDEAE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50516845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1D0DFC5A-BD2C-F64E-BC9D-7A4E6C45E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406986" y="284513"/>
            <a:ext cx="3996780" cy="5131397"/>
          </a:xfr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DF706D3A-F63A-6946-8F43-FCC7D1311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900106" y="482436"/>
            <a:ext cx="3004406" cy="4733108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9C68F1E9-599F-8A4B-A53E-1A13B21D3C32}"/>
              </a:ext>
            </a:extLst>
          </p:cNvPr>
          <p:cNvSpPr txBox="1"/>
          <p:nvPr/>
        </p:nvSpPr>
        <p:spPr>
          <a:xfrm>
            <a:off x="588569" y="5415910"/>
            <a:ext cx="2949287" cy="95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FRAGARIA VESCA,POTPORODICA ROSOIDEAE</a:t>
            </a:r>
            <a:endParaRPr lang="sr-Latn-RS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6DDE78DE-A3F9-A644-ADB7-6D950EA6AF43}"/>
              </a:ext>
            </a:extLst>
          </p:cNvPr>
          <p:cNvSpPr txBox="1"/>
          <p:nvPr/>
        </p:nvSpPr>
        <p:spPr>
          <a:xfrm>
            <a:off x="4900106" y="5215544"/>
            <a:ext cx="3166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MALUS DOMESTICA,POTPORODICA MALOIDEAE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7011303"/>
      </p:ext>
    </p:extLst>
  </p:cSld>
  <p:clrMapOvr>
    <a:masterClrMapping/>
  </p:clrMapOvr>
  <p:transition spd="slow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A103ACDA-B37E-3545-9C9C-10AC799B64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5426" y="593766"/>
            <a:ext cx="4868730" cy="4197763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7BA92CB3-CFD7-6E45-8595-B112BC8932A4}"/>
              </a:ext>
            </a:extLst>
          </p:cNvPr>
          <p:cNvSpPr txBox="1"/>
          <p:nvPr/>
        </p:nvSpPr>
        <p:spPr>
          <a:xfrm>
            <a:off x="1885361" y="4967597"/>
            <a:ext cx="573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AREMONIA AGRIMONOIDES,TRIBUS  SANGUISORBEAE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76745001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Široki zaslon</PresentationFormat>
  <Paragraphs>42</Paragraphs>
  <Slides>11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inherit</vt:lpstr>
      <vt:lpstr>Trebuchet MS</vt:lpstr>
      <vt:lpstr>Wingdings 3</vt:lpstr>
      <vt:lpstr>Faseta</vt:lpstr>
      <vt:lpstr>PORODICA ROSACEAE</vt:lpstr>
      <vt:lpstr>PowerPoint prezentacija</vt:lpstr>
      <vt:lpstr>GLAVNA OBILJEŽJA </vt:lpstr>
      <vt:lpstr>PowerPoint prezentacija</vt:lpstr>
      <vt:lpstr>GLAVNA OBILJEŽJA</vt:lpstr>
      <vt:lpstr>RASPROSTRANJENJE</vt:lpstr>
      <vt:lpstr>TAKSONOMIJA-RODOVI</vt:lpstr>
      <vt:lpstr>PowerPoint prezentacija</vt:lpstr>
      <vt:lpstr>PowerPoint prezentacija</vt:lpstr>
      <vt:lpstr>(POT)PORODICE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PORODICA ROSACEAE</dc:title>
  <dc:creator>Antonia Biljaka</dc:creator>
  <cp:lastModifiedBy>Alen Đurasek</cp:lastModifiedBy>
  <cp:revision>1</cp:revision>
  <dcterms:created xsi:type="dcterms:W3CDTF">2020-06-03T16:23:05Z</dcterms:created>
  <dcterms:modified xsi:type="dcterms:W3CDTF">2020-06-04T12:11:10Z</dcterms:modified>
</cp:coreProperties>
</file>