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9" r:id="rId1"/>
  </p:sldMasterIdLst>
  <p:notesMasterIdLst>
    <p:notesMasterId r:id="rId30"/>
  </p:notesMasterIdLst>
  <p:sldIdLst>
    <p:sldId id="763" r:id="rId2"/>
    <p:sldId id="789" r:id="rId3"/>
    <p:sldId id="790" r:id="rId4"/>
    <p:sldId id="791" r:id="rId5"/>
    <p:sldId id="792" r:id="rId6"/>
    <p:sldId id="806" r:id="rId7"/>
    <p:sldId id="793" r:id="rId8"/>
    <p:sldId id="811" r:id="rId9"/>
    <p:sldId id="794" r:id="rId10"/>
    <p:sldId id="812" r:id="rId11"/>
    <p:sldId id="795" r:id="rId12"/>
    <p:sldId id="813" r:id="rId13"/>
    <p:sldId id="796" r:id="rId14"/>
    <p:sldId id="797" r:id="rId15"/>
    <p:sldId id="814" r:id="rId16"/>
    <p:sldId id="798" r:id="rId17"/>
    <p:sldId id="815" r:id="rId18"/>
    <p:sldId id="799" r:id="rId19"/>
    <p:sldId id="816" r:id="rId20"/>
    <p:sldId id="800" r:id="rId21"/>
    <p:sldId id="817" r:id="rId22"/>
    <p:sldId id="818" r:id="rId23"/>
    <p:sldId id="819" r:id="rId24"/>
    <p:sldId id="821" r:id="rId25"/>
    <p:sldId id="820" r:id="rId26"/>
    <p:sldId id="822" r:id="rId27"/>
    <p:sldId id="786" r:id="rId28"/>
    <p:sldId id="805" r:id="rId29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980B"/>
    <a:srgbClr val="3E5D78"/>
    <a:srgbClr val="F5B637"/>
    <a:srgbClr val="18242E"/>
    <a:srgbClr val="232949"/>
    <a:srgbClr val="923636"/>
    <a:srgbClr val="76046E"/>
    <a:srgbClr val="6F6F83"/>
    <a:srgbClr val="545464"/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572" autoAdjust="0"/>
  </p:normalViewPr>
  <p:slideViewPr>
    <p:cSldViewPr>
      <p:cViewPr>
        <p:scale>
          <a:sx n="60" d="100"/>
          <a:sy n="60" d="100"/>
        </p:scale>
        <p:origin x="-139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DCD900-373E-4622-B8B4-C0851953543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45147-F562-4A5C-BCCA-EE35B05D6D66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12</a:t>
            </a:fld>
            <a:endParaRPr lang="hr-H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43EA67-049A-46ED-8193-C3C0FA33D538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1AFF66-31E8-4C94-9E36-CDA60E7D87CE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9FE969-D067-44BA-BFDB-11BB1C0F49BD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17</a:t>
            </a:fld>
            <a:endParaRPr lang="hr-H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4C62E-6D98-4B63-B6CA-CE6851672BCE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19</a:t>
            </a:fld>
            <a:endParaRPr lang="hr-H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307602-FBF2-471A-8D37-2518F5E89422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21</a:t>
            </a:fld>
            <a:endParaRPr lang="hr-H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598BAA-9A4E-4D35-9610-73982B695FD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5BDA8-4F17-4B88-BB24-29BE763EB072}" type="slidenum">
              <a:rPr lang="en-US" smtClean="0"/>
              <a:pPr/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29EF32-65AB-41EA-9E76-56F1F9196673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DF2612-192D-48C3-9DFA-970929047D6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CB45F2-FAB7-4087-B878-EA45FB576289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E5BDA8-4F17-4B88-BB24-29BE763EB072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8</a:t>
            </a:fld>
            <a:endParaRPr lang="hr-H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r-HR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E8180-9241-4509-AD29-F94CA8611096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EF6631-6253-4B48-9DB4-FA05808F98B9}" type="slidenum">
              <a:rPr lang="hr-HR" smtClean="0"/>
              <a:pPr/>
              <a:t>10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slov, tekst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4213" y="258763"/>
            <a:ext cx="7526337" cy="914400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48021-1AF8-4661-86F4-F662E0355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smtClean="0"/>
              <a:t>Sanda, 2014.</a:t>
            </a:r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ilagođeni izgled">
    <p:bg>
      <p:bgPr>
        <a:solidFill>
          <a:srgbClr val="1824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14282" y="6357958"/>
            <a:ext cx="1262058" cy="280966"/>
          </a:xfrm>
        </p:spPr>
        <p:txBody>
          <a:bodyPr/>
          <a:lstStyle>
            <a:lvl1pPr>
              <a:defRPr b="1">
                <a:solidFill>
                  <a:srgbClr val="DF980B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2014.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teksta 6"/>
          <p:cNvSpPr>
            <a:spLocks noGrp="1"/>
          </p:cNvSpPr>
          <p:nvPr>
            <p:ph type="body" sz="quarter" idx="13"/>
          </p:nvPr>
        </p:nvSpPr>
        <p:spPr>
          <a:xfrm>
            <a:off x="428596" y="1643050"/>
            <a:ext cx="8358246" cy="4071937"/>
          </a:xfrm>
        </p:spPr>
        <p:txBody>
          <a:bodyPr/>
          <a:lstStyle>
            <a:lvl1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buClr>
                <a:srgbClr val="DF980B"/>
              </a:buClr>
              <a:defRPr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buClr>
                <a:srgbClr val="DF980B"/>
              </a:buCl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i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7" name="Rezervirano mjesto slike 6"/>
          <p:cNvSpPr>
            <a:spLocks noGrp="1"/>
          </p:cNvSpPr>
          <p:nvPr>
            <p:ph type="pic" sz="quarter" idx="13"/>
          </p:nvPr>
        </p:nvSpPr>
        <p:spPr>
          <a:xfrm>
            <a:off x="642938" y="1643063"/>
            <a:ext cx="3000375" cy="2071687"/>
          </a:xfrm>
        </p:spPr>
        <p:txBody>
          <a:bodyPr/>
          <a:lstStyle/>
          <a:p>
            <a:endParaRPr lang="hr-HR"/>
          </a:p>
        </p:txBody>
      </p:sp>
      <p:sp>
        <p:nvSpPr>
          <p:cNvPr id="9" name="Rezervirano mjesto slike 8"/>
          <p:cNvSpPr>
            <a:spLocks noGrp="1"/>
          </p:cNvSpPr>
          <p:nvPr>
            <p:ph type="pic" sz="quarter" idx="14"/>
          </p:nvPr>
        </p:nvSpPr>
        <p:spPr>
          <a:xfrm>
            <a:off x="4572000" y="1643063"/>
            <a:ext cx="3357563" cy="2214562"/>
          </a:xfrm>
        </p:spPr>
        <p:txBody>
          <a:bodyPr/>
          <a:lstStyle/>
          <a:p>
            <a:endParaRPr lang="hr-HR"/>
          </a:p>
        </p:txBody>
      </p:sp>
      <p:sp>
        <p:nvSpPr>
          <p:cNvPr id="13" name="Rezervirano mjesto slike 12"/>
          <p:cNvSpPr>
            <a:spLocks noGrp="1"/>
          </p:cNvSpPr>
          <p:nvPr>
            <p:ph type="pic" sz="quarter" idx="15"/>
          </p:nvPr>
        </p:nvSpPr>
        <p:spPr>
          <a:xfrm>
            <a:off x="3429000" y="4143375"/>
            <a:ext cx="2786063" cy="2428875"/>
          </a:xfrm>
        </p:spPr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>
                <a:solidFill>
                  <a:srgbClr val="C00000"/>
                </a:solidFill>
              </a:rPr>
              <a:t>Sanda, 2014.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11/23/2016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76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1538" y="1785926"/>
            <a:ext cx="7189787" cy="1609725"/>
          </a:xfrm>
        </p:spPr>
        <p:txBody>
          <a:bodyPr/>
          <a:lstStyle/>
          <a:p>
            <a:pPr eaLnBrk="1" hangingPunct="1">
              <a:defRPr/>
            </a:pPr>
            <a:r>
              <a:rPr lang="hr-HR" sz="6000" smtClean="0"/>
              <a:t>Brojevni sustavi</a:t>
            </a:r>
            <a:endParaRPr lang="en-US" sz="6000" smtClean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4214818"/>
            <a:ext cx="7715250" cy="923925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spcBef>
                <a:spcPct val="60000"/>
              </a:spcBef>
            </a:pPr>
            <a:r>
              <a:rPr lang="hr-HR" sz="3200" smtClean="0"/>
              <a:t>Oktalni i heksadekadski </a:t>
            </a:r>
            <a:br>
              <a:rPr lang="hr-HR" sz="3200" smtClean="0"/>
            </a:br>
            <a:r>
              <a:rPr lang="hr-HR" sz="3200" smtClean="0"/>
              <a:t>brojevni sustavi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oktalni - dekadski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257</a:t>
            </a:r>
            <a:r>
              <a:rPr lang="hr-HR" sz="3600" b="1" i="1" baseline="-25000" smtClean="0"/>
              <a:t>8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DEK </a:t>
            </a:r>
          </a:p>
          <a:p>
            <a:pPr lvl="0">
              <a:spcBef>
                <a:spcPts val="0"/>
              </a:spcBef>
              <a:buNone/>
            </a:pPr>
            <a:r>
              <a:rPr lang="hr-HR" sz="1400" b="1" i="1" smtClean="0">
                <a:solidFill>
                  <a:srgbClr val="FF0000"/>
                </a:solidFill>
              </a:rPr>
              <a:t>                                                                                   2      1      0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2 5 7</a:t>
            </a:r>
            <a:r>
              <a:rPr lang="hr-HR" sz="3600" b="1" i="1" baseline="-25000" smtClean="0"/>
              <a:t>8</a:t>
            </a:r>
            <a:endParaRPr lang="hr-HR" sz="3600" b="1" smtClean="0"/>
          </a:p>
          <a:p>
            <a:pPr lvl="0" algn="ctr">
              <a:buNone/>
            </a:pPr>
            <a:r>
              <a:rPr lang="hr-HR" sz="3600" b="1" smtClean="0"/>
              <a:t>= 2*8</a:t>
            </a:r>
            <a:r>
              <a:rPr lang="hr-HR" sz="3600" b="1" baseline="30000" smtClean="0"/>
              <a:t>2</a:t>
            </a:r>
            <a:r>
              <a:rPr lang="hr-HR" sz="3600" b="1" smtClean="0"/>
              <a:t>+5*8</a:t>
            </a:r>
            <a:r>
              <a:rPr lang="hr-HR" sz="3600" b="1" baseline="30000" smtClean="0"/>
              <a:t>1</a:t>
            </a:r>
            <a:r>
              <a:rPr lang="hr-HR" sz="3600" b="1" smtClean="0"/>
              <a:t>+7*8</a:t>
            </a:r>
            <a:r>
              <a:rPr lang="hr-HR" sz="3600" b="1" baseline="30000" smtClean="0"/>
              <a:t>0</a:t>
            </a:r>
            <a:r>
              <a:rPr lang="hr-HR" sz="3600" b="1" smtClean="0"/>
              <a:t>=2*64+5*8+7*1</a:t>
            </a:r>
          </a:p>
          <a:p>
            <a:pPr marL="4473575" lvl="0" indent="3175">
              <a:buNone/>
            </a:pPr>
            <a:r>
              <a:rPr lang="hr-HR" sz="3600" b="1" smtClean="0"/>
              <a:t>=128+40+7=175</a:t>
            </a:r>
            <a:r>
              <a:rPr lang="hr-HR" sz="3600" b="1" i="1" baseline="-25000" smtClean="0"/>
              <a:t>10</a:t>
            </a:r>
            <a:endParaRPr lang="hr-HR" sz="3600" b="1" smtClean="0"/>
          </a:p>
          <a:p>
            <a:pPr lvl="0">
              <a:buNone/>
            </a:pPr>
            <a:r>
              <a:rPr lang="hr-HR" sz="3600" smtClean="0"/>
              <a:t>R:(175</a:t>
            </a:r>
            <a:r>
              <a:rPr lang="hr-HR" sz="3600" baseline="-25000" smtClean="0"/>
              <a:t>10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dekadski - oktalni 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1600200"/>
            <a:ext cx="4319589" cy="4419600"/>
          </a:xfrm>
        </p:spPr>
        <p:txBody>
          <a:bodyPr/>
          <a:lstStyle/>
          <a:p>
            <a:pPr algn="just"/>
            <a:r>
              <a:rPr lang="hr-HR" smtClean="0"/>
              <a:t>Dekadski se broj pretvara u oktalni </a:t>
            </a:r>
            <a:r>
              <a:rPr lang="hr-HR" b="1" i="1" smtClean="0">
                <a:solidFill>
                  <a:schemeClr val="tx2"/>
                </a:solidFill>
              </a:rPr>
              <a:t>uzastopnim cjelobrojnim dijeljenjem </a:t>
            </a:r>
            <a:r>
              <a:rPr lang="hr-HR" smtClean="0"/>
              <a:t>broja u dekadskom prikazu </a:t>
            </a:r>
            <a:r>
              <a:rPr lang="hr-HR" b="1" i="1" smtClean="0">
                <a:solidFill>
                  <a:schemeClr val="tx2"/>
                </a:solidFill>
              </a:rPr>
              <a:t>s 8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uz bilježenje ostatka </a:t>
            </a:r>
            <a:r>
              <a:rPr lang="hr-HR" smtClean="0"/>
              <a:t>svakog pojedinačnog dijeljenja.</a:t>
            </a:r>
          </a:p>
        </p:txBody>
      </p:sp>
      <p:pic>
        <p:nvPicPr>
          <p:cNvPr id="40966" name="Picture 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43504" y="1714488"/>
            <a:ext cx="3786295" cy="3929090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48021-1AF8-4661-86F4-F662E03556C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dekadski - oktalni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3600" b="1" i="1" smtClean="0"/>
              <a:t>1085</a:t>
            </a:r>
            <a:r>
              <a:rPr lang="hr-HR" sz="3600" baseline="-25000" smtClean="0"/>
              <a:t>10</a:t>
            </a:r>
            <a:r>
              <a:rPr lang="hr-HR" sz="3600" smtClean="0"/>
              <a:t> </a:t>
            </a:r>
            <a:r>
              <a:rPr lang="hr-HR" sz="3600" smtClean="0">
                <a:sym typeface="Wingdings"/>
              </a:rPr>
              <a:t></a:t>
            </a:r>
            <a:r>
              <a:rPr lang="hr-HR" sz="3600" smtClean="0"/>
              <a:t> OKT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smtClean="0"/>
              <a:t>1085/8=135 	5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smtClean="0"/>
              <a:t>135/8=16 	7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smtClean="0"/>
              <a:t>16/8=2 	0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smtClean="0"/>
              <a:t>2/8=0 	2</a:t>
            </a:r>
          </a:p>
          <a:p>
            <a:pPr lvl="0">
              <a:buNone/>
            </a:pPr>
            <a:r>
              <a:rPr lang="hr-HR" sz="3600" smtClean="0"/>
              <a:t>R:(2075</a:t>
            </a:r>
            <a:r>
              <a:rPr lang="hr-HR" sz="3600" baseline="-25000" smtClean="0"/>
              <a:t>8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cxnSp>
        <p:nvCxnSpPr>
          <p:cNvPr id="7" name="Ravni poveznik sa strelicom 6"/>
          <p:cNvCxnSpPr/>
          <p:nvPr/>
        </p:nvCxnSpPr>
        <p:spPr>
          <a:xfrm rot="5400000" flipH="1" flipV="1">
            <a:off x="4822033" y="3750471"/>
            <a:ext cx="250033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Heksadekadski brojevni sustav</a:t>
            </a:r>
            <a:endParaRPr lang="en-US" sz="4000" smtClean="0">
              <a:cs typeface="Times New Roman" pitchFamily="18" charset="0"/>
            </a:endParaRPr>
          </a:p>
        </p:txBody>
      </p:sp>
      <p:pic>
        <p:nvPicPr>
          <p:cNvPr id="41990" name="Picture 8" descr="16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86380" y="1285860"/>
            <a:ext cx="3357586" cy="5218043"/>
          </a:xfrm>
        </p:spPr>
      </p:pic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4754563" cy="441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hr-HR" smtClean="0"/>
              <a:t>Osnova (baza) sustava: </a:t>
            </a:r>
            <a:r>
              <a:rPr lang="hr-HR" b="1" i="1" smtClean="0">
                <a:solidFill>
                  <a:schemeClr val="tx2"/>
                </a:solidFill>
              </a:rPr>
              <a:t>16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Za zapis se koriste znamenke: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0, 1, 2, 3, 4, 5, 6, 7, 8, 9, </a:t>
            </a:r>
            <a:br>
              <a:rPr lang="hr-HR" b="1" i="1" smtClean="0">
                <a:solidFill>
                  <a:schemeClr val="tx2"/>
                </a:solidFill>
              </a:rPr>
            </a:br>
            <a:r>
              <a:rPr lang="hr-HR" b="1" i="1" smtClean="0">
                <a:solidFill>
                  <a:schemeClr val="tx2"/>
                </a:solidFill>
              </a:rPr>
              <a:t>A, B, C, D, E, F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Svaka se heksadekadska znamenka može prikazati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s četiri binarne </a:t>
            </a:r>
            <a:r>
              <a:rPr lang="hr-HR" smtClean="0"/>
              <a:t>znamenke.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smtClean="0">
                <a:cs typeface="Times New Roman" pitchFamily="18" charset="0"/>
              </a:rPr>
              <a:t>Pretvorba heksadekadski - binarni</a:t>
            </a:r>
            <a:endParaRPr lang="en-US" sz="3600" smtClean="0">
              <a:cs typeface="Times New Roman" pitchFamily="18" charset="0"/>
            </a:endParaRPr>
          </a:p>
        </p:txBody>
      </p:sp>
      <p:sp>
        <p:nvSpPr>
          <p:cNvPr id="430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Pošto se </a:t>
            </a:r>
            <a:r>
              <a:rPr lang="hr-HR" b="1" i="1" smtClean="0">
                <a:solidFill>
                  <a:schemeClr val="tx2"/>
                </a:solidFill>
              </a:rPr>
              <a:t>svaka heksadekadska </a:t>
            </a:r>
            <a:r>
              <a:rPr lang="hr-HR" smtClean="0"/>
              <a:t>znamenka može prikazati </a:t>
            </a:r>
            <a:r>
              <a:rPr lang="hr-HR" b="1" i="1" smtClean="0">
                <a:solidFill>
                  <a:schemeClr val="tx2"/>
                </a:solidFill>
              </a:rPr>
              <a:t>s četiri binarne </a:t>
            </a:r>
            <a:r>
              <a:rPr lang="hr-HR" smtClean="0"/>
              <a:t>znamenke, jednostavno je heksadekadski broj pretvoriti u binarni.</a:t>
            </a:r>
          </a:p>
          <a:p>
            <a:endParaRPr lang="hr-HR" smtClean="0"/>
          </a:p>
          <a:p>
            <a:endParaRPr lang="hr-HR" smtClean="0"/>
          </a:p>
          <a:p>
            <a:endParaRPr lang="hr-HR" sz="1200" smtClean="0"/>
          </a:p>
          <a:p>
            <a:pPr algn="ctr">
              <a:buFont typeface="Wingdings" pitchFamily="2" charset="2"/>
              <a:buNone/>
            </a:pPr>
            <a:r>
              <a:rPr lang="hr-HR" smtClean="0"/>
              <a:t>	2A2</a:t>
            </a:r>
            <a:r>
              <a:rPr lang="hr-HR" baseline="-25000" smtClean="0"/>
              <a:t>16</a:t>
            </a:r>
            <a:r>
              <a:rPr lang="hr-HR" smtClean="0"/>
              <a:t> = 1010100010</a:t>
            </a:r>
            <a:r>
              <a:rPr lang="hr-HR" baseline="-25000" smtClean="0"/>
              <a:t>2</a:t>
            </a:r>
            <a:endParaRPr lang="en-US" baseline="-2500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pic>
        <p:nvPicPr>
          <p:cNvPr id="4301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3571876"/>
            <a:ext cx="6215106" cy="1673908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heksadekadski - binarni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dirty="0" smtClean="0"/>
              <a:t>DEDA</a:t>
            </a:r>
            <a:r>
              <a:rPr lang="hr-HR" sz="3600" b="1" i="1" baseline="-25000" dirty="0" smtClean="0"/>
              <a:t>16</a:t>
            </a:r>
            <a:r>
              <a:rPr lang="hr-HR" sz="3600" b="1" i="1" dirty="0" smtClean="0"/>
              <a:t> </a:t>
            </a:r>
            <a:r>
              <a:rPr lang="hr-HR" sz="3600" b="1" i="1" dirty="0" smtClean="0">
                <a:sym typeface="Wingdings"/>
              </a:rPr>
              <a:t></a:t>
            </a:r>
            <a:r>
              <a:rPr lang="hr-HR" sz="3600" b="1" i="1" dirty="0" smtClean="0"/>
              <a:t> BIN </a:t>
            </a:r>
          </a:p>
          <a:p>
            <a:pPr lvl="0" algn="ctr">
              <a:buNone/>
            </a:pPr>
            <a:r>
              <a:rPr lang="hr-HR" sz="3600" b="1" dirty="0" smtClean="0"/>
              <a:t>D           E          D         A</a:t>
            </a:r>
          </a:p>
          <a:p>
            <a:pPr lvl="0" algn="ctr">
              <a:spcBef>
                <a:spcPts val="0"/>
              </a:spcBef>
              <a:buNone/>
              <a:tabLst>
                <a:tab pos="268288" algn="l"/>
              </a:tabLst>
            </a:pPr>
            <a:r>
              <a:rPr lang="hr-HR" sz="2400" b="1" dirty="0" smtClean="0"/>
              <a:t>13               14              13              10</a:t>
            </a:r>
          </a:p>
          <a:p>
            <a:pPr lvl="0" algn="ctr">
              <a:buNone/>
            </a:pPr>
            <a:r>
              <a:rPr lang="hr-HR" sz="3600" b="1" dirty="0" smtClean="0"/>
              <a:t> 1101    1110    1101    1010</a:t>
            </a:r>
          </a:p>
          <a:p>
            <a:pPr lvl="0">
              <a:buNone/>
            </a:pPr>
            <a:endParaRPr lang="hr-HR" dirty="0" smtClean="0"/>
          </a:p>
          <a:p>
            <a:pPr lvl="0">
              <a:buNone/>
            </a:pPr>
            <a:r>
              <a:rPr lang="hr-HR" sz="3600" dirty="0" smtClean="0"/>
              <a:t>R:(</a:t>
            </a:r>
            <a:r>
              <a:rPr lang="hr-HR" sz="3600" dirty="0" smtClean="0"/>
              <a:t>1101111011011010</a:t>
            </a:r>
            <a:r>
              <a:rPr lang="hr-HR" sz="3600" baseline="-25000" dirty="0" smtClean="0"/>
              <a:t>2</a:t>
            </a:r>
            <a:r>
              <a:rPr lang="hr-HR" sz="3600" dirty="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smtClean="0">
                <a:cs typeface="Times New Roman" pitchFamily="18" charset="0"/>
              </a:rPr>
              <a:t>Pretvorba binarni - heksadekadski</a:t>
            </a:r>
            <a:endParaRPr lang="en-US" sz="3600" smtClean="0">
              <a:cs typeface="Times New Roman" pitchFamily="18" charset="0"/>
            </a:endParaRPr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410604" cy="4525962"/>
          </a:xfrm>
        </p:spPr>
        <p:txBody>
          <a:bodyPr/>
          <a:lstStyle/>
          <a:p>
            <a:pPr algn="just"/>
            <a:r>
              <a:rPr lang="hr-HR" smtClean="0"/>
              <a:t>Za pretvorbu binarnog broja u heksadekadski potrebno je </a:t>
            </a:r>
            <a:r>
              <a:rPr lang="hr-HR" b="1" i="1" smtClean="0">
                <a:solidFill>
                  <a:schemeClr val="tx2"/>
                </a:solidFill>
              </a:rPr>
              <a:t>grupirati binarne znamenke u skupine po četiri</a:t>
            </a:r>
            <a:r>
              <a:rPr lang="hr-HR" smtClean="0"/>
              <a:t>, počevši od odjelnog zareza.</a:t>
            </a:r>
          </a:p>
          <a:p>
            <a:pPr algn="just"/>
            <a:endParaRPr lang="hr-HR" sz="3600" smtClean="0"/>
          </a:p>
          <a:p>
            <a:pPr algn="just"/>
            <a:endParaRPr lang="hr-HR" sz="1200" smtClean="0"/>
          </a:p>
          <a:p>
            <a:pPr algn="ctr">
              <a:buFont typeface="Wingdings" pitchFamily="2" charset="2"/>
              <a:buNone/>
            </a:pPr>
            <a:r>
              <a:rPr lang="hr-HR" smtClean="0"/>
              <a:t>11010010</a:t>
            </a:r>
            <a:r>
              <a:rPr lang="hr-HR" baseline="-25000" smtClean="0"/>
              <a:t>2</a:t>
            </a:r>
            <a:r>
              <a:rPr lang="hr-HR" smtClean="0"/>
              <a:t> = D2</a:t>
            </a:r>
            <a:r>
              <a:rPr lang="hr-HR" baseline="-25000" smtClean="0"/>
              <a:t>16</a:t>
            </a:r>
          </a:p>
          <a:p>
            <a:pPr algn="ctr">
              <a:buFont typeface="Wingdings" pitchFamily="2" charset="2"/>
              <a:buNone/>
            </a:pPr>
            <a:r>
              <a:rPr lang="hr-HR" sz="2000" smtClean="0"/>
              <a:t>	Ako broj znamenaka nije višekratnik broja četiri, krajnje se lijeva skupina binarnih znamenaka nadopunjuje potrebnim brojem nula.</a:t>
            </a:r>
            <a:endParaRPr lang="en-US" sz="200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pic>
        <p:nvPicPr>
          <p:cNvPr id="4403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71934" y="3357562"/>
            <a:ext cx="4143404" cy="1515879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" name="Slika 6" descr="w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96" y="3429000"/>
            <a:ext cx="3324689" cy="142895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binarni - heksadekadski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10111001110</a:t>
            </a:r>
            <a:r>
              <a:rPr lang="hr-HR" sz="3600" b="1" i="1" baseline="-25000" smtClean="0"/>
              <a:t>2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HEX</a:t>
            </a:r>
          </a:p>
          <a:p>
            <a:pPr lvl="0" algn="ctr">
              <a:buNone/>
            </a:pPr>
            <a:r>
              <a:rPr lang="hr-HR" sz="3600" b="1" smtClean="0"/>
              <a:t>0101     1100    1110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5           12          14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5             C            E</a:t>
            </a:r>
          </a:p>
          <a:p>
            <a:pPr lvl="0">
              <a:buNone/>
            </a:pPr>
            <a:endParaRPr lang="hr-HR" smtClean="0"/>
          </a:p>
          <a:p>
            <a:pPr lvl="0">
              <a:buNone/>
            </a:pPr>
            <a:r>
              <a:rPr lang="hr-HR" sz="3600" smtClean="0"/>
              <a:t>R:(5CE</a:t>
            </a:r>
            <a:r>
              <a:rPr lang="hr-HR" sz="3600" baseline="-25000" smtClean="0"/>
              <a:t>16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2238703" y="1714488"/>
            <a:ext cx="1047413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Zaobljeni pravokutnik 6"/>
          <p:cNvSpPr/>
          <p:nvPr/>
        </p:nvSpPr>
        <p:spPr>
          <a:xfrm>
            <a:off x="1214414" y="1714488"/>
            <a:ext cx="1024289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285720" y="1714488"/>
            <a:ext cx="928694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3600" smtClean="0">
                <a:cs typeface="Times New Roman" pitchFamily="18" charset="0"/>
              </a:rPr>
              <a:t>Pretvorba heksadekadski - dekadski</a:t>
            </a:r>
            <a:endParaRPr lang="en-US" sz="3600" smtClean="0">
              <a:cs typeface="Times New Roman" pitchFamily="18" charset="0"/>
            </a:endParaRPr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7839100" cy="4525962"/>
          </a:xfrm>
        </p:spPr>
        <p:txBody>
          <a:bodyPr/>
          <a:lstStyle/>
          <a:p>
            <a:pPr algn="just"/>
            <a:r>
              <a:rPr lang="hr-HR" smtClean="0"/>
              <a:t>Heksadekadski se broj pretvara u dekadski </a:t>
            </a:r>
            <a:r>
              <a:rPr lang="hr-HR" b="1" i="1" smtClean="0">
                <a:solidFill>
                  <a:schemeClr val="tx2"/>
                </a:solidFill>
              </a:rPr>
              <a:t>rastavljanjem broja na težinske vrijednosti</a:t>
            </a:r>
            <a:r>
              <a:rPr lang="hr-HR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pic>
        <p:nvPicPr>
          <p:cNvPr id="45062" name="Slika 6" descr="ss12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71604" y="3214686"/>
            <a:ext cx="6059955" cy="242888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heksadekadski - dekadski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B0A</a:t>
            </a:r>
            <a:r>
              <a:rPr lang="hr-HR" sz="3600" b="1" i="1" baseline="-25000" smtClean="0"/>
              <a:t>16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DEK </a:t>
            </a:r>
          </a:p>
          <a:p>
            <a:pPr lvl="0">
              <a:spcBef>
                <a:spcPts val="0"/>
              </a:spcBef>
              <a:buNone/>
            </a:pPr>
            <a:r>
              <a:rPr lang="hr-HR" sz="1400" b="1" i="1" smtClean="0">
                <a:solidFill>
                  <a:srgbClr val="FF0000"/>
                </a:solidFill>
              </a:rPr>
              <a:t>                                                                               2            1             0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11   0   10</a:t>
            </a:r>
          </a:p>
          <a:p>
            <a:pPr marL="0" lvl="0" indent="0" algn="ctr">
              <a:buNone/>
            </a:pPr>
            <a:r>
              <a:rPr lang="hr-HR" sz="3600" b="1" smtClean="0"/>
              <a:t>11*16</a:t>
            </a:r>
            <a:r>
              <a:rPr lang="hr-HR" sz="3600" b="1" baseline="30000" smtClean="0"/>
              <a:t>2</a:t>
            </a:r>
            <a:r>
              <a:rPr lang="hr-HR" sz="3600" b="1" smtClean="0"/>
              <a:t>+0*16</a:t>
            </a:r>
            <a:r>
              <a:rPr lang="hr-HR" sz="3600" b="1" baseline="30000" smtClean="0"/>
              <a:t>1</a:t>
            </a:r>
            <a:r>
              <a:rPr lang="hr-HR" sz="3600" b="1" smtClean="0"/>
              <a:t>+10*16</a:t>
            </a:r>
            <a:r>
              <a:rPr lang="hr-HR" sz="3600" b="1" baseline="30000" smtClean="0"/>
              <a:t>0</a:t>
            </a:r>
            <a:r>
              <a:rPr lang="hr-HR" sz="3600" b="1" smtClean="0"/>
              <a:t>=11*256+0+10*1</a:t>
            </a:r>
          </a:p>
          <a:p>
            <a:pPr marL="4667250" lvl="0" indent="0">
              <a:buNone/>
            </a:pPr>
            <a:r>
              <a:rPr lang="hr-HR" sz="3600" b="1" smtClean="0"/>
              <a:t>=2816+10=2826</a:t>
            </a:r>
            <a:r>
              <a:rPr lang="hr-HR" sz="3600" b="1" i="1" baseline="-25000" smtClean="0"/>
              <a:t>10</a:t>
            </a:r>
            <a:endParaRPr lang="hr-HR" sz="3600" b="1" smtClean="0"/>
          </a:p>
          <a:p>
            <a:pPr lvl="0">
              <a:buNone/>
            </a:pPr>
            <a:r>
              <a:rPr lang="hr-HR" sz="3600" smtClean="0"/>
              <a:t>R:(2826</a:t>
            </a:r>
            <a:r>
              <a:rPr lang="hr-HR" sz="3600" baseline="-25000" smtClean="0"/>
              <a:t>10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abeceda-raunala-brojevni-sustavi-1-63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357694"/>
            <a:ext cx="7190096" cy="2143141"/>
          </a:xfrm>
          <a:prstGeom prst="rect">
            <a:avLst/>
          </a:prstGeom>
        </p:spPr>
      </p:pic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/>
              <a:t>Ostali brojevni sustavi</a:t>
            </a:r>
            <a:endParaRPr lang="en-US" sz="4000" smtClean="0"/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3"/>
            <a:ext cx="8196290" cy="4525962"/>
          </a:xfrm>
        </p:spPr>
        <p:txBody>
          <a:bodyPr/>
          <a:lstStyle/>
          <a:p>
            <a:pPr algn="just"/>
            <a:r>
              <a:rPr lang="hr-HR" smtClean="0"/>
              <a:t>Čovjek - naviknut rabiti dekadske brojeve, </a:t>
            </a:r>
            <a:r>
              <a:rPr lang="hr-HR" b="1" i="1" smtClean="0">
                <a:solidFill>
                  <a:schemeClr val="tx2"/>
                </a:solidFill>
              </a:rPr>
              <a:t>baratati binarnim </a:t>
            </a:r>
            <a:r>
              <a:rPr lang="hr-HR" smtClean="0"/>
              <a:t>brojevima je </a:t>
            </a:r>
            <a:r>
              <a:rPr lang="hr-HR" b="1" i="1" smtClean="0">
                <a:solidFill>
                  <a:schemeClr val="tx2"/>
                </a:solidFill>
              </a:rPr>
              <a:t>neprikladno</a:t>
            </a:r>
            <a:r>
              <a:rPr lang="hr-HR" smtClean="0"/>
              <a:t>. </a:t>
            </a:r>
          </a:p>
          <a:p>
            <a:pPr algn="just"/>
            <a:r>
              <a:rPr lang="hr-HR" smtClean="0"/>
              <a:t>Zbog toga se često koriste brojevni sustavi koji omogućavaju </a:t>
            </a:r>
            <a:r>
              <a:rPr lang="hr-HR" b="1" i="1" smtClean="0">
                <a:solidFill>
                  <a:schemeClr val="tx2"/>
                </a:solidFill>
              </a:rPr>
              <a:t>skraćeno</a:t>
            </a:r>
            <a:r>
              <a:rPr lang="hr-HR" smtClean="0"/>
              <a:t>, čovjeku prihvatljivije </a:t>
            </a:r>
            <a:r>
              <a:rPr lang="hr-HR" b="1" i="1" smtClean="0">
                <a:solidFill>
                  <a:schemeClr val="tx2"/>
                </a:solidFill>
              </a:rPr>
              <a:t>zapisivanje binarnih brojeva</a:t>
            </a:r>
            <a:r>
              <a:rPr lang="hr-HR" smtClean="0"/>
              <a:t>.</a:t>
            </a:r>
            <a:endParaRPr lang="en-US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258763"/>
            <a:ext cx="8643997" cy="914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mtClean="0">
                <a:cs typeface="Times New Roman" pitchFamily="18" charset="0"/>
              </a:rPr>
              <a:t>Pretvorba dekadski - heksadekadski </a:t>
            </a:r>
            <a:endParaRPr lang="en-US" smtClean="0">
              <a:cs typeface="Times New Roman" pitchFamily="18" charset="0"/>
            </a:endParaRP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391028" cy="4419600"/>
          </a:xfrm>
        </p:spPr>
        <p:txBody>
          <a:bodyPr/>
          <a:lstStyle/>
          <a:p>
            <a:r>
              <a:rPr lang="hr-HR" smtClean="0"/>
              <a:t>Dekadski se broj pretvara u heksadekadski </a:t>
            </a:r>
            <a:r>
              <a:rPr lang="hr-HR" b="1" i="1" smtClean="0">
                <a:solidFill>
                  <a:schemeClr val="tx2"/>
                </a:solidFill>
              </a:rPr>
              <a:t>uzastopnim cjelobrojnim dijeljenjem </a:t>
            </a:r>
            <a:r>
              <a:rPr lang="hr-HR" smtClean="0"/>
              <a:t>broja u dekadskom prikazu s </a:t>
            </a:r>
            <a:r>
              <a:rPr lang="hr-HR" b="1" i="1" smtClean="0">
                <a:solidFill>
                  <a:schemeClr val="tx2"/>
                </a:solidFill>
              </a:rPr>
              <a:t>16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uz bilježenje ostatka </a:t>
            </a:r>
            <a:r>
              <a:rPr lang="hr-HR" smtClean="0"/>
              <a:t>svakog pojedinačnog dijeljenja.</a:t>
            </a:r>
          </a:p>
        </p:txBody>
      </p:sp>
      <p:pic>
        <p:nvPicPr>
          <p:cNvPr id="46086" name="Picture 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286380" y="1714488"/>
            <a:ext cx="3384550" cy="4071966"/>
          </a:xfrm>
          <a:ln>
            <a:solidFill>
              <a:schemeClr val="accent1"/>
            </a:solidFill>
          </a:ln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6148021-1AF8-4661-86F4-F662E03556C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dekadski - heksadekadski 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sz="3600" b="1" i="1" dirty="0" smtClean="0"/>
              <a:t>3868</a:t>
            </a:r>
            <a:r>
              <a:rPr lang="hr-HR" sz="3600" baseline="-25000" dirty="0" smtClean="0"/>
              <a:t>10</a:t>
            </a:r>
            <a:r>
              <a:rPr lang="hr-HR" sz="3600" dirty="0" smtClean="0"/>
              <a:t> </a:t>
            </a:r>
            <a:r>
              <a:rPr lang="hr-HR" sz="3600" dirty="0" smtClean="0">
                <a:sym typeface="Wingdings"/>
              </a:rPr>
              <a:t></a:t>
            </a:r>
            <a:r>
              <a:rPr lang="hr-HR" sz="3600" dirty="0" smtClean="0"/>
              <a:t> HEX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dirty="0" smtClean="0"/>
              <a:t>3868/16=241 	12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dirty="0" smtClean="0"/>
              <a:t>241/16=15	1</a:t>
            </a:r>
          </a:p>
          <a:p>
            <a:pPr marL="1525588" lvl="0" indent="19050">
              <a:spcBef>
                <a:spcPts val="0"/>
              </a:spcBef>
              <a:buNone/>
              <a:tabLst>
                <a:tab pos="6100763" algn="l"/>
              </a:tabLst>
            </a:pPr>
            <a:r>
              <a:rPr lang="hr-HR" sz="3600" dirty="0" smtClean="0"/>
              <a:t>15/16=0 	15	</a:t>
            </a:r>
          </a:p>
          <a:p>
            <a:pPr lvl="0">
              <a:buNone/>
            </a:pPr>
            <a:endParaRPr lang="hr-HR" sz="3600" dirty="0" smtClean="0"/>
          </a:p>
          <a:p>
            <a:pPr lvl="0">
              <a:buNone/>
            </a:pPr>
            <a:r>
              <a:rPr lang="hr-HR" sz="3600" dirty="0" smtClean="0"/>
              <a:t>R:(F1C</a:t>
            </a:r>
            <a:r>
              <a:rPr lang="hr-HR" sz="3600" baseline="-25000" dirty="0" smtClean="0"/>
              <a:t>16</a:t>
            </a:r>
            <a:r>
              <a:rPr lang="hr-HR" sz="3600" dirty="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cxnSp>
        <p:nvCxnSpPr>
          <p:cNvPr id="7" name="Ravni poveznik sa strelicom 6"/>
          <p:cNvCxnSpPr/>
          <p:nvPr/>
        </p:nvCxnSpPr>
        <p:spPr>
          <a:xfrm rot="5400000" flipH="1" flipV="1">
            <a:off x="4822033" y="3750471"/>
            <a:ext cx="250033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oktalni </a:t>
            </a:r>
            <a:r>
              <a:rPr lang="hr-HR" sz="4000" smtClean="0"/>
              <a:t>↔</a:t>
            </a:r>
            <a:r>
              <a:rPr lang="hr-HR" sz="4000" smtClean="0">
                <a:cs typeface="Times New Roman" pitchFamily="18" charset="0"/>
              </a:rPr>
              <a:t> heksadekadski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554163"/>
            <a:ext cx="8777318" cy="3875101"/>
          </a:xfrm>
        </p:spPr>
        <p:txBody>
          <a:bodyPr/>
          <a:lstStyle/>
          <a:p>
            <a:r>
              <a:rPr lang="hr-HR" smtClean="0"/>
              <a:t>Ovu pretvorbu </a:t>
            </a:r>
            <a:r>
              <a:rPr lang="hr-HR" b="1" i="1" smtClean="0">
                <a:solidFill>
                  <a:schemeClr val="tx2"/>
                </a:solidFill>
              </a:rPr>
              <a:t>nije moguće provesti direktno</a:t>
            </a:r>
            <a:r>
              <a:rPr lang="hr-HR" smtClean="0"/>
              <a:t>.</a:t>
            </a:r>
          </a:p>
          <a:p>
            <a:r>
              <a:rPr lang="hr-HR" smtClean="0"/>
              <a:t>Za pretvorbu oktalni</a:t>
            </a:r>
            <a:r>
              <a:rPr lang="hr-HR" smtClean="0">
                <a:sym typeface="Symbol"/>
              </a:rPr>
              <a:t></a:t>
            </a:r>
            <a:r>
              <a:rPr lang="hr-HR" smtClean="0"/>
              <a:t>hesadekadski, </a:t>
            </a:r>
            <a:r>
              <a:rPr lang="hr-HR" sz="2700" b="1" i="1" smtClean="0"/>
              <a:t>oktalni </a:t>
            </a:r>
            <a:r>
              <a:rPr lang="hr-HR" sz="2700" smtClean="0"/>
              <a:t>broj može se pretvoriti </a:t>
            </a:r>
            <a:r>
              <a:rPr lang="hr-HR" sz="2700" b="1" i="1" smtClean="0"/>
              <a:t>u broj binarnog brojevnog sustava</a:t>
            </a:r>
            <a:r>
              <a:rPr lang="hr-HR" sz="2700" smtClean="0"/>
              <a:t>, a potom binarni broj pretvoriti </a:t>
            </a:r>
            <a:r>
              <a:rPr lang="hr-HR" sz="2700" b="1" i="1" smtClean="0"/>
              <a:t>u heksadekadski broj</a:t>
            </a:r>
            <a:r>
              <a:rPr lang="hr-HR" sz="2700" smtClean="0"/>
              <a:t>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pic>
        <p:nvPicPr>
          <p:cNvPr id="8" name="Slika 7" descr="binarni_brojev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429132"/>
            <a:ext cx="6858048" cy="13763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oktalni </a:t>
            </a:r>
            <a:r>
              <a:rPr lang="hr-HR" smtClean="0">
                <a:sym typeface="Symbol"/>
              </a:rPr>
              <a:t></a:t>
            </a:r>
            <a:r>
              <a:rPr lang="hr-HR" smtClean="0">
                <a:cs typeface="Times New Roman" pitchFamily="18" charset="0"/>
              </a:rPr>
              <a:t> heksadekadski</a:t>
            </a:r>
            <a:endParaRPr lang="hr-HR"/>
          </a:p>
        </p:txBody>
      </p:sp>
      <p:pic>
        <p:nvPicPr>
          <p:cNvPr id="6" name="Rezervirano mjesto sadržaja 5" descr="x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4480" y="1571611"/>
            <a:ext cx="5857916" cy="5029097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oktalni </a:t>
            </a:r>
            <a:r>
              <a:rPr lang="hr-HR" smtClean="0">
                <a:sym typeface="Symbol"/>
              </a:rPr>
              <a:t></a:t>
            </a:r>
            <a:r>
              <a:rPr lang="hr-HR" smtClean="0">
                <a:cs typeface="Times New Roman" pitchFamily="18" charset="0"/>
              </a:rPr>
              <a:t> heksadekadski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7412</a:t>
            </a:r>
            <a:r>
              <a:rPr lang="hr-HR" sz="3600" b="1" i="1" baseline="-25000" smtClean="0"/>
              <a:t>8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HEX 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7           4          1         2</a:t>
            </a:r>
          </a:p>
          <a:p>
            <a:pPr lvl="0" algn="ctr">
              <a:spcBef>
                <a:spcPts val="0"/>
              </a:spcBef>
              <a:buNone/>
              <a:tabLst>
                <a:tab pos="268288" algn="l"/>
              </a:tabLst>
            </a:pPr>
            <a:r>
              <a:rPr lang="hr-HR" sz="3600" b="1" smtClean="0"/>
              <a:t>111      100      001       010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1111    0000    1010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F           0           A</a:t>
            </a:r>
          </a:p>
          <a:p>
            <a:pPr lvl="0">
              <a:buNone/>
            </a:pPr>
            <a:r>
              <a:rPr lang="hr-HR" sz="3600" smtClean="0"/>
              <a:t>R:(F0A</a:t>
            </a:r>
            <a:r>
              <a:rPr lang="hr-HR" sz="3600" baseline="-25000" smtClean="0"/>
              <a:t>16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24</a:t>
            </a:fld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5500694" y="3143248"/>
            <a:ext cx="1928826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Zaobljeni pravokutnik 9"/>
          <p:cNvSpPr/>
          <p:nvPr/>
        </p:nvSpPr>
        <p:spPr>
          <a:xfrm>
            <a:off x="3714744" y="3143248"/>
            <a:ext cx="1785950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Zaobljeni pravokutnik 10"/>
          <p:cNvSpPr/>
          <p:nvPr/>
        </p:nvSpPr>
        <p:spPr>
          <a:xfrm>
            <a:off x="1928794" y="3143248"/>
            <a:ext cx="1785950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heksadekadski </a:t>
            </a:r>
            <a:r>
              <a:rPr lang="hr-HR" smtClean="0">
                <a:sym typeface="Symbol"/>
              </a:rPr>
              <a:t></a:t>
            </a:r>
            <a:r>
              <a:rPr lang="hr-HR" smtClean="0">
                <a:cs typeface="Times New Roman" pitchFamily="18" charset="0"/>
              </a:rPr>
              <a:t>oktalni</a:t>
            </a:r>
            <a:endParaRPr lang="hr-HR"/>
          </a:p>
        </p:txBody>
      </p:sp>
      <p:pic>
        <p:nvPicPr>
          <p:cNvPr id="8" name="Rezervirano mjesto sadržaja 7" descr="xy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1285860"/>
            <a:ext cx="6944814" cy="5004000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25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heksadekadski </a:t>
            </a:r>
            <a:r>
              <a:rPr lang="hr-HR" smtClean="0">
                <a:sym typeface="Symbol"/>
              </a:rPr>
              <a:t></a:t>
            </a:r>
            <a:r>
              <a:rPr lang="hr-HR" smtClean="0">
                <a:cs typeface="Times New Roman" pitchFamily="18" charset="0"/>
              </a:rPr>
              <a:t>oktalni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B1D</a:t>
            </a:r>
            <a:r>
              <a:rPr lang="hr-HR" sz="3600" b="1" i="1" baseline="-25000" smtClean="0"/>
              <a:t>16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OKT 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B              1             D</a:t>
            </a:r>
          </a:p>
          <a:p>
            <a:pPr lvl="0" algn="ctr">
              <a:spcBef>
                <a:spcPts val="0"/>
              </a:spcBef>
              <a:buNone/>
              <a:tabLst>
                <a:tab pos="268288" algn="l"/>
              </a:tabLst>
            </a:pPr>
            <a:r>
              <a:rPr lang="hr-HR" sz="3600" b="1" smtClean="0"/>
              <a:t>1011       0001        1101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101      100     011    101</a:t>
            </a:r>
          </a:p>
          <a:p>
            <a:pPr lvl="0" algn="ctr">
              <a:spcBef>
                <a:spcPts val="0"/>
              </a:spcBef>
              <a:buNone/>
            </a:pPr>
            <a:r>
              <a:rPr lang="hr-HR" sz="3600" b="1" smtClean="0"/>
              <a:t>5           4          3         5</a:t>
            </a:r>
          </a:p>
          <a:p>
            <a:pPr lvl="0">
              <a:buNone/>
            </a:pPr>
            <a:r>
              <a:rPr lang="hr-HR" sz="3600" smtClean="0"/>
              <a:t>R:(5435</a:t>
            </a:r>
            <a:r>
              <a:rPr lang="hr-HR" sz="3600" baseline="-25000" smtClean="0"/>
              <a:t>8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26</a:t>
            </a:fld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3000364" y="3143248"/>
            <a:ext cx="1571636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Zaobljeni pravokutnik 9"/>
          <p:cNvSpPr/>
          <p:nvPr/>
        </p:nvSpPr>
        <p:spPr>
          <a:xfrm>
            <a:off x="2143108" y="3143248"/>
            <a:ext cx="857256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1" name="Zaobljeni pravokutnik 10"/>
          <p:cNvSpPr/>
          <p:nvPr/>
        </p:nvSpPr>
        <p:spPr>
          <a:xfrm>
            <a:off x="6286512" y="3143248"/>
            <a:ext cx="857256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" name="Zaobljeni pravokutnik 11"/>
          <p:cNvSpPr/>
          <p:nvPr/>
        </p:nvSpPr>
        <p:spPr>
          <a:xfrm>
            <a:off x="4572000" y="3143248"/>
            <a:ext cx="1714512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928694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DZ2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27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1857356" y="214290"/>
            <a:ext cx="6929518" cy="6000792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hr-HR" sz="2600" i="1" smtClean="0"/>
              <a:t>Pretvoriti brojeve iz oktalnog brojevnog sustava u dekadski brojevni sustav: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(260)</a:t>
            </a:r>
            <a:r>
              <a:rPr lang="hr-HR" i="1" baseline="-25000" smtClean="0"/>
              <a:t>8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(640)</a:t>
            </a:r>
            <a:r>
              <a:rPr lang="hr-HR" i="1" baseline="-25000" smtClean="0"/>
              <a:t>8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(6736)</a:t>
            </a:r>
            <a:r>
              <a:rPr lang="hr-HR" i="1" baseline="-25000" smtClean="0"/>
              <a:t>8</a:t>
            </a:r>
            <a:endParaRPr lang="hr-HR" smtClean="0"/>
          </a:p>
          <a:p>
            <a:pPr marL="514350" lvl="0" indent="-514350">
              <a:buFont typeface="+mj-lt"/>
              <a:buAutoNum type="arabicPeriod"/>
            </a:pPr>
            <a:r>
              <a:rPr lang="hr-HR" sz="2600" i="1" smtClean="0"/>
              <a:t>Pretvoriti brojeve iz dekadskog brojevnog sustava u heksadekadski brojevni sustav: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(176)</a:t>
            </a:r>
            <a:r>
              <a:rPr lang="hr-HR" i="1" baseline="-25000" smtClean="0"/>
              <a:t>10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(416)</a:t>
            </a:r>
            <a:r>
              <a:rPr lang="hr-HR" i="1" baseline="-25000" smtClean="0"/>
              <a:t>10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(3550)</a:t>
            </a:r>
            <a:r>
              <a:rPr lang="hr-HR" i="1" baseline="-25000" smtClean="0"/>
              <a:t>10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928694" cy="838200"/>
          </a:xfrm>
        </p:spPr>
        <p:txBody>
          <a:bodyPr>
            <a:normAutofit fontScale="90000"/>
          </a:bodyPr>
          <a:lstStyle/>
          <a:p>
            <a:r>
              <a:rPr lang="hr-HR" smtClean="0"/>
              <a:t>DZ2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28</a:t>
            </a:fld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quarter" idx="13"/>
          </p:nvPr>
        </p:nvSpPr>
        <p:spPr>
          <a:xfrm>
            <a:off x="1500166" y="214290"/>
            <a:ext cx="7286708" cy="6000792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3"/>
            </a:pPr>
            <a:r>
              <a:rPr lang="hr-HR" sz="2600" i="1" smtClean="0"/>
              <a:t>Pretvoriti brojeve iz heksadekadskog brojevnog sustava u binarni brojevni sustav: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(B0)</a:t>
            </a:r>
            <a:r>
              <a:rPr lang="hr-HR" i="1" baseline="-25000" smtClean="0"/>
              <a:t>16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(1A0)</a:t>
            </a:r>
            <a:r>
              <a:rPr lang="hr-HR" i="1" baseline="-25000" smtClean="0"/>
              <a:t>16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(DDE)</a:t>
            </a:r>
            <a:r>
              <a:rPr lang="hr-HR" i="1" baseline="-25000" smtClean="0"/>
              <a:t>16</a:t>
            </a:r>
            <a:endParaRPr lang="hr-HR" smtClean="0"/>
          </a:p>
          <a:p>
            <a:pPr marL="514350" lvl="0" indent="-514350">
              <a:buFont typeface="+mj-lt"/>
              <a:buAutoNum type="arabicPeriod" startAt="3"/>
            </a:pPr>
            <a:r>
              <a:rPr lang="hr-HR" sz="2600" i="1" smtClean="0"/>
              <a:t>Pretvoriti brojeve iz binarnog brojevnog sustava u oktalni brojevni sustav:</a:t>
            </a:r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(10110000)</a:t>
            </a:r>
            <a:r>
              <a:rPr lang="hr-HR" i="1" baseline="-25000" smtClean="0"/>
              <a:t>2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(110100000)</a:t>
            </a:r>
            <a:r>
              <a:rPr lang="hr-HR" i="1" baseline="-25000" smtClean="0"/>
              <a:t>2</a:t>
            </a:r>
            <a:endParaRPr lang="hr-HR" smtClean="0"/>
          </a:p>
          <a:p>
            <a:pPr marL="971550" lvl="1" indent="-514350">
              <a:buSzPct val="80000"/>
              <a:buFont typeface="+mj-lt"/>
              <a:buAutoNum type="alphaLcParenR"/>
            </a:pPr>
            <a:r>
              <a:rPr lang="hr-HR" i="1" smtClean="0"/>
              <a:t>(110111011110)</a:t>
            </a:r>
            <a:r>
              <a:rPr lang="hr-HR" i="1" baseline="-25000" smtClean="0"/>
              <a:t>2</a:t>
            </a:r>
            <a:endParaRPr lang="hr-H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/>
              <a:t>Ostali brojevni sustavi</a:t>
            </a:r>
            <a:endParaRPr lang="en-US" sz="4000" smtClean="0"/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Za skraćeno zapisivanje binarnih brojeva najčešće se koriste </a:t>
            </a:r>
            <a:r>
              <a:rPr lang="hr-HR" b="1" i="1" smtClean="0">
                <a:solidFill>
                  <a:schemeClr val="tx2"/>
                </a:solidFill>
              </a:rPr>
              <a:t>oktalni</a:t>
            </a:r>
            <a:r>
              <a:rPr lang="hr-HR" smtClean="0"/>
              <a:t> i </a:t>
            </a:r>
            <a:r>
              <a:rPr lang="hr-HR" b="1" i="1" smtClean="0">
                <a:solidFill>
                  <a:schemeClr val="tx2"/>
                </a:solidFill>
              </a:rPr>
              <a:t>heksadekadski brojevni sustavi</a:t>
            </a:r>
            <a:r>
              <a:rPr lang="hr-HR" smtClean="0"/>
              <a:t>. </a:t>
            </a:r>
          </a:p>
          <a:p>
            <a:r>
              <a:rPr lang="hr-HR" smtClean="0"/>
              <a:t>Ovi su brojevni sustavi podesni jer su njihove </a:t>
            </a:r>
            <a:r>
              <a:rPr lang="hr-HR" b="1" i="1" smtClean="0">
                <a:solidFill>
                  <a:schemeClr val="tx2"/>
                </a:solidFill>
              </a:rPr>
              <a:t>osnove višekratnici osnove binarnog sustava</a:t>
            </a:r>
            <a:r>
              <a:rPr lang="hr-HR" smtClean="0"/>
              <a:t> (2</a:t>
            </a:r>
            <a:r>
              <a:rPr lang="hr-HR" baseline="30000" smtClean="0"/>
              <a:t>3</a:t>
            </a:r>
            <a:r>
              <a:rPr lang="hr-HR" smtClean="0"/>
              <a:t>, 2</a:t>
            </a:r>
            <a:r>
              <a:rPr lang="hr-HR" baseline="30000" smtClean="0"/>
              <a:t>4</a:t>
            </a:r>
            <a:r>
              <a:rPr lang="hr-HR" smtClean="0"/>
              <a:t>).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Oktalni brojevni sustav</a:t>
            </a:r>
            <a:endParaRPr lang="en-US" sz="4000" smtClean="0">
              <a:cs typeface="Times New Roman" pitchFamily="18" charset="0"/>
            </a:endParaRPr>
          </a:p>
        </p:txBody>
      </p:sp>
      <p:pic>
        <p:nvPicPr>
          <p:cNvPr id="36870" name="Picture 8" descr="26354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219700" y="1628775"/>
            <a:ext cx="3327400" cy="4321175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57338"/>
            <a:ext cx="4464050" cy="44196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hr-HR" smtClean="0"/>
              <a:t>Osnova (baza) sustava: </a:t>
            </a:r>
            <a:r>
              <a:rPr lang="hr-HR" b="1" i="1" smtClean="0">
                <a:solidFill>
                  <a:schemeClr val="tx2"/>
                </a:solidFill>
              </a:rPr>
              <a:t>8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Za zapis se koriste znamenke: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0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1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2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3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4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5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6</a:t>
            </a:r>
            <a:r>
              <a:rPr lang="hr-HR" smtClean="0"/>
              <a:t>, </a:t>
            </a:r>
            <a:r>
              <a:rPr lang="hr-HR" b="1" i="1" smtClean="0">
                <a:solidFill>
                  <a:schemeClr val="tx2"/>
                </a:solidFill>
              </a:rPr>
              <a:t>7</a:t>
            </a:r>
            <a:r>
              <a:rPr lang="hr-HR" smtClean="0"/>
              <a:t>.</a:t>
            </a:r>
          </a:p>
          <a:p>
            <a:pPr>
              <a:lnSpc>
                <a:spcPct val="115000"/>
              </a:lnSpc>
            </a:pPr>
            <a:r>
              <a:rPr lang="hr-HR" smtClean="0"/>
              <a:t>Svaka se </a:t>
            </a:r>
            <a:r>
              <a:rPr lang="hr-HR" b="1" i="1" smtClean="0">
                <a:solidFill>
                  <a:schemeClr val="tx2"/>
                </a:solidFill>
              </a:rPr>
              <a:t>oktalna </a:t>
            </a:r>
            <a:r>
              <a:rPr lang="hr-HR" smtClean="0"/>
              <a:t>znamenka može prikazati s </a:t>
            </a:r>
            <a:r>
              <a:rPr lang="hr-HR" b="1" i="1" smtClean="0">
                <a:solidFill>
                  <a:schemeClr val="tx2"/>
                </a:solidFill>
              </a:rPr>
              <a:t>tri binarne </a:t>
            </a:r>
            <a:r>
              <a:rPr lang="hr-HR" smtClean="0"/>
              <a:t>znamenke.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oktalni - binarni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789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Pošto se </a:t>
            </a:r>
            <a:r>
              <a:rPr lang="hr-HR" b="1" i="1" smtClean="0">
                <a:solidFill>
                  <a:schemeClr val="tx2"/>
                </a:solidFill>
              </a:rPr>
              <a:t>svaka oktalna </a:t>
            </a:r>
            <a:r>
              <a:rPr lang="hr-HR" smtClean="0"/>
              <a:t>znamenka može prikazati </a:t>
            </a:r>
            <a:br>
              <a:rPr lang="hr-HR" smtClean="0"/>
            </a:br>
            <a:r>
              <a:rPr lang="hr-HR" b="1" i="1" smtClean="0">
                <a:solidFill>
                  <a:schemeClr val="tx2"/>
                </a:solidFill>
              </a:rPr>
              <a:t>s tri binarne </a:t>
            </a:r>
            <a:r>
              <a:rPr lang="hr-HR" smtClean="0"/>
              <a:t>znamenke, jednostavno je oktalni broj pretvoriti u binarni.</a:t>
            </a:r>
          </a:p>
          <a:p>
            <a:endParaRPr lang="hr-HR" smtClean="0"/>
          </a:p>
          <a:p>
            <a:endParaRPr lang="hr-HR" smtClean="0"/>
          </a:p>
          <a:p>
            <a:endParaRPr lang="hr-HR" sz="1200" smtClean="0"/>
          </a:p>
          <a:p>
            <a:pPr algn="ctr">
              <a:buFont typeface="Wingdings" pitchFamily="2" charset="2"/>
              <a:buNone/>
            </a:pPr>
            <a:r>
              <a:rPr lang="hr-HR" smtClean="0"/>
              <a:t>	1242</a:t>
            </a:r>
            <a:r>
              <a:rPr lang="hr-HR" baseline="-25000" smtClean="0"/>
              <a:t>8</a:t>
            </a:r>
            <a:r>
              <a:rPr lang="hr-HR" smtClean="0"/>
              <a:t> = 1010100010</a:t>
            </a:r>
            <a:r>
              <a:rPr lang="hr-HR" baseline="-25000" smtClean="0"/>
              <a:t>2</a:t>
            </a:r>
            <a:endParaRPr lang="en-US" baseline="-2500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pic>
        <p:nvPicPr>
          <p:cNvPr id="3789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71876"/>
            <a:ext cx="6862705" cy="160996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oktalni - binarni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5072</a:t>
            </a:r>
            <a:r>
              <a:rPr lang="hr-HR" sz="3600" b="1" i="1" baseline="-25000" smtClean="0"/>
              <a:t>8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BIN </a:t>
            </a:r>
          </a:p>
          <a:p>
            <a:pPr lvl="0" algn="ctr">
              <a:buNone/>
            </a:pPr>
            <a:r>
              <a:rPr lang="hr-HR" sz="3600" smtClean="0"/>
              <a:t>     </a:t>
            </a:r>
            <a:r>
              <a:rPr lang="hr-HR" sz="3600" b="1" smtClean="0"/>
              <a:t>5      0      7      2</a:t>
            </a:r>
          </a:p>
          <a:p>
            <a:pPr lvl="0" algn="ctr">
              <a:buNone/>
            </a:pPr>
            <a:r>
              <a:rPr lang="hr-HR" sz="3600" b="1" smtClean="0"/>
              <a:t>    101  000 111 010</a:t>
            </a:r>
          </a:p>
          <a:p>
            <a:pPr lvl="0">
              <a:buNone/>
            </a:pPr>
            <a:endParaRPr lang="hr-HR" smtClean="0"/>
          </a:p>
          <a:p>
            <a:pPr lvl="0">
              <a:buNone/>
            </a:pPr>
            <a:r>
              <a:rPr lang="hr-HR" sz="3600" smtClean="0"/>
              <a:t>R:(101000111010</a:t>
            </a:r>
            <a:r>
              <a:rPr lang="hr-HR" sz="3600" baseline="-25000" smtClean="0"/>
              <a:t>2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binarni - oktalni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891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Za pretvorbu binarnog broja u oktalni potrebno je </a:t>
            </a:r>
            <a:r>
              <a:rPr lang="hr-HR" b="1" i="1" smtClean="0">
                <a:solidFill>
                  <a:schemeClr val="tx2"/>
                </a:solidFill>
              </a:rPr>
              <a:t>grupirati binarne znamenke u skupine po tri</a:t>
            </a:r>
            <a:r>
              <a:rPr lang="hr-HR" smtClean="0"/>
              <a:t>, počevši od odjelnog zareza.</a:t>
            </a:r>
          </a:p>
          <a:p>
            <a:endParaRPr lang="hr-HR" smtClean="0"/>
          </a:p>
          <a:p>
            <a:endParaRPr lang="hr-HR" sz="4000" smtClean="0"/>
          </a:p>
          <a:p>
            <a:pPr algn="ctr">
              <a:buFont typeface="Wingdings" pitchFamily="2" charset="2"/>
              <a:buNone/>
            </a:pPr>
            <a:r>
              <a:rPr lang="hr-HR" smtClean="0"/>
              <a:t>	</a:t>
            </a:r>
            <a:r>
              <a:rPr lang="hr-HR" sz="2000" smtClean="0"/>
              <a:t>Ako broj znamenaka nije višekratnik broja tri, krajnje se lijeva skupina binarnih znamenaka nadopunjuje potrebnim brojem nula.</a:t>
            </a:r>
            <a:endParaRPr lang="en-US" sz="2000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pic>
        <p:nvPicPr>
          <p:cNvPr id="38918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3429000"/>
            <a:ext cx="5638000" cy="171451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7" name="Slika 6" descr="w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82" y="3571876"/>
            <a:ext cx="3286584" cy="137179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>
                <a:cs typeface="Times New Roman" pitchFamily="18" charset="0"/>
              </a:rPr>
              <a:t>Pretvorba binarni - oktalni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hr-HR" sz="3600" b="1" i="1" smtClean="0"/>
              <a:t>10111001110</a:t>
            </a:r>
            <a:r>
              <a:rPr lang="hr-HR" sz="3600" b="1" i="1" baseline="-25000" smtClean="0"/>
              <a:t>2</a:t>
            </a:r>
            <a:r>
              <a:rPr lang="hr-HR" sz="3600" b="1" i="1" smtClean="0"/>
              <a:t> </a:t>
            </a:r>
            <a:r>
              <a:rPr lang="hr-HR" sz="3600" b="1" i="1" smtClean="0">
                <a:sym typeface="Wingdings"/>
              </a:rPr>
              <a:t></a:t>
            </a:r>
            <a:r>
              <a:rPr lang="hr-HR" sz="3600" b="1" i="1" smtClean="0"/>
              <a:t> OKT </a:t>
            </a:r>
          </a:p>
          <a:p>
            <a:pPr lvl="0" algn="ctr">
              <a:buNone/>
            </a:pPr>
            <a:r>
              <a:rPr lang="hr-HR" sz="3600" b="1" smtClean="0"/>
              <a:t>010  111   001  110</a:t>
            </a:r>
          </a:p>
          <a:p>
            <a:pPr lvl="0" algn="ctr">
              <a:buNone/>
            </a:pPr>
            <a:r>
              <a:rPr lang="hr-HR" sz="3600" b="1" smtClean="0"/>
              <a:t>2       7       1       6</a:t>
            </a:r>
          </a:p>
          <a:p>
            <a:pPr lvl="0">
              <a:buNone/>
            </a:pPr>
            <a:endParaRPr lang="hr-HR" smtClean="0"/>
          </a:p>
          <a:p>
            <a:pPr lvl="0">
              <a:buNone/>
            </a:pPr>
            <a:r>
              <a:rPr lang="hr-HR" sz="3600" smtClean="0"/>
              <a:t>R:(2716</a:t>
            </a:r>
            <a:r>
              <a:rPr lang="hr-HR" sz="3600" baseline="-25000" smtClean="0"/>
              <a:t>8</a:t>
            </a:r>
            <a:r>
              <a:rPr lang="hr-HR" sz="3600" smtClean="0"/>
              <a:t>)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sp>
        <p:nvSpPr>
          <p:cNvPr id="6" name="Zaobljeni pravokutnik 5"/>
          <p:cNvSpPr/>
          <p:nvPr/>
        </p:nvSpPr>
        <p:spPr>
          <a:xfrm>
            <a:off x="2500298" y="1714488"/>
            <a:ext cx="785818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Zaobljeni pravokutnik 7"/>
          <p:cNvSpPr/>
          <p:nvPr/>
        </p:nvSpPr>
        <p:spPr>
          <a:xfrm>
            <a:off x="1714480" y="1714488"/>
            <a:ext cx="785818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Zaobljeni pravokutnik 8"/>
          <p:cNvSpPr/>
          <p:nvPr/>
        </p:nvSpPr>
        <p:spPr>
          <a:xfrm>
            <a:off x="928662" y="1714488"/>
            <a:ext cx="785818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Zaobljeni pravokutnik 9"/>
          <p:cNvSpPr/>
          <p:nvPr/>
        </p:nvSpPr>
        <p:spPr>
          <a:xfrm>
            <a:off x="357158" y="1714488"/>
            <a:ext cx="571504" cy="57150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8" grpId="1" animBg="1"/>
      <p:bldP spid="9" grpId="1" animBg="1"/>
      <p:bldP spid="1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hr-HR" sz="4000" smtClean="0">
                <a:cs typeface="Times New Roman" pitchFamily="18" charset="0"/>
              </a:rPr>
              <a:t>Pretvorba oktalni - dekadski</a:t>
            </a:r>
            <a:endParaRPr lang="en-US" sz="4000" smtClean="0">
              <a:cs typeface="Times New Roman" pitchFamily="18" charset="0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hr-HR" smtClean="0"/>
              <a:t>Oktalni se broj pretvara u dekadski </a:t>
            </a:r>
            <a:r>
              <a:rPr lang="hr-HR" b="1" i="1" smtClean="0">
                <a:solidFill>
                  <a:schemeClr val="tx2"/>
                </a:solidFill>
              </a:rPr>
              <a:t>rastavljanjem broja na težinske vrijednosti.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pic>
        <p:nvPicPr>
          <p:cNvPr id="39942" name="Slika 6" descr="ss1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3000372"/>
            <a:ext cx="5072082" cy="28560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4874</TotalTime>
  <Words>636</Words>
  <Application>Microsoft Office PowerPoint</Application>
  <PresentationFormat>On-screen Show (4:3)</PresentationFormat>
  <Paragraphs>185</Paragraphs>
  <Slides>28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Brojevni sustavi</vt:lpstr>
      <vt:lpstr>Ostali brojevni sustavi</vt:lpstr>
      <vt:lpstr>Ostali brojevni sustavi</vt:lpstr>
      <vt:lpstr>Oktalni brojevni sustav</vt:lpstr>
      <vt:lpstr>Pretvorba oktalni - binarni</vt:lpstr>
      <vt:lpstr>Pretvorba oktalni - binarni</vt:lpstr>
      <vt:lpstr>Pretvorba binarni - oktalni</vt:lpstr>
      <vt:lpstr>Pretvorba binarni - oktalni</vt:lpstr>
      <vt:lpstr>Pretvorba oktalni - dekadski</vt:lpstr>
      <vt:lpstr>Pretvorba oktalni - dekadski</vt:lpstr>
      <vt:lpstr>Pretvorba dekadski - oktalni </vt:lpstr>
      <vt:lpstr>Pretvorba dekadski - oktalni </vt:lpstr>
      <vt:lpstr>Heksadekadski brojevni sustav</vt:lpstr>
      <vt:lpstr>Pretvorba heksadekadski - binarni</vt:lpstr>
      <vt:lpstr>Pretvorba heksadekadski - binarni</vt:lpstr>
      <vt:lpstr>Pretvorba binarni - heksadekadski</vt:lpstr>
      <vt:lpstr>Pretvorba binarni - heksadekadski</vt:lpstr>
      <vt:lpstr>Pretvorba heksadekadski - dekadski</vt:lpstr>
      <vt:lpstr>Pretvorba heksadekadski - dekadski</vt:lpstr>
      <vt:lpstr>Pretvorba dekadski - heksadekadski </vt:lpstr>
      <vt:lpstr>Pretvorba dekadski - heksadekadski </vt:lpstr>
      <vt:lpstr>Pretvorba oktalni ↔ heksadekadski</vt:lpstr>
      <vt:lpstr>Pretvorba oktalni  heksadekadski</vt:lpstr>
      <vt:lpstr>Pretvorba oktalni  heksadekadski</vt:lpstr>
      <vt:lpstr>Pretvorba heksadekadski oktalni</vt:lpstr>
      <vt:lpstr>Pretvorba heksadekadski oktalni</vt:lpstr>
      <vt:lpstr>DZ2</vt:lpstr>
      <vt:lpstr>DZ2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408</cp:revision>
  <dcterms:created xsi:type="dcterms:W3CDTF">2012-03-18T17:34:57Z</dcterms:created>
  <dcterms:modified xsi:type="dcterms:W3CDTF">2016-11-23T09:17:34Z</dcterms:modified>
</cp:coreProperties>
</file>