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Lst>
  <p:notesMasterIdLst>
    <p:notesMasterId r:id="rId96"/>
  </p:notesMasterIdLst>
  <p:handoutMasterIdLst>
    <p:handoutMasterId r:id="rId97"/>
  </p:handoutMasterIdLst>
  <p:sldIdLst>
    <p:sldId id="256" r:id="rId2"/>
    <p:sldId id="281" r:id="rId3"/>
    <p:sldId id="257" r:id="rId4"/>
    <p:sldId id="287" r:id="rId5"/>
    <p:sldId id="282" r:id="rId6"/>
    <p:sldId id="286" r:id="rId7"/>
    <p:sldId id="393" r:id="rId8"/>
    <p:sldId id="299" r:id="rId9"/>
    <p:sldId id="336" r:id="rId10"/>
    <p:sldId id="337" r:id="rId11"/>
    <p:sldId id="412" r:id="rId12"/>
    <p:sldId id="397" r:id="rId13"/>
    <p:sldId id="410" r:id="rId14"/>
    <p:sldId id="406" r:id="rId15"/>
    <p:sldId id="398" r:id="rId16"/>
    <p:sldId id="411" r:id="rId17"/>
    <p:sldId id="399" r:id="rId18"/>
    <p:sldId id="459" r:id="rId19"/>
    <p:sldId id="396" r:id="rId20"/>
    <p:sldId id="413" r:id="rId21"/>
    <p:sldId id="414" r:id="rId22"/>
    <p:sldId id="415" r:id="rId23"/>
    <p:sldId id="418" r:id="rId24"/>
    <p:sldId id="419" r:id="rId25"/>
    <p:sldId id="460" r:id="rId26"/>
    <p:sldId id="461" r:id="rId27"/>
    <p:sldId id="462" r:id="rId28"/>
    <p:sldId id="463" r:id="rId29"/>
    <p:sldId id="464" r:id="rId30"/>
    <p:sldId id="417" r:id="rId31"/>
    <p:sldId id="420" r:id="rId32"/>
    <p:sldId id="421" r:id="rId33"/>
    <p:sldId id="422" r:id="rId34"/>
    <p:sldId id="423" r:id="rId35"/>
    <p:sldId id="425" r:id="rId36"/>
    <p:sldId id="424" r:id="rId37"/>
    <p:sldId id="465" r:id="rId38"/>
    <p:sldId id="440" r:id="rId39"/>
    <p:sldId id="474" r:id="rId40"/>
    <p:sldId id="475" r:id="rId41"/>
    <p:sldId id="476" r:id="rId42"/>
    <p:sldId id="477" r:id="rId43"/>
    <p:sldId id="478" r:id="rId44"/>
    <p:sldId id="479" r:id="rId45"/>
    <p:sldId id="427" r:id="rId46"/>
    <p:sldId id="426" r:id="rId47"/>
    <p:sldId id="430" r:id="rId48"/>
    <p:sldId id="431" r:id="rId49"/>
    <p:sldId id="481" r:id="rId50"/>
    <p:sldId id="482" r:id="rId51"/>
    <p:sldId id="432" r:id="rId52"/>
    <p:sldId id="433" r:id="rId53"/>
    <p:sldId id="434" r:id="rId54"/>
    <p:sldId id="435" r:id="rId55"/>
    <p:sldId id="441" r:id="rId56"/>
    <p:sldId id="458" r:id="rId57"/>
    <p:sldId id="442" r:id="rId58"/>
    <p:sldId id="443" r:id="rId59"/>
    <p:sldId id="469" r:id="rId60"/>
    <p:sldId id="471" r:id="rId61"/>
    <p:sldId id="508" r:id="rId62"/>
    <p:sldId id="509" r:id="rId63"/>
    <p:sldId id="510" r:id="rId64"/>
    <p:sldId id="511" r:id="rId65"/>
    <p:sldId id="512" r:id="rId66"/>
    <p:sldId id="513" r:id="rId67"/>
    <p:sldId id="514" r:id="rId68"/>
    <p:sldId id="515" r:id="rId69"/>
    <p:sldId id="472" r:id="rId70"/>
    <p:sldId id="473" r:id="rId71"/>
    <p:sldId id="484" r:id="rId72"/>
    <p:sldId id="485" r:id="rId73"/>
    <p:sldId id="486" r:id="rId74"/>
    <p:sldId id="487" r:id="rId75"/>
    <p:sldId id="488" r:id="rId76"/>
    <p:sldId id="489" r:id="rId77"/>
    <p:sldId id="490" r:id="rId78"/>
    <p:sldId id="491" r:id="rId79"/>
    <p:sldId id="492" r:id="rId80"/>
    <p:sldId id="493" r:id="rId81"/>
    <p:sldId id="494" r:id="rId82"/>
    <p:sldId id="495" r:id="rId83"/>
    <p:sldId id="496" r:id="rId84"/>
    <p:sldId id="497" r:id="rId85"/>
    <p:sldId id="498" r:id="rId86"/>
    <p:sldId id="499" r:id="rId87"/>
    <p:sldId id="500" r:id="rId88"/>
    <p:sldId id="501" r:id="rId89"/>
    <p:sldId id="502" r:id="rId90"/>
    <p:sldId id="503" r:id="rId91"/>
    <p:sldId id="504" r:id="rId92"/>
    <p:sldId id="505" r:id="rId93"/>
    <p:sldId id="506" r:id="rId94"/>
    <p:sldId id="507" r:id="rId95"/>
  </p:sldIdLst>
  <p:sldSz cx="12192000" cy="6858000"/>
  <p:notesSz cx="6858000" cy="9723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6600FF"/>
    <a:srgbClr val="CC99FF"/>
    <a:srgbClr val="FFFF00"/>
    <a:srgbClr val="000000"/>
    <a:srgbClr val="CC0066"/>
    <a:srgbClr val="CCA2C8"/>
    <a:srgbClr val="8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ila, bez rešetk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 teme 1 - Istic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88308" autoAdjust="0"/>
  </p:normalViewPr>
  <p:slideViewPr>
    <p:cSldViewPr>
      <p:cViewPr varScale="1">
        <p:scale>
          <a:sx n="102" d="100"/>
          <a:sy n="102" d="100"/>
        </p:scale>
        <p:origin x="714"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hr-HR"/>
          </a:p>
        </p:txBody>
      </p:sp>
      <p:sp>
        <p:nvSpPr>
          <p:cNvPr id="111619" name="Rectangle 3"/>
          <p:cNvSpPr>
            <a:spLocks noGrp="1" noChangeArrowheads="1"/>
          </p:cNvSpPr>
          <p:nvPr>
            <p:ph type="dt" sz="quarter"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hr-HR"/>
          </a:p>
        </p:txBody>
      </p:sp>
      <p:sp>
        <p:nvSpPr>
          <p:cNvPr id="111620" name="Rectangle 4"/>
          <p:cNvSpPr>
            <a:spLocks noGrp="1" noChangeArrowheads="1"/>
          </p:cNvSpPr>
          <p:nvPr>
            <p:ph type="ftr" sz="quarter" idx="2"/>
          </p:nvPr>
        </p:nvSpPr>
        <p:spPr bwMode="auto">
          <a:xfrm>
            <a:off x="0" y="9234488"/>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hr-HR"/>
          </a:p>
        </p:txBody>
      </p:sp>
      <p:sp>
        <p:nvSpPr>
          <p:cNvPr id="111621" name="Rectangle 5"/>
          <p:cNvSpPr>
            <a:spLocks noGrp="1" noChangeArrowheads="1"/>
          </p:cNvSpPr>
          <p:nvPr>
            <p:ph type="sldNum" sz="quarter" idx="3"/>
          </p:nvPr>
        </p:nvSpPr>
        <p:spPr bwMode="auto">
          <a:xfrm>
            <a:off x="3884613" y="9234488"/>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CE0B15F9-1A11-4F58-88BE-78FBB7A7358E}" type="slidenum">
              <a:rPr lang="hr-HR" altLang="sr-Latn-RS"/>
              <a:pPr>
                <a:defRPr/>
              </a:pPr>
              <a:t>‹#›</a:t>
            </a:fld>
            <a:endParaRPr lang="hr-HR" altLang="sr-Latn-R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charset="0"/>
              </a:defRPr>
            </a:lvl1pPr>
          </a:lstStyle>
          <a:p>
            <a:pPr>
              <a:defRPr/>
            </a:pPr>
            <a:endParaRPr lang="en-US"/>
          </a:p>
        </p:txBody>
      </p:sp>
      <p:sp>
        <p:nvSpPr>
          <p:cNvPr id="50179" name="Rectangle 3"/>
          <p:cNvSpPr>
            <a:spLocks noGrp="1" noChangeArrowheads="1"/>
          </p:cNvSpPr>
          <p:nvPr>
            <p:ph type="dt" idx="1"/>
          </p:nvPr>
        </p:nvSpPr>
        <p:spPr bwMode="auto">
          <a:xfrm>
            <a:off x="388620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87325" y="728663"/>
            <a:ext cx="6481763" cy="3646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914400" y="4618038"/>
            <a:ext cx="5029200" cy="4376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92360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charset="0"/>
              </a:defRPr>
            </a:lvl1pPr>
          </a:lstStyle>
          <a:p>
            <a:pPr>
              <a:defRPr/>
            </a:pPr>
            <a:endParaRPr lang="en-US"/>
          </a:p>
        </p:txBody>
      </p:sp>
      <p:sp>
        <p:nvSpPr>
          <p:cNvPr id="50183" name="Rectangle 7"/>
          <p:cNvSpPr>
            <a:spLocks noGrp="1" noChangeArrowheads="1"/>
          </p:cNvSpPr>
          <p:nvPr>
            <p:ph type="sldNum" sz="quarter" idx="5"/>
          </p:nvPr>
        </p:nvSpPr>
        <p:spPr bwMode="auto">
          <a:xfrm>
            <a:off x="3886200" y="92360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5B265C38-9A17-4E14-A4BF-A2C646818D67}"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B2EAE1-9A24-47AA-BE84-D418082EBDAF}" type="slidenum">
              <a:rPr lang="en-US" altLang="sr-Latn-RS" smtClean="0">
                <a:latin typeface="Tahoma" panose="020B0604030504040204" pitchFamily="34" charset="0"/>
              </a:rPr>
              <a:pPr>
                <a:spcBef>
                  <a:spcPct val="0"/>
                </a:spcBef>
              </a:pPr>
              <a:t>2</a:t>
            </a:fld>
            <a:endParaRPr lang="en-US" altLang="sr-Latn-RS">
              <a:latin typeface="Tahoma" panose="020B0604030504040204" pitchFamily="34" charset="0"/>
            </a:endParaRPr>
          </a:p>
        </p:txBody>
      </p:sp>
      <p:sp>
        <p:nvSpPr>
          <p:cNvPr id="10243" name="Rectangle 2"/>
          <p:cNvSpPr>
            <a:spLocks noGrp="1" noRot="1" noChangeAspect="1" noChangeArrowheads="1" noTextEdit="1"/>
          </p:cNvSpPr>
          <p:nvPr>
            <p:ph type="sldImg"/>
          </p:nvPr>
        </p:nvSpPr>
        <p:spPr>
          <a:xfrm>
            <a:off x="188913" y="728663"/>
            <a:ext cx="6480175" cy="3646487"/>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sr-Latn-R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Dijelovi i stvari?</a:t>
            </a:r>
          </a:p>
          <a:p>
            <a:endParaRPr lang="hr-HR" dirty="0"/>
          </a:p>
        </p:txBody>
      </p:sp>
      <p:sp>
        <p:nvSpPr>
          <p:cNvPr id="4" name="Rezervirano mjesto broja slajda 3"/>
          <p:cNvSpPr>
            <a:spLocks noGrp="1"/>
          </p:cNvSpPr>
          <p:nvPr>
            <p:ph type="sldNum" sz="quarter" idx="10"/>
          </p:nvPr>
        </p:nvSpPr>
        <p:spPr/>
        <p:txBody>
          <a:bodyPr/>
          <a:lstStyle/>
          <a:p>
            <a:pPr>
              <a:defRPr/>
            </a:pPr>
            <a:fld id="{5B265C38-9A17-4E14-A4BF-A2C646818D67}" type="slidenum">
              <a:rPr lang="en-US" altLang="sr-Latn-RS" smtClean="0"/>
              <a:pPr>
                <a:defRPr/>
              </a:pPr>
              <a:t>91</a:t>
            </a:fld>
            <a:endParaRPr lang="en-US" altLang="sr-Latn-RS"/>
          </a:p>
        </p:txBody>
      </p:sp>
    </p:spTree>
    <p:extLst>
      <p:ext uri="{BB962C8B-B14F-4D97-AF65-F5344CB8AC3E}">
        <p14:creationId xmlns:p14="http://schemas.microsoft.com/office/powerpoint/2010/main" val="12378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D83251F-A226-4102-8FA9-C381B12986AF}" type="slidenum">
              <a:rPr lang="en-US" altLang="sr-Latn-RS" smtClean="0">
                <a:latin typeface="Tahoma" panose="020B0604030504040204" pitchFamily="34" charset="0"/>
              </a:rPr>
              <a:pPr>
                <a:spcBef>
                  <a:spcPct val="0"/>
                </a:spcBef>
              </a:pPr>
              <a:t>3</a:t>
            </a:fld>
            <a:endParaRPr lang="en-US" altLang="sr-Latn-RS">
              <a:latin typeface="Tahoma" panose="020B0604030504040204" pitchFamily="34" charset="0"/>
            </a:endParaRPr>
          </a:p>
        </p:txBody>
      </p:sp>
      <p:sp>
        <p:nvSpPr>
          <p:cNvPr id="8195" name="Rectangle 2"/>
          <p:cNvSpPr>
            <a:spLocks noGrp="1" noRot="1" noChangeAspect="1" noChangeArrowheads="1" noTextEdit="1"/>
          </p:cNvSpPr>
          <p:nvPr>
            <p:ph type="sldImg"/>
          </p:nvPr>
        </p:nvSpPr>
        <p:spPr>
          <a:xfrm>
            <a:off x="188913" y="728663"/>
            <a:ext cx="6480175" cy="3646487"/>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sr-Latn-R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2CBD5A-7677-44E2-9D06-84CB0CD1523A}" type="slidenum">
              <a:rPr lang="en-US" altLang="sr-Latn-RS" smtClean="0">
                <a:latin typeface="Tahoma" panose="020B0604030504040204" pitchFamily="34" charset="0"/>
              </a:rPr>
              <a:pPr>
                <a:spcBef>
                  <a:spcPct val="0"/>
                </a:spcBef>
              </a:pPr>
              <a:t>4</a:t>
            </a:fld>
            <a:endParaRPr lang="en-US" altLang="sr-Latn-RS">
              <a:latin typeface="Tahoma" panose="020B0604030504040204" pitchFamily="34" charset="0"/>
            </a:endParaRPr>
          </a:p>
        </p:txBody>
      </p:sp>
      <p:sp>
        <p:nvSpPr>
          <p:cNvPr id="12291" name="Rectangle 2"/>
          <p:cNvSpPr>
            <a:spLocks noGrp="1" noRot="1" noChangeAspect="1" noChangeArrowheads="1" noTextEdit="1"/>
          </p:cNvSpPr>
          <p:nvPr>
            <p:ph type="sldImg"/>
          </p:nvPr>
        </p:nvSpPr>
        <p:spPr>
          <a:xfrm>
            <a:off x="188913" y="728663"/>
            <a:ext cx="6480175" cy="3646487"/>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sr-Latn-R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FB0F89-2A88-48AC-9FB3-1D7C8AE34A95}" type="slidenum">
              <a:rPr lang="en-US" altLang="sr-Latn-RS" smtClean="0">
                <a:latin typeface="Tahoma" panose="020B0604030504040204" pitchFamily="34" charset="0"/>
              </a:rPr>
              <a:pPr>
                <a:spcBef>
                  <a:spcPct val="0"/>
                </a:spcBef>
              </a:pPr>
              <a:t>5</a:t>
            </a:fld>
            <a:endParaRPr lang="en-US" altLang="sr-Latn-RS">
              <a:latin typeface="Tahoma" panose="020B0604030504040204" pitchFamily="34" charset="0"/>
            </a:endParaRPr>
          </a:p>
        </p:txBody>
      </p:sp>
      <p:sp>
        <p:nvSpPr>
          <p:cNvPr id="14339" name="Rectangle 2"/>
          <p:cNvSpPr>
            <a:spLocks noGrp="1" noRot="1" noChangeAspect="1" noChangeArrowheads="1" noTextEdit="1"/>
          </p:cNvSpPr>
          <p:nvPr>
            <p:ph type="sldImg"/>
          </p:nvPr>
        </p:nvSpPr>
        <p:spPr>
          <a:xfrm>
            <a:off x="188913" y="728663"/>
            <a:ext cx="6480175" cy="3646487"/>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sr-Latn-R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0CB74D-EAE8-48D7-B7D1-16208E3E778A}" type="slidenum">
              <a:rPr lang="en-US" altLang="sr-Latn-RS" smtClean="0">
                <a:latin typeface="Tahoma" panose="020B0604030504040204" pitchFamily="34" charset="0"/>
              </a:rPr>
              <a:pPr>
                <a:spcBef>
                  <a:spcPct val="0"/>
                </a:spcBef>
              </a:pPr>
              <a:t>6</a:t>
            </a:fld>
            <a:endParaRPr lang="en-US" altLang="sr-Latn-RS">
              <a:latin typeface="Tahoma" panose="020B0604030504040204" pitchFamily="34" charset="0"/>
            </a:endParaRPr>
          </a:p>
        </p:txBody>
      </p:sp>
      <p:sp>
        <p:nvSpPr>
          <p:cNvPr id="16387" name="Rectangle 2"/>
          <p:cNvSpPr>
            <a:spLocks noGrp="1" noRot="1" noChangeAspect="1" noChangeArrowheads="1" noTextEdit="1"/>
          </p:cNvSpPr>
          <p:nvPr>
            <p:ph type="sldImg"/>
          </p:nvPr>
        </p:nvSpPr>
        <p:spPr>
          <a:xfrm>
            <a:off x="188913" y="728663"/>
            <a:ext cx="6480175" cy="3646487"/>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sr-Latn-R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defRPr/>
            </a:pPr>
            <a:fld id="{5B265C38-9A17-4E14-A4BF-A2C646818D67}" type="slidenum">
              <a:rPr lang="en-US" altLang="sr-Latn-RS" smtClean="0"/>
              <a:pPr>
                <a:defRPr/>
              </a:pPr>
              <a:t>12</a:t>
            </a:fld>
            <a:endParaRPr lang="en-US" altLang="sr-Latn-RS"/>
          </a:p>
        </p:txBody>
      </p:sp>
    </p:spTree>
    <p:extLst>
      <p:ext uri="{BB962C8B-B14F-4D97-AF65-F5344CB8AC3E}">
        <p14:creationId xmlns:p14="http://schemas.microsoft.com/office/powerpoint/2010/main" val="249626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B4E41E-D5AC-4DA1-B1EA-D75EEB7DF542}" type="slidenum">
              <a:rPr lang="en-GB" altLang="sr-Latn-RS"/>
              <a:pPr eaLnBrk="1" hangingPunct="1"/>
              <a:t>38</a:t>
            </a:fld>
            <a:endParaRPr lang="en-GB" altLang="sr-Latn-R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ltLang="sr-Latn-R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70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Cijena za </a:t>
            </a:r>
            <a:r>
              <a:rPr lang="hr-HR" dirty="0" err="1"/>
              <a:t>booking</a:t>
            </a:r>
            <a:r>
              <a:rPr lang="hr-HR" dirty="0"/>
              <a:t> – u tabelu </a:t>
            </a:r>
            <a:r>
              <a:rPr lang="hr-HR" dirty="0" err="1"/>
              <a:t>booking</a:t>
            </a:r>
            <a:r>
              <a:rPr lang="hr-HR" dirty="0"/>
              <a:t>?</a:t>
            </a:r>
          </a:p>
          <a:p>
            <a:r>
              <a:rPr lang="hr-HR" dirty="0"/>
              <a:t>Nova tabela za cijene s </a:t>
            </a:r>
            <a:r>
              <a:rPr lang="hr-HR"/>
              <a:t>datumom važenja od – do?</a:t>
            </a:r>
          </a:p>
        </p:txBody>
      </p:sp>
      <p:sp>
        <p:nvSpPr>
          <p:cNvPr id="4" name="Rezervirano mjesto broja slajda 3"/>
          <p:cNvSpPr>
            <a:spLocks noGrp="1"/>
          </p:cNvSpPr>
          <p:nvPr>
            <p:ph type="sldNum" sz="quarter" idx="10"/>
          </p:nvPr>
        </p:nvSpPr>
        <p:spPr/>
        <p:txBody>
          <a:bodyPr/>
          <a:lstStyle/>
          <a:p>
            <a:pPr>
              <a:defRPr/>
            </a:pPr>
            <a:fld id="{5B265C38-9A17-4E14-A4BF-A2C646818D67}" type="slidenum">
              <a:rPr lang="en-US" altLang="sr-Latn-RS" smtClean="0"/>
              <a:pPr>
                <a:defRPr/>
              </a:pPr>
              <a:t>56</a:t>
            </a:fld>
            <a:endParaRPr lang="en-US" altLang="sr-Latn-RS"/>
          </a:p>
        </p:txBody>
      </p:sp>
    </p:spTree>
    <p:extLst>
      <p:ext uri="{BB962C8B-B14F-4D97-AF65-F5344CB8AC3E}">
        <p14:creationId xmlns:p14="http://schemas.microsoft.com/office/powerpoint/2010/main" val="1450256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http://www.databaseanswers.org/data_models/me_and_mommy/me_and_mommy_tutorial.htm</a:t>
            </a:r>
            <a:endParaRPr lang="hr-HR" dirty="0"/>
          </a:p>
        </p:txBody>
      </p:sp>
      <p:sp>
        <p:nvSpPr>
          <p:cNvPr id="4" name="Rezervirano mjesto broja slajd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7686C7-7809-4251-AF87-B92148973E37}"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780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hr-HR"/>
              <a:t>Uredite stil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pPr>
              <a:defRPr/>
            </a:pPr>
            <a:fld id="{7634F0FF-595E-49B5-9077-008D98CE7B05}" type="slidenum">
              <a:rPr lang="en-US" altLang="sr-Latn-RS" smtClean="0"/>
              <a:pPr>
                <a:defRPr/>
              </a:pPr>
              <a:t>‹#›</a:t>
            </a:fld>
            <a:endParaRPr lang="en-US" altLang="sr-Latn-R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2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9267" y="2393951"/>
            <a:ext cx="121031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0291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167C63-1BD7-4E31-B3BF-07850C966329}" type="slidenum">
              <a:rPr lang="en-US" altLang="sr-Latn-RS" smtClean="0"/>
              <a:pPr>
                <a:defRPr/>
              </a:pPr>
              <a:t>‹#›</a:t>
            </a:fld>
            <a:endParaRPr lang="en-US" altLang="sr-Latn-RS"/>
          </a:p>
        </p:txBody>
      </p:sp>
    </p:spTree>
    <p:extLst>
      <p:ext uri="{BB962C8B-B14F-4D97-AF65-F5344CB8AC3E}">
        <p14:creationId xmlns:p14="http://schemas.microsoft.com/office/powerpoint/2010/main" val="211372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hr-HR"/>
              <a:t>Uredite stil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55DB1E-5B1D-48B2-A635-FFDE127AAE34}" type="slidenum">
              <a:rPr lang="en-US" altLang="sr-Latn-RS" smtClean="0"/>
              <a:pPr>
                <a:defRPr/>
              </a:pPr>
              <a:t>‹#›</a:t>
            </a:fld>
            <a:endParaRPr lang="en-US" altLang="sr-Latn-RS"/>
          </a:p>
        </p:txBody>
      </p:sp>
    </p:spTree>
    <p:extLst>
      <p:ext uri="{BB962C8B-B14F-4D97-AF65-F5344CB8AC3E}">
        <p14:creationId xmlns:p14="http://schemas.microsoft.com/office/powerpoint/2010/main" val="83895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slov, tekst i 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2235200" y="274638"/>
            <a:ext cx="8839200" cy="868362"/>
          </a:xfrm>
        </p:spPr>
        <p:txBody>
          <a:bodyPr/>
          <a:lstStyle/>
          <a:p>
            <a:r>
              <a:rPr lang="hr-HR"/>
              <a:t>Kliknite da biste uredili stil naslova matrice</a:t>
            </a:r>
          </a:p>
        </p:txBody>
      </p:sp>
      <p:sp>
        <p:nvSpPr>
          <p:cNvPr id="3" name="Rezervirano mjesto teksta 2"/>
          <p:cNvSpPr>
            <a:spLocks noGrp="1"/>
          </p:cNvSpPr>
          <p:nvPr>
            <p:ph type="body" sz="half" idx="1"/>
          </p:nvPr>
        </p:nvSpPr>
        <p:spPr>
          <a:xfrm>
            <a:off x="609600" y="1447801"/>
            <a:ext cx="5384800" cy="4949825"/>
          </a:xfrm>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quarter" idx="2"/>
          </p:nvPr>
        </p:nvSpPr>
        <p:spPr>
          <a:xfrm>
            <a:off x="6197600" y="1447801"/>
            <a:ext cx="5384800" cy="2398713"/>
          </a:xfrm>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sadržaja 4"/>
          <p:cNvSpPr>
            <a:spLocks noGrp="1"/>
          </p:cNvSpPr>
          <p:nvPr>
            <p:ph sz="quarter" idx="3"/>
          </p:nvPr>
        </p:nvSpPr>
        <p:spPr>
          <a:xfrm>
            <a:off x="6197600" y="3998913"/>
            <a:ext cx="5384800" cy="2398712"/>
          </a:xfrm>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ctangle 12"/>
          <p:cNvSpPr>
            <a:spLocks noGrp="1" noChangeArrowheads="1"/>
          </p:cNvSpPr>
          <p:nvPr>
            <p:ph type="dt" sz="half" idx="10"/>
          </p:nvPr>
        </p:nvSpPr>
        <p:spPr>
          <a:ln/>
        </p:spPr>
        <p:txBody>
          <a:bodyPr/>
          <a:lstStyle>
            <a:lvl1pPr>
              <a:defRPr/>
            </a:lvl1pPr>
          </a:lstStyle>
          <a:p>
            <a:pPr>
              <a:defRPr/>
            </a:pPr>
            <a:endParaRPr lang="en-US"/>
          </a:p>
        </p:txBody>
      </p:sp>
      <p:sp>
        <p:nvSpPr>
          <p:cNvPr id="7" name="Rectangle 13"/>
          <p:cNvSpPr>
            <a:spLocks noGrp="1" noChangeArrowheads="1"/>
          </p:cNvSpPr>
          <p:nvPr>
            <p:ph type="ftr" sz="quarter" idx="11"/>
          </p:nvPr>
        </p:nvSpPr>
        <p:spPr>
          <a:ln/>
        </p:spPr>
        <p:txBody>
          <a:bodyPr/>
          <a:lstStyle>
            <a:lvl1pPr>
              <a:defRPr/>
            </a:lvl1pPr>
          </a:lstStyle>
          <a:p>
            <a:pPr>
              <a:defRPr/>
            </a:pPr>
            <a:endParaRPr lang="en-US"/>
          </a:p>
        </p:txBody>
      </p:sp>
      <p:sp>
        <p:nvSpPr>
          <p:cNvPr id="8" name="Rectangle 14"/>
          <p:cNvSpPr>
            <a:spLocks noGrp="1" noChangeArrowheads="1"/>
          </p:cNvSpPr>
          <p:nvPr>
            <p:ph type="sldNum" sz="quarter" idx="12"/>
          </p:nvPr>
        </p:nvSpPr>
        <p:spPr>
          <a:ln/>
        </p:spPr>
        <p:txBody>
          <a:bodyPr/>
          <a:lstStyle>
            <a:lvl1pPr>
              <a:defRPr/>
            </a:lvl1pPr>
          </a:lstStyle>
          <a:p>
            <a:pPr>
              <a:defRPr/>
            </a:pPr>
            <a:fld id="{45153662-320C-41D8-9F18-ED540E224C3B}" type="slidenum">
              <a:rPr lang="en-US" altLang="sr-Latn-RS"/>
              <a:pPr>
                <a:defRPr/>
              </a:pPr>
              <a:t>‹#›</a:t>
            </a:fld>
            <a:endParaRPr lang="en-US" altLang="sr-Latn-RS"/>
          </a:p>
        </p:txBody>
      </p:sp>
    </p:spTree>
    <p:extLst>
      <p:ext uri="{BB962C8B-B14F-4D97-AF65-F5344CB8AC3E}">
        <p14:creationId xmlns:p14="http://schemas.microsoft.com/office/powerpoint/2010/main" val="1054343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slov i tablica">
    <p:spTree>
      <p:nvGrpSpPr>
        <p:cNvPr id="1" name=""/>
        <p:cNvGrpSpPr/>
        <p:nvPr/>
      </p:nvGrpSpPr>
      <p:grpSpPr>
        <a:xfrm>
          <a:off x="0" y="0"/>
          <a:ext cx="0" cy="0"/>
          <a:chOff x="0" y="0"/>
          <a:chExt cx="0" cy="0"/>
        </a:xfrm>
      </p:grpSpPr>
      <p:sp>
        <p:nvSpPr>
          <p:cNvPr id="2" name="Naslov 1"/>
          <p:cNvSpPr>
            <a:spLocks noGrp="1"/>
          </p:cNvSpPr>
          <p:nvPr>
            <p:ph type="title"/>
          </p:nvPr>
        </p:nvSpPr>
        <p:spPr>
          <a:xfrm>
            <a:off x="609600" y="274638"/>
            <a:ext cx="10972800" cy="1143000"/>
          </a:xfrm>
        </p:spPr>
        <p:txBody>
          <a:bodyPr/>
          <a:lstStyle/>
          <a:p>
            <a:r>
              <a:rPr lang="hr-HR"/>
              <a:t>Kliknite da biste uredili stil naslova matrice</a:t>
            </a:r>
          </a:p>
        </p:txBody>
      </p:sp>
      <p:sp>
        <p:nvSpPr>
          <p:cNvPr id="3" name="Rezervirano mjesto tablice 2"/>
          <p:cNvSpPr>
            <a:spLocks noGrp="1"/>
          </p:cNvSpPr>
          <p:nvPr>
            <p:ph type="tbl" idx="1"/>
          </p:nvPr>
        </p:nvSpPr>
        <p:spPr>
          <a:xfrm>
            <a:off x="609600" y="1600201"/>
            <a:ext cx="10972800" cy="4525963"/>
          </a:xfrm>
        </p:spPr>
        <p:txBody>
          <a:bodyPr/>
          <a:lstStyle/>
          <a:p>
            <a:pPr lvl="0"/>
            <a:endParaRPr lang="hr-HR" noProof="0"/>
          </a:p>
        </p:txBody>
      </p:sp>
      <p:sp>
        <p:nvSpPr>
          <p:cNvPr id="4" name="Rezervirano mjesto datuma 3"/>
          <p:cNvSpPr>
            <a:spLocks noGrp="1"/>
          </p:cNvSpPr>
          <p:nvPr>
            <p:ph type="dt" sz="half" idx="10"/>
          </p:nvPr>
        </p:nvSpPr>
        <p:spPr>
          <a:xfrm>
            <a:off x="609600" y="6245225"/>
            <a:ext cx="2844800" cy="476250"/>
          </a:xfrm>
        </p:spPr>
        <p:txBody>
          <a:bodyPr/>
          <a:lstStyle>
            <a:lvl1pPr>
              <a:defRPr/>
            </a:lvl1pPr>
          </a:lstStyle>
          <a:p>
            <a:pPr>
              <a:defRPr/>
            </a:pPr>
            <a:fld id="{ACFB55DC-D839-4777-AC1C-38CA1C8738F0}" type="datetime1">
              <a:rPr lang="hr-HR"/>
              <a:pPr>
                <a:defRPr/>
              </a:pPr>
              <a:t>30.9.2020.</a:t>
            </a:fld>
            <a:endParaRPr lang="en-US"/>
          </a:p>
        </p:txBody>
      </p:sp>
      <p:sp>
        <p:nvSpPr>
          <p:cNvPr id="5" name="Rezervirano mjesto podnožja 4"/>
          <p:cNvSpPr>
            <a:spLocks noGrp="1"/>
          </p:cNvSpPr>
          <p:nvPr>
            <p:ph type="ftr" sz="quarter" idx="11"/>
          </p:nvPr>
        </p:nvSpPr>
        <p:spPr>
          <a:xfrm>
            <a:off x="4165600" y="6245225"/>
            <a:ext cx="3860800" cy="476250"/>
          </a:xfrm>
        </p:spPr>
        <p:txBody>
          <a:bodyPr/>
          <a:lstStyle>
            <a:lvl1pPr>
              <a:defRPr/>
            </a:lvl1pPr>
          </a:lstStyle>
          <a:p>
            <a:pPr>
              <a:defRPr/>
            </a:pPr>
            <a:r>
              <a:rPr lang="en-US"/>
              <a:t>ime i prezime predavača:</a:t>
            </a:r>
          </a:p>
        </p:txBody>
      </p:sp>
      <p:sp>
        <p:nvSpPr>
          <p:cNvPr id="6" name="Rezervirano mjesto broja slajda 5"/>
          <p:cNvSpPr>
            <a:spLocks noGrp="1"/>
          </p:cNvSpPr>
          <p:nvPr>
            <p:ph type="sldNum" sz="quarter" idx="12"/>
          </p:nvPr>
        </p:nvSpPr>
        <p:spPr>
          <a:xfrm>
            <a:off x="8737600" y="6245225"/>
            <a:ext cx="2844800" cy="476250"/>
          </a:xfrm>
        </p:spPr>
        <p:txBody>
          <a:bodyPr/>
          <a:lstStyle>
            <a:lvl1pPr>
              <a:defRPr/>
            </a:lvl1pPr>
          </a:lstStyle>
          <a:p>
            <a:pPr>
              <a:defRPr/>
            </a:pPr>
            <a:fld id="{20CAC798-C4C4-4C8D-99E9-06954F181AE8}" type="slidenum">
              <a:rPr lang="en-US" altLang="sr-Latn-RS"/>
              <a:pPr>
                <a:defRPr/>
              </a:pPr>
              <a:t>‹#›</a:t>
            </a:fld>
            <a:endParaRPr lang="en-US" altLang="sr-Latn-RS"/>
          </a:p>
        </p:txBody>
      </p:sp>
    </p:spTree>
    <p:extLst>
      <p:ext uri="{BB962C8B-B14F-4D97-AF65-F5344CB8AC3E}">
        <p14:creationId xmlns:p14="http://schemas.microsoft.com/office/powerpoint/2010/main" val="279186975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119336" y="0"/>
            <a:ext cx="10835176" cy="836712"/>
          </a:xfrm>
        </p:spPr>
        <p:txBody>
          <a:bodyPr/>
          <a:lstStyle/>
          <a:p>
            <a:r>
              <a:rPr lang="hr-HR"/>
              <a:t>Uredite stil naslova matrice</a:t>
            </a:r>
            <a:endParaRPr lang="en-US" dirty="0"/>
          </a:p>
        </p:txBody>
      </p:sp>
      <p:sp>
        <p:nvSpPr>
          <p:cNvPr id="3" name="Content Placeholder 2"/>
          <p:cNvSpPr>
            <a:spLocks noGrp="1"/>
          </p:cNvSpPr>
          <p:nvPr>
            <p:ph idx="1"/>
          </p:nvPr>
        </p:nvSpPr>
        <p:spPr>
          <a:xfrm>
            <a:off x="119336" y="908720"/>
            <a:ext cx="11017224" cy="5857205"/>
          </a:xfrm>
        </p:spPr>
        <p:txBody>
          <a:bodyPr/>
          <a:lstStyle>
            <a:lvl1pPr>
              <a:lnSpc>
                <a:spcPct val="100000"/>
              </a:lnSpc>
              <a:spcBef>
                <a:spcPts val="0"/>
              </a:spcBef>
              <a:spcAft>
                <a:spcPts val="200"/>
              </a:spcAft>
              <a:defRPr/>
            </a:lvl1pPr>
            <a:lvl2pPr>
              <a:lnSpc>
                <a:spcPct val="100000"/>
              </a:lnSpc>
              <a:spcBef>
                <a:spcPts val="0"/>
              </a:spcBef>
              <a:spcAft>
                <a:spcPts val="200"/>
              </a:spcAft>
              <a:defRPr/>
            </a:lvl2pPr>
            <a:lvl3pPr>
              <a:lnSpc>
                <a:spcPct val="100000"/>
              </a:lnSpc>
              <a:spcBef>
                <a:spcPts val="0"/>
              </a:spcBef>
              <a:spcAft>
                <a:spcPts val="200"/>
              </a:spcAft>
              <a:defRPr/>
            </a:lvl3pPr>
            <a:lvl4pPr>
              <a:lnSpc>
                <a:spcPct val="100000"/>
              </a:lnSpc>
              <a:spcBef>
                <a:spcPts val="0"/>
              </a:spcBef>
              <a:spcAft>
                <a:spcPts val="200"/>
              </a:spcAft>
              <a:defRPr/>
            </a:lvl4pPr>
            <a:lvl5pPr>
              <a:lnSpc>
                <a:spcPct val="100000"/>
              </a:lnSpc>
              <a:spcBef>
                <a:spcPts val="0"/>
              </a:spcBef>
              <a:spcAft>
                <a:spcPts val="200"/>
              </a:spcAft>
              <a:defRPr/>
            </a:lvl5pPr>
          </a:lstStyle>
          <a:p>
            <a:pPr lvl="0"/>
            <a:r>
              <a:rPr lang="hr-HR" dirty="0"/>
              <a:t>Uredite stilove teksta matrice</a:t>
            </a:r>
          </a:p>
          <a:p>
            <a:pPr lvl="1"/>
            <a:r>
              <a:rPr lang="hr-HR" dirty="0"/>
              <a:t>Druga razina</a:t>
            </a:r>
          </a:p>
          <a:p>
            <a:pPr lvl="2"/>
            <a:r>
              <a:rPr lang="hr-HR" dirty="0"/>
              <a:t>Treća razina</a:t>
            </a:r>
          </a:p>
          <a:p>
            <a:pPr lvl="3"/>
            <a:r>
              <a:rPr lang="hr-HR" dirty="0"/>
              <a:t>Četvrta razina</a:t>
            </a:r>
          </a:p>
          <a:p>
            <a:pPr lvl="4"/>
            <a:r>
              <a:rPr lang="hr-HR" dirty="0"/>
              <a:t>Peta razina</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93002F-6597-4FF8-A671-9757A6CDCE30}" type="slidenum">
              <a:rPr lang="en-US" altLang="sr-Latn-RS" smtClean="0"/>
              <a:pPr>
                <a:defRPr/>
              </a:pPr>
              <a:t>‹#›</a:t>
            </a:fld>
            <a:endParaRPr lang="en-US" altLang="sr-Latn-RS"/>
          </a:p>
        </p:txBody>
      </p:sp>
    </p:spTree>
    <p:extLst>
      <p:ext uri="{BB962C8B-B14F-4D97-AF65-F5344CB8AC3E}">
        <p14:creationId xmlns:p14="http://schemas.microsoft.com/office/powerpoint/2010/main" val="122009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hr-HR"/>
              <a:t>Uredite stil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1D3EA1-1109-4975-B685-89A0A0D2BD90}" type="slidenum">
              <a:rPr lang="en-US" altLang="sr-Latn-RS" smtClean="0"/>
              <a:pPr>
                <a:defRPr/>
              </a:pPr>
              <a:t>‹#›</a:t>
            </a:fld>
            <a:endParaRPr lang="en-US" altLang="sr-Latn-R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98081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773CF4-5E51-4E62-A818-1CCACC2E91E3}" type="slidenum">
              <a:rPr lang="en-US" altLang="sr-Latn-RS" smtClean="0"/>
              <a:pPr>
                <a:defRPr/>
              </a:pPr>
              <a:t>‹#›</a:t>
            </a:fld>
            <a:endParaRPr lang="en-US" altLang="sr-Latn-RS"/>
          </a:p>
        </p:txBody>
      </p:sp>
    </p:spTree>
    <p:extLst>
      <p:ext uri="{BB962C8B-B14F-4D97-AF65-F5344CB8AC3E}">
        <p14:creationId xmlns:p14="http://schemas.microsoft.com/office/powerpoint/2010/main" val="2120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Uredite stil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hr-HR"/>
              <a:t>Uredite stilove teksta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61D3EA1-1109-4975-B685-89A0A0D2BD90}" type="slidenum">
              <a:rPr lang="en-US" altLang="sr-Latn-RS" smtClean="0"/>
              <a:pPr>
                <a:defRPr/>
              </a:pPr>
              <a:t>‹#›</a:t>
            </a:fld>
            <a:endParaRPr lang="en-US" altLang="sr-Latn-RS"/>
          </a:p>
        </p:txBody>
      </p:sp>
    </p:spTree>
    <p:extLst>
      <p:ext uri="{BB962C8B-B14F-4D97-AF65-F5344CB8AC3E}">
        <p14:creationId xmlns:p14="http://schemas.microsoft.com/office/powerpoint/2010/main" val="16592966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1A3334A-0775-42FC-A790-3CD547AC75FF}" type="slidenum">
              <a:rPr lang="en-US" altLang="sr-Latn-RS" smtClean="0"/>
              <a:pPr>
                <a:defRPr/>
              </a:pPr>
              <a:t>‹#›</a:t>
            </a:fld>
            <a:endParaRPr lang="en-US" altLang="sr-Latn-RS"/>
          </a:p>
        </p:txBody>
      </p:sp>
    </p:spTree>
    <p:extLst>
      <p:ext uri="{BB962C8B-B14F-4D97-AF65-F5344CB8AC3E}">
        <p14:creationId xmlns:p14="http://schemas.microsoft.com/office/powerpoint/2010/main" val="368329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965E61B-4698-4345-9021-6EF20E6EF177}" type="slidenum">
              <a:rPr lang="en-US" altLang="sr-Latn-RS" smtClean="0"/>
              <a:pPr>
                <a:defRPr/>
              </a:pPr>
              <a:t>‹#›</a:t>
            </a:fld>
            <a:endParaRPr lang="en-US" altLang="sr-Latn-RS"/>
          </a:p>
        </p:txBody>
      </p:sp>
    </p:spTree>
    <p:extLst>
      <p:ext uri="{BB962C8B-B14F-4D97-AF65-F5344CB8AC3E}">
        <p14:creationId xmlns:p14="http://schemas.microsoft.com/office/powerpoint/2010/main" val="131680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hr-HR"/>
              <a:t>Uredite stil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A105F0-A3F7-41F9-A62D-9F373946B99F}" type="slidenum">
              <a:rPr lang="en-US" altLang="sr-Latn-RS" smtClean="0"/>
              <a:pPr>
                <a:defRPr/>
              </a:pPr>
              <a:t>‹#›</a:t>
            </a:fld>
            <a:endParaRPr lang="en-US" altLang="sr-Latn-RS"/>
          </a:p>
        </p:txBody>
      </p:sp>
    </p:spTree>
    <p:extLst>
      <p:ext uri="{BB962C8B-B14F-4D97-AF65-F5344CB8AC3E}">
        <p14:creationId xmlns:p14="http://schemas.microsoft.com/office/powerpoint/2010/main" val="126022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hr-HR"/>
              <a:t>Uredite stil naslova matrice</a:t>
            </a:r>
            <a:endParaRPr lang="en-US" dirty="0"/>
          </a:p>
        </p:txBody>
      </p:sp>
      <p:sp>
        <p:nvSpPr>
          <p:cNvPr id="3" name="Picture Placeholder 2"/>
          <p:cNvSpPr>
            <a:spLocks noGrp="1" noChangeAspect="1"/>
          </p:cNvSpPr>
          <p:nvPr>
            <p:ph type="pic" idx="1"/>
          </p:nvPr>
        </p:nvSpPr>
        <p:spPr>
          <a:xfrm>
            <a:off x="0" y="0"/>
            <a:ext cx="11292840" cy="5128923"/>
          </a:xfrm>
          <a:blipFill>
            <a:blip r:embed="rId2" cstate="email">
              <a:extLst>
                <a:ext uri="{28A0092B-C50C-407E-A947-70E740481C1C}">
                  <a14:useLocalDpi xmlns:a14="http://schemas.microsoft.com/office/drawing/2010/main"/>
                </a:ext>
              </a:extLst>
            </a:blip>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804235-1D05-42BE-ABE1-72C02006EEFA}" type="slidenum">
              <a:rPr lang="en-US" altLang="sr-Latn-RS" smtClean="0"/>
              <a:pPr>
                <a:defRPr/>
              </a:pPr>
              <a:t>‹#›</a:t>
            </a:fld>
            <a:endParaRPr lang="en-US" altLang="sr-Latn-RS"/>
          </a:p>
        </p:txBody>
      </p:sp>
    </p:spTree>
    <p:extLst>
      <p:ext uri="{BB962C8B-B14F-4D97-AF65-F5344CB8AC3E}">
        <p14:creationId xmlns:p14="http://schemas.microsoft.com/office/powerpoint/2010/main" val="314178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hr-HR"/>
              <a:t>Uredite stil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a:defRPr/>
            </a:pPr>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a:defRPr/>
            </a:pPr>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pPr>
              <a:defRPr/>
            </a:pPr>
            <a:fld id="{861D3EA1-1109-4975-B685-89A0A0D2BD90}" type="slidenum">
              <a:rPr lang="en-US" altLang="sr-Latn-RS" smtClean="0"/>
              <a:pPr>
                <a:defRPr/>
              </a:pPr>
              <a:t>‹#›</a:t>
            </a:fld>
            <a:endParaRPr lang="en-US" altLang="sr-Latn-RS"/>
          </a:p>
        </p:txBody>
      </p:sp>
    </p:spTree>
    <p:extLst>
      <p:ext uri="{BB962C8B-B14F-4D97-AF65-F5344CB8AC3E}">
        <p14:creationId xmlns:p14="http://schemas.microsoft.com/office/powerpoint/2010/main" val="303314776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vertabelo.com/" TargetMode="External"/><Relationship Id="rId2" Type="http://schemas.openxmlformats.org/officeDocument/2006/relationships/hyperlink" Target="https://www.dbdesigner.net/designer/schema/new" TargetMode="Externa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s://www.lucidchart.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twiddla.com/" TargetMode="External"/><Relationship Id="rId2" Type="http://schemas.openxmlformats.org/officeDocument/2006/relationships/hyperlink" Target="https://padlet.com/stjepan_salkovic/zsatzh0fo15"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2208213" y="1052513"/>
            <a:ext cx="7772400" cy="1141412"/>
          </a:xfrm>
        </p:spPr>
        <p:txBody>
          <a:bodyPr>
            <a:normAutofit fontScale="90000"/>
          </a:bodyPr>
          <a:lstStyle/>
          <a:p>
            <a:pPr>
              <a:defRPr/>
            </a:pPr>
            <a:r>
              <a:rPr lang="hr-HR" sz="5400" dirty="0">
                <a:effectLst>
                  <a:outerShdw blurRad="38100" dist="38100" dir="2700000" algn="tl">
                    <a:srgbClr val="C0C0C0"/>
                  </a:outerShdw>
                </a:effectLst>
              </a:rPr>
              <a:t>Relacijske baze podataka</a:t>
            </a:r>
          </a:p>
        </p:txBody>
      </p:sp>
      <p:sp>
        <p:nvSpPr>
          <p:cNvPr id="2051" name="Rectangle 3"/>
          <p:cNvSpPr>
            <a:spLocks noGrp="1" noChangeArrowheads="1"/>
          </p:cNvSpPr>
          <p:nvPr>
            <p:ph type="subTitle" idx="1"/>
          </p:nvPr>
        </p:nvSpPr>
        <p:spPr>
          <a:xfrm>
            <a:off x="3575050" y="4581525"/>
            <a:ext cx="5257800" cy="1536700"/>
          </a:xfrm>
        </p:spPr>
        <p:txBody>
          <a:bodyPr/>
          <a:lstStyle/>
          <a:p>
            <a:pPr eaLnBrk="1" hangingPunct="1">
              <a:defRPr/>
            </a:pPr>
            <a:endParaRPr lang="hr-HR" dirty="0">
              <a:effectLst>
                <a:outerShdw blurRad="38100" dist="38100" dir="2700000" algn="tl">
                  <a:srgbClr val="C0C0C0"/>
                </a:outerShdw>
              </a:effectLst>
            </a:endParaRPr>
          </a:p>
        </p:txBody>
      </p:sp>
      <p:sp>
        <p:nvSpPr>
          <p:cNvPr id="6146" name="Rectangle 1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7C21053B-462D-4C1F-817B-ECD933FB429E}" type="slidenum">
              <a:rPr lang="en-US" altLang="sr-Latn-RS" sz="1400">
                <a:solidFill>
                  <a:schemeClr val="tx2"/>
                </a:solidFill>
              </a:rPr>
              <a:pPr>
                <a:spcBef>
                  <a:spcPct val="0"/>
                </a:spcBef>
                <a:buFontTx/>
                <a:buNone/>
              </a:pPr>
              <a:t>1</a:t>
            </a:fld>
            <a:endParaRPr lang="en-US" altLang="sr-Latn-RS" sz="140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hr-HR" altLang="sr-Latn-RS" sz="3600"/>
              <a:t>Relacijski model baze podataka</a:t>
            </a:r>
          </a:p>
        </p:txBody>
      </p:sp>
      <p:sp>
        <p:nvSpPr>
          <p:cNvPr id="20484" name="Rectangle 3"/>
          <p:cNvSpPr>
            <a:spLocks noGrp="1" noChangeArrowheads="1"/>
          </p:cNvSpPr>
          <p:nvPr>
            <p:ph idx="1"/>
          </p:nvPr>
        </p:nvSpPr>
        <p:spPr/>
        <p:txBody>
          <a:bodyPr>
            <a:normAutofit/>
          </a:bodyPr>
          <a:lstStyle/>
          <a:p>
            <a:pPr eaLnBrk="1" hangingPunct="1"/>
            <a:r>
              <a:rPr lang="hr-HR" altLang="sr-Latn-RS" sz="2800" dirty="0"/>
              <a:t>Cilj: izbjegavanje čestih, (po podatke) opasnih reorganizacija baze podataka</a:t>
            </a:r>
          </a:p>
          <a:p>
            <a:pPr eaLnBrk="1" hangingPunct="1"/>
            <a:r>
              <a:rPr lang="hr-HR" altLang="sr-Latn-RS" sz="2800" dirty="0"/>
              <a:t>Normalizacija: postupak otklanjanja anomalija održavanja podataka i zalihosti (nenormalizirana tablica transformira se u više manjih, normaliziranih – bez gubitka informacija!)</a:t>
            </a:r>
          </a:p>
          <a:p>
            <a:pPr eaLnBrk="1" hangingPunct="1"/>
            <a:r>
              <a:rPr lang="hr-HR" altLang="sr-Latn-RS" sz="2800" dirty="0"/>
              <a:t>Više stupnjeva normalizacije (5)</a:t>
            </a:r>
          </a:p>
        </p:txBody>
      </p:sp>
      <p:sp>
        <p:nvSpPr>
          <p:cNvPr id="20482"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A283F91D-AD62-4623-82CF-542B25640B6D}" type="slidenum">
              <a:rPr lang="en-US" altLang="sr-Latn-RS" sz="1400">
                <a:solidFill>
                  <a:schemeClr val="tx2"/>
                </a:solidFill>
              </a:rPr>
              <a:pPr>
                <a:spcBef>
                  <a:spcPct val="0"/>
                </a:spcBef>
                <a:buFontTx/>
                <a:buNone/>
              </a:pPr>
              <a:t>10</a:t>
            </a:fld>
            <a:endParaRPr lang="en-US" altLang="sr-Latn-RS" sz="1400">
              <a:solidFill>
                <a:schemeClr val="tx2"/>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52650" y="141287"/>
            <a:ext cx="7886700" cy="836614"/>
          </a:xfrm>
        </p:spPr>
        <p:txBody>
          <a:bodyPr/>
          <a:lstStyle/>
          <a:p>
            <a:endParaRPr lang="hr-HR" dirty="0"/>
          </a:p>
        </p:txBody>
      </p:sp>
      <p:graphicFrame>
        <p:nvGraphicFramePr>
          <p:cNvPr id="14" name="Group 76"/>
          <p:cNvGraphicFramePr>
            <a:graphicFrameLocks noGrp="1"/>
          </p:cNvGraphicFramePr>
          <p:nvPr>
            <p:ph idx="1"/>
            <p:extLst>
              <p:ext uri="{D42A27DB-BD31-4B8C-83A1-F6EECF244321}">
                <p14:modId xmlns:p14="http://schemas.microsoft.com/office/powerpoint/2010/main" val="4263533673"/>
              </p:ext>
            </p:extLst>
          </p:nvPr>
        </p:nvGraphicFramePr>
        <p:xfrm>
          <a:off x="2063751" y="3213100"/>
          <a:ext cx="4537075" cy="2011680"/>
        </p:xfrm>
        <a:graphic>
          <a:graphicData uri="http://schemas.openxmlformats.org/drawingml/2006/table">
            <a:tbl>
              <a:tblPr/>
              <a:tblGrid>
                <a:gridCol w="1512888">
                  <a:extLst>
                    <a:ext uri="{9D8B030D-6E8A-4147-A177-3AD203B41FA5}">
                      <a16:colId xmlns:a16="http://schemas.microsoft.com/office/drawing/2014/main" val="3362736732"/>
                    </a:ext>
                  </a:extLst>
                </a:gridCol>
                <a:gridCol w="1511300">
                  <a:extLst>
                    <a:ext uri="{9D8B030D-6E8A-4147-A177-3AD203B41FA5}">
                      <a16:colId xmlns:a16="http://schemas.microsoft.com/office/drawing/2014/main" val="2357802299"/>
                    </a:ext>
                  </a:extLst>
                </a:gridCol>
                <a:gridCol w="1512887">
                  <a:extLst>
                    <a:ext uri="{9D8B030D-6E8A-4147-A177-3AD203B41FA5}">
                      <a16:colId xmlns:a16="http://schemas.microsoft.com/office/drawing/2014/main" val="4014834406"/>
                    </a:ext>
                  </a:extLst>
                </a:gridCol>
              </a:tblGrid>
              <a:tr h="230188">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tx1"/>
                          </a:solidFill>
                          <a:effectLst/>
                          <a:latin typeface="Times New Roman" panose="02020603050405020304" pitchFamily="18" charset="0"/>
                        </a:rPr>
                        <a:t>IME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chemeClr val="tx1"/>
                          </a:solidFill>
                          <a:effectLst/>
                          <a:latin typeface="Times New Roman" panose="02020603050405020304" pitchFamily="18" charset="0"/>
                        </a:rPr>
                        <a:t>Matični broj</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chemeClr val="tx1"/>
                          </a:solidFill>
                          <a:effectLst/>
                          <a:latin typeface="Times New Roman" panose="02020603050405020304" pitchFamily="18" charset="0"/>
                        </a:rPr>
                        <a:t>Mjesto rođenja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8703602"/>
                  </a:ext>
                </a:extLst>
              </a:tr>
              <a:tr h="228600">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Ivo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123/XV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Krapina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040482"/>
                  </a:ext>
                </a:extLst>
              </a:tr>
              <a:tr h="230188">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Marko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122/XV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Zabok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439755"/>
                  </a:ext>
                </a:extLst>
              </a:tr>
              <a:tr h="230188">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Mario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122/XIV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Zabok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0654248"/>
                  </a:ext>
                </a:extLst>
              </a:tr>
              <a:tr h="228600">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Ivo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123/XIV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Zagreb</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9008481"/>
                  </a:ext>
                </a:extLst>
              </a:tr>
              <a:tr h="230188">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Josip</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123/XV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defRPr>
                      </a:lvl3pPr>
                      <a:lvl4pPr algn="l" eaLnBrk="0" hangingPunct="0">
                        <a:spcBef>
                          <a:spcPct val="20000"/>
                        </a:spcBef>
                        <a:defRPr>
                          <a:solidFill>
                            <a:schemeClr val="tx1"/>
                          </a:solidFill>
                          <a:latin typeface="Arial" panose="020B0604020202020204" pitchFamily="34" charset="0"/>
                        </a:defRPr>
                      </a:lvl4pPr>
                      <a:lvl5pPr algn="l"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Times New Roman" panose="02020603050405020304" pitchFamily="18" charset="0"/>
                        </a:rPr>
                        <a:t>Zabok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851192"/>
                  </a:ext>
                </a:extLst>
              </a:tr>
            </a:tbl>
          </a:graphicData>
        </a:graphic>
      </p:graphicFrame>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11</a:t>
            </a:fld>
            <a:endParaRPr lang="en-US" altLang="sr-Latn-RS"/>
          </a:p>
        </p:txBody>
      </p:sp>
      <p:sp>
        <p:nvSpPr>
          <p:cNvPr id="13" name="Rectangle 5"/>
          <p:cNvSpPr txBox="1">
            <a:spLocks noChangeArrowheads="1"/>
          </p:cNvSpPr>
          <p:nvPr/>
        </p:nvSpPr>
        <p:spPr>
          <a:xfrm>
            <a:off x="1703388" y="1052514"/>
            <a:ext cx="8208962" cy="21605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r-HR" altLang="sr-Latn-RS" sz="2800" b="1" dirty="0">
                <a:latin typeface="Times New Roman" panose="02020603050405020304" pitchFamily="18" charset="0"/>
              </a:rPr>
              <a:t>relacija </a:t>
            </a:r>
            <a:r>
              <a:rPr lang="hr-HR" altLang="sr-Latn-RS" sz="2800" dirty="0">
                <a:latin typeface="Times New Roman" panose="02020603050405020304" pitchFamily="18" charset="0"/>
              </a:rPr>
              <a:t>- dvodimenzionalna tablica</a:t>
            </a:r>
            <a:endParaRPr lang="hr-HR" altLang="sr-Latn-RS" sz="2800" b="1" dirty="0">
              <a:latin typeface="Times New Roman" panose="02020603050405020304" pitchFamily="18" charset="0"/>
            </a:endParaRPr>
          </a:p>
          <a:p>
            <a:pPr>
              <a:buFontTx/>
              <a:buNone/>
            </a:pPr>
            <a:r>
              <a:rPr lang="hr-HR" altLang="sr-Latn-RS" sz="2800" b="1" dirty="0">
                <a:latin typeface="Times New Roman" panose="02020603050405020304" pitchFamily="18" charset="0"/>
              </a:rPr>
              <a:t>	</a:t>
            </a:r>
            <a:endParaRPr lang="hr-HR" altLang="sr-Latn-RS" sz="1800" dirty="0">
              <a:latin typeface="Times New Roman" panose="02020603050405020304" pitchFamily="18" charset="0"/>
            </a:endParaRPr>
          </a:p>
          <a:p>
            <a:pPr>
              <a:buFontTx/>
              <a:buNone/>
            </a:pPr>
            <a:r>
              <a:rPr lang="hr-HR" altLang="sr-Latn-RS" sz="2800" dirty="0">
                <a:latin typeface="Times New Roman" panose="02020603050405020304" pitchFamily="18" charset="0"/>
              </a:rPr>
              <a:t>                                                                  </a:t>
            </a:r>
          </a:p>
          <a:p>
            <a:pPr>
              <a:buFontTx/>
              <a:buNone/>
            </a:pPr>
            <a:endParaRPr lang="hr-HR" altLang="sr-Latn-RS" sz="2800" dirty="0">
              <a:latin typeface="Times New Roman" panose="02020603050405020304" pitchFamily="18" charset="0"/>
            </a:endParaRPr>
          </a:p>
        </p:txBody>
      </p:sp>
      <p:sp>
        <p:nvSpPr>
          <p:cNvPr id="15" name="AutoShape 71"/>
          <p:cNvSpPr>
            <a:spLocks noChangeArrowheads="1"/>
          </p:cNvSpPr>
          <p:nvPr/>
        </p:nvSpPr>
        <p:spPr bwMode="auto">
          <a:xfrm>
            <a:off x="6816726" y="2708276"/>
            <a:ext cx="2087563" cy="574675"/>
          </a:xfrm>
          <a:prstGeom prst="wedgeRoundRectCallout">
            <a:avLst>
              <a:gd name="adj1" fmla="val -57681"/>
              <a:gd name="adj2" fmla="val 6988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r-HR" altLang="sr-Latn-RS" sz="1600" dirty="0"/>
              <a:t>shema relacije - polja</a:t>
            </a:r>
          </a:p>
        </p:txBody>
      </p:sp>
      <p:sp>
        <p:nvSpPr>
          <p:cNvPr id="16" name="AutoShape 72"/>
          <p:cNvSpPr>
            <a:spLocks/>
          </p:cNvSpPr>
          <p:nvPr/>
        </p:nvSpPr>
        <p:spPr bwMode="auto">
          <a:xfrm>
            <a:off x="6743700" y="3573463"/>
            <a:ext cx="215900" cy="1655762"/>
          </a:xfrm>
          <a:prstGeom prst="rightBrace">
            <a:avLst>
              <a:gd name="adj1" fmla="val 63909"/>
              <a:gd name="adj2" fmla="val 50912"/>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17" name="AutoShape 78"/>
          <p:cNvSpPr>
            <a:spLocks noChangeArrowheads="1"/>
          </p:cNvSpPr>
          <p:nvPr/>
        </p:nvSpPr>
        <p:spPr bwMode="auto">
          <a:xfrm>
            <a:off x="4800601" y="5661025"/>
            <a:ext cx="2016125" cy="431800"/>
          </a:xfrm>
          <a:prstGeom prst="wedgeRoundRectCallout">
            <a:avLst>
              <a:gd name="adj1" fmla="val -68269"/>
              <a:gd name="adj2" fmla="val -108088"/>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r-HR" altLang="sr-Latn-RS" sz="1600"/>
              <a:t>Stupac relacije</a:t>
            </a:r>
          </a:p>
        </p:txBody>
      </p:sp>
      <p:sp>
        <p:nvSpPr>
          <p:cNvPr id="18" name="AutoShape 81"/>
          <p:cNvSpPr>
            <a:spLocks noChangeArrowheads="1"/>
          </p:cNvSpPr>
          <p:nvPr/>
        </p:nvSpPr>
        <p:spPr bwMode="auto">
          <a:xfrm>
            <a:off x="7751764" y="5013325"/>
            <a:ext cx="1800225" cy="431800"/>
          </a:xfrm>
          <a:prstGeom prst="wedgeRoundRectCallout">
            <a:avLst>
              <a:gd name="adj1" fmla="val -89329"/>
              <a:gd name="adj2" fmla="val -54778"/>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r-HR" altLang="sr-Latn-RS" sz="1600" dirty="0"/>
              <a:t> (slog)</a:t>
            </a:r>
          </a:p>
        </p:txBody>
      </p:sp>
      <p:sp>
        <p:nvSpPr>
          <p:cNvPr id="3" name="Pravokutnik 2"/>
          <p:cNvSpPr/>
          <p:nvPr/>
        </p:nvSpPr>
        <p:spPr>
          <a:xfrm>
            <a:off x="407368" y="5628566"/>
            <a:ext cx="6096000" cy="590931"/>
          </a:xfrm>
          <a:prstGeom prst="rect">
            <a:avLst/>
          </a:prstGeom>
        </p:spPr>
        <p:txBody>
          <a:bodyPr>
            <a:spAutoFit/>
          </a:bodyPr>
          <a:lstStyle/>
          <a:p>
            <a:pPr>
              <a:lnSpc>
                <a:spcPct val="90000"/>
              </a:lnSpc>
            </a:pPr>
            <a:r>
              <a:rPr lang="hr-HR" altLang="sr-Latn-RS" b="1" dirty="0">
                <a:solidFill>
                  <a:srgbClr val="CC0066"/>
                </a:solidFill>
              </a:rPr>
              <a:t>Redak = zapis ili slog </a:t>
            </a:r>
            <a:r>
              <a:rPr lang="hr-HR" altLang="sr-Latn-RS" b="1" i="1" dirty="0">
                <a:solidFill>
                  <a:srgbClr val="CC0066"/>
                </a:solidFill>
              </a:rPr>
              <a:t>(</a:t>
            </a:r>
            <a:r>
              <a:rPr lang="hr-HR" altLang="sr-Latn-RS" b="1" i="1" dirty="0" err="1">
                <a:solidFill>
                  <a:srgbClr val="CC0066"/>
                </a:solidFill>
              </a:rPr>
              <a:t>record</a:t>
            </a:r>
            <a:r>
              <a:rPr lang="hr-HR" altLang="sr-Latn-RS" b="1" i="1" dirty="0">
                <a:solidFill>
                  <a:srgbClr val="CC0066"/>
                </a:solidFill>
              </a:rPr>
              <a:t>)</a:t>
            </a:r>
          </a:p>
          <a:p>
            <a:pPr>
              <a:lnSpc>
                <a:spcPct val="90000"/>
              </a:lnSpc>
            </a:pPr>
            <a:r>
              <a:rPr lang="hr-HR" altLang="sr-Latn-RS" b="1" dirty="0">
                <a:solidFill>
                  <a:srgbClr val="CC0066"/>
                </a:solidFill>
              </a:rPr>
              <a:t>Stupac = polja </a:t>
            </a:r>
            <a:r>
              <a:rPr lang="hr-HR" altLang="sr-Latn-RS" b="1" i="1" dirty="0">
                <a:solidFill>
                  <a:srgbClr val="CC0066"/>
                </a:solidFill>
              </a:rPr>
              <a:t>(</a:t>
            </a:r>
            <a:r>
              <a:rPr lang="hr-HR" altLang="sr-Latn-RS" b="1" i="1" dirty="0" err="1">
                <a:solidFill>
                  <a:srgbClr val="CC0066"/>
                </a:solidFill>
              </a:rPr>
              <a:t>fields</a:t>
            </a:r>
            <a:r>
              <a:rPr lang="hr-HR" altLang="sr-Latn-RS" b="1" i="1" dirty="0">
                <a:solidFill>
                  <a:srgbClr val="CC0066"/>
                </a:solidFill>
              </a:rPr>
              <a:t>)</a:t>
            </a:r>
          </a:p>
        </p:txBody>
      </p:sp>
    </p:spTree>
    <p:extLst>
      <p:ext uri="{BB962C8B-B14F-4D97-AF65-F5344CB8AC3E}">
        <p14:creationId xmlns:p14="http://schemas.microsoft.com/office/powerpoint/2010/main" val="27778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ppt_x"/>
                                          </p:val>
                                        </p:tav>
                                        <p:tav tm="100000">
                                          <p:val>
                                            <p:strVal val="#ppt_x"/>
                                          </p:val>
                                        </p:tav>
                                      </p:tavLst>
                                    </p:anim>
                                    <p:anim calcmode="lin" valueType="num">
                                      <p:cBhvr additive="base">
                                        <p:cTn id="19"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ppt_x"/>
                                          </p:val>
                                        </p:tav>
                                        <p:tav tm="100000">
                                          <p:val>
                                            <p:strVal val="#ppt_x"/>
                                          </p:val>
                                        </p:tav>
                                      </p:tavLst>
                                    </p:anim>
                                    <p:anim calcmode="lin" valueType="num">
                                      <p:cBhvr additive="base">
                                        <p:cTn id="25"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ppt_x"/>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1000" fill="hold"/>
                                        <p:tgtEl>
                                          <p:spTgt spid="17"/>
                                        </p:tgtEl>
                                        <p:attrNameLst>
                                          <p:attrName>ppt_x</p:attrName>
                                        </p:attrNameLst>
                                      </p:cBhvr>
                                      <p:tavLst>
                                        <p:tav tm="0">
                                          <p:val>
                                            <p:strVal val="#ppt_x"/>
                                          </p:val>
                                        </p:tav>
                                        <p:tav tm="100000">
                                          <p:val>
                                            <p:strVal val="#ppt_x"/>
                                          </p:val>
                                        </p:tav>
                                      </p:tavLst>
                                    </p:anim>
                                    <p:anim calcmode="lin" valueType="num">
                                      <p:cBhvr additive="base">
                                        <p:cTn id="37"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470404" y="365760"/>
            <a:ext cx="7269480" cy="614968"/>
          </a:xfrm>
        </p:spPr>
        <p:txBody>
          <a:bodyPr>
            <a:normAutofit fontScale="90000"/>
          </a:bodyPr>
          <a:lstStyle/>
          <a:p>
            <a:pPr eaLnBrk="1" hangingPunct="1"/>
            <a:r>
              <a:rPr lang="hr-HR" altLang="sr-Latn-RS"/>
              <a:t>Tablice (Table)</a:t>
            </a:r>
          </a:p>
        </p:txBody>
      </p:sp>
      <p:sp>
        <p:nvSpPr>
          <p:cNvPr id="24580" name="Rectangle 3"/>
          <p:cNvSpPr>
            <a:spLocks noGrp="1" noChangeArrowheads="1"/>
          </p:cNvSpPr>
          <p:nvPr>
            <p:ph idx="1"/>
          </p:nvPr>
        </p:nvSpPr>
        <p:spPr>
          <a:xfrm>
            <a:off x="2093914" y="1447801"/>
            <a:ext cx="7794625" cy="4949825"/>
          </a:xfrm>
        </p:spPr>
        <p:txBody>
          <a:bodyPr>
            <a:normAutofit/>
          </a:bodyPr>
          <a:lstStyle/>
          <a:p>
            <a:r>
              <a:rPr lang="hr-HR" altLang="sr-Latn-RS" sz="2800" dirty="0">
                <a:cs typeface="Arial" panose="020B0604020202020204" pitchFamily="34" charset="0"/>
              </a:rPr>
              <a:t>Tablica </a:t>
            </a:r>
            <a:r>
              <a:rPr lang="hr-HR" altLang="sr-Latn-RS" sz="2800" i="1" dirty="0">
                <a:cs typeface="Arial" panose="020B0604020202020204" pitchFamily="34" charset="0"/>
              </a:rPr>
              <a:t>(engl. Table) </a:t>
            </a:r>
            <a:r>
              <a:rPr lang="hr-HR" altLang="sr-Latn-RS" sz="2800" dirty="0">
                <a:cs typeface="Arial" panose="020B0604020202020204" pitchFamily="34" charset="0"/>
              </a:rPr>
              <a:t>osnovni je objekt relacijske baze podataka u kojem su  pohranjeni podaci.</a:t>
            </a:r>
            <a:endParaRPr lang="en-US" altLang="sr-Latn-RS" sz="2800" dirty="0">
              <a:cs typeface="Arial" panose="020B0604020202020204" pitchFamily="34" charset="0"/>
            </a:endParaRPr>
          </a:p>
          <a:p>
            <a:pPr lvl="1"/>
            <a:r>
              <a:rPr lang="hr-HR" altLang="sr-Latn-RS" sz="2500" dirty="0">
                <a:solidFill>
                  <a:schemeClr val="tx1"/>
                </a:solidFill>
              </a:rPr>
              <a:t>Skup podataka o pojedinom entitetu</a:t>
            </a:r>
          </a:p>
          <a:p>
            <a:pPr eaLnBrk="1" hangingPunct="1">
              <a:lnSpc>
                <a:spcPct val="90000"/>
              </a:lnSpc>
            </a:pPr>
            <a:r>
              <a:rPr lang="hr-HR" altLang="sr-Latn-RS" sz="2800" dirty="0"/>
              <a:t>Sastoje se od:</a:t>
            </a:r>
          </a:p>
          <a:p>
            <a:pPr lvl="1" eaLnBrk="1" hangingPunct="1">
              <a:lnSpc>
                <a:spcPct val="90000"/>
              </a:lnSpc>
            </a:pPr>
            <a:r>
              <a:rPr lang="hr-HR" altLang="sr-Latn-RS" sz="2400" dirty="0">
                <a:solidFill>
                  <a:schemeClr val="tx1"/>
                </a:solidFill>
              </a:rPr>
              <a:t>redaka </a:t>
            </a:r>
            <a:r>
              <a:rPr lang="hr-HR" altLang="sr-Latn-RS" sz="2400" i="1" dirty="0">
                <a:solidFill>
                  <a:schemeClr val="tx1"/>
                </a:solidFill>
              </a:rPr>
              <a:t>(</a:t>
            </a:r>
            <a:r>
              <a:rPr lang="hr-HR" altLang="sr-Latn-RS" sz="2400" i="1" dirty="0" err="1">
                <a:solidFill>
                  <a:schemeClr val="tx1"/>
                </a:solidFill>
              </a:rPr>
              <a:t>rows</a:t>
            </a:r>
            <a:r>
              <a:rPr lang="hr-HR" altLang="sr-Latn-RS" sz="2400" i="1" dirty="0">
                <a:solidFill>
                  <a:schemeClr val="tx1"/>
                </a:solidFill>
              </a:rPr>
              <a:t>) – </a:t>
            </a:r>
            <a:r>
              <a:rPr lang="hr-HR" altLang="sr-Latn-RS" sz="2400" dirty="0">
                <a:solidFill>
                  <a:schemeClr val="tx1"/>
                </a:solidFill>
              </a:rPr>
              <a:t>sadrže podatke o jednom entitetu (vrijednosti atributa) i </a:t>
            </a:r>
          </a:p>
          <a:p>
            <a:pPr lvl="1" eaLnBrk="1" hangingPunct="1">
              <a:lnSpc>
                <a:spcPct val="90000"/>
              </a:lnSpc>
            </a:pPr>
            <a:r>
              <a:rPr lang="hr-HR" altLang="sr-Latn-RS" sz="2400" dirty="0">
                <a:solidFill>
                  <a:schemeClr val="tx1"/>
                </a:solidFill>
              </a:rPr>
              <a:t>stupaca </a:t>
            </a:r>
            <a:r>
              <a:rPr lang="hr-HR" altLang="sr-Latn-RS" sz="2400" i="1" dirty="0">
                <a:solidFill>
                  <a:schemeClr val="tx1"/>
                </a:solidFill>
              </a:rPr>
              <a:t>(</a:t>
            </a:r>
            <a:r>
              <a:rPr lang="hr-HR" altLang="sr-Latn-RS" sz="2400" i="1" dirty="0" err="1">
                <a:solidFill>
                  <a:schemeClr val="tx1"/>
                </a:solidFill>
              </a:rPr>
              <a:t>columns</a:t>
            </a:r>
            <a:r>
              <a:rPr lang="hr-HR" altLang="sr-Latn-RS" sz="2400" i="1" dirty="0">
                <a:solidFill>
                  <a:schemeClr val="tx1"/>
                </a:solidFill>
              </a:rPr>
              <a:t>) – </a:t>
            </a:r>
            <a:r>
              <a:rPr lang="hr-HR" altLang="sr-Latn-RS" sz="2400" dirty="0">
                <a:solidFill>
                  <a:schemeClr val="tx1"/>
                </a:solidFill>
              </a:rPr>
              <a:t>sadrže istovrsne podatke (atributi)</a:t>
            </a:r>
          </a:p>
          <a:p>
            <a:pPr eaLnBrk="1" hangingPunct="1">
              <a:lnSpc>
                <a:spcPct val="90000"/>
              </a:lnSpc>
            </a:pPr>
            <a:r>
              <a:rPr lang="hr-HR" altLang="sr-Latn-RS" sz="2800" dirty="0"/>
              <a:t>Redak = zapis ili slog </a:t>
            </a:r>
            <a:r>
              <a:rPr lang="hr-HR" altLang="sr-Latn-RS" sz="2800" i="1" dirty="0"/>
              <a:t>(</a:t>
            </a:r>
            <a:r>
              <a:rPr lang="hr-HR" altLang="sr-Latn-RS" sz="2800" i="1" dirty="0" err="1"/>
              <a:t>record</a:t>
            </a:r>
            <a:r>
              <a:rPr lang="hr-HR" altLang="sr-Latn-RS" sz="2800" i="1" dirty="0"/>
              <a:t>)</a:t>
            </a:r>
          </a:p>
          <a:p>
            <a:pPr eaLnBrk="1" hangingPunct="1">
              <a:lnSpc>
                <a:spcPct val="90000"/>
              </a:lnSpc>
            </a:pPr>
            <a:r>
              <a:rPr lang="hr-HR" altLang="sr-Latn-RS" sz="2800" dirty="0"/>
              <a:t>Stupac = polja </a:t>
            </a:r>
            <a:r>
              <a:rPr lang="hr-HR" altLang="sr-Latn-RS" sz="2800" i="1" dirty="0"/>
              <a:t>(</a:t>
            </a:r>
            <a:r>
              <a:rPr lang="hr-HR" altLang="sr-Latn-RS" sz="2800" i="1" dirty="0" err="1"/>
              <a:t>fields</a:t>
            </a:r>
            <a:r>
              <a:rPr lang="hr-HR" altLang="sr-Latn-RS" sz="2800" i="1" dirty="0"/>
              <a:t>)</a:t>
            </a:r>
          </a:p>
          <a:p>
            <a:pPr eaLnBrk="1" hangingPunct="1">
              <a:lnSpc>
                <a:spcPct val="90000"/>
              </a:lnSpc>
            </a:pPr>
            <a:r>
              <a:rPr lang="hr-HR" altLang="sr-Latn-RS" sz="2800" dirty="0"/>
              <a:t>Definiranje veza između tablica</a:t>
            </a:r>
          </a:p>
        </p:txBody>
      </p:sp>
      <p:sp>
        <p:nvSpPr>
          <p:cNvPr id="24578"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2BDDEF5D-3E1F-4E1E-B450-A7FD6FE7DA5B}" type="slidenum">
              <a:rPr lang="en-US" altLang="sr-Latn-RS" sz="1400">
                <a:solidFill>
                  <a:schemeClr val="tx2"/>
                </a:solidFill>
              </a:rPr>
              <a:pPr>
                <a:spcBef>
                  <a:spcPct val="0"/>
                </a:spcBef>
                <a:buFontTx/>
                <a:buNone/>
              </a:pPr>
              <a:t>12</a:t>
            </a:fld>
            <a:endParaRPr lang="en-US" altLang="sr-Latn-RS" sz="1400">
              <a:solidFill>
                <a:schemeClr val="tx2"/>
              </a:solidFill>
            </a:endParaRPr>
          </a:p>
        </p:txBody>
      </p:sp>
    </p:spTree>
    <p:extLst>
      <p:ext uri="{BB962C8B-B14F-4D97-AF65-F5344CB8AC3E}">
        <p14:creationId xmlns:p14="http://schemas.microsoft.com/office/powerpoint/2010/main" val="304572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216275" y="1"/>
            <a:ext cx="6491288" cy="777875"/>
          </a:xfrm>
        </p:spPr>
        <p:txBody>
          <a:bodyPr>
            <a:normAutofit fontScale="90000"/>
          </a:bodyPr>
          <a:lstStyle/>
          <a:p>
            <a:r>
              <a:rPr lang="hr-HR" altLang="sr-Latn-RS" sz="2800"/>
              <a:t/>
            </a:r>
            <a:br>
              <a:rPr lang="hr-HR" altLang="sr-Latn-RS" sz="2800"/>
            </a:br>
            <a:r>
              <a:rPr lang="hr-HR" altLang="sr-Latn-RS"/>
              <a:t>Tablica</a:t>
            </a:r>
            <a:endParaRPr lang="en-US" altLang="sr-Latn-RS"/>
          </a:p>
        </p:txBody>
      </p:sp>
      <p:sp>
        <p:nvSpPr>
          <p:cNvPr id="32770" name="Rezervirano mjesto broja slajd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8F2B3ECB-10A1-47BA-9ED7-0350DAC44791}" type="slidenum">
              <a:rPr lang="en-US" altLang="sr-Latn-RS" sz="1400">
                <a:solidFill>
                  <a:schemeClr val="tx2"/>
                </a:solidFill>
              </a:rPr>
              <a:pPr>
                <a:spcBef>
                  <a:spcPct val="0"/>
                </a:spcBef>
                <a:buFontTx/>
                <a:buNone/>
              </a:pPr>
              <a:t>13</a:t>
            </a:fld>
            <a:endParaRPr lang="en-US" altLang="sr-Latn-RS" sz="1400">
              <a:solidFill>
                <a:schemeClr val="tx2"/>
              </a:solidFill>
            </a:endParaRPr>
          </a:p>
        </p:txBody>
      </p:sp>
      <p:sp>
        <p:nvSpPr>
          <p:cNvPr id="32772" name="Rectangle 5"/>
          <p:cNvSpPr>
            <a:spLocks noChangeArrowheads="1"/>
          </p:cNvSpPr>
          <p:nvPr/>
        </p:nvSpPr>
        <p:spPr bwMode="auto">
          <a:xfrm>
            <a:off x="2552701" y="1529834"/>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0"/>
              </a:spcBef>
              <a:buFontTx/>
              <a:buNone/>
            </a:pPr>
            <a:endParaRPr lang="sr-Latn-CS" altLang="sr-Latn-RS" sz="1800">
              <a:solidFill>
                <a:schemeClr val="tx1"/>
              </a:solidFill>
            </a:endParaRPr>
          </a:p>
        </p:txBody>
      </p:sp>
      <p:sp>
        <p:nvSpPr>
          <p:cNvPr id="43110" name="Text Box 102"/>
          <p:cNvSpPr txBox="1">
            <a:spLocks noChangeArrowheads="1"/>
          </p:cNvSpPr>
          <p:nvPr/>
        </p:nvSpPr>
        <p:spPr bwMode="auto">
          <a:xfrm>
            <a:off x="1774825" y="1341438"/>
            <a:ext cx="7418388"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0"/>
              </a:spcBef>
              <a:buFontTx/>
              <a:buNone/>
            </a:pPr>
            <a:r>
              <a:rPr lang="hr-HR" altLang="sr-Latn-RS" sz="2800" dirty="0">
                <a:solidFill>
                  <a:schemeClr val="tx2"/>
                </a:solidFill>
                <a:cs typeface="Arial" panose="020B0604020202020204" pitchFamily="34" charset="0"/>
              </a:rPr>
              <a:t>Osnovne karakteristike tablice (relacije) su:</a:t>
            </a:r>
          </a:p>
          <a:p>
            <a:pPr>
              <a:spcBef>
                <a:spcPts val="0"/>
              </a:spcBef>
              <a:spcAft>
                <a:spcPts val="600"/>
              </a:spcAft>
            </a:pPr>
            <a:r>
              <a:rPr lang="hr-HR" altLang="sr-Latn-RS" sz="2800" dirty="0">
                <a:solidFill>
                  <a:schemeClr val="tx2"/>
                </a:solidFill>
                <a:cs typeface="Arial" panose="020B0604020202020204" pitchFamily="34" charset="0"/>
              </a:rPr>
              <a:t> </a:t>
            </a:r>
            <a:r>
              <a:rPr lang="hr-HR" altLang="sr-Latn-RS" sz="2800" b="1" dirty="0">
                <a:solidFill>
                  <a:schemeClr val="tx2"/>
                </a:solidFill>
                <a:cs typeface="Arial" panose="020B0604020202020204" pitchFamily="34" charset="0"/>
              </a:rPr>
              <a:t>ne postoje dva jednaka retka</a:t>
            </a:r>
          </a:p>
          <a:p>
            <a:pPr>
              <a:spcBef>
                <a:spcPts val="0"/>
              </a:spcBef>
              <a:spcAft>
                <a:spcPts val="600"/>
              </a:spcAft>
            </a:pPr>
            <a:r>
              <a:rPr lang="hr-HR" altLang="sr-Latn-RS" sz="2800" b="1" dirty="0">
                <a:solidFill>
                  <a:schemeClr val="tx2"/>
                </a:solidFill>
                <a:cs typeface="Arial" panose="020B0604020202020204" pitchFamily="34" charset="0"/>
              </a:rPr>
              <a:t> ne postoje dva jednaka stupca</a:t>
            </a:r>
          </a:p>
          <a:p>
            <a:pPr eaLnBrk="1" hangingPunct="1">
              <a:spcBef>
                <a:spcPct val="0"/>
              </a:spcBef>
            </a:pPr>
            <a:r>
              <a:rPr lang="hr-HR" altLang="sr-Latn-RS" sz="2800" b="1" dirty="0">
                <a:solidFill>
                  <a:schemeClr val="tx2"/>
                </a:solidFill>
                <a:cs typeface="Arial" panose="020B0604020202020204" pitchFamily="34" charset="0"/>
              </a:rPr>
              <a:t> redoslijed redaka nije bitan</a:t>
            </a:r>
          </a:p>
          <a:p>
            <a:pPr eaLnBrk="1" hangingPunct="1">
              <a:spcBef>
                <a:spcPct val="0"/>
              </a:spcBef>
            </a:pPr>
            <a:r>
              <a:rPr lang="hr-HR" altLang="sr-Latn-RS" sz="2800" b="1" dirty="0">
                <a:solidFill>
                  <a:schemeClr val="tx2"/>
                </a:solidFill>
                <a:cs typeface="Arial" panose="020B0604020202020204" pitchFamily="34" charset="0"/>
              </a:rPr>
              <a:t> redoslijed stupaca nije bitan </a:t>
            </a:r>
          </a:p>
          <a:p>
            <a:pPr eaLnBrk="1" hangingPunct="1">
              <a:spcBef>
                <a:spcPct val="0"/>
              </a:spcBef>
              <a:buFontTx/>
              <a:buNone/>
            </a:pPr>
            <a:endParaRPr lang="hr-HR" altLang="sr-Latn-RS" sz="2800" dirty="0">
              <a:solidFill>
                <a:schemeClr val="tx2"/>
              </a:solidFill>
              <a:cs typeface="Arial" panose="020B0604020202020204" pitchFamily="34" charset="0"/>
            </a:endParaRPr>
          </a:p>
        </p:txBody>
      </p:sp>
    </p:spTree>
    <p:extLst>
      <p:ext uri="{BB962C8B-B14F-4D97-AF65-F5344CB8AC3E}">
        <p14:creationId xmlns:p14="http://schemas.microsoft.com/office/powerpoint/2010/main" val="8255999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110">
                                            <p:txEl>
                                              <p:pRg st="0" end="0"/>
                                            </p:txEl>
                                          </p:spTgt>
                                        </p:tgtEl>
                                        <p:attrNameLst>
                                          <p:attrName>style.visibility</p:attrName>
                                        </p:attrNameLst>
                                      </p:cBhvr>
                                      <p:to>
                                        <p:strVal val="visible"/>
                                      </p:to>
                                    </p:set>
                                    <p:animEffect transition="in" filter="box(in)">
                                      <p:cBhvr>
                                        <p:cTn id="7" dur="500"/>
                                        <p:tgtEl>
                                          <p:spTgt spid="431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110">
                                            <p:txEl>
                                              <p:pRg st="1" end="1"/>
                                            </p:txEl>
                                          </p:spTgt>
                                        </p:tgtEl>
                                        <p:attrNameLst>
                                          <p:attrName>style.visibility</p:attrName>
                                        </p:attrNameLst>
                                      </p:cBhvr>
                                      <p:to>
                                        <p:strVal val="visible"/>
                                      </p:to>
                                    </p:set>
                                    <p:animEffect transition="in" filter="box(in)">
                                      <p:cBhvr>
                                        <p:cTn id="12" dur="500"/>
                                        <p:tgtEl>
                                          <p:spTgt spid="431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3110">
                                            <p:txEl>
                                              <p:pRg st="2" end="2"/>
                                            </p:txEl>
                                          </p:spTgt>
                                        </p:tgtEl>
                                        <p:attrNameLst>
                                          <p:attrName>style.visibility</p:attrName>
                                        </p:attrNameLst>
                                      </p:cBhvr>
                                      <p:to>
                                        <p:strVal val="visible"/>
                                      </p:to>
                                    </p:set>
                                    <p:animEffect transition="in" filter="box(in)">
                                      <p:cBhvr>
                                        <p:cTn id="17" dur="500"/>
                                        <p:tgtEl>
                                          <p:spTgt spid="431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3110">
                                            <p:txEl>
                                              <p:pRg st="3" end="3"/>
                                            </p:txEl>
                                          </p:spTgt>
                                        </p:tgtEl>
                                        <p:attrNameLst>
                                          <p:attrName>style.visibility</p:attrName>
                                        </p:attrNameLst>
                                      </p:cBhvr>
                                      <p:to>
                                        <p:strVal val="visible"/>
                                      </p:to>
                                    </p:set>
                                    <p:animEffect transition="in" filter="box(in)">
                                      <p:cBhvr>
                                        <p:cTn id="22" dur="500"/>
                                        <p:tgtEl>
                                          <p:spTgt spid="431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3110">
                                            <p:txEl>
                                              <p:pRg st="4" end="4"/>
                                            </p:txEl>
                                          </p:spTgt>
                                        </p:tgtEl>
                                        <p:attrNameLst>
                                          <p:attrName>style.visibility</p:attrName>
                                        </p:attrNameLst>
                                      </p:cBhvr>
                                      <p:to>
                                        <p:strVal val="visible"/>
                                      </p:to>
                                    </p:set>
                                    <p:animEffect transition="in" filter="box(in)">
                                      <p:cBhvr>
                                        <p:cTn id="27" dur="500"/>
                                        <p:tgtEl>
                                          <p:spTgt spid="431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3110">
                                            <p:txEl>
                                              <p:charRg st="47" end="78"/>
                                            </p:txEl>
                                          </p:spTgt>
                                        </p:tgtEl>
                                        <p:attrNameLst>
                                          <p:attrName>style.visibility</p:attrName>
                                        </p:attrNameLst>
                                      </p:cBhvr>
                                      <p:to>
                                        <p:strVal val="visible"/>
                                      </p:to>
                                    </p:set>
                                    <p:animEffect transition="in" filter="box(in)">
                                      <p:cBhvr>
                                        <p:cTn id="32" dur="500"/>
                                        <p:tgtEl>
                                          <p:spTgt spid="43110">
                                            <p:txEl>
                                              <p:charRg st="47" end="7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3110">
                                            <p:txEl>
                                              <p:charRg st="78" end="109"/>
                                            </p:txEl>
                                          </p:spTgt>
                                        </p:tgtEl>
                                        <p:attrNameLst>
                                          <p:attrName>style.visibility</p:attrName>
                                        </p:attrNameLst>
                                      </p:cBhvr>
                                      <p:to>
                                        <p:strVal val="visible"/>
                                      </p:to>
                                    </p:set>
                                    <p:animEffect transition="in" filter="box(in)">
                                      <p:cBhvr>
                                        <p:cTn id="37" dur="500"/>
                                        <p:tgtEl>
                                          <p:spTgt spid="43110">
                                            <p:txEl>
                                              <p:charRg st="78" end="10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000375" y="1"/>
            <a:ext cx="6707188" cy="777875"/>
          </a:xfrm>
        </p:spPr>
        <p:txBody>
          <a:bodyPr>
            <a:normAutofit fontScale="90000"/>
          </a:bodyPr>
          <a:lstStyle/>
          <a:p>
            <a:r>
              <a:rPr lang="hr-HR" altLang="sr-Latn-RS" sz="2800"/>
              <a:t/>
            </a:r>
            <a:br>
              <a:rPr lang="hr-HR" altLang="sr-Latn-RS" sz="2800"/>
            </a:br>
            <a:r>
              <a:rPr lang="hr-HR" altLang="sr-Latn-RS"/>
              <a:t>Tablica</a:t>
            </a:r>
            <a:endParaRPr lang="en-US" altLang="sr-Latn-RS"/>
          </a:p>
        </p:txBody>
      </p:sp>
      <p:sp>
        <p:nvSpPr>
          <p:cNvPr id="31746" name="Rezervirano mjesto broja slajd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89C02CDA-78F9-4AB4-A38A-CE1397B1FE25}" type="slidenum">
              <a:rPr lang="en-US" altLang="sr-Latn-RS" sz="1400">
                <a:solidFill>
                  <a:schemeClr val="tx2"/>
                </a:solidFill>
              </a:rPr>
              <a:pPr>
                <a:spcBef>
                  <a:spcPct val="0"/>
                </a:spcBef>
                <a:buFontTx/>
                <a:buNone/>
              </a:pPr>
              <a:t>14</a:t>
            </a:fld>
            <a:endParaRPr lang="en-US" altLang="sr-Latn-RS" sz="1400">
              <a:solidFill>
                <a:schemeClr val="tx2"/>
              </a:solidFill>
            </a:endParaRPr>
          </a:p>
        </p:txBody>
      </p:sp>
      <p:sp>
        <p:nvSpPr>
          <p:cNvPr id="41988" name="Text Box 4"/>
          <p:cNvSpPr txBox="1">
            <a:spLocks noChangeArrowheads="1"/>
          </p:cNvSpPr>
          <p:nvPr/>
        </p:nvSpPr>
        <p:spPr bwMode="auto">
          <a:xfrm>
            <a:off x="2316754" y="1249363"/>
            <a:ext cx="777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50000"/>
              </a:spcBef>
              <a:buFontTx/>
              <a:buNone/>
            </a:pPr>
            <a:r>
              <a:rPr lang="hr-HR" altLang="zh-CN" sz="1800" dirty="0">
                <a:solidFill>
                  <a:schemeClr val="tx2"/>
                </a:solidFill>
                <a:cs typeface="Arial" panose="020B0604020202020204" pitchFamily="34" charset="0"/>
              </a:rPr>
              <a:t> </a:t>
            </a:r>
            <a:r>
              <a:rPr lang="hr-HR" altLang="sr-Latn-RS" sz="1800" dirty="0">
                <a:solidFill>
                  <a:schemeClr val="tx2"/>
                </a:solidFill>
                <a:cs typeface="Arial" panose="020B0604020202020204" pitchFamily="34" charset="0"/>
              </a:rPr>
              <a:t>Istovrsni objekti prikazani su u tablici  </a:t>
            </a:r>
            <a:r>
              <a:rPr lang="hr-HR" altLang="sr-Latn-RS" sz="1800" b="1" dirty="0">
                <a:solidFill>
                  <a:schemeClr val="tx2"/>
                </a:solidFill>
                <a:cs typeface="Arial" panose="020B0604020202020204" pitchFamily="34" charset="0"/>
              </a:rPr>
              <a:t>re</a:t>
            </a:r>
            <a:r>
              <a:rPr lang="hr-HR" altLang="sr-Latn-RS" sz="1800" b="1" dirty="0">
                <a:solidFill>
                  <a:schemeClr val="tx2"/>
                </a:solidFill>
              </a:rPr>
              <a:t>d</a:t>
            </a:r>
            <a:r>
              <a:rPr lang="hr-HR" altLang="sr-Latn-RS" sz="1800" b="1" dirty="0">
                <a:solidFill>
                  <a:schemeClr val="tx2"/>
                </a:solidFill>
                <a:cs typeface="Arial" panose="020B0604020202020204" pitchFamily="34" charset="0"/>
              </a:rPr>
              <a:t>cima</a:t>
            </a:r>
            <a:r>
              <a:rPr lang="hr-HR" altLang="sr-Latn-RS" sz="1800" dirty="0">
                <a:solidFill>
                  <a:schemeClr val="tx2"/>
                </a:solidFill>
                <a:cs typeface="Arial" panose="020B0604020202020204" pitchFamily="34" charset="0"/>
              </a:rPr>
              <a:t> </a:t>
            </a:r>
            <a:r>
              <a:rPr lang="hr-HR" altLang="sr-Latn-RS" sz="1800" b="1" dirty="0">
                <a:solidFill>
                  <a:schemeClr val="tx2"/>
                </a:solidFill>
                <a:cs typeface="Arial" panose="020B0604020202020204" pitchFamily="34" charset="0"/>
              </a:rPr>
              <a:t>(slogovima)</a:t>
            </a:r>
            <a:r>
              <a:rPr lang="hr-HR" altLang="sr-Latn-RS" sz="1800" dirty="0">
                <a:solidFill>
                  <a:schemeClr val="tx2"/>
                </a:solidFill>
                <a:cs typeface="Arial" panose="020B0604020202020204" pitchFamily="34" charset="0"/>
              </a:rPr>
              <a:t> koji su opisani </a:t>
            </a:r>
            <a:r>
              <a:rPr lang="hr-HR" altLang="sr-Latn-RS" sz="1800" b="1" dirty="0">
                <a:solidFill>
                  <a:schemeClr val="tx2"/>
                </a:solidFill>
                <a:cs typeface="Arial" panose="020B0604020202020204" pitchFamily="34" charset="0"/>
              </a:rPr>
              <a:t>stupcima</a:t>
            </a:r>
            <a:r>
              <a:rPr lang="hr-HR" altLang="sr-Latn-RS" sz="1800" dirty="0">
                <a:solidFill>
                  <a:schemeClr val="tx2"/>
                </a:solidFill>
                <a:cs typeface="Arial" panose="020B0604020202020204" pitchFamily="34" charset="0"/>
              </a:rPr>
              <a:t> ili </a:t>
            </a:r>
            <a:r>
              <a:rPr lang="hr-HR" altLang="sr-Latn-RS" sz="1800" b="1" dirty="0">
                <a:solidFill>
                  <a:schemeClr val="tx2"/>
                </a:solidFill>
                <a:cs typeface="Arial" panose="020B0604020202020204" pitchFamily="34" charset="0"/>
              </a:rPr>
              <a:t>poljima (atributima)</a:t>
            </a:r>
            <a:endParaRPr lang="en-US" altLang="sr-Latn-RS" sz="1800" dirty="0">
              <a:solidFill>
                <a:schemeClr val="tx2"/>
              </a:solidFill>
              <a:cs typeface="Arial" panose="020B0604020202020204" pitchFamily="34" charset="0"/>
            </a:endParaRPr>
          </a:p>
        </p:txBody>
      </p:sp>
      <p:sp>
        <p:nvSpPr>
          <p:cNvPr id="31750" name="Rectangle 5"/>
          <p:cNvSpPr>
            <a:spLocks noChangeArrowheads="1"/>
          </p:cNvSpPr>
          <p:nvPr/>
        </p:nvSpPr>
        <p:spPr bwMode="auto">
          <a:xfrm>
            <a:off x="2552701" y="1529834"/>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0"/>
              </a:spcBef>
              <a:buFontTx/>
              <a:buNone/>
            </a:pPr>
            <a:endParaRPr lang="sr-Latn-CS" altLang="sr-Latn-RS" sz="1800">
              <a:solidFill>
                <a:schemeClr val="tx1"/>
              </a:solidFill>
            </a:endParaRPr>
          </a:p>
        </p:txBody>
      </p:sp>
      <p:graphicFrame>
        <p:nvGraphicFramePr>
          <p:cNvPr id="41990" name="Group 6"/>
          <p:cNvGraphicFramePr>
            <a:graphicFrameLocks noGrp="1"/>
          </p:cNvGraphicFramePr>
          <p:nvPr>
            <p:extLst>
              <p:ext uri="{D42A27DB-BD31-4B8C-83A1-F6EECF244321}">
                <p14:modId xmlns:p14="http://schemas.microsoft.com/office/powerpoint/2010/main" val="3991411282"/>
              </p:ext>
            </p:extLst>
          </p:nvPr>
        </p:nvGraphicFramePr>
        <p:xfrm>
          <a:off x="1703513" y="2176449"/>
          <a:ext cx="7272337" cy="3240089"/>
        </p:xfrm>
        <a:graphic>
          <a:graphicData uri="http://schemas.openxmlformats.org/drawingml/2006/table">
            <a:tbl>
              <a:tblPr/>
              <a:tblGrid>
                <a:gridCol w="1984375">
                  <a:extLst>
                    <a:ext uri="{9D8B030D-6E8A-4147-A177-3AD203B41FA5}">
                      <a16:colId xmlns:a16="http://schemas.microsoft.com/office/drawing/2014/main" val="20000"/>
                    </a:ext>
                  </a:extLst>
                </a:gridCol>
                <a:gridCol w="1622425">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1633537">
                  <a:extLst>
                    <a:ext uri="{9D8B030D-6E8A-4147-A177-3AD203B41FA5}">
                      <a16:colId xmlns:a16="http://schemas.microsoft.com/office/drawing/2014/main" val="20003"/>
                    </a:ext>
                  </a:extLst>
                </a:gridCol>
              </a:tblGrid>
              <a:tr h="518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2800" b="0" i="0" u="none" strike="noStrike" cap="none" normalizeH="0" baseline="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28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a:ln>
                            <a:noFill/>
                          </a:ln>
                          <a:solidFill>
                            <a:srgbClr val="FF0000"/>
                          </a:solidFill>
                          <a:effectLst/>
                          <a:latin typeface="Arial" charset="0"/>
                          <a:cs typeface="Times New Roman" pitchFamily="18" charset="0"/>
                        </a:rPr>
                        <a:t>Stupac </a:t>
                      </a:r>
                      <a:r>
                        <a:rPr kumimoji="0" lang="hr-HR" sz="1200" b="0" i="0" u="none" strike="noStrike" cap="none" normalizeH="0" baseline="0" dirty="0">
                          <a:ln>
                            <a:noFill/>
                          </a:ln>
                          <a:solidFill>
                            <a:srgbClr val="FF0000"/>
                          </a:solidFill>
                          <a:effectLst/>
                          <a:latin typeface="Arial" charset="0"/>
                          <a:cs typeface="Times New Roman" pitchFamily="18" charset="0"/>
                        </a:rPr>
                        <a:t>(atribut)</a:t>
                      </a:r>
                      <a:r>
                        <a:rPr kumimoji="0" lang="hr-HR" sz="1200" b="1" i="0" u="none" strike="noStrike" cap="none" normalizeH="0" baseline="0" dirty="0">
                          <a:ln>
                            <a:noFill/>
                          </a:ln>
                          <a:solidFill>
                            <a:srgbClr val="FF0000"/>
                          </a:solidFill>
                          <a:effectLst/>
                          <a:latin typeface="Arial" charset="0"/>
                          <a:cs typeface="Times New Roman" pitchFamily="18" charset="0"/>
                        </a:rPr>
                        <a:t>  – polje</a:t>
                      </a:r>
                      <a:endParaRPr kumimoji="0" lang="hr-HR" sz="1200" b="1" i="0" u="none" strike="noStrike" cap="none" normalizeH="0" baseline="0" dirty="0">
                        <a:ln>
                          <a:noFill/>
                        </a:ln>
                        <a:solidFill>
                          <a:srgbClr val="FF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a:ln>
                            <a:noFill/>
                          </a:ln>
                          <a:solidFill>
                            <a:srgbClr val="FF0000"/>
                          </a:solidFill>
                          <a:effectLst/>
                          <a:latin typeface="Arial" charset="0"/>
                          <a:cs typeface="Times New Roman" pitchFamily="18" charset="0"/>
                          <a:sym typeface="Wingdings" pitchFamily="2" charset="2"/>
                        </a:rPr>
                        <a:t></a:t>
                      </a:r>
                    </a:p>
                  </a:txBody>
                  <a:tcPr marT="45710" marB="4571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28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45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28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a:noFill/>
                    </a:lnB>
                    <a:lnTlToBr>
                      <a:noFill/>
                    </a:lnTlToBr>
                    <a:lnBlToTr>
                      <a:noFill/>
                    </a:lnBlToTr>
                    <a:noFill/>
                  </a:tcPr>
                </a:tc>
                <a:tc rowSpan="3"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28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tc rowSpan="3" hMerge="1">
                  <a:txBody>
                    <a:bodyPr/>
                    <a:lstStyle/>
                    <a:p>
                      <a:endParaRPr lang="hr-HR"/>
                    </a:p>
                  </a:txBody>
                  <a:tcPr/>
                </a:tc>
                <a:tc rowSpan="3" hMerge="1">
                  <a:txBody>
                    <a:bodyPr/>
                    <a:lstStyle/>
                    <a:p>
                      <a:endParaRPr lang="hr-HR"/>
                    </a:p>
                  </a:txBody>
                  <a:tcPr/>
                </a:tc>
                <a:extLst>
                  <a:ext uri="{0D108BD9-81ED-4DB2-BD59-A6C34878D82A}">
                    <a16:rowId xmlns:a16="http://schemas.microsoft.com/office/drawing/2014/main" val="10001"/>
                  </a:ext>
                </a:extLst>
              </a:tr>
              <a:tr h="1096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a:ln>
                            <a:noFill/>
                          </a:ln>
                          <a:solidFill>
                            <a:srgbClr val="FF0000"/>
                          </a:solidFill>
                          <a:effectLst/>
                          <a:latin typeface="Arial" charset="0"/>
                          <a:cs typeface="Times New Roman" pitchFamily="18" charset="0"/>
                        </a:rPr>
                        <a:t>Redak (relacija)</a:t>
                      </a:r>
                      <a:r>
                        <a:rPr kumimoji="0" lang="hr-HR" sz="1200" b="1" i="0" u="none" strike="noStrike" cap="none" normalizeH="0" baseline="0" dirty="0">
                          <a:ln>
                            <a:noFill/>
                          </a:ln>
                          <a:solidFill>
                            <a:srgbClr val="FF0000"/>
                          </a:solidFill>
                          <a:effectLst/>
                          <a:latin typeface="Arial" charset="0"/>
                          <a:cs typeface="Times New Roman" pitchFamily="18" charset="0"/>
                        </a:rPr>
                        <a:t> –slog</a:t>
                      </a:r>
                      <a:r>
                        <a:rPr kumimoji="0" lang="hr-HR" sz="1200" b="1" i="0" u="none" strike="noStrike" cap="none" normalizeH="0" baseline="0" dirty="0">
                          <a:ln>
                            <a:noFill/>
                          </a:ln>
                          <a:solidFill>
                            <a:srgbClr val="FF0000"/>
                          </a:solidFill>
                          <a:effectLst/>
                          <a:latin typeface="Times New Roman" pitchFamily="18" charset="0"/>
                          <a:cs typeface="Times New Roman" pitchFamily="18" charset="0"/>
                        </a:rPr>
                        <a:t>  </a:t>
                      </a:r>
                      <a:r>
                        <a:rPr kumimoji="0" lang="hr-HR" sz="1200" b="1" i="0" u="none" strike="noStrike" cap="none" normalizeH="0" baseline="0" dirty="0">
                          <a:ln>
                            <a:noFill/>
                          </a:ln>
                          <a:solidFill>
                            <a:srgbClr val="FF0000"/>
                          </a:solidFill>
                          <a:effectLst/>
                          <a:latin typeface="Arial" charset="0"/>
                          <a:cs typeface="Times New Roman" pitchFamily="18" charset="0"/>
                          <a:sym typeface="Wingdings" pitchFamily="2" charset="2"/>
                        </a:rPr>
                        <a:t></a:t>
                      </a:r>
                    </a:p>
                  </a:txBody>
                  <a:tcPr marT="45710" marB="45710" horzOverflow="overflow">
                    <a:lnL cap="flat">
                      <a:noFill/>
                    </a:lnL>
                    <a:lnR>
                      <a:noFill/>
                    </a:lnR>
                    <a:lnT>
                      <a:noFill/>
                    </a:lnT>
                    <a:lnB>
                      <a:noFill/>
                    </a:lnB>
                    <a:lnTlToBr>
                      <a:noFill/>
                    </a:lnTlToBr>
                    <a:lnBlToTr>
                      <a:noFill/>
                    </a:lnBlToTr>
                    <a:noFill/>
                  </a:tcPr>
                </a:tc>
                <a:tc gridSpan="3" vMerge="1">
                  <a:txBody>
                    <a:bodyPr/>
                    <a:lstStyle/>
                    <a:p>
                      <a:endParaRPr lang="hr-HR"/>
                    </a:p>
                  </a:txBody>
                  <a:tcPr/>
                </a:tc>
                <a:tc hMerge="1" vMerge="1">
                  <a:txBody>
                    <a:bodyPr/>
                    <a:lstStyle/>
                    <a:p>
                      <a:endParaRPr lang="hr-HR"/>
                    </a:p>
                  </a:txBody>
                  <a:tcPr/>
                </a:tc>
                <a:tc hMerge="1" vMerge="1">
                  <a:txBody>
                    <a:bodyPr/>
                    <a:lstStyle/>
                    <a:p>
                      <a:endParaRPr lang="hr-HR"/>
                    </a:p>
                  </a:txBody>
                  <a:tcPr/>
                </a:tc>
                <a:extLst>
                  <a:ext uri="{0D108BD9-81ED-4DB2-BD59-A6C34878D82A}">
                    <a16:rowId xmlns:a16="http://schemas.microsoft.com/office/drawing/2014/main" val="10002"/>
                  </a:ext>
                </a:extLst>
              </a:tr>
              <a:tr h="1079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r-HR" sz="28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gridSpan="3" vMerge="1">
                  <a:txBody>
                    <a:bodyPr/>
                    <a:lstStyle/>
                    <a:p>
                      <a:endParaRPr lang="hr-HR"/>
                    </a:p>
                  </a:txBody>
                  <a:tcPr/>
                </a:tc>
                <a:tc hMerge="1" vMerge="1">
                  <a:txBody>
                    <a:bodyPr/>
                    <a:lstStyle/>
                    <a:p>
                      <a:endParaRPr lang="hr-HR"/>
                    </a:p>
                  </a:txBody>
                  <a:tcPr/>
                </a:tc>
                <a:tc hMerge="1" vMerge="1">
                  <a:txBody>
                    <a:bodyPr/>
                    <a:lstStyle/>
                    <a:p>
                      <a:endParaRPr lang="hr-HR"/>
                    </a:p>
                  </a:txBody>
                  <a:tcPr/>
                </a:tc>
                <a:extLst>
                  <a:ext uri="{0D108BD9-81ED-4DB2-BD59-A6C34878D82A}">
                    <a16:rowId xmlns:a16="http://schemas.microsoft.com/office/drawing/2014/main" val="10003"/>
                  </a:ext>
                </a:extLst>
              </a:tr>
            </a:tbl>
          </a:graphicData>
        </a:graphic>
      </p:graphicFrame>
      <p:graphicFrame>
        <p:nvGraphicFramePr>
          <p:cNvPr id="42003" name="Group 19"/>
          <p:cNvGraphicFramePr>
            <a:graphicFrameLocks noGrp="1"/>
          </p:cNvGraphicFramePr>
          <p:nvPr>
            <p:extLst>
              <p:ext uri="{D42A27DB-BD31-4B8C-83A1-F6EECF244321}">
                <p14:modId xmlns:p14="http://schemas.microsoft.com/office/powerpoint/2010/main" val="3324470084"/>
              </p:ext>
            </p:extLst>
          </p:nvPr>
        </p:nvGraphicFramePr>
        <p:xfrm>
          <a:off x="3673460" y="2780929"/>
          <a:ext cx="5988067" cy="3255335"/>
        </p:xfrm>
        <a:graphic>
          <a:graphicData uri="http://schemas.openxmlformats.org/drawingml/2006/table">
            <a:tbl>
              <a:tblPr/>
              <a:tblGrid>
                <a:gridCol w="561059">
                  <a:extLst>
                    <a:ext uri="{9D8B030D-6E8A-4147-A177-3AD203B41FA5}">
                      <a16:colId xmlns:a16="http://schemas.microsoft.com/office/drawing/2014/main" val="20000"/>
                    </a:ext>
                  </a:extLst>
                </a:gridCol>
                <a:gridCol w="1122117">
                  <a:extLst>
                    <a:ext uri="{9D8B030D-6E8A-4147-A177-3AD203B41FA5}">
                      <a16:colId xmlns:a16="http://schemas.microsoft.com/office/drawing/2014/main" val="20001"/>
                    </a:ext>
                  </a:extLst>
                </a:gridCol>
                <a:gridCol w="655944">
                  <a:extLst>
                    <a:ext uri="{9D8B030D-6E8A-4147-A177-3AD203B41FA5}">
                      <a16:colId xmlns:a16="http://schemas.microsoft.com/office/drawing/2014/main" val="20002"/>
                    </a:ext>
                  </a:extLst>
                </a:gridCol>
                <a:gridCol w="773520">
                  <a:extLst>
                    <a:ext uri="{9D8B030D-6E8A-4147-A177-3AD203B41FA5}">
                      <a16:colId xmlns:a16="http://schemas.microsoft.com/office/drawing/2014/main" val="20003"/>
                    </a:ext>
                  </a:extLst>
                </a:gridCol>
                <a:gridCol w="816836">
                  <a:extLst>
                    <a:ext uri="{9D8B030D-6E8A-4147-A177-3AD203B41FA5}">
                      <a16:colId xmlns:a16="http://schemas.microsoft.com/office/drawing/2014/main" val="20004"/>
                    </a:ext>
                  </a:extLst>
                </a:gridCol>
                <a:gridCol w="748766">
                  <a:extLst>
                    <a:ext uri="{9D8B030D-6E8A-4147-A177-3AD203B41FA5}">
                      <a16:colId xmlns:a16="http://schemas.microsoft.com/office/drawing/2014/main" val="20005"/>
                    </a:ext>
                  </a:extLst>
                </a:gridCol>
                <a:gridCol w="841588">
                  <a:extLst>
                    <a:ext uri="{9D8B030D-6E8A-4147-A177-3AD203B41FA5}">
                      <a16:colId xmlns:a16="http://schemas.microsoft.com/office/drawing/2014/main" val="20006"/>
                    </a:ext>
                  </a:extLst>
                </a:gridCol>
                <a:gridCol w="468237">
                  <a:extLst>
                    <a:ext uri="{9D8B030D-6E8A-4147-A177-3AD203B41FA5}">
                      <a16:colId xmlns:a16="http://schemas.microsoft.com/office/drawing/2014/main" val="20007"/>
                    </a:ext>
                  </a:extLst>
                </a:gridCol>
              </a:tblGrid>
              <a:tr h="5620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FFFFFF"/>
                          </a:solidFill>
                          <a:effectLst/>
                          <a:latin typeface="Arial" charset="0"/>
                          <a:cs typeface="Times New Roman" pitchFamily="18" charset="0"/>
                        </a:rPr>
                        <a:t>ID_ucenik</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FFFFFF"/>
                          </a:solidFill>
                          <a:effectLst/>
                          <a:latin typeface="Arial" charset="0"/>
                          <a:cs typeface="Times New Roman" pitchFamily="18" charset="0"/>
                        </a:rPr>
                        <a:t>JMBG</a:t>
                      </a:r>
                      <a:endParaRPr kumimoji="0" lang="hr-HR" sz="2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FFFFFF"/>
                          </a:solidFill>
                          <a:effectLst/>
                          <a:latin typeface="Arial" charset="0"/>
                          <a:cs typeface="Times New Roman" pitchFamily="18" charset="0"/>
                        </a:rPr>
                        <a:t>ime</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dirty="0">
                          <a:ln>
                            <a:noFill/>
                          </a:ln>
                          <a:solidFill>
                            <a:srgbClr val="FFFFFF"/>
                          </a:solidFill>
                          <a:effectLst/>
                          <a:latin typeface="Arial" charset="0"/>
                          <a:cs typeface="Times New Roman" pitchFamily="18" charset="0"/>
                        </a:rPr>
                        <a:t>prezime</a:t>
                      </a:r>
                      <a:endParaRPr kumimoji="0" lang="hr-HR" sz="2800" b="0"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FFFFFF"/>
                          </a:solidFill>
                          <a:effectLst/>
                          <a:latin typeface="Arial" charset="0"/>
                          <a:cs typeface="Times New Roman" pitchFamily="18" charset="0"/>
                        </a:rPr>
                        <a:t>datum_r</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FFFFFF"/>
                          </a:solidFill>
                          <a:effectLst/>
                          <a:latin typeface="Arial" charset="0"/>
                          <a:cs typeface="Times New Roman" pitchFamily="18" charset="0"/>
                        </a:rPr>
                        <a:t>mjesto_s</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FFFFFF"/>
                          </a:solidFill>
                          <a:effectLst/>
                          <a:latin typeface="Arial" charset="0"/>
                          <a:cs typeface="Times New Roman" pitchFamily="18" charset="0"/>
                        </a:rPr>
                        <a:t>ulica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dirty="0">
                          <a:ln>
                            <a:noFill/>
                          </a:ln>
                          <a:solidFill>
                            <a:srgbClr val="FFFFFF"/>
                          </a:solidFill>
                          <a:effectLst/>
                          <a:latin typeface="Arial" charset="0"/>
                          <a:cs typeface="Times New Roman" pitchFamily="18" charset="0"/>
                        </a:rPr>
                        <a:t>broj</a:t>
                      </a:r>
                      <a:endParaRPr kumimoji="0" lang="hr-HR" sz="2800" b="0"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0"/>
                  </a:ext>
                </a:extLst>
              </a:tr>
              <a:tr h="405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1</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1910980380012</a:t>
                      </a:r>
                      <a:endParaRPr kumimoji="0" lang="hr-HR" sz="2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Ivica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Šimić</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19.10.1980</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rPr>
                        <a:t>Daruvar</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Sinjska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3</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05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2</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dirty="0">
                          <a:ln>
                            <a:noFill/>
                          </a:ln>
                          <a:solidFill>
                            <a:srgbClr val="000000"/>
                          </a:solidFill>
                          <a:effectLst/>
                          <a:latin typeface="Arial" charset="0"/>
                          <a:cs typeface="Times New Roman" pitchFamily="18" charset="0"/>
                        </a:rPr>
                        <a:t>1009979380033</a:t>
                      </a:r>
                      <a:endParaRPr kumimoji="0" lang="hr-HR" sz="28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Davor</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Zorić</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10.09.1979</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rPr>
                        <a:t>Rijeka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Bubalova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45a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05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3</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0101981385025</a:t>
                      </a:r>
                      <a:endParaRPr kumimoji="0" lang="hr-HR" sz="2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Nada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Janković</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dirty="0">
                          <a:ln>
                            <a:noFill/>
                          </a:ln>
                          <a:solidFill>
                            <a:srgbClr val="000000"/>
                          </a:solidFill>
                          <a:effectLst/>
                          <a:latin typeface="Arial" charset="0"/>
                          <a:cs typeface="Times New Roman" pitchFamily="18" charset="0"/>
                        </a:rPr>
                        <a:t>01.01.1981</a:t>
                      </a:r>
                      <a:endParaRPr kumimoji="0" lang="hr-HR" sz="2800" b="0"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Šibenik</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Kninska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12</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136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4</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1201969385123</a:t>
                      </a:r>
                      <a:endParaRPr kumimoji="0" lang="hr-HR" sz="2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Vlatka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Grgić</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12.01.1969</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Split</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Bregovita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23</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05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5</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1112987425234</a:t>
                      </a:r>
                      <a:endParaRPr kumimoji="0" lang="hr-HR" sz="2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Cvita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Jukić</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11.12.1987</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rPr>
                        <a:t>Čakovec</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Lička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6</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05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6</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2511979381001</a:t>
                      </a:r>
                      <a:endParaRPr kumimoji="0" lang="hr-HR" sz="2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Juraj</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Carić</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25.11.1979</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Omiš</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Južna</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45</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49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a:t>
                      </a:r>
                      <a:endParaRPr kumimoji="0" lang="hr-HR" sz="2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a:ln>
                            <a:noFill/>
                          </a:ln>
                          <a:solidFill>
                            <a:srgbClr val="000000"/>
                          </a:solidFill>
                          <a:effectLst/>
                          <a:latin typeface="Arial" charset="0"/>
                          <a:cs typeface="Times New Roman" pitchFamily="18" charset="0"/>
                        </a:rPr>
                        <a:t>...</a:t>
                      </a:r>
                      <a:endParaRPr kumimoji="0" lang="hr-HR" sz="2800" b="0"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000" b="1" i="0" u="none" strike="noStrike" cap="none" normalizeH="0" baseline="0" dirty="0">
                          <a:ln>
                            <a:noFill/>
                          </a:ln>
                          <a:solidFill>
                            <a:srgbClr val="000000"/>
                          </a:solidFill>
                          <a:effectLst/>
                          <a:latin typeface="Arial" charset="0"/>
                          <a:cs typeface="Times New Roman" pitchFamily="18" charset="0"/>
                        </a:rPr>
                        <a:t>...</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486740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box(in)">
                                      <p:cBhvr>
                                        <p:cTn id="7" dur="500"/>
                                        <p:tgtEl>
                                          <p:spTgt spid="419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003"/>
                                        </p:tgtEl>
                                        <p:attrNameLst>
                                          <p:attrName>style.visibility</p:attrName>
                                        </p:attrNameLst>
                                      </p:cBhvr>
                                      <p:to>
                                        <p:strVal val="visible"/>
                                      </p:to>
                                    </p:set>
                                    <p:animEffect transition="in" filter="box(in)">
                                      <p:cBhvr>
                                        <p:cTn id="12" dur="500"/>
                                        <p:tgtEl>
                                          <p:spTgt spid="420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box(in)">
                                      <p:cBhvr>
                                        <p:cTn id="17"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503614" y="274639"/>
            <a:ext cx="6707187" cy="706437"/>
          </a:xfrm>
        </p:spPr>
        <p:txBody>
          <a:bodyPr>
            <a:normAutofit/>
          </a:bodyPr>
          <a:lstStyle/>
          <a:p>
            <a:r>
              <a:rPr lang="hr-HR" altLang="sr-Latn-RS" dirty="0">
                <a:solidFill>
                  <a:schemeClr val="tx2"/>
                </a:solidFill>
              </a:rPr>
              <a:t>Primarni ključ</a:t>
            </a:r>
            <a:endParaRPr lang="en-US" altLang="sr-Latn-RS" dirty="0">
              <a:solidFill>
                <a:schemeClr val="tx2"/>
              </a:solidFill>
            </a:endParaRPr>
          </a:p>
        </p:txBody>
      </p:sp>
      <p:sp>
        <p:nvSpPr>
          <p:cNvPr id="25602"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174F9D71-9352-4244-8C99-C8F473A5FE5F}" type="slidenum">
              <a:rPr lang="en-US" altLang="sr-Latn-RS" sz="1400">
                <a:solidFill>
                  <a:schemeClr val="tx2"/>
                </a:solidFill>
              </a:rPr>
              <a:pPr>
                <a:spcBef>
                  <a:spcPct val="0"/>
                </a:spcBef>
                <a:buFontTx/>
                <a:buNone/>
              </a:pPr>
              <a:t>15</a:t>
            </a:fld>
            <a:endParaRPr lang="en-US" altLang="sr-Latn-RS" sz="1400">
              <a:solidFill>
                <a:schemeClr val="tx2"/>
              </a:solidFill>
            </a:endParaRPr>
          </a:p>
        </p:txBody>
      </p:sp>
      <p:sp>
        <p:nvSpPr>
          <p:cNvPr id="25604" name="Text Box 3"/>
          <p:cNvSpPr txBox="1">
            <a:spLocks noChangeArrowheads="1"/>
          </p:cNvSpPr>
          <p:nvPr/>
        </p:nvSpPr>
        <p:spPr bwMode="auto">
          <a:xfrm>
            <a:off x="2351088" y="1341438"/>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50000"/>
              </a:spcBef>
              <a:buFontTx/>
              <a:buNone/>
            </a:pPr>
            <a:r>
              <a:rPr lang="hr-HR" altLang="zh-CN" sz="1800">
                <a:solidFill>
                  <a:schemeClr val="tx2"/>
                </a:solidFill>
                <a:cs typeface="Arial" panose="020B0604020202020204" pitchFamily="34" charset="0"/>
              </a:rPr>
              <a:t> </a:t>
            </a:r>
            <a:endParaRPr lang="en-US" altLang="sr-Latn-RS" sz="1600">
              <a:solidFill>
                <a:schemeClr val="tx2"/>
              </a:solidFill>
              <a:cs typeface="Arial" panose="020B0604020202020204" pitchFamily="34" charset="0"/>
            </a:endParaRPr>
          </a:p>
        </p:txBody>
      </p:sp>
      <p:sp>
        <p:nvSpPr>
          <p:cNvPr id="30724" name="Text Box 4"/>
          <p:cNvSpPr txBox="1">
            <a:spLocks noChangeArrowheads="1"/>
          </p:cNvSpPr>
          <p:nvPr/>
        </p:nvSpPr>
        <p:spPr bwMode="auto">
          <a:xfrm>
            <a:off x="2424114" y="3789363"/>
            <a:ext cx="77755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0"/>
              </a:spcBef>
              <a:buFontTx/>
              <a:buNone/>
            </a:pPr>
            <a:r>
              <a:rPr lang="hr-HR" altLang="sr-Latn-RS" sz="1800" b="1" dirty="0">
                <a:solidFill>
                  <a:schemeClr val="tx2"/>
                </a:solidFill>
                <a:cs typeface="Arial" panose="020B0604020202020204" pitchFamily="34" charset="0"/>
              </a:rPr>
              <a:t>Primarni ključ mora zadovoljavati:</a:t>
            </a:r>
            <a:br>
              <a:rPr lang="hr-HR" altLang="sr-Latn-RS" sz="1800" b="1" dirty="0">
                <a:solidFill>
                  <a:schemeClr val="tx2"/>
                </a:solidFill>
                <a:cs typeface="Arial" panose="020B0604020202020204" pitchFamily="34" charset="0"/>
              </a:rPr>
            </a:br>
            <a:endParaRPr lang="hr-HR" altLang="sr-Latn-RS" sz="1800" b="1" dirty="0">
              <a:solidFill>
                <a:schemeClr val="tx2"/>
              </a:solidFill>
              <a:cs typeface="Arial" panose="020B0604020202020204" pitchFamily="34" charset="0"/>
            </a:endParaRPr>
          </a:p>
          <a:p>
            <a:pPr lvl="1" eaLnBrk="1" hangingPunct="1">
              <a:spcBef>
                <a:spcPct val="0"/>
              </a:spcBef>
              <a:buFontTx/>
              <a:buChar char="•"/>
            </a:pPr>
            <a:r>
              <a:rPr lang="hr-HR" altLang="sr-Latn-RS" sz="1800" dirty="0">
                <a:solidFill>
                  <a:schemeClr val="tx2"/>
                </a:solidFill>
              </a:rPr>
              <a:t> </a:t>
            </a:r>
            <a:r>
              <a:rPr lang="hr-HR" altLang="sr-Latn-RS" sz="1800" b="1" dirty="0">
                <a:solidFill>
                  <a:schemeClr val="tx2"/>
                </a:solidFill>
                <a:cs typeface="Arial" panose="020B0604020202020204" pitchFamily="34" charset="0"/>
              </a:rPr>
              <a:t>vrijednost mora biti jednoznačna</a:t>
            </a:r>
          </a:p>
          <a:p>
            <a:pPr lvl="1" eaLnBrk="1" hangingPunct="1">
              <a:spcBef>
                <a:spcPct val="0"/>
              </a:spcBef>
              <a:buFontTx/>
              <a:buChar char="•"/>
            </a:pPr>
            <a:r>
              <a:rPr lang="hr-HR" altLang="sr-Latn-RS" sz="1800" b="1" dirty="0">
                <a:solidFill>
                  <a:schemeClr val="tx2"/>
                </a:solidFill>
              </a:rPr>
              <a:t> </a:t>
            </a:r>
            <a:r>
              <a:rPr lang="hr-HR" altLang="sr-Latn-RS" sz="1800" b="1" dirty="0">
                <a:solidFill>
                  <a:schemeClr val="tx2"/>
                </a:solidFill>
                <a:cs typeface="Arial" panose="020B0604020202020204" pitchFamily="34" charset="0"/>
              </a:rPr>
              <a:t>ne može imati vrijednost NULL (ne može biti prazno polje)</a:t>
            </a:r>
          </a:p>
          <a:p>
            <a:pPr lvl="1" eaLnBrk="1" hangingPunct="1">
              <a:spcBef>
                <a:spcPct val="0"/>
              </a:spcBef>
              <a:buFontTx/>
              <a:buChar char="•"/>
            </a:pPr>
            <a:r>
              <a:rPr lang="hr-HR" altLang="sr-Latn-RS" sz="1800" b="1" dirty="0">
                <a:solidFill>
                  <a:schemeClr val="tx2"/>
                </a:solidFill>
              </a:rPr>
              <a:t> mo</a:t>
            </a:r>
            <a:r>
              <a:rPr lang="hr-HR" altLang="sr-Latn-RS" sz="1800" b="1" dirty="0">
                <a:solidFill>
                  <a:schemeClr val="tx2"/>
                </a:solidFill>
                <a:cs typeface="Arial" panose="020B0604020202020204" pitchFamily="34" charset="0"/>
              </a:rPr>
              <a:t>ra postojati kod kreiranja i spremanja sloga.</a:t>
            </a:r>
            <a:endParaRPr lang="en-US" altLang="sr-Latn-RS" sz="1800" b="1" dirty="0">
              <a:solidFill>
                <a:schemeClr val="tx2"/>
              </a:solidFill>
              <a:cs typeface="Arial" panose="020B0604020202020204" pitchFamily="34" charset="0"/>
            </a:endParaRPr>
          </a:p>
        </p:txBody>
      </p:sp>
      <p:sp>
        <p:nvSpPr>
          <p:cNvPr id="30726" name="Text Box 6"/>
          <p:cNvSpPr txBox="1">
            <a:spLocks noChangeArrowheads="1"/>
          </p:cNvSpPr>
          <p:nvPr/>
        </p:nvSpPr>
        <p:spPr bwMode="auto">
          <a:xfrm>
            <a:off x="2927351" y="2060575"/>
            <a:ext cx="56880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50000"/>
              </a:spcBef>
              <a:buFontTx/>
              <a:buChar char="-"/>
            </a:pPr>
            <a:r>
              <a:rPr lang="hr-HR" altLang="zh-CN" sz="1800" dirty="0">
                <a:solidFill>
                  <a:schemeClr val="tx2"/>
                </a:solidFill>
              </a:rPr>
              <a:t> </a:t>
            </a:r>
            <a:r>
              <a:rPr lang="hr-HR" altLang="zh-CN" sz="1800" b="1" dirty="0">
                <a:solidFill>
                  <a:schemeClr val="tx2"/>
                </a:solidFill>
                <a:cs typeface="Arial" panose="020B0604020202020204" pitchFamily="34" charset="0"/>
              </a:rPr>
              <a:t>Polje ili više polja kojima se može jednoznačno definirati </a:t>
            </a:r>
            <a:r>
              <a:rPr lang="hr-HR" altLang="zh-CN" sz="1800" b="1" dirty="0">
                <a:solidFill>
                  <a:schemeClr val="tx2"/>
                </a:solidFill>
              </a:rPr>
              <a:t>redak (slog) tablice </a:t>
            </a:r>
            <a:r>
              <a:rPr lang="hr-HR" altLang="zh-CN" sz="1800" dirty="0">
                <a:solidFill>
                  <a:schemeClr val="tx2"/>
                </a:solidFill>
                <a:cs typeface="Arial" panose="020B0604020202020204" pitchFamily="34" charset="0"/>
              </a:rPr>
              <a:t/>
            </a:r>
            <a:br>
              <a:rPr lang="hr-HR" altLang="zh-CN" sz="1800" dirty="0">
                <a:solidFill>
                  <a:schemeClr val="tx2"/>
                </a:solidFill>
                <a:cs typeface="Arial" panose="020B0604020202020204" pitchFamily="34" charset="0"/>
              </a:rPr>
            </a:br>
            <a:endParaRPr lang="en-US" altLang="sr-Latn-RS" sz="1800" dirty="0">
              <a:solidFill>
                <a:schemeClr val="tx2"/>
              </a:solidFill>
              <a:cs typeface="Arial" panose="020B0604020202020204" pitchFamily="34" charset="0"/>
            </a:endParaRPr>
          </a:p>
        </p:txBody>
      </p:sp>
      <p:sp>
        <p:nvSpPr>
          <p:cNvPr id="30727" name="Text Box 7"/>
          <p:cNvSpPr txBox="1">
            <a:spLocks noChangeArrowheads="1"/>
          </p:cNvSpPr>
          <p:nvPr/>
        </p:nvSpPr>
        <p:spPr bwMode="auto">
          <a:xfrm>
            <a:off x="3000375" y="2924175"/>
            <a:ext cx="5545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50000"/>
              </a:spcBef>
              <a:buFontTx/>
              <a:buNone/>
            </a:pPr>
            <a:r>
              <a:rPr lang="hr-HR" altLang="zh-CN" sz="1800" dirty="0">
                <a:solidFill>
                  <a:schemeClr val="tx2"/>
                </a:solidFill>
                <a:cs typeface="Arial" panose="020B0604020202020204" pitchFamily="34" charset="0"/>
              </a:rPr>
              <a:t>-</a:t>
            </a:r>
            <a:r>
              <a:rPr lang="hr-HR" altLang="zh-CN" sz="1800" dirty="0">
                <a:solidFill>
                  <a:schemeClr val="tx2"/>
                </a:solidFill>
              </a:rPr>
              <a:t> </a:t>
            </a:r>
            <a:r>
              <a:rPr lang="hr-HR" altLang="zh-CN" sz="1800" b="1" dirty="0">
                <a:solidFill>
                  <a:schemeClr val="tx2"/>
                </a:solidFill>
                <a:cs typeface="Arial" panose="020B0604020202020204" pitchFamily="34" charset="0"/>
              </a:rPr>
              <a:t>Preko primarnog ključa ostvaruje se i veza s drugim tablicama</a:t>
            </a:r>
            <a:r>
              <a:rPr lang="en-US" altLang="zh-CN" sz="1800" b="1" dirty="0">
                <a:solidFill>
                  <a:schemeClr val="tx2"/>
                </a:solidFill>
                <a:ea typeface="宋体" panose="02010600030101010101" pitchFamily="2" charset="-122"/>
                <a:cs typeface="Arial" panose="020B0604020202020204" pitchFamily="34" charset="0"/>
              </a:rPr>
              <a:t> </a:t>
            </a:r>
            <a:endParaRPr lang="en-US" altLang="sr-Latn-RS" sz="1800" b="1" dirty="0">
              <a:solidFill>
                <a:schemeClr val="tx2"/>
              </a:solidFill>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5786065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box(in)">
                                      <p:cBhvr>
                                        <p:cTn id="7" dur="500"/>
                                        <p:tgtEl>
                                          <p:spTgt spid="30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box(in)">
                                      <p:cBhvr>
                                        <p:cTn id="12" dur="500"/>
                                        <p:tgtEl>
                                          <p:spTgt spid="307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24">
                                            <p:txEl>
                                              <p:pRg st="0" end="0"/>
                                            </p:txEl>
                                          </p:spTgt>
                                        </p:tgtEl>
                                        <p:attrNameLst>
                                          <p:attrName>style.visibility</p:attrName>
                                        </p:attrNameLst>
                                      </p:cBhvr>
                                      <p:to>
                                        <p:strVal val="visible"/>
                                      </p:to>
                                    </p:set>
                                    <p:animEffect transition="in" filter="box(in)">
                                      <p:cBhvr>
                                        <p:cTn id="17" dur="500"/>
                                        <p:tgtEl>
                                          <p:spTgt spid="3072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0724">
                                            <p:txEl>
                                              <p:pRg st="1" end="1"/>
                                            </p:txEl>
                                          </p:spTgt>
                                        </p:tgtEl>
                                        <p:attrNameLst>
                                          <p:attrName>style.visibility</p:attrName>
                                        </p:attrNameLst>
                                      </p:cBhvr>
                                      <p:to>
                                        <p:strVal val="visible"/>
                                      </p:to>
                                    </p:set>
                                    <p:animEffect transition="in" filter="box(in)">
                                      <p:cBhvr>
                                        <p:cTn id="22" dur="500"/>
                                        <p:tgtEl>
                                          <p:spTgt spid="3072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0724">
                                            <p:txEl>
                                              <p:pRg st="2" end="2"/>
                                            </p:txEl>
                                          </p:spTgt>
                                        </p:tgtEl>
                                        <p:attrNameLst>
                                          <p:attrName>style.visibility</p:attrName>
                                        </p:attrNameLst>
                                      </p:cBhvr>
                                      <p:to>
                                        <p:strVal val="visible"/>
                                      </p:to>
                                    </p:set>
                                    <p:animEffect transition="in" filter="box(in)">
                                      <p:cBhvr>
                                        <p:cTn id="27" dur="500"/>
                                        <p:tgtEl>
                                          <p:spTgt spid="3072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0724">
                                            <p:txEl>
                                              <p:pRg st="3" end="3"/>
                                            </p:txEl>
                                          </p:spTgt>
                                        </p:tgtEl>
                                        <p:attrNameLst>
                                          <p:attrName>style.visibility</p:attrName>
                                        </p:attrNameLst>
                                      </p:cBhvr>
                                      <p:to>
                                        <p:strVal val="visible"/>
                                      </p:to>
                                    </p:set>
                                    <p:animEffect transition="in" filter="box(in)">
                                      <p:cBhvr>
                                        <p:cTn id="32" dur="500"/>
                                        <p:tgtEl>
                                          <p:spTgt spid="307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allAtOnce"/>
      <p:bldP spid="30726" grpId="0"/>
      <p:bldP spid="307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a:t>Strani ključ i veze među tablicama</a:t>
            </a:r>
          </a:p>
        </p:txBody>
      </p:sp>
      <p:sp>
        <p:nvSpPr>
          <p:cNvPr id="6" name="Rezervirano mjesto sadržaja 5"/>
          <p:cNvSpPr>
            <a:spLocks noGrp="1"/>
          </p:cNvSpPr>
          <p:nvPr>
            <p:ph idx="1"/>
          </p:nvPr>
        </p:nvSpPr>
        <p:spPr>
          <a:xfrm>
            <a:off x="1199456" y="1825625"/>
            <a:ext cx="4536504" cy="4351338"/>
          </a:xfrm>
        </p:spPr>
        <p:txBody>
          <a:bodyPr/>
          <a:lstStyle/>
          <a:p>
            <a:r>
              <a:rPr lang="hr-HR" altLang="sr-Latn-RS" b="1" dirty="0">
                <a:latin typeface="Times New Roman" panose="02020603050405020304" pitchFamily="18" charset="0"/>
              </a:rPr>
              <a:t>veze</a:t>
            </a:r>
            <a:r>
              <a:rPr lang="hr-HR" altLang="sr-Latn-RS" dirty="0">
                <a:latin typeface="Times New Roman" panose="02020603050405020304" pitchFamily="18" charset="0"/>
              </a:rPr>
              <a:t> - uspostavljaju se između dva ili više tipova entiteta (1:1, 1:N, M:N)</a:t>
            </a:r>
          </a:p>
          <a:p>
            <a:pPr>
              <a:buNone/>
            </a:pPr>
            <a:endParaRPr lang="hr-HR" altLang="sr-Latn-RS" dirty="0">
              <a:latin typeface="Times New Roman" panose="02020603050405020304" pitchFamily="18" charset="0"/>
            </a:endParaRPr>
          </a:p>
          <a:p>
            <a:r>
              <a:rPr lang="hr-HR" altLang="sr-Latn-RS" b="1" dirty="0">
                <a:latin typeface="Times New Roman" panose="02020603050405020304" pitchFamily="18" charset="0"/>
              </a:rPr>
              <a:t>strani ključ - skup atributa u jednoj relaciji koji može poprimiti vrijednost primarnog ključa druge relacije </a:t>
            </a:r>
          </a:p>
          <a:p>
            <a:endParaRPr lang="hr-HR" altLang="sr-Latn-RS" b="1" dirty="0">
              <a:latin typeface="Times New Roman" panose="02020603050405020304" pitchFamily="18" charset="0"/>
            </a:endParaRPr>
          </a:p>
          <a:p>
            <a:r>
              <a:rPr lang="hr-HR" altLang="sr-Latn-RS" dirty="0">
                <a:latin typeface="Times New Roman" panose="02020603050405020304" pitchFamily="18" charset="0"/>
              </a:rPr>
              <a:t>OIB firme je strani ključ u tablici auti</a:t>
            </a:r>
          </a:p>
          <a:p>
            <a:endParaRPr lang="hr-HR" dirty="0"/>
          </a:p>
        </p:txBody>
      </p:sp>
      <p:sp>
        <p:nvSpPr>
          <p:cNvPr id="4" name="Rezervirano mjesto broja slajda 3"/>
          <p:cNvSpPr>
            <a:spLocks noGrp="1"/>
          </p:cNvSpPr>
          <p:nvPr>
            <p:ph type="sldNum" sz="quarter" idx="12"/>
          </p:nvPr>
        </p:nvSpPr>
        <p:spPr/>
        <p:txBody>
          <a:bodyPr>
            <a:normAutofit lnSpcReduction="10000"/>
          </a:bodyPr>
          <a:lstStyle/>
          <a:p>
            <a:pPr>
              <a:defRPr/>
            </a:pPr>
            <a:fld id="{20CAC798-C4C4-4C8D-99E9-06954F181AE8}" type="slidenum">
              <a:rPr lang="en-US" altLang="sr-Latn-RS" smtClean="0"/>
              <a:pPr>
                <a:defRPr/>
              </a:pPr>
              <a:t>16</a:t>
            </a:fld>
            <a:endParaRPr lang="en-US" altLang="sr-Latn-RS"/>
          </a:p>
        </p:txBody>
      </p:sp>
      <p:pic>
        <p:nvPicPr>
          <p:cNvPr id="7" name="Picture 16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8362" y="2132856"/>
            <a:ext cx="4719638" cy="333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11980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ormAutofit/>
          </a:bodyPr>
          <a:lstStyle/>
          <a:p>
            <a:pPr eaLnBrk="1" hangingPunct="1"/>
            <a:r>
              <a:rPr lang="hr-HR" altLang="sr-Latn-RS" sz="3600" b="1" dirty="0"/>
              <a:t>Planiranje</a:t>
            </a:r>
            <a:r>
              <a:rPr lang="hr-HR" altLang="sr-Latn-RS" sz="3600" dirty="0"/>
              <a:t> i projektiranje </a:t>
            </a:r>
            <a:r>
              <a:rPr lang="hr-HR" altLang="sr-Latn-RS" sz="3600" b="1" dirty="0"/>
              <a:t>baze</a:t>
            </a:r>
            <a:r>
              <a:rPr lang="hr-HR" altLang="sr-Latn-RS" sz="3600" dirty="0"/>
              <a:t> podataka</a:t>
            </a:r>
          </a:p>
        </p:txBody>
      </p:sp>
      <p:sp>
        <p:nvSpPr>
          <p:cNvPr id="26628" name="Rectangle 3"/>
          <p:cNvSpPr>
            <a:spLocks noGrp="1" noChangeArrowheads="1"/>
          </p:cNvSpPr>
          <p:nvPr>
            <p:ph idx="1"/>
          </p:nvPr>
        </p:nvSpPr>
        <p:spPr>
          <a:xfrm>
            <a:off x="695401" y="1700213"/>
            <a:ext cx="9269656" cy="4449762"/>
          </a:xfrm>
        </p:spPr>
        <p:txBody>
          <a:bodyPr/>
          <a:lstStyle/>
          <a:p>
            <a:pPr eaLnBrk="1" hangingPunct="1">
              <a:lnSpc>
                <a:spcPct val="90000"/>
              </a:lnSpc>
            </a:pPr>
            <a:r>
              <a:rPr lang="hr-HR" altLang="sr-Latn-RS" sz="2800" dirty="0"/>
              <a:t>Određivanje namjene baze podataka – određivanje problemskog područja (objekti i događaji koji se žele evidentirati) - </a:t>
            </a:r>
            <a:r>
              <a:rPr lang="hr-HR" altLang="sr-Latn-RS" sz="2800" b="1" dirty="0"/>
              <a:t>određivanje potrebnih podataka, njihove strukture i povezanosti</a:t>
            </a:r>
          </a:p>
          <a:p>
            <a:pPr eaLnBrk="1" hangingPunct="1">
              <a:lnSpc>
                <a:spcPct val="90000"/>
              </a:lnSpc>
            </a:pPr>
            <a:r>
              <a:rPr lang="hr-HR" altLang="sr-Latn-RS" sz="2800" b="1" dirty="0"/>
              <a:t>Određivanje tablica </a:t>
            </a:r>
            <a:r>
              <a:rPr lang="hr-HR" altLang="sr-Latn-RS" sz="2800" dirty="0"/>
              <a:t>– logičkih cjelina podataka (svaka tablica neovisna o drugima i može predstavljati entitet za sebe)</a:t>
            </a:r>
          </a:p>
          <a:p>
            <a:pPr eaLnBrk="1" hangingPunct="1">
              <a:lnSpc>
                <a:spcPct val="90000"/>
              </a:lnSpc>
            </a:pPr>
            <a:r>
              <a:rPr lang="hr-HR" altLang="sr-Latn-RS" sz="2800" b="1" dirty="0"/>
              <a:t>Određivanje polja </a:t>
            </a:r>
            <a:r>
              <a:rPr lang="hr-HR" altLang="sr-Latn-RS" sz="2800" dirty="0"/>
              <a:t>(odlučivanje o tipu i veličini)</a:t>
            </a:r>
          </a:p>
        </p:txBody>
      </p:sp>
      <p:sp>
        <p:nvSpPr>
          <p:cNvPr id="26626"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AF595DC6-0BDC-4C1A-8920-90697856AD1F}" type="slidenum">
              <a:rPr lang="en-US" altLang="sr-Latn-RS" sz="1400">
                <a:solidFill>
                  <a:schemeClr val="tx2"/>
                </a:solidFill>
              </a:rPr>
              <a:pPr>
                <a:spcBef>
                  <a:spcPct val="0"/>
                </a:spcBef>
                <a:buFontTx/>
                <a:buNone/>
              </a:pPr>
              <a:t>17</a:t>
            </a:fld>
            <a:endParaRPr lang="en-US" altLang="sr-Latn-RS" sz="1400">
              <a:solidFill>
                <a:schemeClr val="tx2"/>
              </a:solidFill>
            </a:endParaRPr>
          </a:p>
        </p:txBody>
      </p:sp>
    </p:spTree>
    <p:extLst>
      <p:ext uri="{BB962C8B-B14F-4D97-AF65-F5344CB8AC3E}">
        <p14:creationId xmlns:p14="http://schemas.microsoft.com/office/powerpoint/2010/main" val="317333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167"/>
          <p:cNvSpPr>
            <a:spLocks noGrp="1" noChangeArrowheads="1"/>
          </p:cNvSpPr>
          <p:nvPr>
            <p:ph type="title"/>
          </p:nvPr>
        </p:nvSpPr>
        <p:spPr>
          <a:xfrm>
            <a:off x="3287714" y="274639"/>
            <a:ext cx="6923087" cy="706437"/>
          </a:xfrm>
          <a:noFill/>
        </p:spPr>
        <p:txBody>
          <a:bodyPr>
            <a:normAutofit/>
          </a:bodyPr>
          <a:lstStyle/>
          <a:p>
            <a:r>
              <a:rPr lang="hr-HR" altLang="sr-Latn-RS" dirty="0">
                <a:solidFill>
                  <a:schemeClr val="tx2"/>
                </a:solidFill>
              </a:rPr>
              <a:t>Normalizacija</a:t>
            </a:r>
            <a:endParaRPr lang="en-US" altLang="sr-Latn-RS" dirty="0">
              <a:solidFill>
                <a:schemeClr val="tx2"/>
              </a:solidFill>
            </a:endParaRPr>
          </a:p>
        </p:txBody>
      </p:sp>
      <p:sp>
        <p:nvSpPr>
          <p:cNvPr id="27650"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D97DB9D5-CFAC-491D-A3AE-8817BD54710C}" type="slidenum">
              <a:rPr lang="en-US" altLang="sr-Latn-RS" sz="1400">
                <a:solidFill>
                  <a:schemeClr val="tx2"/>
                </a:solidFill>
              </a:rPr>
              <a:pPr>
                <a:spcBef>
                  <a:spcPct val="0"/>
                </a:spcBef>
                <a:buFontTx/>
                <a:buNone/>
              </a:pPr>
              <a:t>18</a:t>
            </a:fld>
            <a:endParaRPr lang="en-US" altLang="sr-Latn-RS" sz="1400">
              <a:solidFill>
                <a:schemeClr val="tx2"/>
              </a:solidFill>
            </a:endParaRPr>
          </a:p>
        </p:txBody>
      </p:sp>
      <p:sp>
        <p:nvSpPr>
          <p:cNvPr id="34981" name="Text Box 165"/>
          <p:cNvSpPr txBox="1">
            <a:spLocks noChangeArrowheads="1"/>
          </p:cNvSpPr>
          <p:nvPr/>
        </p:nvSpPr>
        <p:spPr bwMode="auto">
          <a:xfrm>
            <a:off x="1775520" y="2217723"/>
            <a:ext cx="79311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50000"/>
              </a:spcBef>
              <a:buFontTx/>
              <a:buNone/>
            </a:pPr>
            <a:r>
              <a:rPr lang="hr-HR" altLang="zh-CN" sz="2400" b="1" dirty="0">
                <a:solidFill>
                  <a:schemeClr val="tx2"/>
                </a:solidFill>
                <a:cs typeface="Arial" panose="020B0604020202020204" pitchFamily="34" charset="0"/>
              </a:rPr>
              <a:t>postupak kojim se tablice u bazi strukturiraju tako da se izbjegne redundantnost (nepotrebno ponavljanje podataka) i međuzavisnost</a:t>
            </a:r>
            <a:r>
              <a:rPr lang="hr-HR" altLang="zh-CN" sz="2400" dirty="0">
                <a:solidFill>
                  <a:schemeClr val="tx2"/>
                </a:solidFill>
                <a:cs typeface="Arial" panose="020B0604020202020204" pitchFamily="34" charset="0"/>
              </a:rPr>
              <a:t> te da se stvori što konzistentniji model podataka</a:t>
            </a:r>
            <a:r>
              <a:rPr lang="en-US" altLang="zh-CN" sz="2400" dirty="0">
                <a:solidFill>
                  <a:schemeClr val="tx2"/>
                </a:solidFill>
                <a:ea typeface="宋体" panose="02010600030101010101" pitchFamily="2" charset="-122"/>
                <a:cs typeface="Arial" panose="020B0604020202020204" pitchFamily="34" charset="0"/>
              </a:rPr>
              <a:t> </a:t>
            </a:r>
            <a:endParaRPr lang="en-US" altLang="sr-Latn-RS" sz="2400" dirty="0">
              <a:solidFill>
                <a:schemeClr val="tx2"/>
              </a:solidFill>
              <a:cs typeface="Arial" panose="020B0604020202020204" pitchFamily="34" charset="0"/>
            </a:endParaRPr>
          </a:p>
        </p:txBody>
      </p:sp>
      <p:sp>
        <p:nvSpPr>
          <p:cNvPr id="34982" name="Text Box 166"/>
          <p:cNvSpPr txBox="1">
            <a:spLocks noChangeArrowheads="1"/>
          </p:cNvSpPr>
          <p:nvPr/>
        </p:nvSpPr>
        <p:spPr bwMode="auto">
          <a:xfrm>
            <a:off x="2148440" y="4221793"/>
            <a:ext cx="75247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50000"/>
              </a:spcBef>
              <a:buFontTx/>
              <a:buNone/>
            </a:pPr>
            <a:r>
              <a:rPr lang="hr-HR" altLang="zh-CN" sz="2400" dirty="0">
                <a:solidFill>
                  <a:schemeClr val="tx2"/>
                </a:solidFill>
                <a:cs typeface="Arial" panose="020B0604020202020204" pitchFamily="34" charset="0"/>
              </a:rPr>
              <a:t>Normalizacija se praktično izvodi tako da se tablica, u kojoj se nepotrebno ponavljaju poda</a:t>
            </a:r>
            <a:r>
              <a:rPr lang="hr-HR" altLang="zh-CN" sz="2400" dirty="0">
                <a:solidFill>
                  <a:schemeClr val="tx2"/>
                </a:solidFill>
              </a:rPr>
              <a:t>t</a:t>
            </a:r>
            <a:r>
              <a:rPr lang="hr-HR" altLang="zh-CN" sz="2400" dirty="0">
                <a:solidFill>
                  <a:schemeClr val="tx2"/>
                </a:solidFill>
                <a:cs typeface="Arial" panose="020B0604020202020204" pitchFamily="34" charset="0"/>
              </a:rPr>
              <a:t>ci organizira u više tablica</a:t>
            </a:r>
            <a:r>
              <a:rPr lang="hr-HR" altLang="zh-CN" sz="2400" dirty="0">
                <a:solidFill>
                  <a:schemeClr val="tx2"/>
                </a:solidFill>
              </a:rPr>
              <a:t>.</a:t>
            </a:r>
            <a:r>
              <a:rPr lang="en-US" altLang="zh-CN" sz="2400" dirty="0">
                <a:solidFill>
                  <a:schemeClr val="tx2"/>
                </a:solidFill>
                <a:ea typeface="宋体" panose="02010600030101010101" pitchFamily="2" charset="-122"/>
                <a:cs typeface="Arial" panose="020B0604020202020204" pitchFamily="34" charset="0"/>
              </a:rPr>
              <a:t> </a:t>
            </a:r>
            <a:endParaRPr lang="en-US" altLang="sr-Latn-RS" sz="2400" dirty="0">
              <a:solidFill>
                <a:schemeClr val="tx2"/>
              </a:solidFill>
              <a:cs typeface="Arial" panose="020B0604020202020204" pitchFamily="34" charset="0"/>
            </a:endParaRPr>
          </a:p>
        </p:txBody>
      </p:sp>
    </p:spTree>
    <p:extLst>
      <p:ext uri="{BB962C8B-B14F-4D97-AF65-F5344CB8AC3E}">
        <p14:creationId xmlns:p14="http://schemas.microsoft.com/office/powerpoint/2010/main" val="1781060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981"/>
                                        </p:tgtEl>
                                        <p:attrNameLst>
                                          <p:attrName>style.visibility</p:attrName>
                                        </p:attrNameLst>
                                      </p:cBhvr>
                                      <p:to>
                                        <p:strVal val="visible"/>
                                      </p:to>
                                    </p:set>
                                    <p:animEffect transition="in" filter="box(in)">
                                      <p:cBhvr>
                                        <p:cTn id="7" dur="500"/>
                                        <p:tgtEl>
                                          <p:spTgt spid="349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982"/>
                                        </p:tgtEl>
                                        <p:attrNameLst>
                                          <p:attrName>style.visibility</p:attrName>
                                        </p:attrNameLst>
                                      </p:cBhvr>
                                      <p:to>
                                        <p:strVal val="visible"/>
                                      </p:to>
                                    </p:set>
                                    <p:animEffect transition="in" filter="box(in)">
                                      <p:cBhvr>
                                        <p:cTn id="12" dur="500"/>
                                        <p:tgtEl>
                                          <p:spTgt spid="34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81" grpId="0"/>
      <p:bldP spid="349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Ovisnosti</a:t>
            </a:r>
          </a:p>
        </p:txBody>
      </p:sp>
      <p:sp>
        <p:nvSpPr>
          <p:cNvPr id="3" name="Rezervirano mjesto sadržaja 2"/>
          <p:cNvSpPr>
            <a:spLocks noGrp="1"/>
          </p:cNvSpPr>
          <p:nvPr>
            <p:ph idx="1"/>
          </p:nvPr>
        </p:nvSpPr>
        <p:spPr/>
        <p:txBody>
          <a:bodyPr>
            <a:normAutofit/>
          </a:bodyPr>
          <a:lstStyle/>
          <a:p>
            <a:r>
              <a:rPr lang="hr-HR" altLang="sr-Latn-RS" sz="2800" dirty="0">
                <a:latin typeface="Times New Roman" panose="02020603050405020304" pitchFamily="18" charset="0"/>
              </a:rPr>
              <a:t>Funkcionalna ovisnost</a:t>
            </a:r>
          </a:p>
          <a:p>
            <a:r>
              <a:rPr lang="hr-HR" altLang="sr-Latn-RS" sz="2800" dirty="0">
                <a:latin typeface="Times New Roman" panose="02020603050405020304" pitchFamily="18" charset="0"/>
              </a:rPr>
              <a:t>Višeznačna ovisnost</a:t>
            </a:r>
          </a:p>
          <a:p>
            <a:r>
              <a:rPr lang="hr-HR" altLang="sr-Latn-RS" sz="2800" dirty="0">
                <a:latin typeface="Times New Roman" panose="02020603050405020304" pitchFamily="18" charset="0"/>
              </a:rPr>
              <a:t>Spojna ovisnost</a:t>
            </a:r>
          </a:p>
          <a:p>
            <a:pPr marL="0" indent="0">
              <a:buNone/>
            </a:pPr>
            <a:endParaRPr lang="hr-HR" altLang="sr-Latn-RS" sz="2800" dirty="0">
              <a:latin typeface="Times New Roman" panose="02020603050405020304" pitchFamily="18" charset="0"/>
            </a:endParaRPr>
          </a:p>
          <a:p>
            <a:r>
              <a:rPr lang="hr-HR" altLang="sr-Latn-RS" sz="2800" dirty="0">
                <a:latin typeface="Times New Roman" panose="02020603050405020304" pitchFamily="18" charset="0"/>
                <a:sym typeface="Wingdings" panose="05000000000000000000" pitchFamily="2" charset="2"/>
              </a:rPr>
              <a:t>normalna forma garantira da nema određenog tipa ovisnosti </a:t>
            </a:r>
          </a:p>
          <a:p>
            <a:r>
              <a:rPr lang="hr-HR" altLang="sr-Latn-RS" sz="2800" dirty="0">
                <a:latin typeface="Times New Roman" panose="02020603050405020304" pitchFamily="18" charset="0"/>
                <a:sym typeface="Wingdings" panose="05000000000000000000" pitchFamily="2" charset="2"/>
              </a:rPr>
              <a:t>uključuje prethodnu normalnu formu (osim 1NF)</a:t>
            </a:r>
          </a:p>
          <a:p>
            <a:endParaRPr lang="hr-HR" sz="2800"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19</a:t>
            </a:fld>
            <a:endParaRPr lang="en-US" altLang="sr-Latn-RS"/>
          </a:p>
        </p:txBody>
      </p:sp>
    </p:spTree>
    <p:extLst>
      <p:ext uri="{BB962C8B-B14F-4D97-AF65-F5344CB8AC3E}">
        <p14:creationId xmlns:p14="http://schemas.microsoft.com/office/powerpoint/2010/main" val="6421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hr-HR" altLang="sr-Latn-RS"/>
              <a:t>Baza podataka</a:t>
            </a:r>
          </a:p>
        </p:txBody>
      </p:sp>
      <p:sp>
        <p:nvSpPr>
          <p:cNvPr id="9220" name="Rectangle 3"/>
          <p:cNvSpPr>
            <a:spLocks noGrp="1" noChangeArrowheads="1"/>
          </p:cNvSpPr>
          <p:nvPr>
            <p:ph type="body" sz="half" idx="1"/>
          </p:nvPr>
        </p:nvSpPr>
        <p:spPr>
          <a:xfrm>
            <a:off x="1981200" y="1447801"/>
            <a:ext cx="7786688" cy="4949825"/>
          </a:xfrm>
        </p:spPr>
        <p:txBody>
          <a:bodyPr/>
          <a:lstStyle/>
          <a:p>
            <a:pPr eaLnBrk="1" hangingPunct="1"/>
            <a:r>
              <a:rPr lang="hr-HR" altLang="sr-Latn-RS" sz="2800" dirty="0"/>
              <a:t>Bilježimo svojstva entiteta – atribute i njihove  vrijednosti</a:t>
            </a:r>
          </a:p>
          <a:p>
            <a:pPr eaLnBrk="1" hangingPunct="1"/>
            <a:endParaRPr lang="hr-HR" altLang="sr-Latn-RS" sz="2800" dirty="0"/>
          </a:p>
          <a:p>
            <a:pPr eaLnBrk="1" hangingPunct="1"/>
            <a:endParaRPr lang="hr-HR" altLang="sr-Latn-RS" sz="2800" dirty="0"/>
          </a:p>
        </p:txBody>
      </p:sp>
      <p:sp>
        <p:nvSpPr>
          <p:cNvPr id="9218" name="Rezervirano mjesto broja slajda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313C4BED-9223-47BA-B0A6-ABEB16F87023}" type="slidenum">
              <a:rPr lang="en-US" altLang="sr-Latn-RS" sz="1400">
                <a:solidFill>
                  <a:schemeClr val="tx2"/>
                </a:solidFill>
              </a:rPr>
              <a:pPr>
                <a:spcBef>
                  <a:spcPct val="0"/>
                </a:spcBef>
                <a:buFontTx/>
                <a:buNone/>
              </a:pPr>
              <a:t>2</a:t>
            </a:fld>
            <a:endParaRPr lang="en-US" altLang="sr-Latn-RS" sz="1400">
              <a:solidFill>
                <a:schemeClr val="tx2"/>
              </a:solidFill>
            </a:endParaRPr>
          </a:p>
        </p:txBody>
      </p:sp>
      <p:pic>
        <p:nvPicPr>
          <p:cNvPr id="9221" name="Picture 2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3953" y="2492375"/>
            <a:ext cx="28575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05388" y="3006725"/>
            <a:ext cx="4762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Funkcionalna ovisnost</a:t>
            </a:r>
          </a:p>
        </p:txBody>
      </p:sp>
      <p:sp>
        <p:nvSpPr>
          <p:cNvPr id="3" name="Rezervirano mjesto sadržaja 2"/>
          <p:cNvSpPr>
            <a:spLocks noGrp="1"/>
          </p:cNvSpPr>
          <p:nvPr>
            <p:ph idx="1"/>
          </p:nvPr>
        </p:nvSpPr>
        <p:spPr/>
        <p:txBody>
          <a:bodyPr>
            <a:normAutofit/>
          </a:bodyPr>
          <a:lstStyle/>
          <a:p>
            <a:r>
              <a:rPr lang="hr-HR" altLang="sr-Latn-RS" sz="2800" dirty="0">
                <a:latin typeface="Times New Roman" panose="02020603050405020304" pitchFamily="18" charset="0"/>
              </a:rPr>
              <a:t>Za zadanu relaciju R, </a:t>
            </a:r>
            <a:r>
              <a:rPr lang="hr-HR" altLang="sr-Latn-RS" sz="2800" b="1" dirty="0">
                <a:latin typeface="Times New Roman" panose="02020603050405020304" pitchFamily="18" charset="0"/>
              </a:rPr>
              <a:t>atribut B</a:t>
            </a:r>
            <a:r>
              <a:rPr lang="hr-HR" altLang="sr-Latn-RS" sz="2800" dirty="0">
                <a:latin typeface="Times New Roman" panose="02020603050405020304" pitchFamily="18" charset="0"/>
              </a:rPr>
              <a:t> (ili skup atributa) </a:t>
            </a:r>
            <a:r>
              <a:rPr lang="hr-HR" altLang="sr-Latn-RS" sz="2800" b="1" dirty="0">
                <a:latin typeface="Times New Roman" panose="02020603050405020304" pitchFamily="18" charset="0"/>
              </a:rPr>
              <a:t>je funkcionalno ovisan o atributu A</a:t>
            </a:r>
            <a:r>
              <a:rPr lang="hr-HR" altLang="sr-Latn-RS" sz="2800" dirty="0">
                <a:latin typeface="Times New Roman" panose="02020603050405020304" pitchFamily="18" charset="0"/>
              </a:rPr>
              <a:t> (ili skupu atributa) </a:t>
            </a:r>
            <a:r>
              <a:rPr lang="hr-HR" altLang="sr-Latn-RS" sz="2800" b="1" dirty="0">
                <a:latin typeface="Times New Roman" panose="02020603050405020304" pitchFamily="18" charset="0"/>
              </a:rPr>
              <a:t>ako vrijednost od A jednoznačno određuje vrijednost od B</a:t>
            </a:r>
          </a:p>
          <a:p>
            <a:r>
              <a:rPr lang="hr-HR" altLang="sr-Latn-RS" sz="2800" b="1" dirty="0">
                <a:latin typeface="Times New Roman" panose="02020603050405020304" pitchFamily="18" charset="0"/>
              </a:rPr>
              <a:t>Ako dva sloga imaju isti A, i B im mora biti isti</a:t>
            </a:r>
          </a:p>
          <a:p>
            <a:r>
              <a:rPr lang="hr-HR" altLang="sr-Latn-RS" sz="2800" b="1" dirty="0">
                <a:latin typeface="Times New Roman" panose="02020603050405020304" pitchFamily="18" charset="0"/>
              </a:rPr>
              <a:t>Oznaka: A </a:t>
            </a:r>
            <a:r>
              <a:rPr lang="hr-HR" altLang="sr-Latn-RS" sz="2800" b="1" dirty="0">
                <a:latin typeface="Times New Roman" panose="02020603050405020304" pitchFamily="18" charset="0"/>
                <a:sym typeface="Wingdings" panose="05000000000000000000" pitchFamily="2" charset="2"/>
              </a:rPr>
              <a:t> B</a:t>
            </a:r>
            <a:endParaRPr lang="en-US" altLang="sr-Latn-RS" sz="2800" b="1" dirty="0">
              <a:latin typeface="Times New Roman" panose="02020603050405020304" pitchFamily="18" charset="0"/>
            </a:endParaRPr>
          </a:p>
          <a:p>
            <a:r>
              <a:rPr lang="hr-HR" sz="2800" dirty="0"/>
              <a:t>Pamtimo jednu e-mail adresu za zaposlenika. Zaposlenik ima OIB. Postoji funkcionalna ovisnost e-mail adrese o OIB-u</a:t>
            </a:r>
          </a:p>
          <a:p>
            <a:r>
              <a:rPr lang="hr-HR" sz="2800" b="1" dirty="0"/>
              <a:t>OIB</a:t>
            </a:r>
            <a:r>
              <a:rPr lang="hr-HR" altLang="sr-Latn-RS" sz="2800" b="1" dirty="0">
                <a:latin typeface="Times New Roman" panose="02020603050405020304" pitchFamily="18" charset="0"/>
                <a:sym typeface="Wingdings" panose="05000000000000000000" pitchFamily="2" charset="2"/>
              </a:rPr>
              <a:t>  e-mail</a:t>
            </a:r>
          </a:p>
          <a:p>
            <a:r>
              <a:rPr lang="hr-HR" sz="2800" b="1" dirty="0">
                <a:latin typeface="Times New Roman" panose="02020603050405020304" pitchFamily="18" charset="0"/>
                <a:sym typeface="Wingdings" panose="05000000000000000000" pitchFamily="2" charset="2"/>
              </a:rPr>
              <a:t>OIB</a:t>
            </a:r>
            <a:r>
              <a:rPr lang="hr-HR" altLang="sr-Latn-RS" sz="2800" b="1" dirty="0">
                <a:latin typeface="Times New Roman" panose="02020603050405020304" pitchFamily="18" charset="0"/>
                <a:sym typeface="Wingdings" panose="05000000000000000000" pitchFamily="2" charset="2"/>
              </a:rPr>
              <a:t> ime, OIB prezime, ….</a:t>
            </a:r>
            <a:endParaRPr lang="hr-HR" sz="2800" b="1"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20</a:t>
            </a:fld>
            <a:endParaRPr lang="en-US" altLang="sr-Latn-RS"/>
          </a:p>
        </p:txBody>
      </p:sp>
    </p:spTree>
    <p:extLst>
      <p:ext uri="{BB962C8B-B14F-4D97-AF65-F5344CB8AC3E}">
        <p14:creationId xmlns:p14="http://schemas.microsoft.com/office/powerpoint/2010/main" val="3297492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Tranzitivna ovisnost</a:t>
            </a:r>
          </a:p>
        </p:txBody>
      </p:sp>
      <p:sp>
        <p:nvSpPr>
          <p:cNvPr id="3" name="Rezervirano mjesto sadržaja 2"/>
          <p:cNvSpPr>
            <a:spLocks noGrp="1"/>
          </p:cNvSpPr>
          <p:nvPr>
            <p:ph idx="1"/>
          </p:nvPr>
        </p:nvSpPr>
        <p:spPr>
          <a:xfrm>
            <a:off x="119336" y="1828802"/>
            <a:ext cx="8797588" cy="1384175"/>
          </a:xfrm>
        </p:spPr>
        <p:txBody>
          <a:bodyPr>
            <a:noAutofit/>
          </a:bodyPr>
          <a:lstStyle/>
          <a:p>
            <a:r>
              <a:rPr lang="hr-HR" sz="2800" dirty="0"/>
              <a:t>Imamo atribute A, B i C</a:t>
            </a:r>
          </a:p>
          <a:p>
            <a:r>
              <a:rPr lang="hr-HR" altLang="sr-Latn-RS" sz="2800" b="1" dirty="0">
                <a:latin typeface="Arial" panose="020B0604020202020204" pitchFamily="34" charset="0"/>
              </a:rPr>
              <a:t>Ako vrijedi </a:t>
            </a:r>
            <a:r>
              <a:rPr lang="en-CA" altLang="sr-Latn-RS" sz="2800" b="1" dirty="0">
                <a:latin typeface="Arial" panose="020B0604020202020204" pitchFamily="34" charset="0"/>
              </a:rPr>
              <a:t>A </a:t>
            </a:r>
            <a:r>
              <a:rPr lang="en-CA" altLang="sr-Latn-RS" sz="2800" b="1" noProof="1">
                <a:latin typeface="Arial" panose="020B0604020202020204" pitchFamily="34" charset="0"/>
                <a:sym typeface="Wingdings" panose="05000000000000000000" pitchFamily="2" charset="2"/>
              </a:rPr>
              <a:t></a:t>
            </a:r>
            <a:r>
              <a:rPr lang="en-CA" altLang="sr-Latn-RS" sz="2800" b="1" dirty="0">
                <a:latin typeface="Arial" panose="020B0604020202020204" pitchFamily="34" charset="0"/>
              </a:rPr>
              <a:t> B </a:t>
            </a:r>
            <a:r>
              <a:rPr lang="hr-HR" altLang="sr-Latn-RS" sz="2800" b="1" dirty="0">
                <a:latin typeface="Arial" panose="020B0604020202020204" pitchFamily="34" charset="0"/>
              </a:rPr>
              <a:t>i</a:t>
            </a:r>
            <a:r>
              <a:rPr lang="en-CA" altLang="sr-Latn-RS" sz="2800" b="1" dirty="0">
                <a:latin typeface="Arial" panose="020B0604020202020204" pitchFamily="34" charset="0"/>
              </a:rPr>
              <a:t> B </a:t>
            </a:r>
            <a:r>
              <a:rPr lang="en-CA" altLang="sr-Latn-RS" sz="2800" b="1" noProof="1">
                <a:latin typeface="Arial" panose="020B0604020202020204" pitchFamily="34" charset="0"/>
                <a:sym typeface="Wingdings" panose="05000000000000000000" pitchFamily="2" charset="2"/>
              </a:rPr>
              <a:t></a:t>
            </a:r>
            <a:r>
              <a:rPr lang="en-CA" altLang="sr-Latn-RS" sz="2800" b="1" dirty="0">
                <a:latin typeface="Arial" panose="020B0604020202020204" pitchFamily="34" charset="0"/>
              </a:rPr>
              <a:t> C</a:t>
            </a:r>
            <a:endParaRPr lang="hr-HR" altLang="sr-Latn-RS" sz="2800" b="1" dirty="0">
              <a:latin typeface="Arial" panose="020B0604020202020204" pitchFamily="34" charset="0"/>
            </a:endParaRPr>
          </a:p>
          <a:p>
            <a:r>
              <a:rPr lang="hr-HR" sz="2800" b="1" dirty="0">
                <a:latin typeface="Arial" panose="020B0604020202020204" pitchFamily="34" charset="0"/>
              </a:rPr>
              <a:t>Onda vrijedi i </a:t>
            </a:r>
            <a:r>
              <a:rPr lang="en-CA" altLang="sr-Latn-RS" sz="2800" b="1" dirty="0">
                <a:latin typeface="Arial" panose="020B0604020202020204" pitchFamily="34" charset="0"/>
              </a:rPr>
              <a:t>A </a:t>
            </a:r>
            <a:r>
              <a:rPr lang="en-CA" altLang="sr-Latn-RS" sz="2800" b="1" noProof="1">
                <a:latin typeface="Arial" panose="020B0604020202020204" pitchFamily="34" charset="0"/>
                <a:sym typeface="Wingdings" panose="05000000000000000000" pitchFamily="2" charset="2"/>
              </a:rPr>
              <a:t></a:t>
            </a:r>
            <a:r>
              <a:rPr lang="en-CA" altLang="sr-Latn-RS" sz="2800" b="1" dirty="0">
                <a:latin typeface="Arial" panose="020B0604020202020204" pitchFamily="34" charset="0"/>
              </a:rPr>
              <a:t> </a:t>
            </a:r>
            <a:r>
              <a:rPr lang="hr-HR" altLang="sr-Latn-RS" sz="2800" b="1" dirty="0">
                <a:latin typeface="Arial" panose="020B0604020202020204" pitchFamily="34" charset="0"/>
              </a:rPr>
              <a:t>C tj. C je tranzitivno ovisan o A</a:t>
            </a:r>
          </a:p>
          <a:p>
            <a:endParaRPr lang="hr-HR" sz="2800"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21</a:t>
            </a:fld>
            <a:endParaRPr lang="en-US" altLang="sr-Latn-RS"/>
          </a:p>
        </p:txBody>
      </p:sp>
    </p:spTree>
    <p:extLst>
      <p:ext uri="{BB962C8B-B14F-4D97-AF65-F5344CB8AC3E}">
        <p14:creationId xmlns:p14="http://schemas.microsoft.com/office/powerpoint/2010/main" val="1825893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70404" y="365760"/>
            <a:ext cx="7269480" cy="470952"/>
          </a:xfrm>
        </p:spPr>
        <p:txBody>
          <a:bodyPr>
            <a:normAutofit fontScale="90000"/>
          </a:bodyPr>
          <a:lstStyle/>
          <a:p>
            <a:r>
              <a:rPr lang="hr-HR" dirty="0"/>
              <a:t>Tranzitivna ovisnost</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22</a:t>
            </a:fld>
            <a:endParaRPr lang="en-US" altLang="sr-Latn-RS"/>
          </a:p>
        </p:txBody>
      </p:sp>
      <p:sp>
        <p:nvSpPr>
          <p:cNvPr id="7" name="Freeform 66"/>
          <p:cNvSpPr>
            <a:spLocks/>
          </p:cNvSpPr>
          <p:nvPr/>
        </p:nvSpPr>
        <p:spPr bwMode="auto">
          <a:xfrm>
            <a:off x="3032125" y="2203450"/>
            <a:ext cx="1822450" cy="387350"/>
          </a:xfrm>
          <a:custGeom>
            <a:avLst/>
            <a:gdLst>
              <a:gd name="T0" fmla="*/ 0 w 4032"/>
              <a:gd name="T1" fmla="*/ 0 h 288"/>
              <a:gd name="T2" fmla="*/ 0 w 4032"/>
              <a:gd name="T3" fmla="*/ 2147483646 h 288"/>
              <a:gd name="T4" fmla="*/ 2147483646 w 4032"/>
              <a:gd name="T5" fmla="*/ 2147483646 h 288"/>
              <a:gd name="T6" fmla="*/ 2147483646 w 403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32" h="288">
                <a:moveTo>
                  <a:pt x="0" y="0"/>
                </a:moveTo>
                <a:lnTo>
                  <a:pt x="0" y="288"/>
                </a:lnTo>
                <a:lnTo>
                  <a:pt x="4032" y="288"/>
                </a:lnTo>
                <a:lnTo>
                  <a:pt x="4032" y="0"/>
                </a:lnTo>
              </a:path>
            </a:pathLst>
          </a:custGeom>
          <a:noFill/>
          <a:ln w="9525" cap="flat" cmpd="sng">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r-HR"/>
          </a:p>
        </p:txBody>
      </p:sp>
      <p:sp>
        <p:nvSpPr>
          <p:cNvPr id="8" name="Freeform 67"/>
          <p:cNvSpPr>
            <a:spLocks/>
          </p:cNvSpPr>
          <p:nvPr/>
        </p:nvSpPr>
        <p:spPr bwMode="auto">
          <a:xfrm flipV="1">
            <a:off x="6226175" y="1295400"/>
            <a:ext cx="2298700" cy="387350"/>
          </a:xfrm>
          <a:custGeom>
            <a:avLst/>
            <a:gdLst>
              <a:gd name="T0" fmla="*/ 0 w 4032"/>
              <a:gd name="T1" fmla="*/ 0 h 288"/>
              <a:gd name="T2" fmla="*/ 0 w 4032"/>
              <a:gd name="T3" fmla="*/ 2147483646 h 288"/>
              <a:gd name="T4" fmla="*/ 2147483646 w 4032"/>
              <a:gd name="T5" fmla="*/ 2147483646 h 288"/>
              <a:gd name="T6" fmla="*/ 2147483646 w 403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32" h="288">
                <a:moveTo>
                  <a:pt x="0" y="0"/>
                </a:moveTo>
                <a:lnTo>
                  <a:pt x="0" y="288"/>
                </a:lnTo>
                <a:lnTo>
                  <a:pt x="4032" y="288"/>
                </a:lnTo>
                <a:lnTo>
                  <a:pt x="4032" y="0"/>
                </a:lnTo>
              </a:path>
            </a:pathLst>
          </a:custGeom>
          <a:noFill/>
          <a:ln w="9525" cap="flat" cmpd="sng">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r-HR"/>
          </a:p>
        </p:txBody>
      </p:sp>
      <p:sp>
        <p:nvSpPr>
          <p:cNvPr id="9" name="Text Box 69"/>
          <p:cNvSpPr txBox="1">
            <a:spLocks noChangeArrowheads="1"/>
          </p:cNvSpPr>
          <p:nvPr/>
        </p:nvSpPr>
        <p:spPr bwMode="auto">
          <a:xfrm>
            <a:off x="2416175" y="1752601"/>
            <a:ext cx="739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r-HR" altLang="sr-Latn-RS" sz="2400" u="sng" dirty="0" err="1">
                <a:latin typeface="Times New Roman" panose="02020603050405020304" pitchFamily="18" charset="0"/>
              </a:rPr>
              <a:t>ZapOIB</a:t>
            </a:r>
            <a:r>
              <a:rPr lang="hr-HR" altLang="sr-Latn-RS" sz="2400" u="sng" dirty="0">
                <a:latin typeface="Times New Roman" panose="02020603050405020304" pitchFamily="18" charset="0"/>
              </a:rPr>
              <a:t> </a:t>
            </a:r>
            <a:r>
              <a:rPr lang="en-CA" altLang="sr-Latn-RS" sz="2400" noProof="1">
                <a:latin typeface="Times New Roman" panose="02020603050405020304" pitchFamily="18" charset="0"/>
              </a:rPr>
              <a:t> </a:t>
            </a:r>
            <a:r>
              <a:rPr lang="en-US" altLang="sr-Latn-RS" sz="2400" dirty="0">
                <a:latin typeface="Times New Roman" panose="02020603050405020304" pitchFamily="18" charset="0"/>
              </a:rPr>
              <a:t>  </a:t>
            </a:r>
            <a:r>
              <a:rPr lang="hr-HR" altLang="sr-Latn-RS" sz="2400" dirty="0" err="1">
                <a:latin typeface="Times New Roman" panose="02020603050405020304" pitchFamily="18" charset="0"/>
              </a:rPr>
              <a:t>Zap</a:t>
            </a:r>
            <a:r>
              <a:rPr lang="en-CA" altLang="sr-Latn-RS" sz="2400" dirty="0">
                <a:latin typeface="Times New Roman" panose="02020603050405020304" pitchFamily="18" charset="0"/>
              </a:rPr>
              <a:t>Email     </a:t>
            </a:r>
            <a:r>
              <a:rPr lang="hr-HR" altLang="sr-Latn-RS" sz="2400" dirty="0">
                <a:latin typeface="Times New Roman" panose="02020603050405020304" pitchFamily="18" charset="0"/>
              </a:rPr>
              <a:t> </a:t>
            </a:r>
            <a:r>
              <a:rPr lang="hr-HR" altLang="sr-Latn-RS" sz="2400" dirty="0" err="1">
                <a:latin typeface="Times New Roman" panose="02020603050405020304" pitchFamily="18" charset="0"/>
              </a:rPr>
              <a:t>FirmaOIB</a:t>
            </a:r>
            <a:r>
              <a:rPr lang="en-CA" altLang="sr-Latn-RS" sz="2400" noProof="1">
                <a:latin typeface="Times New Roman" panose="02020603050405020304" pitchFamily="18" charset="0"/>
              </a:rPr>
              <a:t>       </a:t>
            </a:r>
            <a:r>
              <a:rPr lang="hr-HR" altLang="sr-Latn-RS" sz="2400" noProof="1">
                <a:latin typeface="Times New Roman" panose="02020603050405020304" pitchFamily="18" charset="0"/>
              </a:rPr>
              <a:t>FirmaIme</a:t>
            </a:r>
            <a:endParaRPr lang="en-US" altLang="sr-Latn-RS" sz="2400" dirty="0">
              <a:latin typeface="Times New Roman" panose="02020603050405020304" pitchFamily="18" charset="0"/>
            </a:endParaRPr>
          </a:p>
        </p:txBody>
      </p:sp>
      <p:sp>
        <p:nvSpPr>
          <p:cNvPr id="10" name="Rectangle 70"/>
          <p:cNvSpPr>
            <a:spLocks noChangeArrowheads="1"/>
          </p:cNvSpPr>
          <p:nvPr/>
        </p:nvSpPr>
        <p:spPr bwMode="auto">
          <a:xfrm>
            <a:off x="2339975" y="1676400"/>
            <a:ext cx="14478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sr-Latn-RS" altLang="sr-Latn-RS" sz="2400">
              <a:latin typeface="Times New Roman" panose="02020603050405020304" pitchFamily="18" charset="0"/>
            </a:endParaRPr>
          </a:p>
        </p:txBody>
      </p:sp>
      <p:sp>
        <p:nvSpPr>
          <p:cNvPr id="11" name="Rectangle 71"/>
          <p:cNvSpPr>
            <a:spLocks noChangeArrowheads="1"/>
          </p:cNvSpPr>
          <p:nvPr/>
        </p:nvSpPr>
        <p:spPr bwMode="auto">
          <a:xfrm>
            <a:off x="3787775" y="1676400"/>
            <a:ext cx="1600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sr-Latn-RS" altLang="sr-Latn-RS" sz="2400">
              <a:latin typeface="Times New Roman" panose="02020603050405020304" pitchFamily="18" charset="0"/>
            </a:endParaRPr>
          </a:p>
        </p:txBody>
      </p:sp>
      <p:sp>
        <p:nvSpPr>
          <p:cNvPr id="12" name="Rectangle 72"/>
          <p:cNvSpPr>
            <a:spLocks noChangeArrowheads="1"/>
          </p:cNvSpPr>
          <p:nvPr/>
        </p:nvSpPr>
        <p:spPr bwMode="auto">
          <a:xfrm>
            <a:off x="5387975" y="1676400"/>
            <a:ext cx="1752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sr-Latn-RS" altLang="sr-Latn-RS" sz="2400">
              <a:latin typeface="Times New Roman" panose="02020603050405020304" pitchFamily="18" charset="0"/>
            </a:endParaRPr>
          </a:p>
        </p:txBody>
      </p:sp>
      <p:sp>
        <p:nvSpPr>
          <p:cNvPr id="13" name="Rectangle 73"/>
          <p:cNvSpPr>
            <a:spLocks noChangeArrowheads="1"/>
          </p:cNvSpPr>
          <p:nvPr/>
        </p:nvSpPr>
        <p:spPr bwMode="auto">
          <a:xfrm>
            <a:off x="7140575" y="1676400"/>
            <a:ext cx="1981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sr-Latn-RS" altLang="sr-Latn-RS" sz="2400">
              <a:latin typeface="Times New Roman" panose="02020603050405020304" pitchFamily="18" charset="0"/>
            </a:endParaRPr>
          </a:p>
        </p:txBody>
      </p:sp>
      <p:sp>
        <p:nvSpPr>
          <p:cNvPr id="14" name="Freeform 76"/>
          <p:cNvSpPr>
            <a:spLocks/>
          </p:cNvSpPr>
          <p:nvPr/>
        </p:nvSpPr>
        <p:spPr bwMode="auto">
          <a:xfrm>
            <a:off x="4854575" y="2209800"/>
            <a:ext cx="1143000" cy="381000"/>
          </a:xfrm>
          <a:custGeom>
            <a:avLst/>
            <a:gdLst>
              <a:gd name="T0" fmla="*/ 0 w 720"/>
              <a:gd name="T1" fmla="*/ 2147483646 h 240"/>
              <a:gd name="T2" fmla="*/ 2147483646 w 720"/>
              <a:gd name="T3" fmla="*/ 2147483646 h 240"/>
              <a:gd name="T4" fmla="*/ 2147483646 w 720"/>
              <a:gd name="T5" fmla="*/ 0 h 240"/>
              <a:gd name="T6" fmla="*/ 0 60000 65536"/>
              <a:gd name="T7" fmla="*/ 0 60000 65536"/>
              <a:gd name="T8" fmla="*/ 0 60000 65536"/>
            </a:gdLst>
            <a:ahLst/>
            <a:cxnLst>
              <a:cxn ang="T6">
                <a:pos x="T0" y="T1"/>
              </a:cxn>
              <a:cxn ang="T7">
                <a:pos x="T2" y="T3"/>
              </a:cxn>
              <a:cxn ang="T8">
                <a:pos x="T4" y="T5"/>
              </a:cxn>
            </a:cxnLst>
            <a:rect l="0" t="0" r="r" b="b"/>
            <a:pathLst>
              <a:path w="720" h="240">
                <a:moveTo>
                  <a:pt x="0" y="240"/>
                </a:moveTo>
                <a:lnTo>
                  <a:pt x="720" y="240"/>
                </a:lnTo>
                <a:lnTo>
                  <a:pt x="720" y="0"/>
                </a:lnTo>
              </a:path>
            </a:pathLst>
          </a:custGeom>
          <a:noFill/>
          <a:ln w="9525">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15" name="AutoShape 77"/>
          <p:cNvSpPr>
            <a:spLocks noChangeArrowheads="1"/>
          </p:cNvSpPr>
          <p:nvPr/>
        </p:nvSpPr>
        <p:spPr bwMode="auto">
          <a:xfrm rot="20778544">
            <a:off x="3810000" y="2971800"/>
            <a:ext cx="1143000" cy="6858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sr-Latn-RS" altLang="sr-Latn-RS" sz="2400">
              <a:latin typeface="Times New Roman" panose="02020603050405020304" pitchFamily="18" charset="0"/>
            </a:endParaRPr>
          </a:p>
        </p:txBody>
      </p:sp>
      <p:sp>
        <p:nvSpPr>
          <p:cNvPr id="16" name="Freeform 78"/>
          <p:cNvSpPr>
            <a:spLocks/>
          </p:cNvSpPr>
          <p:nvPr/>
        </p:nvSpPr>
        <p:spPr bwMode="auto">
          <a:xfrm>
            <a:off x="3359150" y="4489450"/>
            <a:ext cx="1822450" cy="387350"/>
          </a:xfrm>
          <a:custGeom>
            <a:avLst/>
            <a:gdLst>
              <a:gd name="T0" fmla="*/ 0 w 4032"/>
              <a:gd name="T1" fmla="*/ 0 h 288"/>
              <a:gd name="T2" fmla="*/ 0 w 4032"/>
              <a:gd name="T3" fmla="*/ 2147483646 h 288"/>
              <a:gd name="T4" fmla="*/ 2147483646 w 4032"/>
              <a:gd name="T5" fmla="*/ 2147483646 h 288"/>
              <a:gd name="T6" fmla="*/ 2147483646 w 403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32" h="288">
                <a:moveTo>
                  <a:pt x="0" y="0"/>
                </a:moveTo>
                <a:lnTo>
                  <a:pt x="0" y="288"/>
                </a:lnTo>
                <a:lnTo>
                  <a:pt x="4032" y="288"/>
                </a:lnTo>
                <a:lnTo>
                  <a:pt x="4032" y="0"/>
                </a:lnTo>
              </a:path>
            </a:pathLst>
          </a:custGeom>
          <a:noFill/>
          <a:ln w="9525" cap="flat" cmpd="sng">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r-HR"/>
          </a:p>
        </p:txBody>
      </p:sp>
      <p:sp>
        <p:nvSpPr>
          <p:cNvPr id="17" name="Freeform 79"/>
          <p:cNvSpPr>
            <a:spLocks/>
          </p:cNvSpPr>
          <p:nvPr/>
        </p:nvSpPr>
        <p:spPr bwMode="auto">
          <a:xfrm flipV="1">
            <a:off x="6553200" y="3581400"/>
            <a:ext cx="2298700" cy="387350"/>
          </a:xfrm>
          <a:custGeom>
            <a:avLst/>
            <a:gdLst>
              <a:gd name="T0" fmla="*/ 0 w 4032"/>
              <a:gd name="T1" fmla="*/ 0 h 288"/>
              <a:gd name="T2" fmla="*/ 0 w 4032"/>
              <a:gd name="T3" fmla="*/ 2147483646 h 288"/>
              <a:gd name="T4" fmla="*/ 2147483646 w 4032"/>
              <a:gd name="T5" fmla="*/ 2147483646 h 288"/>
              <a:gd name="T6" fmla="*/ 2147483646 w 403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32" h="288">
                <a:moveTo>
                  <a:pt x="0" y="0"/>
                </a:moveTo>
                <a:lnTo>
                  <a:pt x="0" y="288"/>
                </a:lnTo>
                <a:lnTo>
                  <a:pt x="4032" y="288"/>
                </a:lnTo>
                <a:lnTo>
                  <a:pt x="4032" y="0"/>
                </a:lnTo>
              </a:path>
            </a:pathLst>
          </a:custGeom>
          <a:noFill/>
          <a:ln w="9525" cap="flat" cmpd="sng">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r-HR"/>
          </a:p>
        </p:txBody>
      </p:sp>
      <p:sp>
        <p:nvSpPr>
          <p:cNvPr id="18" name="Text Box 80"/>
          <p:cNvSpPr txBox="1">
            <a:spLocks noChangeArrowheads="1"/>
          </p:cNvSpPr>
          <p:nvPr/>
        </p:nvSpPr>
        <p:spPr bwMode="auto">
          <a:xfrm>
            <a:off x="2743200" y="40386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r-HR" altLang="sr-Latn-RS" sz="2400" u="sng" dirty="0" err="1">
                <a:latin typeface="Times New Roman" panose="02020603050405020304" pitchFamily="18" charset="0"/>
              </a:rPr>
              <a:t>ZapOIB</a:t>
            </a:r>
            <a:r>
              <a:rPr lang="en-CA" altLang="sr-Latn-RS" sz="2400" dirty="0">
                <a:latin typeface="Times New Roman" panose="02020603050405020304" pitchFamily="18" charset="0"/>
              </a:rPr>
              <a:t> </a:t>
            </a:r>
            <a:r>
              <a:rPr lang="hr-HR" altLang="sr-Latn-RS" sz="2400" dirty="0">
                <a:latin typeface="Times New Roman" panose="02020603050405020304" pitchFamily="18" charset="0"/>
              </a:rPr>
              <a:t>    </a:t>
            </a:r>
            <a:r>
              <a:rPr lang="hr-HR" altLang="sr-Latn-RS" sz="2400" dirty="0" err="1">
                <a:latin typeface="Times New Roman" panose="02020603050405020304" pitchFamily="18" charset="0"/>
              </a:rPr>
              <a:t>Zap</a:t>
            </a:r>
            <a:r>
              <a:rPr lang="en-CA" altLang="sr-Latn-RS" sz="2400" dirty="0">
                <a:latin typeface="Times New Roman" panose="02020603050405020304" pitchFamily="18" charset="0"/>
              </a:rPr>
              <a:t>Email</a:t>
            </a:r>
            <a:r>
              <a:rPr lang="hr-HR" altLang="sr-Latn-RS" sz="2400" dirty="0">
                <a:latin typeface="Times New Roman" panose="02020603050405020304" pitchFamily="18" charset="0"/>
              </a:rPr>
              <a:t>     </a:t>
            </a:r>
            <a:r>
              <a:rPr lang="en-CA" altLang="sr-Latn-RS" sz="2400" dirty="0">
                <a:latin typeface="Times New Roman" panose="02020603050405020304" pitchFamily="18" charset="0"/>
              </a:rPr>
              <a:t> </a:t>
            </a:r>
            <a:r>
              <a:rPr lang="hr-HR" altLang="sr-Latn-RS" sz="2400" dirty="0" err="1">
                <a:latin typeface="Times New Roman" panose="02020603050405020304" pitchFamily="18" charset="0"/>
              </a:rPr>
              <a:t>FirmaOIB</a:t>
            </a:r>
            <a:r>
              <a:rPr lang="en-CA" altLang="sr-Latn-RS" sz="2400" noProof="1">
                <a:latin typeface="Times New Roman" panose="02020603050405020304" pitchFamily="18" charset="0"/>
              </a:rPr>
              <a:t>       </a:t>
            </a:r>
            <a:r>
              <a:rPr lang="hr-HR" altLang="sr-Latn-RS" sz="2400" noProof="1">
                <a:latin typeface="Times New Roman" panose="02020603050405020304" pitchFamily="18" charset="0"/>
              </a:rPr>
              <a:t>FirmaIme</a:t>
            </a:r>
            <a:endParaRPr lang="en-US" altLang="sr-Latn-RS" sz="2400" dirty="0">
              <a:latin typeface="Times New Roman" panose="02020603050405020304" pitchFamily="18" charset="0"/>
            </a:endParaRPr>
          </a:p>
        </p:txBody>
      </p:sp>
      <p:sp>
        <p:nvSpPr>
          <p:cNvPr id="19" name="Rectangle 81"/>
          <p:cNvSpPr>
            <a:spLocks noChangeArrowheads="1"/>
          </p:cNvSpPr>
          <p:nvPr/>
        </p:nvSpPr>
        <p:spPr bwMode="auto">
          <a:xfrm>
            <a:off x="2667000" y="3962400"/>
            <a:ext cx="14478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sr-Latn-RS" altLang="sr-Latn-RS" sz="2400">
              <a:latin typeface="Times New Roman" panose="02020603050405020304" pitchFamily="18" charset="0"/>
            </a:endParaRPr>
          </a:p>
        </p:txBody>
      </p:sp>
      <p:sp>
        <p:nvSpPr>
          <p:cNvPr id="20" name="Rectangle 82"/>
          <p:cNvSpPr>
            <a:spLocks noChangeArrowheads="1"/>
          </p:cNvSpPr>
          <p:nvPr/>
        </p:nvSpPr>
        <p:spPr bwMode="auto">
          <a:xfrm>
            <a:off x="4114800" y="3962400"/>
            <a:ext cx="1600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sr-Latn-RS" altLang="sr-Latn-RS" sz="2400">
              <a:latin typeface="Times New Roman" panose="02020603050405020304" pitchFamily="18" charset="0"/>
            </a:endParaRPr>
          </a:p>
        </p:txBody>
      </p:sp>
      <p:sp>
        <p:nvSpPr>
          <p:cNvPr id="21" name="Rectangle 83"/>
          <p:cNvSpPr>
            <a:spLocks noChangeArrowheads="1"/>
          </p:cNvSpPr>
          <p:nvPr/>
        </p:nvSpPr>
        <p:spPr bwMode="auto">
          <a:xfrm>
            <a:off x="5715000" y="3962400"/>
            <a:ext cx="1752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sr-Latn-RS" altLang="sr-Latn-RS" sz="2400">
              <a:latin typeface="Times New Roman" panose="02020603050405020304" pitchFamily="18" charset="0"/>
            </a:endParaRPr>
          </a:p>
        </p:txBody>
      </p:sp>
      <p:sp>
        <p:nvSpPr>
          <p:cNvPr id="22" name="Rectangle 84"/>
          <p:cNvSpPr>
            <a:spLocks noChangeArrowheads="1"/>
          </p:cNvSpPr>
          <p:nvPr/>
        </p:nvSpPr>
        <p:spPr bwMode="auto">
          <a:xfrm>
            <a:off x="7467600" y="3962400"/>
            <a:ext cx="1981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sr-Latn-RS" altLang="sr-Latn-RS" sz="2400">
              <a:latin typeface="Times New Roman" panose="02020603050405020304" pitchFamily="18" charset="0"/>
            </a:endParaRPr>
          </a:p>
        </p:txBody>
      </p:sp>
      <p:sp>
        <p:nvSpPr>
          <p:cNvPr id="23" name="Freeform 85"/>
          <p:cNvSpPr>
            <a:spLocks/>
          </p:cNvSpPr>
          <p:nvPr/>
        </p:nvSpPr>
        <p:spPr bwMode="auto">
          <a:xfrm>
            <a:off x="5181600" y="4495800"/>
            <a:ext cx="1143000" cy="381000"/>
          </a:xfrm>
          <a:custGeom>
            <a:avLst/>
            <a:gdLst>
              <a:gd name="T0" fmla="*/ 0 w 720"/>
              <a:gd name="T1" fmla="*/ 2147483646 h 240"/>
              <a:gd name="T2" fmla="*/ 2147483646 w 720"/>
              <a:gd name="T3" fmla="*/ 2147483646 h 240"/>
              <a:gd name="T4" fmla="*/ 2147483646 w 720"/>
              <a:gd name="T5" fmla="*/ 0 h 240"/>
              <a:gd name="T6" fmla="*/ 0 60000 65536"/>
              <a:gd name="T7" fmla="*/ 0 60000 65536"/>
              <a:gd name="T8" fmla="*/ 0 60000 65536"/>
            </a:gdLst>
            <a:ahLst/>
            <a:cxnLst>
              <a:cxn ang="T6">
                <a:pos x="T0" y="T1"/>
              </a:cxn>
              <a:cxn ang="T7">
                <a:pos x="T2" y="T3"/>
              </a:cxn>
              <a:cxn ang="T8">
                <a:pos x="T4" y="T5"/>
              </a:cxn>
            </a:cxnLst>
            <a:rect l="0" t="0" r="r" b="b"/>
            <a:pathLst>
              <a:path w="720" h="240">
                <a:moveTo>
                  <a:pt x="0" y="240"/>
                </a:moveTo>
                <a:lnTo>
                  <a:pt x="720" y="240"/>
                </a:lnTo>
                <a:lnTo>
                  <a:pt x="720" y="0"/>
                </a:lnTo>
              </a:path>
            </a:pathLst>
          </a:custGeom>
          <a:noFill/>
          <a:ln w="9525">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4" name="Freeform 86"/>
          <p:cNvSpPr>
            <a:spLocks/>
          </p:cNvSpPr>
          <p:nvPr/>
        </p:nvSpPr>
        <p:spPr bwMode="auto">
          <a:xfrm>
            <a:off x="6324600" y="4495800"/>
            <a:ext cx="2057400" cy="381000"/>
          </a:xfrm>
          <a:custGeom>
            <a:avLst/>
            <a:gdLst>
              <a:gd name="T0" fmla="*/ 0 w 720"/>
              <a:gd name="T1" fmla="*/ 2147483646 h 240"/>
              <a:gd name="T2" fmla="*/ 2147483646 w 720"/>
              <a:gd name="T3" fmla="*/ 2147483646 h 240"/>
              <a:gd name="T4" fmla="*/ 2147483646 w 720"/>
              <a:gd name="T5" fmla="*/ 0 h 240"/>
              <a:gd name="T6" fmla="*/ 0 60000 65536"/>
              <a:gd name="T7" fmla="*/ 0 60000 65536"/>
              <a:gd name="T8" fmla="*/ 0 60000 65536"/>
            </a:gdLst>
            <a:ahLst/>
            <a:cxnLst>
              <a:cxn ang="T6">
                <a:pos x="T0" y="T1"/>
              </a:cxn>
              <a:cxn ang="T7">
                <a:pos x="T2" y="T3"/>
              </a:cxn>
              <a:cxn ang="T8">
                <a:pos x="T4" y="T5"/>
              </a:cxn>
            </a:cxnLst>
            <a:rect l="0" t="0" r="r" b="b"/>
            <a:pathLst>
              <a:path w="720" h="240">
                <a:moveTo>
                  <a:pt x="0" y="240"/>
                </a:moveTo>
                <a:lnTo>
                  <a:pt x="720" y="240"/>
                </a:lnTo>
                <a:lnTo>
                  <a:pt x="720" y="0"/>
                </a:lnTo>
              </a:path>
            </a:pathLst>
          </a:custGeom>
          <a:noFill/>
          <a:ln w="9525">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5" name="Rectangle 87"/>
          <p:cNvSpPr>
            <a:spLocks noChangeArrowheads="1"/>
          </p:cNvSpPr>
          <p:nvPr/>
        </p:nvSpPr>
        <p:spPr bwMode="auto">
          <a:xfrm>
            <a:off x="2209800" y="5105401"/>
            <a:ext cx="815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hr-HR" altLang="sr-Latn-RS" sz="2400" noProof="1">
                <a:latin typeface="Times New Roman" panose="02020603050405020304" pitchFamily="18" charset="0"/>
              </a:rPr>
              <a:t>FirmaIme je tranzitivno ovisna o </a:t>
            </a:r>
            <a:r>
              <a:rPr lang="hr-HR" altLang="sr-Latn-RS" sz="2400" u="sng" dirty="0" err="1">
                <a:latin typeface="Times New Roman" panose="02020603050405020304" pitchFamily="18" charset="0"/>
              </a:rPr>
              <a:t>ZapOIB</a:t>
            </a:r>
            <a:r>
              <a:rPr lang="en-CA" altLang="sr-Latn-RS" sz="2400" dirty="0">
                <a:latin typeface="Times New Roman" panose="02020603050405020304" pitchFamily="18" charset="0"/>
              </a:rPr>
              <a:t> </a:t>
            </a:r>
            <a:r>
              <a:rPr lang="hr-HR" altLang="sr-Latn-RS" sz="2400" dirty="0">
                <a:latin typeface="Times New Roman" panose="02020603050405020304" pitchFamily="18" charset="0"/>
              </a:rPr>
              <a:t>preko</a:t>
            </a:r>
            <a:r>
              <a:rPr lang="en-CA" altLang="sr-Latn-RS" sz="2400" dirty="0">
                <a:latin typeface="Times New Roman" panose="02020603050405020304" pitchFamily="18" charset="0"/>
              </a:rPr>
              <a:t> </a:t>
            </a:r>
            <a:r>
              <a:rPr lang="hr-HR" altLang="sr-Latn-RS" sz="2400" dirty="0" err="1">
                <a:latin typeface="Times New Roman" panose="02020603050405020304" pitchFamily="18" charset="0"/>
              </a:rPr>
              <a:t>FirmaOIB</a:t>
            </a:r>
            <a:endParaRPr lang="en-US" altLang="sr-Latn-RS" dirty="0">
              <a:latin typeface="Times New Roman" panose="02020603050405020304" pitchFamily="18" charset="0"/>
            </a:endParaRPr>
          </a:p>
        </p:txBody>
      </p:sp>
      <p:sp>
        <p:nvSpPr>
          <p:cNvPr id="26" name="Rectangle 88"/>
          <p:cNvSpPr>
            <a:spLocks noChangeArrowheads="1"/>
          </p:cNvSpPr>
          <p:nvPr/>
        </p:nvSpPr>
        <p:spPr bwMode="auto">
          <a:xfrm>
            <a:off x="2339976" y="1066801"/>
            <a:ext cx="2912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r-HR" altLang="sr-Latn-RS" sz="2400" dirty="0" err="1">
                <a:latin typeface="Times New Roman" panose="02020603050405020304" pitchFamily="18" charset="0"/>
              </a:rPr>
              <a:t>ZapOIB</a:t>
            </a:r>
            <a:r>
              <a:rPr lang="en-CA" altLang="sr-Latn-RS" sz="2400" dirty="0">
                <a:latin typeface="Times New Roman" panose="02020603050405020304" pitchFamily="18" charset="0"/>
              </a:rPr>
              <a:t> </a:t>
            </a:r>
            <a:r>
              <a:rPr lang="en-CA" altLang="sr-Latn-RS" sz="2400" noProof="1">
                <a:latin typeface="Times New Roman" panose="02020603050405020304" pitchFamily="18" charset="0"/>
                <a:sym typeface="Wingdings" panose="05000000000000000000" pitchFamily="2" charset="2"/>
              </a:rPr>
              <a:t></a:t>
            </a:r>
            <a:r>
              <a:rPr lang="en-CA" altLang="sr-Latn-RS" sz="2400" noProof="1">
                <a:latin typeface="Times New Roman" panose="02020603050405020304" pitchFamily="18" charset="0"/>
              </a:rPr>
              <a:t> </a:t>
            </a:r>
            <a:r>
              <a:rPr lang="hr-HR" altLang="sr-Latn-RS" sz="2400" noProof="1">
                <a:latin typeface="Times New Roman" panose="02020603050405020304" pitchFamily="18" charset="0"/>
              </a:rPr>
              <a:t>FirmaOIB</a:t>
            </a:r>
            <a:endParaRPr lang="en-US" altLang="sr-Latn-RS" sz="2400" dirty="0">
              <a:latin typeface="Times New Roman" panose="02020603050405020304" pitchFamily="18" charset="0"/>
            </a:endParaRPr>
          </a:p>
        </p:txBody>
      </p:sp>
      <p:sp>
        <p:nvSpPr>
          <p:cNvPr id="27" name="Rectangle 89"/>
          <p:cNvSpPr>
            <a:spLocks noChangeArrowheads="1"/>
          </p:cNvSpPr>
          <p:nvPr/>
        </p:nvSpPr>
        <p:spPr bwMode="auto">
          <a:xfrm>
            <a:off x="6705601" y="2438401"/>
            <a:ext cx="31165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hr-HR" altLang="sr-Latn-RS" sz="2400" dirty="0" err="1">
                <a:latin typeface="Times New Roman" panose="02020603050405020304" pitchFamily="18" charset="0"/>
              </a:rPr>
              <a:t>FirmaOIB</a:t>
            </a:r>
            <a:r>
              <a:rPr lang="en-CA" altLang="sr-Latn-RS" sz="2400" dirty="0">
                <a:latin typeface="Times New Roman" panose="02020603050405020304" pitchFamily="18" charset="0"/>
              </a:rPr>
              <a:t> </a:t>
            </a:r>
            <a:r>
              <a:rPr lang="en-CA" altLang="sr-Latn-RS" sz="2400" noProof="1">
                <a:latin typeface="Times New Roman" panose="02020603050405020304" pitchFamily="18" charset="0"/>
                <a:sym typeface="Wingdings" panose="05000000000000000000" pitchFamily="2" charset="2"/>
              </a:rPr>
              <a:t></a:t>
            </a:r>
            <a:r>
              <a:rPr lang="en-CA" altLang="sr-Latn-RS" sz="2400" noProof="1">
                <a:latin typeface="Times New Roman" panose="02020603050405020304" pitchFamily="18" charset="0"/>
              </a:rPr>
              <a:t> </a:t>
            </a:r>
            <a:r>
              <a:rPr lang="hr-HR" altLang="sr-Latn-RS" sz="2400" noProof="1">
                <a:latin typeface="Times New Roman" panose="02020603050405020304" pitchFamily="18" charset="0"/>
              </a:rPr>
              <a:t>FirmaIme</a:t>
            </a:r>
            <a:endParaRPr lang="en-US" altLang="sr-Latn-RS" sz="2400" dirty="0">
              <a:latin typeface="Times New Roman" panose="02020603050405020304" pitchFamily="18" charset="0"/>
            </a:endParaRPr>
          </a:p>
        </p:txBody>
      </p:sp>
    </p:spTree>
    <p:extLst>
      <p:ext uri="{BB962C8B-B14F-4D97-AF65-F5344CB8AC3E}">
        <p14:creationId xmlns:p14="http://schemas.microsoft.com/office/powerpoint/2010/main" val="584743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Potpuna/parcijalna ovisnost</a:t>
            </a:r>
          </a:p>
        </p:txBody>
      </p:sp>
      <p:sp>
        <p:nvSpPr>
          <p:cNvPr id="3" name="Rezervirano mjesto sadržaja 2"/>
          <p:cNvSpPr>
            <a:spLocks noGrp="1"/>
          </p:cNvSpPr>
          <p:nvPr>
            <p:ph idx="1"/>
          </p:nvPr>
        </p:nvSpPr>
        <p:spPr/>
        <p:txBody>
          <a:bodyPr>
            <a:normAutofit/>
          </a:bodyPr>
          <a:lstStyle/>
          <a:p>
            <a:r>
              <a:rPr lang="hr-HR" sz="2800" b="1" u="sng" dirty="0" err="1">
                <a:latin typeface="Times New Roman" panose="02020603050405020304" pitchFamily="18" charset="0"/>
                <a:cs typeface="Times New Roman" panose="02020603050405020304" pitchFamily="18" charset="0"/>
              </a:rPr>
              <a:t>MatičniBroj</a:t>
            </a:r>
            <a:r>
              <a:rPr lang="hr-HR" sz="2800" b="1" u="sng" dirty="0">
                <a:latin typeface="Times New Roman" panose="02020603050405020304" pitchFamily="18" charset="0"/>
                <a:cs typeface="Times New Roman" panose="02020603050405020304" pitchFamily="18" charset="0"/>
              </a:rPr>
              <a:t>, </a:t>
            </a:r>
            <a:r>
              <a:rPr lang="hr-HR" sz="2800" b="1" u="sng" dirty="0" err="1">
                <a:latin typeface="Times New Roman" panose="02020603050405020304" pitchFamily="18" charset="0"/>
                <a:cs typeface="Times New Roman" panose="02020603050405020304" pitchFamily="18" charset="0"/>
              </a:rPr>
              <a:t>IDPredmeta</a:t>
            </a:r>
            <a:r>
              <a:rPr lang="hr-HR" sz="2800" b="1" u="sng" dirty="0">
                <a:latin typeface="Times New Roman" panose="02020603050405020304" pitchFamily="18" charset="0"/>
                <a:cs typeface="Times New Roman" panose="02020603050405020304" pitchFamily="18" charset="0"/>
              </a:rPr>
              <a:t> </a:t>
            </a:r>
            <a:r>
              <a:rPr lang="en-CA" altLang="sr-Latn-RS" sz="2800" b="1" noProof="1">
                <a:latin typeface="Times New Roman" panose="02020603050405020304" pitchFamily="18" charset="0"/>
                <a:cs typeface="Times New Roman" panose="02020603050405020304" pitchFamily="18" charset="0"/>
                <a:sym typeface="Wingdings" panose="05000000000000000000" pitchFamily="2" charset="2"/>
              </a:rPr>
              <a:t></a:t>
            </a:r>
            <a:r>
              <a:rPr lang="hr-HR" altLang="sr-Latn-RS" sz="2800" b="1" noProof="1">
                <a:latin typeface="Times New Roman" panose="02020603050405020304" pitchFamily="18" charset="0"/>
                <a:cs typeface="Times New Roman" panose="02020603050405020304" pitchFamily="18" charset="0"/>
                <a:sym typeface="Wingdings" panose="05000000000000000000" pitchFamily="2" charset="2"/>
              </a:rPr>
              <a:t> Ocjena</a:t>
            </a:r>
          </a:p>
          <a:p>
            <a:r>
              <a:rPr lang="hr-HR" sz="2800" b="1" noProof="1">
                <a:latin typeface="Times New Roman" panose="02020603050405020304" pitchFamily="18" charset="0"/>
                <a:cs typeface="Times New Roman" panose="02020603050405020304" pitchFamily="18" charset="0"/>
                <a:sym typeface="Wingdings" panose="05000000000000000000" pitchFamily="2" charset="2"/>
              </a:rPr>
              <a:t>Ocjena je funkcionalno ovisna o ključu </a:t>
            </a:r>
            <a:r>
              <a:rPr lang="hr-HR" sz="2800" b="1" u="sng" dirty="0" err="1">
                <a:latin typeface="Times New Roman" panose="02020603050405020304" pitchFamily="18" charset="0"/>
                <a:cs typeface="Times New Roman" panose="02020603050405020304" pitchFamily="18" charset="0"/>
              </a:rPr>
              <a:t>MatičniBroj</a:t>
            </a:r>
            <a:r>
              <a:rPr lang="hr-HR" sz="2800" b="1" u="sng" dirty="0">
                <a:latin typeface="Times New Roman" panose="02020603050405020304" pitchFamily="18" charset="0"/>
                <a:cs typeface="Times New Roman" panose="02020603050405020304" pitchFamily="18" charset="0"/>
              </a:rPr>
              <a:t>, </a:t>
            </a:r>
            <a:r>
              <a:rPr lang="hr-HR" sz="2800" b="1" u="sng" dirty="0" err="1">
                <a:latin typeface="Times New Roman" panose="02020603050405020304" pitchFamily="18" charset="0"/>
                <a:cs typeface="Times New Roman" panose="02020603050405020304" pitchFamily="18" charset="0"/>
              </a:rPr>
              <a:t>IDPredmeta</a:t>
            </a:r>
            <a:r>
              <a:rPr lang="hr-HR" sz="2800" b="1" u="sng" dirty="0">
                <a:latin typeface="Times New Roman" panose="02020603050405020304" pitchFamily="18" charset="0"/>
                <a:cs typeface="Times New Roman" panose="02020603050405020304" pitchFamily="18" charset="0"/>
              </a:rPr>
              <a:t> </a:t>
            </a:r>
            <a:r>
              <a:rPr lang="hr-HR" sz="2800" b="1" dirty="0">
                <a:latin typeface="Times New Roman" panose="02020603050405020304" pitchFamily="18" charset="0"/>
                <a:cs typeface="Times New Roman" panose="02020603050405020304" pitchFamily="18" charset="0"/>
              </a:rPr>
              <a:t>a nije funkcionalno ovisna o pravim </a:t>
            </a:r>
            <a:r>
              <a:rPr lang="hr-HR" sz="2800" b="1" dirty="0" err="1">
                <a:latin typeface="Times New Roman" panose="02020603050405020304" pitchFamily="18" charset="0"/>
                <a:cs typeface="Times New Roman" panose="02020603050405020304" pitchFamily="18" charset="0"/>
              </a:rPr>
              <a:t>podskupovima</a:t>
            </a:r>
            <a:r>
              <a:rPr lang="hr-HR" sz="2800" b="1" dirty="0">
                <a:latin typeface="Times New Roman" panose="02020603050405020304" pitchFamily="18" charset="0"/>
                <a:cs typeface="Times New Roman" panose="02020603050405020304" pitchFamily="18" charset="0"/>
              </a:rPr>
              <a:t> primarnog ključa</a:t>
            </a:r>
          </a:p>
          <a:p>
            <a:pPr lvl="1"/>
            <a:r>
              <a:rPr lang="hr-HR" sz="2400" dirty="0">
                <a:latin typeface="Times New Roman" panose="02020603050405020304" pitchFamily="18" charset="0"/>
                <a:cs typeface="Times New Roman" panose="02020603050405020304" pitchFamily="18" charset="0"/>
              </a:rPr>
              <a:t>Nije ovisna (samo) o </a:t>
            </a:r>
            <a:r>
              <a:rPr lang="hr-HR" sz="2400" u="sng" dirty="0" err="1">
                <a:latin typeface="Times New Roman" panose="02020603050405020304" pitchFamily="18" charset="0"/>
                <a:cs typeface="Times New Roman" panose="02020603050405020304" pitchFamily="18" charset="0"/>
              </a:rPr>
              <a:t>MatičniBroj</a:t>
            </a:r>
            <a:endParaRPr lang="hr-HR" sz="2400" u="sng" dirty="0">
              <a:latin typeface="Times New Roman" panose="02020603050405020304" pitchFamily="18" charset="0"/>
              <a:cs typeface="Times New Roman" panose="02020603050405020304" pitchFamily="18" charset="0"/>
            </a:endParaRPr>
          </a:p>
          <a:p>
            <a:pPr lvl="1"/>
            <a:r>
              <a:rPr lang="hr-HR" sz="2400" dirty="0">
                <a:latin typeface="Times New Roman" panose="02020603050405020304" pitchFamily="18" charset="0"/>
                <a:cs typeface="Times New Roman" panose="02020603050405020304" pitchFamily="18" charset="0"/>
              </a:rPr>
              <a:t>Nije ovisna (samo) o </a:t>
            </a:r>
            <a:r>
              <a:rPr lang="hr-HR" sz="2400" u="sng" dirty="0" err="1">
                <a:latin typeface="Times New Roman" panose="02020603050405020304" pitchFamily="18" charset="0"/>
                <a:cs typeface="Times New Roman" panose="02020603050405020304" pitchFamily="18" charset="0"/>
              </a:rPr>
              <a:t>IDPredmeta</a:t>
            </a:r>
            <a:endParaRPr lang="hr-HR" sz="2400" u="sng" dirty="0">
              <a:latin typeface="Times New Roman" panose="02020603050405020304" pitchFamily="18" charset="0"/>
              <a:cs typeface="Times New Roman" panose="02020603050405020304" pitchFamily="18" charset="0"/>
            </a:endParaRPr>
          </a:p>
          <a:p>
            <a:r>
              <a:rPr lang="hr-HR" sz="2800" b="1" dirty="0">
                <a:latin typeface="Times New Roman" panose="02020603050405020304" pitchFamily="18" charset="0"/>
                <a:cs typeface="Times New Roman" panose="02020603050405020304" pitchFamily="18" charset="0"/>
              </a:rPr>
              <a:t>Ne možemo saznati ocjenu ako znamo samo predmet ili samo učenika, </a:t>
            </a:r>
            <a:r>
              <a:rPr lang="hr-HR" sz="2800" dirty="0">
                <a:latin typeface="Times New Roman" panose="02020603050405020304" pitchFamily="18" charset="0"/>
                <a:cs typeface="Times New Roman" panose="02020603050405020304" pitchFamily="18" charset="0"/>
              </a:rPr>
              <a:t>nego tek ako znamo oba podatka</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23</a:t>
            </a:fld>
            <a:endParaRPr lang="en-US" altLang="sr-Latn-RS"/>
          </a:p>
        </p:txBody>
      </p:sp>
    </p:spTree>
    <p:extLst>
      <p:ext uri="{BB962C8B-B14F-4D97-AF65-F5344CB8AC3E}">
        <p14:creationId xmlns:p14="http://schemas.microsoft.com/office/powerpoint/2010/main" val="3295298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Parcijalna ovisnost</a:t>
            </a:r>
          </a:p>
        </p:txBody>
      </p:sp>
      <p:sp>
        <p:nvSpPr>
          <p:cNvPr id="3" name="Rezervirano mjesto sadržaja 2"/>
          <p:cNvSpPr>
            <a:spLocks noGrp="1"/>
          </p:cNvSpPr>
          <p:nvPr>
            <p:ph idx="1"/>
          </p:nvPr>
        </p:nvSpPr>
        <p:spPr>
          <a:xfrm>
            <a:off x="335360" y="1805356"/>
            <a:ext cx="10153128" cy="4351337"/>
          </a:xfrm>
        </p:spPr>
        <p:txBody>
          <a:bodyPr>
            <a:normAutofit/>
          </a:bodyPr>
          <a:lstStyle/>
          <a:p>
            <a:r>
              <a:rPr lang="hr-HR" sz="2800" dirty="0">
                <a:latin typeface="Times New Roman" panose="02020603050405020304" pitchFamily="18" charset="0"/>
                <a:cs typeface="Times New Roman" panose="02020603050405020304" pitchFamily="18" charset="0"/>
              </a:rPr>
              <a:t>Atribut koji nije potpuno funkcionalno ovisan,  je parcijalno ovisan</a:t>
            </a:r>
          </a:p>
          <a:p>
            <a:r>
              <a:rPr lang="hr-HR" sz="2800" b="1" u="sng" dirty="0" err="1">
                <a:latin typeface="Times New Roman" panose="02020603050405020304" pitchFamily="18" charset="0"/>
                <a:cs typeface="Times New Roman" panose="02020603050405020304" pitchFamily="18" charset="0"/>
              </a:rPr>
              <a:t>MatičniBroj</a:t>
            </a:r>
            <a:r>
              <a:rPr lang="hr-HR" sz="2800" b="1" u="sng" dirty="0">
                <a:latin typeface="Times New Roman" panose="02020603050405020304" pitchFamily="18" charset="0"/>
                <a:cs typeface="Times New Roman" panose="02020603050405020304" pitchFamily="18" charset="0"/>
              </a:rPr>
              <a:t>, </a:t>
            </a:r>
            <a:r>
              <a:rPr lang="hr-HR" sz="2800" b="1" u="sng" dirty="0" err="1">
                <a:latin typeface="Times New Roman" panose="02020603050405020304" pitchFamily="18" charset="0"/>
                <a:cs typeface="Times New Roman" panose="02020603050405020304" pitchFamily="18" charset="0"/>
              </a:rPr>
              <a:t>IDPredmeta</a:t>
            </a:r>
            <a:r>
              <a:rPr lang="hr-HR" sz="2800" b="1" u="sng" dirty="0">
                <a:latin typeface="Times New Roman" panose="02020603050405020304" pitchFamily="18" charset="0"/>
                <a:cs typeface="Times New Roman" panose="02020603050405020304" pitchFamily="18" charset="0"/>
              </a:rPr>
              <a:t> </a:t>
            </a:r>
            <a:r>
              <a:rPr lang="en-CA" altLang="sr-Latn-RS" sz="2800" b="1" noProof="1">
                <a:latin typeface="Times New Roman" panose="02020603050405020304" pitchFamily="18" charset="0"/>
                <a:cs typeface="Times New Roman" panose="02020603050405020304" pitchFamily="18" charset="0"/>
                <a:sym typeface="Wingdings" panose="05000000000000000000" pitchFamily="2" charset="2"/>
              </a:rPr>
              <a:t></a:t>
            </a:r>
            <a:r>
              <a:rPr lang="hr-HR" altLang="sr-Latn-RS" sz="2800" b="1" noProof="1">
                <a:latin typeface="Times New Roman" panose="02020603050405020304" pitchFamily="18" charset="0"/>
                <a:cs typeface="Times New Roman" panose="02020603050405020304" pitchFamily="18" charset="0"/>
                <a:sym typeface="Wingdings" panose="05000000000000000000" pitchFamily="2" charset="2"/>
              </a:rPr>
              <a:t> Predmet</a:t>
            </a:r>
          </a:p>
          <a:p>
            <a:r>
              <a:rPr lang="hr-HR" sz="2800" b="1" noProof="1">
                <a:latin typeface="Times New Roman" panose="02020603050405020304" pitchFamily="18" charset="0"/>
                <a:cs typeface="Times New Roman" panose="02020603050405020304" pitchFamily="18" charset="0"/>
                <a:sym typeface="Wingdings" panose="05000000000000000000" pitchFamily="2" charset="2"/>
              </a:rPr>
              <a:t>Predmet je parcijalno ovisan o ključu </a:t>
            </a:r>
            <a:r>
              <a:rPr lang="hr-HR" sz="2800" b="1" u="sng" dirty="0" err="1">
                <a:latin typeface="Times New Roman" panose="02020603050405020304" pitchFamily="18" charset="0"/>
                <a:cs typeface="Times New Roman" panose="02020603050405020304" pitchFamily="18" charset="0"/>
              </a:rPr>
              <a:t>MatičniBroj</a:t>
            </a:r>
            <a:r>
              <a:rPr lang="hr-HR" sz="2800" b="1" u="sng" dirty="0">
                <a:latin typeface="Times New Roman" panose="02020603050405020304" pitchFamily="18" charset="0"/>
                <a:cs typeface="Times New Roman" panose="02020603050405020304" pitchFamily="18" charset="0"/>
              </a:rPr>
              <a:t>, </a:t>
            </a:r>
            <a:r>
              <a:rPr lang="hr-HR" sz="2800" b="1" u="sng" dirty="0" err="1">
                <a:latin typeface="Times New Roman" panose="02020603050405020304" pitchFamily="18" charset="0"/>
                <a:cs typeface="Times New Roman" panose="02020603050405020304" pitchFamily="18" charset="0"/>
              </a:rPr>
              <a:t>IDPredmeta</a:t>
            </a:r>
            <a:r>
              <a:rPr lang="hr-HR" sz="2800" b="1" u="sng" dirty="0">
                <a:latin typeface="Times New Roman" panose="02020603050405020304" pitchFamily="18" charset="0"/>
                <a:cs typeface="Times New Roman" panose="02020603050405020304" pitchFamily="18" charset="0"/>
              </a:rPr>
              <a:t> </a:t>
            </a:r>
          </a:p>
          <a:p>
            <a:r>
              <a:rPr lang="hr-HR" sz="2800" b="1" dirty="0">
                <a:latin typeface="Times New Roman" panose="02020603050405020304" pitchFamily="18" charset="0"/>
                <a:cs typeface="Times New Roman" panose="02020603050405020304" pitchFamily="18" charset="0"/>
              </a:rPr>
              <a:t>Ovisan je samo o  </a:t>
            </a:r>
            <a:r>
              <a:rPr lang="hr-HR" sz="2800" b="1" u="sng" dirty="0" err="1">
                <a:latin typeface="Times New Roman" panose="02020603050405020304" pitchFamily="18" charset="0"/>
                <a:cs typeface="Times New Roman" panose="02020603050405020304" pitchFamily="18" charset="0"/>
              </a:rPr>
              <a:t>IDPredmeta</a:t>
            </a:r>
            <a:endParaRPr lang="hr-HR" sz="2800" b="1" u="sng" dirty="0">
              <a:latin typeface="Times New Roman" panose="02020603050405020304" pitchFamily="18" charset="0"/>
              <a:cs typeface="Times New Roman" panose="02020603050405020304" pitchFamily="18" charset="0"/>
            </a:endParaRPr>
          </a:p>
          <a:p>
            <a:endParaRPr lang="hr-HR" sz="2800" dirty="0">
              <a:latin typeface="Times New Roman" panose="02020603050405020304" pitchFamily="18" charset="0"/>
              <a:cs typeface="Times New Roman" panose="02020603050405020304" pitchFamily="18" charset="0"/>
            </a:endParaRP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24</a:t>
            </a:fld>
            <a:endParaRPr lang="en-US" altLang="sr-Latn-RS"/>
          </a:p>
        </p:txBody>
      </p:sp>
    </p:spTree>
    <p:extLst>
      <p:ext uri="{BB962C8B-B14F-4D97-AF65-F5344CB8AC3E}">
        <p14:creationId xmlns:p14="http://schemas.microsoft.com/office/powerpoint/2010/main" val="1973861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170"/>
          <p:cNvSpPr>
            <a:spLocks noGrp="1" noChangeArrowheads="1"/>
          </p:cNvSpPr>
          <p:nvPr>
            <p:ph type="title"/>
          </p:nvPr>
        </p:nvSpPr>
        <p:spPr>
          <a:xfrm>
            <a:off x="2927350" y="274639"/>
            <a:ext cx="7283450" cy="706437"/>
          </a:xfrm>
          <a:noFill/>
        </p:spPr>
        <p:txBody>
          <a:bodyPr>
            <a:normAutofit/>
          </a:bodyPr>
          <a:lstStyle/>
          <a:p>
            <a:r>
              <a:rPr lang="hr-HR" altLang="sr-Latn-RS" dirty="0">
                <a:solidFill>
                  <a:schemeClr val="tx2"/>
                </a:solidFill>
              </a:rPr>
              <a:t>Normalizacija - primjer</a:t>
            </a:r>
            <a:endParaRPr lang="en-US" altLang="sr-Latn-RS" dirty="0">
              <a:solidFill>
                <a:schemeClr val="tx2"/>
              </a:solidFill>
            </a:endParaRPr>
          </a:p>
        </p:txBody>
      </p:sp>
      <p:sp>
        <p:nvSpPr>
          <p:cNvPr id="28674"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89D90CEB-4E3A-4D09-8A0C-E3870F464642}" type="slidenum">
              <a:rPr lang="en-US" altLang="sr-Latn-RS" sz="1400">
                <a:solidFill>
                  <a:schemeClr val="tx2"/>
                </a:solidFill>
              </a:rPr>
              <a:pPr>
                <a:spcBef>
                  <a:spcPct val="0"/>
                </a:spcBef>
                <a:buFontTx/>
                <a:buNone/>
              </a:pPr>
              <a:t>25</a:t>
            </a:fld>
            <a:endParaRPr lang="en-US" altLang="sr-Latn-RS" sz="1400">
              <a:solidFill>
                <a:schemeClr val="tx2"/>
              </a:solidFill>
            </a:endParaRPr>
          </a:p>
        </p:txBody>
      </p:sp>
      <p:sp>
        <p:nvSpPr>
          <p:cNvPr id="31747" name="Text Box 3"/>
          <p:cNvSpPr txBox="1">
            <a:spLocks noChangeArrowheads="1"/>
          </p:cNvSpPr>
          <p:nvPr/>
        </p:nvSpPr>
        <p:spPr bwMode="auto">
          <a:xfrm>
            <a:off x="2135188" y="1628776"/>
            <a:ext cx="676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50000"/>
              </a:spcBef>
              <a:buFontTx/>
              <a:buNone/>
            </a:pPr>
            <a:r>
              <a:rPr lang="hr-HR" altLang="sr-Latn-RS" sz="1800">
                <a:solidFill>
                  <a:schemeClr val="tx2"/>
                </a:solidFill>
                <a:cs typeface="Arial" panose="020B0604020202020204" pitchFamily="34" charset="0"/>
              </a:rPr>
              <a:t>Tablica s unešenim podacima izgleda:</a:t>
            </a:r>
            <a:endParaRPr lang="en-US" altLang="sr-Latn-RS" sz="1800">
              <a:solidFill>
                <a:schemeClr val="tx2"/>
              </a:solidFill>
              <a:cs typeface="Arial" panose="020B0604020202020204" pitchFamily="34" charset="0"/>
            </a:endParaRPr>
          </a:p>
        </p:txBody>
      </p:sp>
      <p:sp>
        <p:nvSpPr>
          <p:cNvPr id="31904" name="Line 160"/>
          <p:cNvSpPr>
            <a:spLocks noChangeShapeType="1"/>
          </p:cNvSpPr>
          <p:nvPr/>
        </p:nvSpPr>
        <p:spPr bwMode="auto">
          <a:xfrm flipV="1">
            <a:off x="5599262" y="5491104"/>
            <a:ext cx="649287" cy="97155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31906" name="Text Box 162"/>
          <p:cNvSpPr txBox="1">
            <a:spLocks noChangeArrowheads="1"/>
          </p:cNvSpPr>
          <p:nvPr/>
        </p:nvSpPr>
        <p:spPr bwMode="auto">
          <a:xfrm>
            <a:off x="2752008" y="5645061"/>
            <a:ext cx="3168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50000"/>
              </a:spcBef>
              <a:buFontTx/>
              <a:buNone/>
            </a:pPr>
            <a:r>
              <a:rPr lang="hr-HR" altLang="sr-Latn-RS" sz="1800" dirty="0">
                <a:solidFill>
                  <a:schemeClr val="tx2"/>
                </a:solidFill>
                <a:cs typeface="Arial" panose="020B0604020202020204" pitchFamily="34" charset="0"/>
              </a:rPr>
              <a:t>Redundantna stanja – nepotrebno ponavljani podaci, problemi kod održavanja</a:t>
            </a:r>
            <a:endParaRPr lang="en-US" altLang="sr-Latn-RS" sz="1800" dirty="0">
              <a:solidFill>
                <a:schemeClr val="tx2"/>
              </a:solidFill>
              <a:cs typeface="Arial" panose="020B0604020202020204" pitchFamily="34" charset="0"/>
            </a:endParaRPr>
          </a:p>
        </p:txBody>
      </p:sp>
      <p:sp>
        <p:nvSpPr>
          <p:cNvPr id="31908" name="Text Box 164"/>
          <p:cNvSpPr txBox="1">
            <a:spLocks noChangeArrowheads="1"/>
          </p:cNvSpPr>
          <p:nvPr/>
        </p:nvSpPr>
        <p:spPr bwMode="auto">
          <a:xfrm>
            <a:off x="6311900" y="2420938"/>
            <a:ext cx="273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50000"/>
              </a:spcBef>
              <a:buFontTx/>
              <a:buNone/>
            </a:pPr>
            <a:r>
              <a:rPr lang="hr-HR" altLang="sr-Latn-RS" sz="1800">
                <a:solidFill>
                  <a:schemeClr val="tx2"/>
                </a:solidFill>
                <a:cs typeface="Arial" panose="020B0604020202020204" pitchFamily="34" charset="0"/>
              </a:rPr>
              <a:t>Primarni ključ</a:t>
            </a:r>
            <a:endParaRPr lang="en-US" altLang="sr-Latn-RS" sz="1800">
              <a:solidFill>
                <a:schemeClr val="tx2"/>
              </a:solidFill>
              <a:cs typeface="Arial" panose="020B0604020202020204" pitchFamily="34" charset="0"/>
            </a:endParaRPr>
          </a:p>
        </p:txBody>
      </p:sp>
      <p:graphicFrame>
        <p:nvGraphicFramePr>
          <p:cNvPr id="3" name="Tablica 2"/>
          <p:cNvGraphicFramePr>
            <a:graphicFrameLocks noGrp="1"/>
          </p:cNvGraphicFramePr>
          <p:nvPr>
            <p:extLst>
              <p:ext uri="{D42A27DB-BD31-4B8C-83A1-F6EECF244321}">
                <p14:modId xmlns:p14="http://schemas.microsoft.com/office/powerpoint/2010/main" val="8657356"/>
              </p:ext>
            </p:extLst>
          </p:nvPr>
        </p:nvGraphicFramePr>
        <p:xfrm>
          <a:off x="1775520" y="1481027"/>
          <a:ext cx="7784671" cy="3816422"/>
        </p:xfrm>
        <a:graphic>
          <a:graphicData uri="http://schemas.openxmlformats.org/drawingml/2006/table">
            <a:tbl>
              <a:tblPr>
                <a:tableStyleId>{5C22544A-7EE6-4342-B048-85BDC9FD1C3A}</a:tableStyleId>
              </a:tblPr>
              <a:tblGrid>
                <a:gridCol w="1040919">
                  <a:extLst>
                    <a:ext uri="{9D8B030D-6E8A-4147-A177-3AD203B41FA5}">
                      <a16:colId xmlns:a16="http://schemas.microsoft.com/office/drawing/2014/main" val="20001"/>
                    </a:ext>
                  </a:extLst>
                </a:gridCol>
                <a:gridCol w="1459229">
                  <a:extLst>
                    <a:ext uri="{9D8B030D-6E8A-4147-A177-3AD203B41FA5}">
                      <a16:colId xmlns:a16="http://schemas.microsoft.com/office/drawing/2014/main" val="20002"/>
                    </a:ext>
                  </a:extLst>
                </a:gridCol>
                <a:gridCol w="928297">
                  <a:extLst>
                    <a:ext uri="{9D8B030D-6E8A-4147-A177-3AD203B41FA5}">
                      <a16:colId xmlns:a16="http://schemas.microsoft.com/office/drawing/2014/main" val="20003"/>
                    </a:ext>
                  </a:extLst>
                </a:gridCol>
                <a:gridCol w="2132180">
                  <a:extLst>
                    <a:ext uri="{9D8B030D-6E8A-4147-A177-3AD203B41FA5}">
                      <a16:colId xmlns:a16="http://schemas.microsoft.com/office/drawing/2014/main" val="20004"/>
                    </a:ext>
                  </a:extLst>
                </a:gridCol>
                <a:gridCol w="1295749">
                  <a:extLst>
                    <a:ext uri="{9D8B030D-6E8A-4147-A177-3AD203B41FA5}">
                      <a16:colId xmlns:a16="http://schemas.microsoft.com/office/drawing/2014/main" val="20005"/>
                    </a:ext>
                  </a:extLst>
                </a:gridCol>
                <a:gridCol w="928297">
                  <a:extLst>
                    <a:ext uri="{9D8B030D-6E8A-4147-A177-3AD203B41FA5}">
                      <a16:colId xmlns:a16="http://schemas.microsoft.com/office/drawing/2014/main" val="20006"/>
                    </a:ext>
                  </a:extLst>
                </a:gridCol>
              </a:tblGrid>
              <a:tr h="533594">
                <a:tc>
                  <a:txBody>
                    <a:bodyPr/>
                    <a:lstStyle/>
                    <a:p>
                      <a:pPr algn="ctr" fontAlgn="b"/>
                      <a:r>
                        <a:rPr lang="hr-HR" sz="1400" u="none" strike="noStrike" dirty="0">
                          <a:solidFill>
                            <a:schemeClr val="tx2"/>
                          </a:solidFill>
                          <a:effectLst/>
                        </a:rPr>
                        <a:t>Naziv</a:t>
                      </a:r>
                      <a:endParaRPr lang="hr-HR" sz="1400" b="0" i="0" u="none" strike="noStrike" dirty="0">
                        <a:solidFill>
                          <a:schemeClr val="tx2"/>
                        </a:solidFill>
                        <a:effectLst/>
                        <a:latin typeface="Calibri"/>
                      </a:endParaRPr>
                    </a:p>
                  </a:txBody>
                  <a:tcPr marL="9525" marR="9525" marT="9526" marB="0" anchor="b"/>
                </a:tc>
                <a:tc>
                  <a:txBody>
                    <a:bodyPr/>
                    <a:lstStyle/>
                    <a:p>
                      <a:pPr algn="ctr" fontAlgn="b"/>
                      <a:r>
                        <a:rPr lang="hr-HR" sz="1400" u="none" strike="noStrike">
                          <a:solidFill>
                            <a:schemeClr val="tx2"/>
                          </a:solidFill>
                          <a:effectLst/>
                        </a:rPr>
                        <a:t>OIB_firme</a:t>
                      </a:r>
                      <a:endParaRPr lang="hr-HR" sz="1400" b="0" i="0" u="none" strike="noStrike">
                        <a:solidFill>
                          <a:schemeClr val="tx2"/>
                        </a:solidFill>
                        <a:effectLst/>
                        <a:latin typeface="Calibri"/>
                      </a:endParaRPr>
                    </a:p>
                  </a:txBody>
                  <a:tcPr marL="9525" marR="9525" marT="9526" marB="0" anchor="b"/>
                </a:tc>
                <a:tc>
                  <a:txBody>
                    <a:bodyPr/>
                    <a:lstStyle/>
                    <a:p>
                      <a:pPr algn="ctr" fontAlgn="b"/>
                      <a:r>
                        <a:rPr lang="hr-HR" sz="1400" u="none" strike="noStrike" dirty="0">
                          <a:solidFill>
                            <a:schemeClr val="tx2"/>
                          </a:solidFill>
                          <a:effectLst/>
                        </a:rPr>
                        <a:t>Naziv firme</a:t>
                      </a:r>
                      <a:endParaRPr lang="hr-HR" sz="1400" b="0" i="0" u="none" strike="noStrike" dirty="0">
                        <a:solidFill>
                          <a:schemeClr val="tx2"/>
                        </a:solidFill>
                        <a:effectLst/>
                        <a:latin typeface="Calibri"/>
                      </a:endParaRPr>
                    </a:p>
                  </a:txBody>
                  <a:tcPr marL="9525" marR="9525" marT="9526" marB="0" anchor="b"/>
                </a:tc>
                <a:tc>
                  <a:txBody>
                    <a:bodyPr/>
                    <a:lstStyle/>
                    <a:p>
                      <a:pPr algn="ctr" fontAlgn="b"/>
                      <a:r>
                        <a:rPr lang="hr-HR" sz="1400" u="none" strike="noStrike" dirty="0">
                          <a:solidFill>
                            <a:schemeClr val="tx2"/>
                          </a:solidFill>
                          <a:effectLst/>
                        </a:rPr>
                        <a:t>Adresa</a:t>
                      </a:r>
                      <a:endParaRPr lang="hr-HR" sz="1400" b="0" i="0" u="none" strike="noStrike" dirty="0">
                        <a:solidFill>
                          <a:schemeClr val="tx2"/>
                        </a:solidFill>
                        <a:effectLst/>
                        <a:latin typeface="Calibri"/>
                      </a:endParaRPr>
                    </a:p>
                  </a:txBody>
                  <a:tcPr marL="9525" marR="9525" marT="9526" marB="0" anchor="b"/>
                </a:tc>
                <a:tc>
                  <a:txBody>
                    <a:bodyPr/>
                    <a:lstStyle/>
                    <a:p>
                      <a:pPr algn="ctr" fontAlgn="b"/>
                      <a:r>
                        <a:rPr lang="hr-HR" sz="1400" u="none" strike="noStrike">
                          <a:solidFill>
                            <a:schemeClr val="tx2"/>
                          </a:solidFill>
                          <a:effectLst/>
                        </a:rPr>
                        <a:t>Cijena</a:t>
                      </a:r>
                      <a:endParaRPr lang="hr-HR" sz="1400" b="0" i="0" u="none" strike="noStrike">
                        <a:solidFill>
                          <a:schemeClr val="tx2"/>
                        </a:solidFill>
                        <a:effectLst/>
                        <a:latin typeface="Calibri"/>
                      </a:endParaRPr>
                    </a:p>
                  </a:txBody>
                  <a:tcPr marL="9525" marR="9525" marT="9526" marB="0" anchor="b"/>
                </a:tc>
                <a:tc>
                  <a:txBody>
                    <a:bodyPr/>
                    <a:lstStyle/>
                    <a:p>
                      <a:pPr algn="ctr" fontAlgn="b"/>
                      <a:r>
                        <a:rPr lang="hr-HR" sz="1400" u="none" strike="noStrike">
                          <a:solidFill>
                            <a:schemeClr val="tx2"/>
                          </a:solidFill>
                          <a:effectLst/>
                        </a:rPr>
                        <a:t>Broj_vrata</a:t>
                      </a:r>
                      <a:endParaRPr lang="hr-HR" sz="14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0"/>
                  </a:ext>
                </a:extLst>
              </a:tr>
              <a:tr h="273569">
                <a:tc>
                  <a:txBody>
                    <a:bodyPr/>
                    <a:lstStyle/>
                    <a:p>
                      <a:pPr algn="l" fontAlgn="b"/>
                      <a:r>
                        <a:rPr lang="hr-HR" sz="1400" u="none" strike="noStrike" dirty="0">
                          <a:solidFill>
                            <a:schemeClr val="tx2"/>
                          </a:solidFill>
                          <a:effectLst/>
                        </a:rPr>
                        <a:t>VW Golf</a:t>
                      </a:r>
                      <a:endParaRPr lang="hr-HR" sz="1400" b="0" i="0" u="none" strike="noStrike" dirty="0">
                        <a:solidFill>
                          <a:schemeClr val="tx2"/>
                        </a:solidFill>
                        <a:effectLst/>
                        <a:latin typeface="Calibri"/>
                      </a:endParaRPr>
                    </a:p>
                  </a:txBody>
                  <a:tcPr marL="9525" marR="9525" marT="9526" marB="0" anchor="b"/>
                </a:tc>
                <a:tc>
                  <a:txBody>
                    <a:bodyPr/>
                    <a:lstStyle/>
                    <a:p>
                      <a:pPr algn="r" fontAlgn="b"/>
                      <a:r>
                        <a:rPr lang="hr-HR" sz="1400" u="none" strike="noStrike" dirty="0">
                          <a:solidFill>
                            <a:schemeClr val="tx2"/>
                          </a:solidFill>
                          <a:effectLst/>
                        </a:rPr>
                        <a:t>12345678901</a:t>
                      </a:r>
                      <a:endParaRPr lang="hr-HR" sz="1400" b="0" i="0" u="none" strike="noStrike" dirty="0">
                        <a:solidFill>
                          <a:schemeClr val="tx2"/>
                        </a:solidFill>
                        <a:effectLst/>
                        <a:latin typeface="Calibri"/>
                      </a:endParaRPr>
                    </a:p>
                  </a:txBody>
                  <a:tcPr marL="9525" marR="9525" marT="9526" marB="0" anchor="b"/>
                </a:tc>
                <a:tc>
                  <a:txBody>
                    <a:bodyPr/>
                    <a:lstStyle/>
                    <a:p>
                      <a:pPr algn="ctr" fontAlgn="b"/>
                      <a:r>
                        <a:rPr lang="hr-HR" sz="1400" b="0" i="0" u="none" strike="noStrike" dirty="0">
                          <a:solidFill>
                            <a:schemeClr val="tx2"/>
                          </a:solidFill>
                          <a:effectLst/>
                          <a:latin typeface="Calibri"/>
                        </a:rPr>
                        <a:t>AK1</a:t>
                      </a:r>
                    </a:p>
                  </a:txBody>
                  <a:tcPr marL="9525" marR="9525" marT="9526" marB="0" anchor="b"/>
                </a:tc>
                <a:tc>
                  <a:txBody>
                    <a:bodyPr/>
                    <a:lstStyle/>
                    <a:p>
                      <a:pPr algn="l" fontAlgn="b"/>
                      <a:r>
                        <a:rPr lang="hr-HR" sz="1400" u="none" strike="noStrike">
                          <a:solidFill>
                            <a:schemeClr val="tx2"/>
                          </a:solidFill>
                          <a:effectLst/>
                        </a:rPr>
                        <a:t>Šetalište HNP 6</a:t>
                      </a:r>
                      <a:endParaRPr lang="hr-HR" sz="1400" b="0" i="0" u="none" strike="noStrike">
                        <a:solidFill>
                          <a:schemeClr val="tx2"/>
                        </a:solidFill>
                        <a:effectLst/>
                        <a:latin typeface="Calibri"/>
                      </a:endParaRPr>
                    </a:p>
                  </a:txBody>
                  <a:tcPr marL="9525" marR="9525" marT="9526" marB="0" anchor="b"/>
                </a:tc>
                <a:tc>
                  <a:txBody>
                    <a:bodyPr/>
                    <a:lstStyle/>
                    <a:p>
                      <a:pPr algn="r" fontAlgn="b"/>
                      <a:r>
                        <a:rPr lang="hr-HR" sz="1400" u="none" strike="noStrike">
                          <a:solidFill>
                            <a:schemeClr val="tx2"/>
                          </a:solidFill>
                          <a:effectLst/>
                        </a:rPr>
                        <a:t>120.000,00 kn</a:t>
                      </a:r>
                      <a:endParaRPr lang="hr-HR" sz="1400" b="0" i="0" u="none" strike="noStrike">
                        <a:solidFill>
                          <a:schemeClr val="tx2"/>
                        </a:solidFill>
                        <a:effectLst/>
                        <a:latin typeface="Calibri"/>
                      </a:endParaRPr>
                    </a:p>
                  </a:txBody>
                  <a:tcPr marL="9525" marR="9525" marT="9526" marB="0" anchor="b"/>
                </a:tc>
                <a:tc>
                  <a:txBody>
                    <a:bodyPr/>
                    <a:lstStyle/>
                    <a:p>
                      <a:pPr algn="r" fontAlgn="b"/>
                      <a:r>
                        <a:rPr lang="hr-HR" sz="1400" b="0" i="0" u="none" strike="noStrike" dirty="0">
                          <a:solidFill>
                            <a:schemeClr val="tx2"/>
                          </a:solidFill>
                          <a:effectLst/>
                          <a:latin typeface="Calibri"/>
                        </a:rPr>
                        <a:t>3</a:t>
                      </a:r>
                    </a:p>
                  </a:txBody>
                  <a:tcPr marL="9525" marR="9525" marT="9526" marB="0" anchor="b"/>
                </a:tc>
                <a:extLst>
                  <a:ext uri="{0D108BD9-81ED-4DB2-BD59-A6C34878D82A}">
                    <a16:rowId xmlns:a16="http://schemas.microsoft.com/office/drawing/2014/main" val="10001"/>
                  </a:ext>
                </a:extLst>
              </a:tr>
              <a:tr h="273569">
                <a:tc>
                  <a:txBody>
                    <a:bodyPr/>
                    <a:lstStyle/>
                    <a:p>
                      <a:pPr algn="l" fontAlgn="b"/>
                      <a:r>
                        <a:rPr lang="hr-HR" sz="1400" u="none" strike="noStrike" dirty="0">
                          <a:solidFill>
                            <a:schemeClr val="tx2"/>
                          </a:solidFill>
                          <a:effectLst/>
                        </a:rPr>
                        <a:t>VW Polo</a:t>
                      </a:r>
                      <a:endParaRPr lang="hr-HR" sz="1400" b="0" i="0" u="none" strike="noStrike" dirty="0">
                        <a:solidFill>
                          <a:schemeClr val="tx2"/>
                        </a:solidFill>
                        <a:effectLst/>
                        <a:latin typeface="Calibri"/>
                      </a:endParaRPr>
                    </a:p>
                  </a:txBody>
                  <a:tcPr marL="9525" marR="9525" marT="9526" marB="0" anchor="b"/>
                </a:tc>
                <a:tc>
                  <a:txBody>
                    <a:bodyPr/>
                    <a:lstStyle/>
                    <a:p>
                      <a:pPr algn="r" fontAlgn="b"/>
                      <a:r>
                        <a:rPr lang="hr-HR" sz="1400" u="none" strike="noStrike" dirty="0">
                          <a:solidFill>
                            <a:schemeClr val="tx2"/>
                          </a:solidFill>
                          <a:effectLst/>
                        </a:rPr>
                        <a:t>12345678901</a:t>
                      </a:r>
                      <a:endParaRPr lang="hr-HR" sz="1400" b="0" i="0" u="none" strike="noStrike" dirty="0">
                        <a:solidFill>
                          <a:schemeClr val="tx2"/>
                        </a:solidFill>
                        <a:effectLst/>
                        <a:latin typeface="Calibri"/>
                      </a:endParaRPr>
                    </a:p>
                  </a:txBody>
                  <a:tcPr marL="9525" marR="9525" marT="9526" marB="0" anchor="b"/>
                </a:tc>
                <a:tc>
                  <a:txBody>
                    <a:bodyPr/>
                    <a:lstStyle/>
                    <a:p>
                      <a:pPr algn="ctr" fontAlgn="b"/>
                      <a:r>
                        <a:rPr lang="hr-HR" sz="1400" b="0" i="0" u="none" strike="noStrike" dirty="0">
                          <a:solidFill>
                            <a:schemeClr val="tx2"/>
                          </a:solidFill>
                          <a:effectLst/>
                          <a:latin typeface="Calibri"/>
                        </a:rPr>
                        <a:t>AK1</a:t>
                      </a:r>
                    </a:p>
                  </a:txBody>
                  <a:tcPr marL="9525" marR="9525" marT="9526" marB="0" anchor="b"/>
                </a:tc>
                <a:tc>
                  <a:txBody>
                    <a:bodyPr/>
                    <a:lstStyle/>
                    <a:p>
                      <a:pPr algn="l" fontAlgn="b"/>
                      <a:r>
                        <a:rPr lang="hr-HR" sz="1400" u="none" strike="noStrike">
                          <a:solidFill>
                            <a:schemeClr val="tx2"/>
                          </a:solidFill>
                          <a:effectLst/>
                        </a:rPr>
                        <a:t>Šetalište HNP 6</a:t>
                      </a:r>
                      <a:endParaRPr lang="hr-HR" sz="1400" b="0" i="0" u="none" strike="noStrike">
                        <a:solidFill>
                          <a:schemeClr val="tx2"/>
                        </a:solidFill>
                        <a:effectLst/>
                        <a:latin typeface="Calibri"/>
                      </a:endParaRPr>
                    </a:p>
                  </a:txBody>
                  <a:tcPr marL="9525" marR="9525" marT="9526" marB="0" anchor="b"/>
                </a:tc>
                <a:tc>
                  <a:txBody>
                    <a:bodyPr/>
                    <a:lstStyle/>
                    <a:p>
                      <a:pPr algn="r" fontAlgn="b"/>
                      <a:r>
                        <a:rPr lang="hr-HR" sz="1400" u="none" strike="noStrike">
                          <a:solidFill>
                            <a:schemeClr val="tx2"/>
                          </a:solidFill>
                          <a:effectLst/>
                        </a:rPr>
                        <a:t>83.000,00 kn</a:t>
                      </a:r>
                      <a:endParaRPr lang="hr-HR" sz="1400" b="0" i="0" u="none" strike="noStrike">
                        <a:solidFill>
                          <a:schemeClr val="tx2"/>
                        </a:solidFill>
                        <a:effectLst/>
                        <a:latin typeface="Calibri"/>
                      </a:endParaRPr>
                    </a:p>
                  </a:txBody>
                  <a:tcPr marL="9525" marR="9525" marT="9526" marB="0" anchor="b"/>
                </a:tc>
                <a:tc>
                  <a:txBody>
                    <a:bodyPr/>
                    <a:lstStyle/>
                    <a:p>
                      <a:pPr algn="r" fontAlgn="b"/>
                      <a:r>
                        <a:rPr lang="hr-HR" sz="1400" b="0" i="0" u="none" strike="noStrike" dirty="0">
                          <a:solidFill>
                            <a:schemeClr val="tx2"/>
                          </a:solidFill>
                          <a:effectLst/>
                          <a:latin typeface="Calibri"/>
                        </a:rPr>
                        <a:t>3</a:t>
                      </a:r>
                    </a:p>
                  </a:txBody>
                  <a:tcPr marL="9525" marR="9525" marT="9526" marB="0" anchor="b"/>
                </a:tc>
                <a:extLst>
                  <a:ext uri="{0D108BD9-81ED-4DB2-BD59-A6C34878D82A}">
                    <a16:rowId xmlns:a16="http://schemas.microsoft.com/office/drawing/2014/main" val="10002"/>
                  </a:ext>
                </a:extLst>
              </a:tr>
              <a:tr h="273569">
                <a:tc>
                  <a:txBody>
                    <a:bodyPr/>
                    <a:lstStyle/>
                    <a:p>
                      <a:pPr algn="l" fontAlgn="b"/>
                      <a:r>
                        <a:rPr lang="hr-HR" sz="1400" i="1" u="none" strike="noStrike" dirty="0">
                          <a:solidFill>
                            <a:schemeClr val="bg1">
                              <a:lumMod val="50000"/>
                            </a:schemeClr>
                          </a:solidFill>
                          <a:effectLst/>
                        </a:rPr>
                        <a:t>VW Polo</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12345678901</a:t>
                      </a:r>
                      <a:endParaRPr lang="hr-HR" sz="1400" b="0" i="1" u="none" strike="noStrike">
                        <a:solidFill>
                          <a:schemeClr val="bg1">
                            <a:lumMod val="50000"/>
                          </a:schemeClr>
                        </a:solidFill>
                        <a:effectLst/>
                        <a:latin typeface="Calibri"/>
                      </a:endParaRPr>
                    </a:p>
                  </a:txBody>
                  <a:tcPr marL="9525" marR="9525" marT="9526" marB="0" anchor="b"/>
                </a:tc>
                <a:tc>
                  <a:txBody>
                    <a:bodyPr/>
                    <a:lstStyle/>
                    <a:p>
                      <a:pPr algn="ctr" fontAlgn="b"/>
                      <a:r>
                        <a:rPr lang="hr-HR" sz="1400" b="0" i="1" u="none" strike="noStrike" dirty="0">
                          <a:solidFill>
                            <a:schemeClr val="bg1">
                              <a:lumMod val="50000"/>
                            </a:schemeClr>
                          </a:solidFill>
                          <a:effectLst/>
                          <a:latin typeface="Calibri"/>
                        </a:rPr>
                        <a:t>AK1</a:t>
                      </a:r>
                    </a:p>
                  </a:txBody>
                  <a:tcPr marL="9525" marR="9525" marT="9526" marB="0" anchor="b"/>
                </a:tc>
                <a:tc>
                  <a:txBody>
                    <a:bodyPr/>
                    <a:lstStyle/>
                    <a:p>
                      <a:pPr algn="l" fontAlgn="b"/>
                      <a:r>
                        <a:rPr lang="hr-HR" sz="1400" i="1" u="none" strike="noStrike">
                          <a:solidFill>
                            <a:schemeClr val="bg1">
                              <a:lumMod val="50000"/>
                            </a:schemeClr>
                          </a:solidFill>
                          <a:effectLst/>
                        </a:rPr>
                        <a:t>Šetalište HNP 6</a:t>
                      </a:r>
                      <a:endParaRPr lang="hr-HR" sz="1400" b="0" i="1" u="none" strike="noStrike">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90.000,00 kn</a:t>
                      </a:r>
                      <a:endParaRPr lang="hr-HR" sz="1400" b="0" i="1" u="none" strike="noStrike">
                        <a:solidFill>
                          <a:schemeClr val="bg1">
                            <a:lumMod val="50000"/>
                          </a:schemeClr>
                        </a:solidFill>
                        <a:effectLst/>
                        <a:latin typeface="Calibri"/>
                      </a:endParaRPr>
                    </a:p>
                  </a:txBody>
                  <a:tcPr marL="9525" marR="9525" marT="9526" marB="0" anchor="b"/>
                </a:tc>
                <a:tc>
                  <a:txBody>
                    <a:bodyPr/>
                    <a:lstStyle/>
                    <a:p>
                      <a:pPr algn="r" fontAlgn="b"/>
                      <a:r>
                        <a:rPr lang="hr-HR" sz="1400" b="0" i="1" u="none" strike="noStrike" dirty="0">
                          <a:solidFill>
                            <a:schemeClr val="bg1">
                              <a:lumMod val="50000"/>
                            </a:schemeClr>
                          </a:solidFill>
                          <a:effectLst/>
                          <a:latin typeface="Calibri"/>
                        </a:rPr>
                        <a:t>3</a:t>
                      </a:r>
                    </a:p>
                  </a:txBody>
                  <a:tcPr marL="9525" marR="9525" marT="9526" marB="0" anchor="b"/>
                </a:tc>
                <a:extLst>
                  <a:ext uri="{0D108BD9-81ED-4DB2-BD59-A6C34878D82A}">
                    <a16:rowId xmlns:a16="http://schemas.microsoft.com/office/drawing/2014/main" val="10003"/>
                  </a:ext>
                </a:extLst>
              </a:tr>
              <a:tr h="273569">
                <a:tc>
                  <a:txBody>
                    <a:bodyPr/>
                    <a:lstStyle/>
                    <a:p>
                      <a:pPr algn="l" fontAlgn="b"/>
                      <a:r>
                        <a:rPr lang="hr-HR" sz="1400" i="1" u="none" strike="noStrike" dirty="0">
                          <a:solidFill>
                            <a:schemeClr val="bg1">
                              <a:lumMod val="50000"/>
                            </a:schemeClr>
                          </a:solidFill>
                          <a:effectLst/>
                        </a:rPr>
                        <a:t>VW </a:t>
                      </a:r>
                      <a:r>
                        <a:rPr lang="hr-HR" sz="1400" i="1" u="none" strike="noStrike" dirty="0" err="1">
                          <a:solidFill>
                            <a:schemeClr val="bg1">
                              <a:lumMod val="50000"/>
                            </a:schemeClr>
                          </a:solidFill>
                          <a:effectLst/>
                        </a:rPr>
                        <a:t>Passat</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dirty="0">
                          <a:solidFill>
                            <a:schemeClr val="bg1">
                              <a:lumMod val="50000"/>
                            </a:schemeClr>
                          </a:solidFill>
                          <a:effectLst/>
                        </a:rPr>
                        <a:t>12345678901</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ctr" fontAlgn="b"/>
                      <a:r>
                        <a:rPr lang="hr-HR" sz="1400" b="0" i="1" u="none" strike="noStrike" dirty="0">
                          <a:solidFill>
                            <a:schemeClr val="bg1">
                              <a:lumMod val="50000"/>
                            </a:schemeClr>
                          </a:solidFill>
                          <a:effectLst/>
                          <a:latin typeface="Calibri"/>
                        </a:rPr>
                        <a:t>AK1</a:t>
                      </a:r>
                    </a:p>
                  </a:txBody>
                  <a:tcPr marL="9525" marR="9525" marT="9526" marB="0" anchor="b"/>
                </a:tc>
                <a:tc>
                  <a:txBody>
                    <a:bodyPr/>
                    <a:lstStyle/>
                    <a:p>
                      <a:pPr algn="l" fontAlgn="b"/>
                      <a:r>
                        <a:rPr lang="hr-HR" sz="1400" i="1" u="none" strike="noStrike">
                          <a:solidFill>
                            <a:schemeClr val="bg1">
                              <a:lumMod val="50000"/>
                            </a:schemeClr>
                          </a:solidFill>
                          <a:effectLst/>
                        </a:rPr>
                        <a:t>Šetalište HNP 6</a:t>
                      </a:r>
                      <a:endParaRPr lang="hr-HR" sz="1400" b="0" i="1" u="none" strike="noStrike">
                        <a:solidFill>
                          <a:schemeClr val="bg1">
                            <a:lumMod val="50000"/>
                          </a:schemeClr>
                        </a:solidFill>
                        <a:effectLst/>
                        <a:latin typeface="Calibri"/>
                      </a:endParaRPr>
                    </a:p>
                  </a:txBody>
                  <a:tcPr marL="9525" marR="9525" marT="9526" marB="0" anchor="b"/>
                </a:tc>
                <a:tc>
                  <a:txBody>
                    <a:bodyPr/>
                    <a:lstStyle/>
                    <a:p>
                      <a:pPr algn="r" fontAlgn="b"/>
                      <a:r>
                        <a:rPr lang="hr-HR" sz="1400" i="1" u="none" strike="noStrike" dirty="0">
                          <a:solidFill>
                            <a:schemeClr val="bg1">
                              <a:lumMod val="50000"/>
                            </a:schemeClr>
                          </a:solidFill>
                          <a:effectLst/>
                        </a:rPr>
                        <a:t>180.000,00 kn</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dirty="0">
                          <a:solidFill>
                            <a:schemeClr val="bg1">
                              <a:lumMod val="50000"/>
                            </a:schemeClr>
                          </a:solidFill>
                          <a:effectLst/>
                        </a:rPr>
                        <a:t>4</a:t>
                      </a:r>
                      <a:endParaRPr lang="hr-HR" sz="14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04"/>
                  </a:ext>
                </a:extLst>
              </a:tr>
              <a:tr h="273569">
                <a:tc>
                  <a:txBody>
                    <a:bodyPr/>
                    <a:lstStyle/>
                    <a:p>
                      <a:pPr algn="l" fontAlgn="b"/>
                      <a:r>
                        <a:rPr lang="hr-HR" sz="1400" u="none" strike="noStrike" dirty="0">
                          <a:solidFill>
                            <a:schemeClr val="tx2"/>
                          </a:solidFill>
                          <a:effectLst/>
                        </a:rPr>
                        <a:t>VW </a:t>
                      </a:r>
                      <a:r>
                        <a:rPr lang="hr-HR" sz="1400" u="none" strike="noStrike" dirty="0" err="1">
                          <a:solidFill>
                            <a:schemeClr val="tx2"/>
                          </a:solidFill>
                          <a:effectLst/>
                        </a:rPr>
                        <a:t>Passat</a:t>
                      </a:r>
                      <a:endParaRPr lang="hr-HR" sz="1400" b="0" i="0" u="none" strike="noStrike" dirty="0">
                        <a:solidFill>
                          <a:schemeClr val="tx2"/>
                        </a:solidFill>
                        <a:effectLst/>
                        <a:latin typeface="Calibri"/>
                      </a:endParaRPr>
                    </a:p>
                  </a:txBody>
                  <a:tcPr marL="9525" marR="9525" marT="9526" marB="0" anchor="b"/>
                </a:tc>
                <a:tc>
                  <a:txBody>
                    <a:bodyPr/>
                    <a:lstStyle/>
                    <a:p>
                      <a:pPr algn="r" fontAlgn="b"/>
                      <a:r>
                        <a:rPr lang="hr-HR" sz="1400" u="none" strike="noStrike" dirty="0">
                          <a:solidFill>
                            <a:schemeClr val="tx2"/>
                          </a:solidFill>
                          <a:effectLst/>
                        </a:rPr>
                        <a:t>12345678903</a:t>
                      </a:r>
                      <a:endParaRPr lang="hr-HR" sz="1400" b="0" i="0" u="none" strike="noStrike" dirty="0">
                        <a:solidFill>
                          <a:schemeClr val="tx2"/>
                        </a:solidFill>
                        <a:effectLst/>
                        <a:latin typeface="Calibri"/>
                      </a:endParaRPr>
                    </a:p>
                  </a:txBody>
                  <a:tcPr marL="9525" marR="9525" marT="9526" marB="0" anchor="b"/>
                </a:tc>
                <a:tc>
                  <a:txBody>
                    <a:bodyPr/>
                    <a:lstStyle/>
                    <a:p>
                      <a:pPr algn="ctr" fontAlgn="b"/>
                      <a:r>
                        <a:rPr lang="hr-HR" sz="1400" b="0" i="0" u="none" strike="noStrike" dirty="0">
                          <a:solidFill>
                            <a:schemeClr val="tx2"/>
                          </a:solidFill>
                          <a:effectLst/>
                          <a:latin typeface="Calibri"/>
                        </a:rPr>
                        <a:t>AK2</a:t>
                      </a:r>
                    </a:p>
                  </a:txBody>
                  <a:tcPr marL="9525" marR="9525" marT="9526" marB="0" anchor="b"/>
                </a:tc>
                <a:tc>
                  <a:txBody>
                    <a:bodyPr/>
                    <a:lstStyle/>
                    <a:p>
                      <a:pPr algn="l" fontAlgn="b"/>
                      <a:r>
                        <a:rPr lang="hr-HR" sz="1400" u="none" strike="noStrike" dirty="0">
                          <a:solidFill>
                            <a:schemeClr val="tx2"/>
                          </a:solidFill>
                          <a:effectLst/>
                        </a:rPr>
                        <a:t>Trg  </a:t>
                      </a:r>
                      <a:r>
                        <a:rPr lang="hr-HR" sz="1400" u="none" strike="noStrike" dirty="0" err="1">
                          <a:solidFill>
                            <a:schemeClr val="tx2"/>
                          </a:solidFill>
                          <a:effectLst/>
                        </a:rPr>
                        <a:t>Lj</a:t>
                      </a:r>
                      <a:r>
                        <a:rPr lang="hr-HR" sz="1400" u="none" strike="noStrike" dirty="0">
                          <a:solidFill>
                            <a:schemeClr val="tx2"/>
                          </a:solidFill>
                          <a:effectLst/>
                        </a:rPr>
                        <a:t>. Gaja 8</a:t>
                      </a:r>
                      <a:endParaRPr lang="hr-HR" sz="1400" b="0" i="0" u="none" strike="noStrike" dirty="0">
                        <a:solidFill>
                          <a:schemeClr val="tx2"/>
                        </a:solidFill>
                        <a:effectLst/>
                        <a:latin typeface="Calibri"/>
                      </a:endParaRPr>
                    </a:p>
                  </a:txBody>
                  <a:tcPr marL="9525" marR="9525" marT="9526" marB="0" anchor="b"/>
                </a:tc>
                <a:tc>
                  <a:txBody>
                    <a:bodyPr/>
                    <a:lstStyle/>
                    <a:p>
                      <a:pPr algn="r" fontAlgn="b"/>
                      <a:r>
                        <a:rPr lang="hr-HR" sz="1400" u="none" strike="noStrike" dirty="0">
                          <a:solidFill>
                            <a:schemeClr val="tx2"/>
                          </a:solidFill>
                          <a:effectLst/>
                        </a:rPr>
                        <a:t>180.000,00 kn</a:t>
                      </a:r>
                      <a:endParaRPr lang="hr-HR" sz="1400" b="0" i="0" u="none" strike="noStrike" dirty="0">
                        <a:solidFill>
                          <a:schemeClr val="tx2"/>
                        </a:solidFill>
                        <a:effectLst/>
                        <a:latin typeface="Calibri"/>
                      </a:endParaRPr>
                    </a:p>
                  </a:txBody>
                  <a:tcPr marL="9525" marR="9525" marT="9526" marB="0" anchor="b"/>
                </a:tc>
                <a:tc>
                  <a:txBody>
                    <a:bodyPr/>
                    <a:lstStyle/>
                    <a:p>
                      <a:pPr algn="r" fontAlgn="b"/>
                      <a:r>
                        <a:rPr lang="hr-HR" sz="1400" u="none" strike="noStrike" dirty="0">
                          <a:solidFill>
                            <a:schemeClr val="tx2"/>
                          </a:solidFill>
                          <a:effectLst/>
                        </a:rPr>
                        <a:t>4</a:t>
                      </a:r>
                      <a:endParaRPr lang="hr-HR" sz="14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0005"/>
                  </a:ext>
                </a:extLst>
              </a:tr>
              <a:tr h="273569">
                <a:tc>
                  <a:txBody>
                    <a:bodyPr/>
                    <a:lstStyle/>
                    <a:p>
                      <a:pPr algn="l" fontAlgn="b"/>
                      <a:r>
                        <a:rPr lang="hr-HR" sz="1400" u="none" strike="noStrike" dirty="0">
                          <a:solidFill>
                            <a:schemeClr val="tx2"/>
                          </a:solidFill>
                          <a:effectLst/>
                        </a:rPr>
                        <a:t>VW Golf</a:t>
                      </a:r>
                      <a:endParaRPr lang="hr-HR" sz="1400" b="0" i="0" u="none" strike="noStrike" dirty="0">
                        <a:solidFill>
                          <a:schemeClr val="tx2"/>
                        </a:solidFill>
                        <a:effectLst/>
                        <a:latin typeface="Calibri"/>
                      </a:endParaRPr>
                    </a:p>
                  </a:txBody>
                  <a:tcPr marL="9525" marR="9525" marT="9526" marB="0" anchor="b"/>
                </a:tc>
                <a:tc>
                  <a:txBody>
                    <a:bodyPr/>
                    <a:lstStyle/>
                    <a:p>
                      <a:pPr algn="r" fontAlgn="b"/>
                      <a:r>
                        <a:rPr lang="hr-HR" sz="1400" u="none" strike="noStrike">
                          <a:solidFill>
                            <a:schemeClr val="tx2"/>
                          </a:solidFill>
                          <a:effectLst/>
                        </a:rPr>
                        <a:t>12345678903</a:t>
                      </a:r>
                      <a:endParaRPr lang="hr-HR" sz="1400" b="0" i="0" u="none" strike="noStrike">
                        <a:solidFill>
                          <a:schemeClr val="tx2"/>
                        </a:solidFill>
                        <a:effectLst/>
                        <a:latin typeface="Calibri"/>
                      </a:endParaRPr>
                    </a:p>
                  </a:txBody>
                  <a:tcPr marL="9525" marR="9525" marT="9526" marB="0" anchor="b"/>
                </a:tc>
                <a:tc>
                  <a:txBody>
                    <a:bodyPr/>
                    <a:lstStyle/>
                    <a:p>
                      <a:pPr algn="ctr" fontAlgn="b"/>
                      <a:r>
                        <a:rPr lang="hr-HR" sz="1400" b="0" i="0" u="none" strike="noStrike" dirty="0">
                          <a:solidFill>
                            <a:schemeClr val="tx2"/>
                          </a:solidFill>
                          <a:effectLst/>
                          <a:latin typeface="Calibri"/>
                        </a:rPr>
                        <a:t>AK2</a:t>
                      </a:r>
                    </a:p>
                  </a:txBody>
                  <a:tcPr marL="9525" marR="9525" marT="9526" marB="0" anchor="b"/>
                </a:tc>
                <a:tc>
                  <a:txBody>
                    <a:bodyPr/>
                    <a:lstStyle/>
                    <a:p>
                      <a:pPr algn="l" fontAlgn="b"/>
                      <a:r>
                        <a:rPr lang="hr-HR" sz="1400" u="none" strike="noStrike" dirty="0">
                          <a:solidFill>
                            <a:schemeClr val="tx2"/>
                          </a:solidFill>
                          <a:effectLst/>
                        </a:rPr>
                        <a:t>Trg  </a:t>
                      </a:r>
                      <a:r>
                        <a:rPr lang="hr-HR" sz="1400" u="none" strike="noStrike" dirty="0" err="1">
                          <a:solidFill>
                            <a:schemeClr val="tx2"/>
                          </a:solidFill>
                          <a:effectLst/>
                        </a:rPr>
                        <a:t>Lj</a:t>
                      </a:r>
                      <a:r>
                        <a:rPr lang="hr-HR" sz="1400" u="none" strike="noStrike" dirty="0">
                          <a:solidFill>
                            <a:schemeClr val="tx2"/>
                          </a:solidFill>
                          <a:effectLst/>
                        </a:rPr>
                        <a:t>. Gaja 8</a:t>
                      </a:r>
                      <a:endParaRPr lang="hr-HR" sz="1400" b="0" i="0" u="none" strike="noStrike" dirty="0">
                        <a:solidFill>
                          <a:schemeClr val="tx2"/>
                        </a:solidFill>
                        <a:effectLst/>
                        <a:latin typeface="Calibri"/>
                      </a:endParaRPr>
                    </a:p>
                  </a:txBody>
                  <a:tcPr marL="9525" marR="9525" marT="9526" marB="0" anchor="b"/>
                </a:tc>
                <a:tc>
                  <a:txBody>
                    <a:bodyPr/>
                    <a:lstStyle/>
                    <a:p>
                      <a:pPr algn="r" fontAlgn="b"/>
                      <a:r>
                        <a:rPr lang="hr-HR" sz="1400" u="none" strike="noStrike">
                          <a:solidFill>
                            <a:schemeClr val="tx2"/>
                          </a:solidFill>
                          <a:effectLst/>
                        </a:rPr>
                        <a:t>200.000,00 kn</a:t>
                      </a:r>
                      <a:endParaRPr lang="hr-HR" sz="1400" b="0" i="0" u="none" strike="noStrike">
                        <a:solidFill>
                          <a:schemeClr val="tx2"/>
                        </a:solidFill>
                        <a:effectLst/>
                        <a:latin typeface="Calibri"/>
                      </a:endParaRPr>
                    </a:p>
                  </a:txBody>
                  <a:tcPr marL="9525" marR="9525" marT="9526" marB="0" anchor="b"/>
                </a:tc>
                <a:tc>
                  <a:txBody>
                    <a:bodyPr/>
                    <a:lstStyle/>
                    <a:p>
                      <a:pPr algn="r" fontAlgn="b"/>
                      <a:r>
                        <a:rPr lang="hr-HR" sz="1400" b="0" i="0" u="none" strike="noStrike" dirty="0">
                          <a:solidFill>
                            <a:schemeClr val="tx2"/>
                          </a:solidFill>
                          <a:effectLst/>
                          <a:latin typeface="Calibri"/>
                        </a:rPr>
                        <a:t>3</a:t>
                      </a:r>
                    </a:p>
                  </a:txBody>
                  <a:tcPr marL="9525" marR="9525" marT="9526" marB="0" anchor="b"/>
                </a:tc>
                <a:extLst>
                  <a:ext uri="{0D108BD9-81ED-4DB2-BD59-A6C34878D82A}">
                    <a16:rowId xmlns:a16="http://schemas.microsoft.com/office/drawing/2014/main" val="10006"/>
                  </a:ext>
                </a:extLst>
              </a:tr>
              <a:tr h="273569">
                <a:tc>
                  <a:txBody>
                    <a:bodyPr/>
                    <a:lstStyle/>
                    <a:p>
                      <a:pPr algn="l" fontAlgn="b"/>
                      <a:r>
                        <a:rPr lang="hr-HR" sz="1400" i="1" u="none" strike="noStrike" dirty="0">
                          <a:solidFill>
                            <a:schemeClr val="bg1">
                              <a:lumMod val="50000"/>
                            </a:schemeClr>
                          </a:solidFill>
                          <a:effectLst/>
                        </a:rPr>
                        <a:t>VW Golf</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dirty="0">
                          <a:solidFill>
                            <a:schemeClr val="bg1">
                              <a:lumMod val="50000"/>
                            </a:schemeClr>
                          </a:solidFill>
                          <a:effectLst/>
                        </a:rPr>
                        <a:t>12345678903</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ctr" fontAlgn="b"/>
                      <a:r>
                        <a:rPr lang="hr-HR" sz="1400" b="0" i="1" u="none" strike="noStrike" dirty="0">
                          <a:solidFill>
                            <a:schemeClr val="bg1">
                              <a:lumMod val="50000"/>
                            </a:schemeClr>
                          </a:solidFill>
                          <a:effectLst/>
                          <a:latin typeface="Calibri"/>
                        </a:rPr>
                        <a:t>AK2</a:t>
                      </a:r>
                    </a:p>
                  </a:txBody>
                  <a:tcPr marL="9525" marR="9525" marT="9526" marB="0" anchor="b"/>
                </a:tc>
                <a:tc>
                  <a:txBody>
                    <a:bodyPr/>
                    <a:lstStyle/>
                    <a:p>
                      <a:pPr algn="l" fontAlgn="b"/>
                      <a:r>
                        <a:rPr lang="hr-HR" sz="1400" i="1" u="none" strike="noStrike" dirty="0">
                          <a:solidFill>
                            <a:schemeClr val="bg1">
                              <a:lumMod val="50000"/>
                            </a:schemeClr>
                          </a:solidFill>
                          <a:effectLst/>
                        </a:rPr>
                        <a:t>Trg  </a:t>
                      </a:r>
                      <a:r>
                        <a:rPr lang="hr-HR" sz="1400" i="1" u="none" strike="noStrike" dirty="0" err="1">
                          <a:solidFill>
                            <a:schemeClr val="bg1">
                              <a:lumMod val="50000"/>
                            </a:schemeClr>
                          </a:solidFill>
                          <a:effectLst/>
                        </a:rPr>
                        <a:t>Lj</a:t>
                      </a:r>
                      <a:r>
                        <a:rPr lang="hr-HR" sz="1400" i="1" u="none" strike="noStrike" dirty="0">
                          <a:solidFill>
                            <a:schemeClr val="bg1">
                              <a:lumMod val="50000"/>
                            </a:schemeClr>
                          </a:solidFill>
                          <a:effectLst/>
                        </a:rPr>
                        <a:t>. Gaja 8</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160.000,00 kn</a:t>
                      </a:r>
                      <a:endParaRPr lang="hr-HR" sz="1400" b="0" i="1" u="none" strike="noStrike">
                        <a:solidFill>
                          <a:schemeClr val="bg1">
                            <a:lumMod val="50000"/>
                          </a:schemeClr>
                        </a:solidFill>
                        <a:effectLst/>
                        <a:latin typeface="Calibri"/>
                      </a:endParaRPr>
                    </a:p>
                  </a:txBody>
                  <a:tcPr marL="9525" marR="9525" marT="9526" marB="0" anchor="b"/>
                </a:tc>
                <a:tc>
                  <a:txBody>
                    <a:bodyPr/>
                    <a:lstStyle/>
                    <a:p>
                      <a:pPr algn="r" fontAlgn="b"/>
                      <a:r>
                        <a:rPr lang="hr-HR" sz="1400" b="0" i="1" u="none" strike="noStrike" dirty="0">
                          <a:solidFill>
                            <a:schemeClr val="bg1">
                              <a:lumMod val="50000"/>
                            </a:schemeClr>
                          </a:solidFill>
                          <a:effectLst/>
                          <a:latin typeface="Calibri"/>
                        </a:rPr>
                        <a:t>3</a:t>
                      </a:r>
                    </a:p>
                  </a:txBody>
                  <a:tcPr marL="9525" marR="9525" marT="9526" marB="0" anchor="b"/>
                </a:tc>
                <a:extLst>
                  <a:ext uri="{0D108BD9-81ED-4DB2-BD59-A6C34878D82A}">
                    <a16:rowId xmlns:a16="http://schemas.microsoft.com/office/drawing/2014/main" val="10007"/>
                  </a:ext>
                </a:extLst>
              </a:tr>
              <a:tr h="273569">
                <a:tc>
                  <a:txBody>
                    <a:bodyPr/>
                    <a:lstStyle/>
                    <a:p>
                      <a:pPr algn="l" fontAlgn="b"/>
                      <a:r>
                        <a:rPr lang="hr-HR" sz="1400" i="1" u="none" strike="noStrike" dirty="0" err="1">
                          <a:solidFill>
                            <a:schemeClr val="bg1">
                              <a:lumMod val="50000"/>
                            </a:schemeClr>
                          </a:solidFill>
                          <a:effectLst/>
                        </a:rPr>
                        <a:t>Peugot</a:t>
                      </a:r>
                      <a:r>
                        <a:rPr lang="hr-HR" sz="1400" i="1" u="none" strike="noStrike" dirty="0">
                          <a:solidFill>
                            <a:schemeClr val="bg1">
                              <a:lumMod val="50000"/>
                            </a:schemeClr>
                          </a:solidFill>
                          <a:effectLst/>
                        </a:rPr>
                        <a:t> 107</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dirty="0">
                          <a:solidFill>
                            <a:schemeClr val="bg1">
                              <a:lumMod val="50000"/>
                            </a:schemeClr>
                          </a:solidFill>
                          <a:effectLst/>
                        </a:rPr>
                        <a:t>12345678905</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ctr" fontAlgn="b"/>
                      <a:r>
                        <a:rPr lang="hr-HR" sz="1400" b="0" i="1" u="none" strike="noStrike" dirty="0">
                          <a:solidFill>
                            <a:schemeClr val="bg1">
                              <a:lumMod val="50000"/>
                            </a:schemeClr>
                          </a:solidFill>
                          <a:effectLst/>
                          <a:latin typeface="Calibri"/>
                        </a:rPr>
                        <a:t>AK3</a:t>
                      </a:r>
                    </a:p>
                  </a:txBody>
                  <a:tcPr marL="9525" marR="9525" marT="9526" marB="0" anchor="b"/>
                </a:tc>
                <a:tc>
                  <a:txBody>
                    <a:bodyPr/>
                    <a:lstStyle/>
                    <a:p>
                      <a:pPr algn="l" fontAlgn="b"/>
                      <a:r>
                        <a:rPr lang="hr-HR" sz="1400" i="1" u="none" strike="noStrike">
                          <a:solidFill>
                            <a:schemeClr val="bg1">
                              <a:lumMod val="50000"/>
                            </a:schemeClr>
                          </a:solidFill>
                          <a:effectLst/>
                        </a:rPr>
                        <a:t>Preradovićev trg 11</a:t>
                      </a:r>
                      <a:endParaRPr lang="hr-HR" sz="1400" b="0" i="1" u="none" strike="noStrike">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56.000,00 kn</a:t>
                      </a:r>
                      <a:endParaRPr lang="hr-HR" sz="1400" b="0" i="1" u="none" strike="noStrike">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3</a:t>
                      </a:r>
                      <a:endParaRPr lang="hr-HR" sz="14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08"/>
                  </a:ext>
                </a:extLst>
              </a:tr>
              <a:tr h="273569">
                <a:tc>
                  <a:txBody>
                    <a:bodyPr/>
                    <a:lstStyle/>
                    <a:p>
                      <a:pPr algn="l" fontAlgn="b"/>
                      <a:r>
                        <a:rPr lang="hr-HR" sz="1400" i="1" u="none" strike="noStrike" dirty="0" err="1">
                          <a:solidFill>
                            <a:schemeClr val="bg1">
                              <a:lumMod val="50000"/>
                            </a:schemeClr>
                          </a:solidFill>
                          <a:effectLst/>
                        </a:rPr>
                        <a:t>Peugot</a:t>
                      </a:r>
                      <a:r>
                        <a:rPr lang="hr-HR" sz="1400" i="1" u="none" strike="noStrike" dirty="0">
                          <a:solidFill>
                            <a:schemeClr val="bg1">
                              <a:lumMod val="50000"/>
                            </a:schemeClr>
                          </a:solidFill>
                          <a:effectLst/>
                        </a:rPr>
                        <a:t> 107</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12345678905</a:t>
                      </a:r>
                      <a:endParaRPr lang="hr-HR" sz="1400" b="0" i="1" u="none" strike="noStrike">
                        <a:solidFill>
                          <a:schemeClr val="bg1">
                            <a:lumMod val="50000"/>
                          </a:schemeClr>
                        </a:solidFill>
                        <a:effectLst/>
                        <a:latin typeface="Calibri"/>
                      </a:endParaRPr>
                    </a:p>
                  </a:txBody>
                  <a:tcPr marL="9525" marR="9525" marT="9526" marB="0" anchor="b"/>
                </a:tc>
                <a:tc>
                  <a:txBody>
                    <a:bodyPr/>
                    <a:lstStyle/>
                    <a:p>
                      <a:pPr algn="ctr" fontAlgn="b"/>
                      <a:r>
                        <a:rPr lang="hr-HR" sz="1400" b="0" i="1" u="none" strike="noStrike" dirty="0">
                          <a:solidFill>
                            <a:schemeClr val="bg1">
                              <a:lumMod val="50000"/>
                            </a:schemeClr>
                          </a:solidFill>
                          <a:effectLst/>
                          <a:latin typeface="Calibri"/>
                        </a:rPr>
                        <a:t>AK3</a:t>
                      </a:r>
                    </a:p>
                  </a:txBody>
                  <a:tcPr marL="9525" marR="9525" marT="9526" marB="0" anchor="b"/>
                </a:tc>
                <a:tc>
                  <a:txBody>
                    <a:bodyPr/>
                    <a:lstStyle/>
                    <a:p>
                      <a:pPr algn="l" fontAlgn="b"/>
                      <a:r>
                        <a:rPr lang="hr-HR" sz="1400" i="1" u="none" strike="noStrike" dirty="0" err="1">
                          <a:solidFill>
                            <a:schemeClr val="bg1">
                              <a:lumMod val="50000"/>
                            </a:schemeClr>
                          </a:solidFill>
                          <a:effectLst/>
                        </a:rPr>
                        <a:t>Preradovićev</a:t>
                      </a:r>
                      <a:r>
                        <a:rPr lang="hr-HR" sz="1400" i="1" u="none" strike="noStrike" dirty="0">
                          <a:solidFill>
                            <a:schemeClr val="bg1">
                              <a:lumMod val="50000"/>
                            </a:schemeClr>
                          </a:solidFill>
                          <a:effectLst/>
                        </a:rPr>
                        <a:t> trg 11</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dirty="0">
                          <a:solidFill>
                            <a:schemeClr val="bg1">
                              <a:lumMod val="50000"/>
                            </a:schemeClr>
                          </a:solidFill>
                          <a:effectLst/>
                        </a:rPr>
                        <a:t>70.000,00 kn</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5</a:t>
                      </a:r>
                      <a:endParaRPr lang="hr-HR" sz="14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09"/>
                  </a:ext>
                </a:extLst>
              </a:tr>
              <a:tr h="273569">
                <a:tc>
                  <a:txBody>
                    <a:bodyPr/>
                    <a:lstStyle/>
                    <a:p>
                      <a:pPr algn="l" fontAlgn="b"/>
                      <a:r>
                        <a:rPr lang="hr-HR" sz="1400" i="1" u="none" strike="noStrike" dirty="0" err="1">
                          <a:solidFill>
                            <a:schemeClr val="bg1">
                              <a:lumMod val="50000"/>
                            </a:schemeClr>
                          </a:solidFill>
                          <a:effectLst/>
                        </a:rPr>
                        <a:t>Peugot</a:t>
                      </a:r>
                      <a:r>
                        <a:rPr lang="hr-HR" sz="1400" i="1" u="none" strike="noStrike" dirty="0">
                          <a:solidFill>
                            <a:schemeClr val="bg1">
                              <a:lumMod val="50000"/>
                            </a:schemeClr>
                          </a:solidFill>
                          <a:effectLst/>
                        </a:rPr>
                        <a:t> 207</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12345678905</a:t>
                      </a:r>
                      <a:endParaRPr lang="hr-HR" sz="1400" b="0" i="1" u="none" strike="noStrike">
                        <a:solidFill>
                          <a:schemeClr val="bg1">
                            <a:lumMod val="50000"/>
                          </a:schemeClr>
                        </a:solidFill>
                        <a:effectLst/>
                        <a:latin typeface="Calibri"/>
                      </a:endParaRPr>
                    </a:p>
                  </a:txBody>
                  <a:tcPr marL="9525" marR="9525" marT="9526" marB="0" anchor="b"/>
                </a:tc>
                <a:tc>
                  <a:txBody>
                    <a:bodyPr/>
                    <a:lstStyle/>
                    <a:p>
                      <a:pPr algn="ctr" fontAlgn="b"/>
                      <a:r>
                        <a:rPr lang="hr-HR" sz="1400" b="0" i="1" u="none" strike="noStrike" dirty="0">
                          <a:solidFill>
                            <a:schemeClr val="bg1">
                              <a:lumMod val="50000"/>
                            </a:schemeClr>
                          </a:solidFill>
                          <a:effectLst/>
                          <a:latin typeface="Calibri"/>
                        </a:rPr>
                        <a:t>AK3</a:t>
                      </a:r>
                    </a:p>
                  </a:txBody>
                  <a:tcPr marL="9525" marR="9525" marT="9526" marB="0" anchor="b"/>
                </a:tc>
                <a:tc>
                  <a:txBody>
                    <a:bodyPr/>
                    <a:lstStyle/>
                    <a:p>
                      <a:pPr algn="l" fontAlgn="b"/>
                      <a:r>
                        <a:rPr lang="hr-HR" sz="1400" i="1" u="none" strike="noStrike" dirty="0" err="1">
                          <a:solidFill>
                            <a:schemeClr val="bg1">
                              <a:lumMod val="50000"/>
                            </a:schemeClr>
                          </a:solidFill>
                          <a:effectLst/>
                        </a:rPr>
                        <a:t>Preradovićev</a:t>
                      </a:r>
                      <a:r>
                        <a:rPr lang="hr-HR" sz="1400" i="1" u="none" strike="noStrike" dirty="0">
                          <a:solidFill>
                            <a:schemeClr val="bg1">
                              <a:lumMod val="50000"/>
                            </a:schemeClr>
                          </a:solidFill>
                          <a:effectLst/>
                        </a:rPr>
                        <a:t> trg 11</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89.000,00 kn</a:t>
                      </a:r>
                      <a:endParaRPr lang="hr-HR" sz="1400" b="0" i="1" u="none" strike="noStrike">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5</a:t>
                      </a:r>
                      <a:endParaRPr lang="hr-HR" sz="14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10"/>
                  </a:ext>
                </a:extLst>
              </a:tr>
              <a:tr h="273569">
                <a:tc>
                  <a:txBody>
                    <a:bodyPr/>
                    <a:lstStyle/>
                    <a:p>
                      <a:pPr algn="l" fontAlgn="b"/>
                      <a:r>
                        <a:rPr lang="hr-HR" sz="1400" i="1" u="none" strike="noStrike" dirty="0" err="1">
                          <a:solidFill>
                            <a:schemeClr val="bg1">
                              <a:lumMod val="50000"/>
                            </a:schemeClr>
                          </a:solidFill>
                          <a:effectLst/>
                        </a:rPr>
                        <a:t>Peugot</a:t>
                      </a:r>
                      <a:r>
                        <a:rPr lang="hr-HR" sz="1400" i="1" u="none" strike="noStrike" dirty="0">
                          <a:solidFill>
                            <a:schemeClr val="bg1">
                              <a:lumMod val="50000"/>
                            </a:schemeClr>
                          </a:solidFill>
                          <a:effectLst/>
                        </a:rPr>
                        <a:t> 207</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12345678905</a:t>
                      </a:r>
                      <a:endParaRPr lang="hr-HR" sz="1400" b="0" i="1" u="none" strike="noStrike">
                        <a:solidFill>
                          <a:schemeClr val="bg1">
                            <a:lumMod val="50000"/>
                          </a:schemeClr>
                        </a:solidFill>
                        <a:effectLst/>
                        <a:latin typeface="Calibri"/>
                      </a:endParaRPr>
                    </a:p>
                  </a:txBody>
                  <a:tcPr marL="9525" marR="9525" marT="9526" marB="0" anchor="b"/>
                </a:tc>
                <a:tc>
                  <a:txBody>
                    <a:bodyPr/>
                    <a:lstStyle/>
                    <a:p>
                      <a:pPr algn="ctr" fontAlgn="b"/>
                      <a:r>
                        <a:rPr lang="hr-HR" sz="1400" b="0" i="1" u="none" strike="noStrike" dirty="0">
                          <a:solidFill>
                            <a:schemeClr val="bg1">
                              <a:lumMod val="50000"/>
                            </a:schemeClr>
                          </a:solidFill>
                          <a:effectLst/>
                          <a:latin typeface="Calibri"/>
                        </a:rPr>
                        <a:t>AK3</a:t>
                      </a:r>
                    </a:p>
                  </a:txBody>
                  <a:tcPr marL="9525" marR="9525" marT="9526" marB="0" anchor="b"/>
                </a:tc>
                <a:tc>
                  <a:txBody>
                    <a:bodyPr/>
                    <a:lstStyle/>
                    <a:p>
                      <a:pPr algn="l" fontAlgn="b"/>
                      <a:r>
                        <a:rPr lang="hr-HR" sz="1400" i="1" u="none" strike="noStrike" dirty="0" err="1">
                          <a:solidFill>
                            <a:schemeClr val="bg1">
                              <a:lumMod val="50000"/>
                            </a:schemeClr>
                          </a:solidFill>
                          <a:effectLst/>
                        </a:rPr>
                        <a:t>Preradovićev</a:t>
                      </a:r>
                      <a:r>
                        <a:rPr lang="hr-HR" sz="1400" i="1" u="none" strike="noStrike" dirty="0">
                          <a:solidFill>
                            <a:schemeClr val="bg1">
                              <a:lumMod val="50000"/>
                            </a:schemeClr>
                          </a:solidFill>
                          <a:effectLst/>
                        </a:rPr>
                        <a:t> trg 11</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dirty="0">
                          <a:solidFill>
                            <a:schemeClr val="bg1">
                              <a:lumMod val="50000"/>
                            </a:schemeClr>
                          </a:solidFill>
                          <a:effectLst/>
                        </a:rPr>
                        <a:t>130.000,00 kn</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3</a:t>
                      </a:r>
                      <a:endParaRPr lang="hr-HR" sz="14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11"/>
                  </a:ext>
                </a:extLst>
              </a:tr>
              <a:tr h="273569">
                <a:tc>
                  <a:txBody>
                    <a:bodyPr/>
                    <a:lstStyle/>
                    <a:p>
                      <a:pPr algn="l" fontAlgn="b"/>
                      <a:r>
                        <a:rPr lang="hr-HR" sz="1400" i="1" u="none" strike="noStrike">
                          <a:solidFill>
                            <a:schemeClr val="bg1">
                              <a:lumMod val="50000"/>
                            </a:schemeClr>
                          </a:solidFill>
                          <a:effectLst/>
                        </a:rPr>
                        <a:t>VW Polo</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a:solidFill>
                            <a:schemeClr val="bg1">
                              <a:lumMod val="50000"/>
                            </a:schemeClr>
                          </a:solidFill>
                          <a:effectLst/>
                        </a:rPr>
                        <a:t>12345678906</a:t>
                      </a:r>
                      <a:endParaRPr lang="hr-HR" sz="1400" b="0" i="1" u="none" strike="noStrike">
                        <a:solidFill>
                          <a:schemeClr val="bg1">
                            <a:lumMod val="50000"/>
                          </a:schemeClr>
                        </a:solidFill>
                        <a:effectLst/>
                        <a:latin typeface="Calibri"/>
                      </a:endParaRPr>
                    </a:p>
                  </a:txBody>
                  <a:tcPr marL="9525" marR="9525" marT="9526" marB="0" anchor="b"/>
                </a:tc>
                <a:tc>
                  <a:txBody>
                    <a:bodyPr/>
                    <a:lstStyle/>
                    <a:p>
                      <a:pPr algn="ctr" fontAlgn="b"/>
                      <a:r>
                        <a:rPr lang="hr-HR" sz="1400" b="0" i="1" u="none" strike="noStrike" dirty="0">
                          <a:solidFill>
                            <a:schemeClr val="bg1">
                              <a:lumMod val="50000"/>
                            </a:schemeClr>
                          </a:solidFill>
                          <a:effectLst/>
                          <a:latin typeface="Calibri"/>
                        </a:rPr>
                        <a:t>AK4</a:t>
                      </a:r>
                    </a:p>
                  </a:txBody>
                  <a:tcPr marL="9525" marR="9525" marT="9526" marB="0" anchor="b"/>
                </a:tc>
                <a:tc>
                  <a:txBody>
                    <a:bodyPr/>
                    <a:lstStyle/>
                    <a:p>
                      <a:pPr algn="l" fontAlgn="b"/>
                      <a:r>
                        <a:rPr lang="hr-HR" sz="1400" i="1" u="none" strike="noStrike" dirty="0">
                          <a:solidFill>
                            <a:schemeClr val="bg1">
                              <a:lumMod val="50000"/>
                            </a:schemeClr>
                          </a:solidFill>
                          <a:effectLst/>
                        </a:rPr>
                        <a:t>Zagrebačka cesta 1</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400" i="1" u="none" strike="noStrike" dirty="0">
                          <a:solidFill>
                            <a:schemeClr val="bg1">
                              <a:lumMod val="50000"/>
                            </a:schemeClr>
                          </a:solidFill>
                          <a:effectLst/>
                        </a:rPr>
                        <a:t>100.000,00 kn</a:t>
                      </a:r>
                      <a:endParaRPr lang="hr-HR" sz="14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3</a:t>
                      </a:r>
                      <a:endParaRPr lang="hr-HR" sz="1200" b="0" i="1" u="none" strike="noStrike" dirty="0">
                        <a:solidFill>
                          <a:schemeClr val="bg1">
                            <a:lumMod val="50000"/>
                          </a:schemeClr>
                        </a:solidFill>
                        <a:effectLst/>
                        <a:latin typeface="Arial"/>
                      </a:endParaRPr>
                    </a:p>
                  </a:txBody>
                  <a:tcPr marL="9525" marR="9525" marT="9526"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7534246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ox(in)">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908"/>
                                        </p:tgtEl>
                                        <p:attrNameLst>
                                          <p:attrName>style.visibility</p:attrName>
                                        </p:attrNameLst>
                                      </p:cBhvr>
                                      <p:to>
                                        <p:strVal val="visible"/>
                                      </p:to>
                                    </p:set>
                                    <p:animEffect transition="in" filter="box(in)">
                                      <p:cBhvr>
                                        <p:cTn id="12" dur="500"/>
                                        <p:tgtEl>
                                          <p:spTgt spid="319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1904"/>
                                        </p:tgtEl>
                                        <p:attrNameLst>
                                          <p:attrName>style.visibility</p:attrName>
                                        </p:attrNameLst>
                                      </p:cBhvr>
                                      <p:to>
                                        <p:strVal val="visible"/>
                                      </p:to>
                                    </p:set>
                                    <p:animEffect transition="in" filter="box(in)">
                                      <p:cBhvr>
                                        <p:cTn id="17" dur="500"/>
                                        <p:tgtEl>
                                          <p:spTgt spid="319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906"/>
                                        </p:tgtEl>
                                        <p:attrNameLst>
                                          <p:attrName>style.visibility</p:attrName>
                                        </p:attrNameLst>
                                      </p:cBhvr>
                                      <p:to>
                                        <p:strVal val="visible"/>
                                      </p:to>
                                    </p:set>
                                    <p:animEffect transition="in" filter="box(in)">
                                      <p:cBhvr>
                                        <p:cTn id="22" dur="500"/>
                                        <p:tgtEl>
                                          <p:spTgt spid="31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906" grpId="0" autoUpdateAnimBg="0"/>
      <p:bldP spid="3190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170"/>
          <p:cNvSpPr>
            <a:spLocks noGrp="1" noChangeArrowheads="1"/>
          </p:cNvSpPr>
          <p:nvPr>
            <p:ph type="title"/>
          </p:nvPr>
        </p:nvSpPr>
        <p:spPr>
          <a:xfrm>
            <a:off x="2927350" y="274639"/>
            <a:ext cx="7283450" cy="706437"/>
          </a:xfrm>
          <a:noFill/>
        </p:spPr>
        <p:txBody>
          <a:bodyPr>
            <a:normAutofit/>
          </a:bodyPr>
          <a:lstStyle/>
          <a:p>
            <a:r>
              <a:rPr lang="hr-HR" altLang="sr-Latn-RS">
                <a:solidFill>
                  <a:schemeClr val="tx2"/>
                </a:solidFill>
              </a:rPr>
              <a:t>Tablica</a:t>
            </a:r>
            <a:endParaRPr lang="en-US" altLang="sr-Latn-RS">
              <a:solidFill>
                <a:schemeClr val="tx2"/>
              </a:solidFill>
            </a:endParaRPr>
          </a:p>
        </p:txBody>
      </p:sp>
      <p:sp>
        <p:nvSpPr>
          <p:cNvPr id="28674"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89D90CEB-4E3A-4D09-8A0C-E3870F464642}" type="slidenum">
              <a:rPr lang="en-US" altLang="sr-Latn-RS" sz="1400">
                <a:solidFill>
                  <a:schemeClr val="tx2"/>
                </a:solidFill>
              </a:rPr>
              <a:pPr>
                <a:spcBef>
                  <a:spcPct val="0"/>
                </a:spcBef>
                <a:buFontTx/>
                <a:buNone/>
              </a:pPr>
              <a:t>26</a:t>
            </a:fld>
            <a:endParaRPr lang="en-US" altLang="sr-Latn-RS" sz="1400">
              <a:solidFill>
                <a:schemeClr val="tx2"/>
              </a:solidFill>
            </a:endParaRPr>
          </a:p>
        </p:txBody>
      </p:sp>
      <p:graphicFrame>
        <p:nvGraphicFramePr>
          <p:cNvPr id="3" name="Tablica 2"/>
          <p:cNvGraphicFramePr>
            <a:graphicFrameLocks noGrp="1"/>
          </p:cNvGraphicFramePr>
          <p:nvPr>
            <p:extLst>
              <p:ext uri="{D42A27DB-BD31-4B8C-83A1-F6EECF244321}">
                <p14:modId xmlns:p14="http://schemas.microsoft.com/office/powerpoint/2010/main" val="3140007329"/>
              </p:ext>
            </p:extLst>
          </p:nvPr>
        </p:nvGraphicFramePr>
        <p:xfrm>
          <a:off x="407368" y="1268760"/>
          <a:ext cx="4265270" cy="3816422"/>
        </p:xfrm>
        <a:graphic>
          <a:graphicData uri="http://schemas.openxmlformats.org/drawingml/2006/table">
            <a:tbl>
              <a:tblPr>
                <a:tableStyleId>{5C22544A-7EE6-4342-B048-85BDC9FD1C3A}</a:tableStyleId>
              </a:tblPr>
              <a:tblGrid>
                <a:gridCol w="928297">
                  <a:extLst>
                    <a:ext uri="{9D8B030D-6E8A-4147-A177-3AD203B41FA5}">
                      <a16:colId xmlns:a16="http://schemas.microsoft.com/office/drawing/2014/main" val="20000"/>
                    </a:ext>
                  </a:extLst>
                </a:gridCol>
                <a:gridCol w="1112927">
                  <a:extLst>
                    <a:ext uri="{9D8B030D-6E8A-4147-A177-3AD203B41FA5}">
                      <a16:colId xmlns:a16="http://schemas.microsoft.com/office/drawing/2014/main" val="20001"/>
                    </a:ext>
                  </a:extLst>
                </a:gridCol>
                <a:gridCol w="1295749">
                  <a:extLst>
                    <a:ext uri="{9D8B030D-6E8A-4147-A177-3AD203B41FA5}">
                      <a16:colId xmlns:a16="http://schemas.microsoft.com/office/drawing/2014/main" val="20005"/>
                    </a:ext>
                  </a:extLst>
                </a:gridCol>
                <a:gridCol w="928297">
                  <a:extLst>
                    <a:ext uri="{9D8B030D-6E8A-4147-A177-3AD203B41FA5}">
                      <a16:colId xmlns:a16="http://schemas.microsoft.com/office/drawing/2014/main" val="20006"/>
                    </a:ext>
                  </a:extLst>
                </a:gridCol>
              </a:tblGrid>
              <a:tr h="533594">
                <a:tc>
                  <a:txBody>
                    <a:bodyPr/>
                    <a:lstStyle/>
                    <a:p>
                      <a:pPr algn="ctr" fontAlgn="b"/>
                      <a:r>
                        <a:rPr lang="hr-HR" sz="1200" u="none" strike="noStrike" dirty="0">
                          <a:solidFill>
                            <a:schemeClr val="tx2"/>
                          </a:solidFill>
                          <a:effectLst/>
                        </a:rPr>
                        <a:t>ID_auta</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dirty="0">
                          <a:solidFill>
                            <a:schemeClr val="tx2"/>
                          </a:solidFill>
                          <a:effectLst/>
                        </a:rPr>
                        <a:t>Naziv</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dirty="0">
                          <a:solidFill>
                            <a:schemeClr val="tx2"/>
                          </a:solidFill>
                          <a:effectLst/>
                        </a:rPr>
                        <a:t>Cijena</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a:solidFill>
                            <a:schemeClr val="tx2"/>
                          </a:solidFill>
                          <a:effectLst/>
                        </a:rPr>
                        <a:t>Broj_vrata</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0"/>
                  </a:ext>
                </a:extLst>
              </a:tr>
              <a:tr h="273569">
                <a:tc>
                  <a:txBody>
                    <a:bodyPr/>
                    <a:lstStyle/>
                    <a:p>
                      <a:pPr algn="r" fontAlgn="b"/>
                      <a:r>
                        <a:rPr lang="hr-HR" sz="1200" u="none" strike="noStrike">
                          <a:solidFill>
                            <a:schemeClr val="tx2"/>
                          </a:solidFill>
                          <a:effectLst/>
                        </a:rPr>
                        <a:t>1</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u="none" strike="noStrike" dirty="0">
                          <a:solidFill>
                            <a:schemeClr val="tx2"/>
                          </a:solidFill>
                          <a:effectLst/>
                        </a:rPr>
                        <a:t>VW Golf</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120.000,00 kn</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b="0" i="0" u="none" strike="noStrike" dirty="0">
                          <a:solidFill>
                            <a:schemeClr val="tx2"/>
                          </a:solidFill>
                          <a:effectLst/>
                          <a:latin typeface="Calibri"/>
                        </a:rPr>
                        <a:t>3</a:t>
                      </a:r>
                    </a:p>
                  </a:txBody>
                  <a:tcPr marL="9525" marR="9525" marT="9526" marB="0" anchor="b"/>
                </a:tc>
                <a:extLst>
                  <a:ext uri="{0D108BD9-81ED-4DB2-BD59-A6C34878D82A}">
                    <a16:rowId xmlns:a16="http://schemas.microsoft.com/office/drawing/2014/main" val="10001"/>
                  </a:ext>
                </a:extLst>
              </a:tr>
              <a:tr h="273569">
                <a:tc>
                  <a:txBody>
                    <a:bodyPr/>
                    <a:lstStyle/>
                    <a:p>
                      <a:pPr algn="r" fontAlgn="b"/>
                      <a:r>
                        <a:rPr lang="hr-HR" sz="1200" u="none" strike="noStrike">
                          <a:solidFill>
                            <a:schemeClr val="tx2"/>
                          </a:solidFill>
                          <a:effectLst/>
                        </a:rPr>
                        <a:t>2</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u="none" strike="noStrike" dirty="0">
                          <a:solidFill>
                            <a:schemeClr val="tx2"/>
                          </a:solidFill>
                          <a:effectLst/>
                        </a:rPr>
                        <a:t>VW Polo</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83.000,00 kn</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b="0" i="0" u="none" strike="noStrike" dirty="0">
                          <a:solidFill>
                            <a:schemeClr val="tx2"/>
                          </a:solidFill>
                          <a:effectLst/>
                          <a:latin typeface="Calibri"/>
                        </a:rPr>
                        <a:t>3</a:t>
                      </a:r>
                    </a:p>
                  </a:txBody>
                  <a:tcPr marL="9525" marR="9525" marT="9526" marB="0" anchor="b"/>
                </a:tc>
                <a:extLst>
                  <a:ext uri="{0D108BD9-81ED-4DB2-BD59-A6C34878D82A}">
                    <a16:rowId xmlns:a16="http://schemas.microsoft.com/office/drawing/2014/main" val="10002"/>
                  </a:ext>
                </a:extLst>
              </a:tr>
              <a:tr h="273569">
                <a:tc>
                  <a:txBody>
                    <a:bodyPr/>
                    <a:lstStyle/>
                    <a:p>
                      <a:pPr algn="r" fontAlgn="b"/>
                      <a:r>
                        <a:rPr lang="hr-HR" sz="1200" i="1" u="none" strike="noStrike" dirty="0">
                          <a:solidFill>
                            <a:schemeClr val="bg1">
                              <a:lumMod val="50000"/>
                            </a:schemeClr>
                          </a:solidFill>
                          <a:effectLst/>
                        </a:rPr>
                        <a:t>3</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a:solidFill>
                            <a:schemeClr val="bg1">
                              <a:lumMod val="50000"/>
                            </a:schemeClr>
                          </a:solidFill>
                          <a:effectLst/>
                        </a:rPr>
                        <a:t>VW Polo</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a:solidFill>
                            <a:schemeClr val="bg1">
                              <a:lumMod val="50000"/>
                            </a:schemeClr>
                          </a:solidFill>
                          <a:effectLst/>
                        </a:rPr>
                        <a:t>90.000,00 kn</a:t>
                      </a:r>
                      <a:endParaRPr lang="hr-HR" sz="1200" b="0" i="1" u="none" strike="noStrike">
                        <a:solidFill>
                          <a:schemeClr val="bg1">
                            <a:lumMod val="50000"/>
                          </a:schemeClr>
                        </a:solidFill>
                        <a:effectLst/>
                        <a:latin typeface="Calibri"/>
                      </a:endParaRPr>
                    </a:p>
                  </a:txBody>
                  <a:tcPr marL="9525" marR="9525" marT="9526" marB="0" anchor="b"/>
                </a:tc>
                <a:tc>
                  <a:txBody>
                    <a:bodyPr/>
                    <a:lstStyle/>
                    <a:p>
                      <a:pPr algn="r" fontAlgn="b"/>
                      <a:r>
                        <a:rPr lang="hr-HR" sz="1200" b="0" i="1" u="none" strike="noStrike" dirty="0">
                          <a:solidFill>
                            <a:schemeClr val="bg1">
                              <a:lumMod val="50000"/>
                            </a:schemeClr>
                          </a:solidFill>
                          <a:effectLst/>
                          <a:latin typeface="Calibri"/>
                        </a:rPr>
                        <a:t>3</a:t>
                      </a:r>
                    </a:p>
                  </a:txBody>
                  <a:tcPr marL="9525" marR="9525" marT="9526" marB="0" anchor="b"/>
                </a:tc>
                <a:extLst>
                  <a:ext uri="{0D108BD9-81ED-4DB2-BD59-A6C34878D82A}">
                    <a16:rowId xmlns:a16="http://schemas.microsoft.com/office/drawing/2014/main" val="10003"/>
                  </a:ext>
                </a:extLst>
              </a:tr>
              <a:tr h="273569">
                <a:tc>
                  <a:txBody>
                    <a:bodyPr/>
                    <a:lstStyle/>
                    <a:p>
                      <a:pPr algn="r" fontAlgn="b"/>
                      <a:r>
                        <a:rPr lang="hr-HR" sz="1200" i="1" u="none" strike="noStrike">
                          <a:solidFill>
                            <a:schemeClr val="bg1">
                              <a:lumMod val="50000"/>
                            </a:schemeClr>
                          </a:solidFill>
                          <a:effectLst/>
                        </a:rPr>
                        <a:t>4</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a:solidFill>
                            <a:schemeClr val="bg1">
                              <a:lumMod val="50000"/>
                            </a:schemeClr>
                          </a:solidFill>
                          <a:effectLst/>
                        </a:rPr>
                        <a:t>VW </a:t>
                      </a:r>
                      <a:r>
                        <a:rPr lang="hr-HR" sz="1200" i="1" u="none" strike="noStrike" dirty="0" err="1">
                          <a:solidFill>
                            <a:schemeClr val="bg1">
                              <a:lumMod val="50000"/>
                            </a:schemeClr>
                          </a:solidFill>
                          <a:effectLst/>
                        </a:rPr>
                        <a:t>Passat</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180.000,00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4</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04"/>
                  </a:ext>
                </a:extLst>
              </a:tr>
              <a:tr h="273569">
                <a:tc>
                  <a:txBody>
                    <a:bodyPr/>
                    <a:lstStyle/>
                    <a:p>
                      <a:pPr algn="r" fontAlgn="b"/>
                      <a:r>
                        <a:rPr lang="hr-HR" sz="1200" u="none" strike="noStrike">
                          <a:solidFill>
                            <a:schemeClr val="tx2"/>
                          </a:solidFill>
                          <a:effectLst/>
                        </a:rPr>
                        <a:t>5</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u="none" strike="noStrike" dirty="0">
                          <a:solidFill>
                            <a:schemeClr val="tx2"/>
                          </a:solidFill>
                          <a:effectLst/>
                        </a:rPr>
                        <a:t>VW </a:t>
                      </a:r>
                      <a:r>
                        <a:rPr lang="hr-HR" sz="1200" u="none" strike="noStrike" dirty="0" err="1">
                          <a:solidFill>
                            <a:schemeClr val="tx2"/>
                          </a:solidFill>
                          <a:effectLst/>
                        </a:rPr>
                        <a:t>Passat</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180.000,00 kn</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u="none" strike="noStrike" dirty="0">
                          <a:solidFill>
                            <a:schemeClr val="tx2"/>
                          </a:solidFill>
                          <a:effectLst/>
                        </a:rPr>
                        <a:t>4</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0005"/>
                  </a:ext>
                </a:extLst>
              </a:tr>
              <a:tr h="273569">
                <a:tc>
                  <a:txBody>
                    <a:bodyPr/>
                    <a:lstStyle/>
                    <a:p>
                      <a:pPr algn="r" fontAlgn="b"/>
                      <a:r>
                        <a:rPr lang="hr-HR" sz="1200" u="none" strike="noStrike">
                          <a:solidFill>
                            <a:schemeClr val="tx2"/>
                          </a:solidFill>
                          <a:effectLst/>
                        </a:rPr>
                        <a:t>6</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u="none" strike="noStrike" dirty="0">
                          <a:solidFill>
                            <a:schemeClr val="tx2"/>
                          </a:solidFill>
                          <a:effectLst/>
                        </a:rPr>
                        <a:t>VW Golf</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200.000,00 kn</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b="0" i="0" u="none" strike="noStrike" dirty="0">
                          <a:solidFill>
                            <a:schemeClr val="tx2"/>
                          </a:solidFill>
                          <a:effectLst/>
                          <a:latin typeface="Calibri"/>
                        </a:rPr>
                        <a:t>3</a:t>
                      </a:r>
                    </a:p>
                  </a:txBody>
                  <a:tcPr marL="9525" marR="9525" marT="9526" marB="0" anchor="b"/>
                </a:tc>
                <a:extLst>
                  <a:ext uri="{0D108BD9-81ED-4DB2-BD59-A6C34878D82A}">
                    <a16:rowId xmlns:a16="http://schemas.microsoft.com/office/drawing/2014/main" val="10006"/>
                  </a:ext>
                </a:extLst>
              </a:tr>
              <a:tr h="273569">
                <a:tc>
                  <a:txBody>
                    <a:bodyPr/>
                    <a:lstStyle/>
                    <a:p>
                      <a:pPr algn="r" fontAlgn="b"/>
                      <a:r>
                        <a:rPr lang="hr-HR" sz="1200" i="1" u="none" strike="noStrike" dirty="0">
                          <a:solidFill>
                            <a:schemeClr val="bg1">
                              <a:lumMod val="50000"/>
                            </a:schemeClr>
                          </a:solidFill>
                          <a:effectLst/>
                        </a:rPr>
                        <a:t>7</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a:solidFill>
                            <a:schemeClr val="bg1">
                              <a:lumMod val="50000"/>
                            </a:schemeClr>
                          </a:solidFill>
                          <a:effectLst/>
                        </a:rPr>
                        <a:t>VW Golf</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160.000,00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b="0" i="1" u="none" strike="noStrike" dirty="0">
                          <a:solidFill>
                            <a:schemeClr val="bg1">
                              <a:lumMod val="50000"/>
                            </a:schemeClr>
                          </a:solidFill>
                          <a:effectLst/>
                          <a:latin typeface="Calibri"/>
                        </a:rPr>
                        <a:t>3</a:t>
                      </a:r>
                    </a:p>
                  </a:txBody>
                  <a:tcPr marL="9525" marR="9525" marT="9526" marB="0" anchor="b"/>
                </a:tc>
                <a:extLst>
                  <a:ext uri="{0D108BD9-81ED-4DB2-BD59-A6C34878D82A}">
                    <a16:rowId xmlns:a16="http://schemas.microsoft.com/office/drawing/2014/main" val="10007"/>
                  </a:ext>
                </a:extLst>
              </a:tr>
              <a:tr h="273569">
                <a:tc>
                  <a:txBody>
                    <a:bodyPr/>
                    <a:lstStyle/>
                    <a:p>
                      <a:pPr algn="r" fontAlgn="b"/>
                      <a:r>
                        <a:rPr lang="hr-HR" sz="1200" i="1" u="none" strike="noStrike">
                          <a:solidFill>
                            <a:schemeClr val="bg1">
                              <a:lumMod val="50000"/>
                            </a:schemeClr>
                          </a:solidFill>
                          <a:effectLst/>
                        </a:rPr>
                        <a:t>8</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err="1">
                          <a:solidFill>
                            <a:schemeClr val="bg1">
                              <a:lumMod val="50000"/>
                            </a:schemeClr>
                          </a:solidFill>
                          <a:effectLst/>
                        </a:rPr>
                        <a:t>Peugot</a:t>
                      </a:r>
                      <a:r>
                        <a:rPr lang="hr-HR" sz="1200" i="1" u="none" strike="noStrike" dirty="0">
                          <a:solidFill>
                            <a:schemeClr val="bg1">
                              <a:lumMod val="50000"/>
                            </a:schemeClr>
                          </a:solidFill>
                          <a:effectLst/>
                        </a:rPr>
                        <a:t> 107</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56.000,00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a:solidFill>
                            <a:schemeClr val="bg1">
                              <a:lumMod val="50000"/>
                            </a:schemeClr>
                          </a:solidFill>
                          <a:effectLst/>
                        </a:rPr>
                        <a:t>3</a:t>
                      </a:r>
                      <a:endParaRPr lang="hr-HR" sz="12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08"/>
                  </a:ext>
                </a:extLst>
              </a:tr>
              <a:tr h="273569">
                <a:tc>
                  <a:txBody>
                    <a:bodyPr/>
                    <a:lstStyle/>
                    <a:p>
                      <a:pPr algn="r" fontAlgn="b"/>
                      <a:r>
                        <a:rPr lang="hr-HR" sz="1200" i="1" u="none" strike="noStrike">
                          <a:solidFill>
                            <a:schemeClr val="bg1">
                              <a:lumMod val="50000"/>
                            </a:schemeClr>
                          </a:solidFill>
                          <a:effectLst/>
                        </a:rPr>
                        <a:t>9</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err="1">
                          <a:solidFill>
                            <a:schemeClr val="bg1">
                              <a:lumMod val="50000"/>
                            </a:schemeClr>
                          </a:solidFill>
                          <a:effectLst/>
                        </a:rPr>
                        <a:t>Peugot</a:t>
                      </a:r>
                      <a:r>
                        <a:rPr lang="hr-HR" sz="1200" i="1" u="none" strike="noStrike" dirty="0">
                          <a:solidFill>
                            <a:schemeClr val="bg1">
                              <a:lumMod val="50000"/>
                            </a:schemeClr>
                          </a:solidFill>
                          <a:effectLst/>
                        </a:rPr>
                        <a:t> 107</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70.000,00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a:solidFill>
                            <a:schemeClr val="bg1">
                              <a:lumMod val="50000"/>
                            </a:schemeClr>
                          </a:solidFill>
                          <a:effectLst/>
                        </a:rPr>
                        <a:t>5</a:t>
                      </a:r>
                      <a:endParaRPr lang="hr-HR" sz="12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09"/>
                  </a:ext>
                </a:extLst>
              </a:tr>
              <a:tr h="273569">
                <a:tc>
                  <a:txBody>
                    <a:bodyPr/>
                    <a:lstStyle/>
                    <a:p>
                      <a:pPr algn="r" fontAlgn="b"/>
                      <a:r>
                        <a:rPr lang="hr-HR" sz="1200" i="1" u="none" strike="noStrike">
                          <a:solidFill>
                            <a:schemeClr val="bg1">
                              <a:lumMod val="50000"/>
                            </a:schemeClr>
                          </a:solidFill>
                          <a:effectLst/>
                        </a:rPr>
                        <a:t>10</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err="1">
                          <a:solidFill>
                            <a:schemeClr val="bg1">
                              <a:lumMod val="50000"/>
                            </a:schemeClr>
                          </a:solidFill>
                          <a:effectLst/>
                        </a:rPr>
                        <a:t>Peugot</a:t>
                      </a:r>
                      <a:r>
                        <a:rPr lang="hr-HR" sz="1200" i="1" u="none" strike="noStrike" dirty="0">
                          <a:solidFill>
                            <a:schemeClr val="bg1">
                              <a:lumMod val="50000"/>
                            </a:schemeClr>
                          </a:solidFill>
                          <a:effectLst/>
                        </a:rPr>
                        <a:t> 207</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89.000,00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a:solidFill>
                            <a:schemeClr val="bg1">
                              <a:lumMod val="50000"/>
                            </a:schemeClr>
                          </a:solidFill>
                          <a:effectLst/>
                        </a:rPr>
                        <a:t>5</a:t>
                      </a:r>
                      <a:endParaRPr lang="hr-HR" sz="12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10"/>
                  </a:ext>
                </a:extLst>
              </a:tr>
              <a:tr h="273569">
                <a:tc>
                  <a:txBody>
                    <a:bodyPr/>
                    <a:lstStyle/>
                    <a:p>
                      <a:pPr algn="r" fontAlgn="b"/>
                      <a:r>
                        <a:rPr lang="hr-HR" sz="1200" i="1" u="none" strike="noStrike">
                          <a:solidFill>
                            <a:schemeClr val="bg1">
                              <a:lumMod val="50000"/>
                            </a:schemeClr>
                          </a:solidFill>
                          <a:effectLst/>
                        </a:rPr>
                        <a:t>11</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err="1">
                          <a:solidFill>
                            <a:schemeClr val="bg1">
                              <a:lumMod val="50000"/>
                            </a:schemeClr>
                          </a:solidFill>
                          <a:effectLst/>
                        </a:rPr>
                        <a:t>Peugot</a:t>
                      </a:r>
                      <a:r>
                        <a:rPr lang="hr-HR" sz="1200" i="1" u="none" strike="noStrike" dirty="0">
                          <a:solidFill>
                            <a:schemeClr val="bg1">
                              <a:lumMod val="50000"/>
                            </a:schemeClr>
                          </a:solidFill>
                          <a:effectLst/>
                        </a:rPr>
                        <a:t> 207</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130.000,00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3</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11"/>
                  </a:ext>
                </a:extLst>
              </a:tr>
              <a:tr h="273569">
                <a:tc>
                  <a:txBody>
                    <a:bodyPr/>
                    <a:lstStyle/>
                    <a:p>
                      <a:pPr algn="r" fontAlgn="b"/>
                      <a:r>
                        <a:rPr lang="hr-HR" sz="1200" i="1" u="none" strike="noStrike">
                          <a:solidFill>
                            <a:schemeClr val="bg1">
                              <a:lumMod val="50000"/>
                            </a:schemeClr>
                          </a:solidFill>
                          <a:effectLst/>
                        </a:rPr>
                        <a:t>12</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a:solidFill>
                            <a:schemeClr val="bg1">
                              <a:lumMod val="50000"/>
                            </a:schemeClr>
                          </a:solidFill>
                          <a:effectLst/>
                        </a:rPr>
                        <a:t>VW Polo</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100.000,00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100" i="1" u="none" strike="noStrike" dirty="0">
                          <a:solidFill>
                            <a:schemeClr val="bg1">
                              <a:lumMod val="50000"/>
                            </a:schemeClr>
                          </a:solidFill>
                          <a:effectLst/>
                        </a:rPr>
                        <a:t>3</a:t>
                      </a:r>
                      <a:endParaRPr lang="hr-HR" sz="1100" b="0" i="1" u="none" strike="noStrike" dirty="0">
                        <a:solidFill>
                          <a:schemeClr val="bg1">
                            <a:lumMod val="50000"/>
                          </a:schemeClr>
                        </a:solidFill>
                        <a:effectLst/>
                        <a:latin typeface="Arial"/>
                      </a:endParaRPr>
                    </a:p>
                  </a:txBody>
                  <a:tcPr marL="9525" marR="9525" marT="9526" marB="0" anchor="b"/>
                </a:tc>
                <a:extLst>
                  <a:ext uri="{0D108BD9-81ED-4DB2-BD59-A6C34878D82A}">
                    <a16:rowId xmlns:a16="http://schemas.microsoft.com/office/drawing/2014/main" val="10012"/>
                  </a:ext>
                </a:extLst>
              </a:tr>
            </a:tbl>
          </a:graphicData>
        </a:graphic>
      </p:graphicFrame>
      <p:graphicFrame>
        <p:nvGraphicFramePr>
          <p:cNvPr id="2" name="Tablica 1"/>
          <p:cNvGraphicFramePr>
            <a:graphicFrameLocks noGrp="1"/>
          </p:cNvGraphicFramePr>
          <p:nvPr/>
        </p:nvGraphicFramePr>
        <p:xfrm>
          <a:off x="6678055" y="1484784"/>
          <a:ext cx="4519706" cy="3816422"/>
        </p:xfrm>
        <a:graphic>
          <a:graphicData uri="http://schemas.openxmlformats.org/drawingml/2006/table">
            <a:tbl>
              <a:tblPr>
                <a:tableStyleId>{5C22544A-7EE6-4342-B048-85BDC9FD1C3A}</a:tableStyleId>
              </a:tblPr>
              <a:tblGrid>
                <a:gridCol w="1459229">
                  <a:extLst>
                    <a:ext uri="{9D8B030D-6E8A-4147-A177-3AD203B41FA5}">
                      <a16:colId xmlns:a16="http://schemas.microsoft.com/office/drawing/2014/main" val="2466592146"/>
                    </a:ext>
                  </a:extLst>
                </a:gridCol>
                <a:gridCol w="928297">
                  <a:extLst>
                    <a:ext uri="{9D8B030D-6E8A-4147-A177-3AD203B41FA5}">
                      <a16:colId xmlns:a16="http://schemas.microsoft.com/office/drawing/2014/main" val="3901754720"/>
                    </a:ext>
                  </a:extLst>
                </a:gridCol>
                <a:gridCol w="2132180">
                  <a:extLst>
                    <a:ext uri="{9D8B030D-6E8A-4147-A177-3AD203B41FA5}">
                      <a16:colId xmlns:a16="http://schemas.microsoft.com/office/drawing/2014/main" val="1780717146"/>
                    </a:ext>
                  </a:extLst>
                </a:gridCol>
              </a:tblGrid>
              <a:tr h="533594">
                <a:tc>
                  <a:txBody>
                    <a:bodyPr/>
                    <a:lstStyle/>
                    <a:p>
                      <a:pPr algn="ctr" fontAlgn="b"/>
                      <a:r>
                        <a:rPr lang="hr-HR" sz="1200" u="none" strike="noStrike" dirty="0" err="1">
                          <a:solidFill>
                            <a:schemeClr val="tx2"/>
                          </a:solidFill>
                          <a:effectLst/>
                        </a:rPr>
                        <a:t>OIB_firme</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dirty="0">
                          <a:solidFill>
                            <a:schemeClr val="tx2"/>
                          </a:solidFill>
                          <a:effectLst/>
                        </a:rPr>
                        <a:t>Naziv firme</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a:solidFill>
                            <a:schemeClr val="tx2"/>
                          </a:solidFill>
                          <a:effectLst/>
                        </a:rPr>
                        <a:t>Adresa</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4031144295"/>
                  </a:ext>
                </a:extLst>
              </a:tr>
              <a:tr h="273569">
                <a:tc>
                  <a:txBody>
                    <a:bodyPr/>
                    <a:lstStyle/>
                    <a:p>
                      <a:pPr algn="r" fontAlgn="b"/>
                      <a:r>
                        <a:rPr lang="hr-HR" sz="1200" i="0" u="none" strike="noStrike" dirty="0">
                          <a:solidFill>
                            <a:schemeClr val="tx1"/>
                          </a:solidFill>
                          <a:effectLst/>
                        </a:rPr>
                        <a:t>12345678901</a:t>
                      </a:r>
                      <a:endParaRPr lang="hr-HR" sz="1200" b="0" i="0" u="none" strike="noStrike" dirty="0">
                        <a:solidFill>
                          <a:schemeClr val="tx1"/>
                        </a:solidFill>
                        <a:effectLst/>
                        <a:latin typeface="Calibri"/>
                      </a:endParaRPr>
                    </a:p>
                  </a:txBody>
                  <a:tcPr marL="9525" marR="9525" marT="9526" marB="0" anchor="b"/>
                </a:tc>
                <a:tc>
                  <a:txBody>
                    <a:bodyPr/>
                    <a:lstStyle/>
                    <a:p>
                      <a:pPr algn="l" fontAlgn="b"/>
                      <a:r>
                        <a:rPr lang="hr-HR" sz="1200" b="0" i="0" u="none" strike="noStrike" dirty="0">
                          <a:solidFill>
                            <a:schemeClr val="tx1"/>
                          </a:solidFill>
                          <a:effectLst/>
                          <a:latin typeface="Calibri"/>
                        </a:rPr>
                        <a:t>AK1</a:t>
                      </a:r>
                    </a:p>
                  </a:txBody>
                  <a:tcPr marL="9525" marR="9525" marT="9526" marB="0" anchor="b"/>
                </a:tc>
                <a:tc>
                  <a:txBody>
                    <a:bodyPr/>
                    <a:lstStyle/>
                    <a:p>
                      <a:pPr algn="l" fontAlgn="b"/>
                      <a:r>
                        <a:rPr lang="hr-HR" sz="1200" i="0" u="none" strike="noStrike" dirty="0">
                          <a:solidFill>
                            <a:schemeClr val="tx1"/>
                          </a:solidFill>
                          <a:effectLst/>
                        </a:rPr>
                        <a:t>Šetalište HNP 6</a:t>
                      </a:r>
                      <a:endParaRPr lang="hr-HR" sz="1200" b="0" i="0" u="none" strike="noStrike" dirty="0">
                        <a:solidFill>
                          <a:schemeClr val="tx1"/>
                        </a:solidFill>
                        <a:effectLst/>
                        <a:latin typeface="Calibri"/>
                      </a:endParaRPr>
                    </a:p>
                  </a:txBody>
                  <a:tcPr marL="9525" marR="9525" marT="9526" marB="0" anchor="b"/>
                </a:tc>
                <a:extLst>
                  <a:ext uri="{0D108BD9-81ED-4DB2-BD59-A6C34878D82A}">
                    <a16:rowId xmlns:a16="http://schemas.microsoft.com/office/drawing/2014/main" val="2226417217"/>
                  </a:ext>
                </a:extLst>
              </a:tr>
              <a:tr h="273569">
                <a:tc>
                  <a:txBody>
                    <a:bodyPr/>
                    <a:lstStyle/>
                    <a:p>
                      <a:pPr algn="r" fontAlgn="b"/>
                      <a:r>
                        <a:rPr lang="hr-HR" sz="1200" i="1" u="none" strike="noStrike" dirty="0">
                          <a:solidFill>
                            <a:schemeClr val="bg1">
                              <a:lumMod val="50000"/>
                            </a:schemeClr>
                          </a:solidFill>
                          <a:effectLst/>
                        </a:rPr>
                        <a:t>12345678901</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l" fontAlgn="b"/>
                      <a:r>
                        <a:rPr lang="hr-HR" sz="1200" b="0" i="1" u="none" strike="noStrike" dirty="0">
                          <a:solidFill>
                            <a:schemeClr val="bg1">
                              <a:lumMod val="50000"/>
                            </a:schemeClr>
                          </a:solidFill>
                          <a:effectLst/>
                          <a:latin typeface="Calibri"/>
                        </a:rPr>
                        <a:t>AK1</a:t>
                      </a:r>
                    </a:p>
                  </a:txBody>
                  <a:tcPr marL="9525" marR="9525" marT="9526" marB="0" anchor="b"/>
                </a:tc>
                <a:tc>
                  <a:txBody>
                    <a:bodyPr/>
                    <a:lstStyle/>
                    <a:p>
                      <a:pPr algn="l" fontAlgn="b"/>
                      <a:r>
                        <a:rPr lang="hr-HR" sz="1200" i="1" u="none" strike="noStrike">
                          <a:solidFill>
                            <a:schemeClr val="bg1">
                              <a:lumMod val="50000"/>
                            </a:schemeClr>
                          </a:solidFill>
                          <a:effectLst/>
                        </a:rPr>
                        <a:t>Šetalište HNP 6</a:t>
                      </a:r>
                      <a:endParaRPr lang="hr-HR" sz="12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264134311"/>
                  </a:ext>
                </a:extLst>
              </a:tr>
              <a:tr h="273569">
                <a:tc>
                  <a:txBody>
                    <a:bodyPr/>
                    <a:lstStyle/>
                    <a:p>
                      <a:pPr algn="r" fontAlgn="b"/>
                      <a:r>
                        <a:rPr lang="hr-HR" sz="1200" i="1" u="none" strike="noStrike" dirty="0">
                          <a:solidFill>
                            <a:schemeClr val="bg1">
                              <a:lumMod val="50000"/>
                            </a:schemeClr>
                          </a:solidFill>
                          <a:effectLst/>
                        </a:rPr>
                        <a:t>12345678901</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l" fontAlgn="b"/>
                      <a:r>
                        <a:rPr lang="hr-HR" sz="1200" b="0" i="1" u="none" strike="noStrike" dirty="0">
                          <a:solidFill>
                            <a:schemeClr val="bg1">
                              <a:lumMod val="50000"/>
                            </a:schemeClr>
                          </a:solidFill>
                          <a:effectLst/>
                          <a:latin typeface="Calibri"/>
                        </a:rPr>
                        <a:t>AK1</a:t>
                      </a:r>
                    </a:p>
                  </a:txBody>
                  <a:tcPr marL="9525" marR="9525" marT="9526" marB="0" anchor="b"/>
                </a:tc>
                <a:tc>
                  <a:txBody>
                    <a:bodyPr/>
                    <a:lstStyle/>
                    <a:p>
                      <a:pPr algn="l" fontAlgn="b"/>
                      <a:r>
                        <a:rPr lang="hr-HR" sz="1200" i="1" u="none" strike="noStrike" dirty="0">
                          <a:solidFill>
                            <a:schemeClr val="bg1">
                              <a:lumMod val="50000"/>
                            </a:schemeClr>
                          </a:solidFill>
                          <a:effectLst/>
                        </a:rPr>
                        <a:t>Šetalište HNP 6</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465412750"/>
                  </a:ext>
                </a:extLst>
              </a:tr>
              <a:tr h="273569">
                <a:tc>
                  <a:txBody>
                    <a:bodyPr/>
                    <a:lstStyle/>
                    <a:p>
                      <a:pPr algn="r" fontAlgn="b"/>
                      <a:r>
                        <a:rPr lang="hr-HR" sz="1200" i="1" u="none" strike="noStrike" dirty="0">
                          <a:solidFill>
                            <a:schemeClr val="bg1">
                              <a:lumMod val="50000"/>
                            </a:schemeClr>
                          </a:solidFill>
                          <a:effectLst/>
                        </a:rPr>
                        <a:t>12345678901</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l" fontAlgn="b"/>
                      <a:r>
                        <a:rPr lang="hr-HR" sz="1200" b="0" i="1" u="none" strike="noStrike" dirty="0">
                          <a:solidFill>
                            <a:schemeClr val="bg1">
                              <a:lumMod val="50000"/>
                            </a:schemeClr>
                          </a:solidFill>
                          <a:effectLst/>
                          <a:latin typeface="Calibri"/>
                        </a:rPr>
                        <a:t>AK1</a:t>
                      </a:r>
                    </a:p>
                  </a:txBody>
                  <a:tcPr marL="9525" marR="9525" marT="9526" marB="0" anchor="b"/>
                </a:tc>
                <a:tc>
                  <a:txBody>
                    <a:bodyPr/>
                    <a:lstStyle/>
                    <a:p>
                      <a:pPr algn="l" fontAlgn="b"/>
                      <a:r>
                        <a:rPr lang="hr-HR" sz="1200" i="1" u="none" strike="noStrike" dirty="0">
                          <a:solidFill>
                            <a:schemeClr val="bg1">
                              <a:lumMod val="50000"/>
                            </a:schemeClr>
                          </a:solidFill>
                          <a:effectLst/>
                        </a:rPr>
                        <a:t>Šetalište HNP 6</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3563949422"/>
                  </a:ext>
                </a:extLst>
              </a:tr>
              <a:tr h="273569">
                <a:tc>
                  <a:txBody>
                    <a:bodyPr/>
                    <a:lstStyle/>
                    <a:p>
                      <a:pPr algn="r" fontAlgn="b"/>
                      <a:r>
                        <a:rPr lang="hr-HR" sz="1200" u="none" strike="noStrike" dirty="0">
                          <a:solidFill>
                            <a:schemeClr val="tx2"/>
                          </a:solidFill>
                          <a:effectLst/>
                        </a:rPr>
                        <a:t>12345678903</a:t>
                      </a:r>
                      <a:endParaRPr lang="hr-HR" sz="1200" b="0" i="0" u="none" strike="noStrike" dirty="0">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AK2</a:t>
                      </a:r>
                    </a:p>
                  </a:txBody>
                  <a:tcPr marL="9525" marR="9525" marT="9526" marB="0" anchor="b"/>
                </a:tc>
                <a:tc>
                  <a:txBody>
                    <a:bodyPr/>
                    <a:lstStyle/>
                    <a:p>
                      <a:pPr algn="l" fontAlgn="b"/>
                      <a:r>
                        <a:rPr lang="hr-HR" sz="1200" u="none" strike="noStrike">
                          <a:solidFill>
                            <a:schemeClr val="tx2"/>
                          </a:solidFill>
                          <a:effectLst/>
                        </a:rPr>
                        <a:t>Trg  Lj. Gaja 8</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2502153682"/>
                  </a:ext>
                </a:extLst>
              </a:tr>
              <a:tr h="273569">
                <a:tc>
                  <a:txBody>
                    <a:bodyPr/>
                    <a:lstStyle/>
                    <a:p>
                      <a:pPr algn="r" fontAlgn="b"/>
                      <a:r>
                        <a:rPr lang="hr-HR" sz="1200" i="1" u="none" strike="noStrike" dirty="0">
                          <a:solidFill>
                            <a:schemeClr val="bg1">
                              <a:lumMod val="65000"/>
                            </a:schemeClr>
                          </a:solidFill>
                          <a:effectLst/>
                        </a:rPr>
                        <a:t>12345678903</a:t>
                      </a:r>
                      <a:endParaRPr lang="hr-HR" sz="1200" b="0" i="1" u="none" strike="noStrike" dirty="0">
                        <a:solidFill>
                          <a:schemeClr val="bg1">
                            <a:lumMod val="65000"/>
                          </a:schemeClr>
                        </a:solidFill>
                        <a:effectLst/>
                        <a:latin typeface="Calibri"/>
                      </a:endParaRPr>
                    </a:p>
                  </a:txBody>
                  <a:tcPr marL="9525" marR="9525" marT="9526" marB="0" anchor="b"/>
                </a:tc>
                <a:tc>
                  <a:txBody>
                    <a:bodyPr/>
                    <a:lstStyle/>
                    <a:p>
                      <a:pPr algn="l" fontAlgn="b"/>
                      <a:r>
                        <a:rPr lang="hr-HR" sz="1200" b="0" i="1" u="none" strike="noStrike" dirty="0">
                          <a:solidFill>
                            <a:schemeClr val="bg1">
                              <a:lumMod val="65000"/>
                            </a:schemeClr>
                          </a:solidFill>
                          <a:effectLst/>
                          <a:latin typeface="Calibri"/>
                        </a:rPr>
                        <a:t>AK2</a:t>
                      </a:r>
                    </a:p>
                  </a:txBody>
                  <a:tcPr marL="9525" marR="9525" marT="9526" marB="0" anchor="b"/>
                </a:tc>
                <a:tc>
                  <a:txBody>
                    <a:bodyPr/>
                    <a:lstStyle/>
                    <a:p>
                      <a:pPr algn="l" fontAlgn="b"/>
                      <a:r>
                        <a:rPr lang="hr-HR" sz="1200" i="1" u="none" strike="noStrike" dirty="0">
                          <a:solidFill>
                            <a:schemeClr val="bg1">
                              <a:lumMod val="65000"/>
                            </a:schemeClr>
                          </a:solidFill>
                          <a:effectLst/>
                        </a:rPr>
                        <a:t>Trg  </a:t>
                      </a:r>
                      <a:r>
                        <a:rPr lang="hr-HR" sz="1200" i="1" u="none" strike="noStrike" dirty="0" err="1">
                          <a:solidFill>
                            <a:schemeClr val="bg1">
                              <a:lumMod val="65000"/>
                            </a:schemeClr>
                          </a:solidFill>
                          <a:effectLst/>
                        </a:rPr>
                        <a:t>Lj</a:t>
                      </a:r>
                      <a:r>
                        <a:rPr lang="hr-HR" sz="1200" i="1" u="none" strike="noStrike" dirty="0">
                          <a:solidFill>
                            <a:schemeClr val="bg1">
                              <a:lumMod val="65000"/>
                            </a:schemeClr>
                          </a:solidFill>
                          <a:effectLst/>
                        </a:rPr>
                        <a:t>. Gaja 8</a:t>
                      </a:r>
                      <a:endParaRPr lang="hr-HR" sz="1200" b="0" i="1" u="none" strike="noStrike" dirty="0">
                        <a:solidFill>
                          <a:schemeClr val="bg1">
                            <a:lumMod val="65000"/>
                          </a:schemeClr>
                        </a:solidFill>
                        <a:effectLst/>
                        <a:latin typeface="Calibri"/>
                      </a:endParaRPr>
                    </a:p>
                  </a:txBody>
                  <a:tcPr marL="9525" marR="9525" marT="9526" marB="0" anchor="b"/>
                </a:tc>
                <a:extLst>
                  <a:ext uri="{0D108BD9-81ED-4DB2-BD59-A6C34878D82A}">
                    <a16:rowId xmlns:a16="http://schemas.microsoft.com/office/drawing/2014/main" val="1819966276"/>
                  </a:ext>
                </a:extLst>
              </a:tr>
              <a:tr h="273569">
                <a:tc>
                  <a:txBody>
                    <a:bodyPr/>
                    <a:lstStyle/>
                    <a:p>
                      <a:pPr algn="r" fontAlgn="b"/>
                      <a:r>
                        <a:rPr lang="hr-HR" sz="1200" i="1" u="none" strike="noStrike" dirty="0">
                          <a:solidFill>
                            <a:schemeClr val="bg1">
                              <a:lumMod val="65000"/>
                            </a:schemeClr>
                          </a:solidFill>
                          <a:effectLst/>
                        </a:rPr>
                        <a:t>12345678903</a:t>
                      </a:r>
                      <a:endParaRPr lang="hr-HR" sz="1200" b="0" i="1" u="none" strike="noStrike" dirty="0">
                        <a:solidFill>
                          <a:schemeClr val="bg1">
                            <a:lumMod val="65000"/>
                          </a:schemeClr>
                        </a:solidFill>
                        <a:effectLst/>
                        <a:latin typeface="Calibri"/>
                      </a:endParaRPr>
                    </a:p>
                  </a:txBody>
                  <a:tcPr marL="9525" marR="9525" marT="9526" marB="0" anchor="b"/>
                </a:tc>
                <a:tc>
                  <a:txBody>
                    <a:bodyPr/>
                    <a:lstStyle/>
                    <a:p>
                      <a:pPr algn="l" fontAlgn="b"/>
                      <a:r>
                        <a:rPr lang="hr-HR" sz="1200" b="0" i="1" u="none" strike="noStrike" dirty="0">
                          <a:solidFill>
                            <a:schemeClr val="bg1">
                              <a:lumMod val="65000"/>
                            </a:schemeClr>
                          </a:solidFill>
                          <a:effectLst/>
                          <a:latin typeface="Calibri"/>
                        </a:rPr>
                        <a:t>AK2</a:t>
                      </a:r>
                    </a:p>
                  </a:txBody>
                  <a:tcPr marL="9525" marR="9525" marT="9526" marB="0" anchor="b"/>
                </a:tc>
                <a:tc>
                  <a:txBody>
                    <a:bodyPr/>
                    <a:lstStyle/>
                    <a:p>
                      <a:pPr algn="l" fontAlgn="b"/>
                      <a:r>
                        <a:rPr lang="hr-HR" sz="1200" i="1" u="none" strike="noStrike" dirty="0">
                          <a:solidFill>
                            <a:schemeClr val="bg1">
                              <a:lumMod val="65000"/>
                            </a:schemeClr>
                          </a:solidFill>
                          <a:effectLst/>
                        </a:rPr>
                        <a:t>Trg  </a:t>
                      </a:r>
                      <a:r>
                        <a:rPr lang="hr-HR" sz="1200" i="1" u="none" strike="noStrike" dirty="0" err="1">
                          <a:solidFill>
                            <a:schemeClr val="bg1">
                              <a:lumMod val="65000"/>
                            </a:schemeClr>
                          </a:solidFill>
                          <a:effectLst/>
                        </a:rPr>
                        <a:t>Lj</a:t>
                      </a:r>
                      <a:r>
                        <a:rPr lang="hr-HR" sz="1200" i="1" u="none" strike="noStrike" dirty="0">
                          <a:solidFill>
                            <a:schemeClr val="bg1">
                              <a:lumMod val="65000"/>
                            </a:schemeClr>
                          </a:solidFill>
                          <a:effectLst/>
                        </a:rPr>
                        <a:t>. Gaja 8</a:t>
                      </a:r>
                      <a:endParaRPr lang="hr-HR" sz="1200" b="0" i="1" u="none" strike="noStrike" dirty="0">
                        <a:solidFill>
                          <a:schemeClr val="bg1">
                            <a:lumMod val="65000"/>
                          </a:schemeClr>
                        </a:solidFill>
                        <a:effectLst/>
                        <a:latin typeface="Calibri"/>
                      </a:endParaRPr>
                    </a:p>
                  </a:txBody>
                  <a:tcPr marL="9525" marR="9525" marT="9526" marB="0" anchor="b"/>
                </a:tc>
                <a:extLst>
                  <a:ext uri="{0D108BD9-81ED-4DB2-BD59-A6C34878D82A}">
                    <a16:rowId xmlns:a16="http://schemas.microsoft.com/office/drawing/2014/main" val="1702332666"/>
                  </a:ext>
                </a:extLst>
              </a:tr>
              <a:tr h="273569">
                <a:tc>
                  <a:txBody>
                    <a:bodyPr/>
                    <a:lstStyle/>
                    <a:p>
                      <a:pPr algn="r" fontAlgn="b"/>
                      <a:r>
                        <a:rPr lang="hr-HR" sz="1200" u="none" strike="noStrike" dirty="0">
                          <a:solidFill>
                            <a:schemeClr val="tx2"/>
                          </a:solidFill>
                          <a:effectLst/>
                        </a:rPr>
                        <a:t>12345678905</a:t>
                      </a:r>
                      <a:endParaRPr lang="hr-HR" sz="1200" b="0" i="0" u="none" strike="noStrike" dirty="0">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AK3</a:t>
                      </a:r>
                    </a:p>
                  </a:txBody>
                  <a:tcPr marL="9525" marR="9525" marT="9526" marB="0" anchor="b"/>
                </a:tc>
                <a:tc>
                  <a:txBody>
                    <a:bodyPr/>
                    <a:lstStyle/>
                    <a:p>
                      <a:pPr algn="l" fontAlgn="b"/>
                      <a:r>
                        <a:rPr lang="hr-HR" sz="1200" u="none" strike="noStrike" dirty="0" err="1">
                          <a:solidFill>
                            <a:schemeClr val="tx2"/>
                          </a:solidFill>
                          <a:effectLst/>
                        </a:rPr>
                        <a:t>Preradovićev</a:t>
                      </a:r>
                      <a:r>
                        <a:rPr lang="hr-HR" sz="1200" u="none" strike="noStrike" dirty="0">
                          <a:solidFill>
                            <a:schemeClr val="tx2"/>
                          </a:solidFill>
                          <a:effectLst/>
                        </a:rPr>
                        <a:t> trg 11</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4140575035"/>
                  </a:ext>
                </a:extLst>
              </a:tr>
              <a:tr h="273569">
                <a:tc>
                  <a:txBody>
                    <a:bodyPr/>
                    <a:lstStyle/>
                    <a:p>
                      <a:pPr algn="r" fontAlgn="b"/>
                      <a:r>
                        <a:rPr lang="hr-HR" sz="1200" i="1" u="none" strike="noStrike" dirty="0">
                          <a:solidFill>
                            <a:schemeClr val="bg1">
                              <a:lumMod val="65000"/>
                            </a:schemeClr>
                          </a:solidFill>
                          <a:effectLst/>
                        </a:rPr>
                        <a:t>12345678905</a:t>
                      </a:r>
                      <a:endParaRPr lang="hr-HR" sz="1200" b="0" i="1" u="none" strike="noStrike" dirty="0">
                        <a:solidFill>
                          <a:schemeClr val="bg1">
                            <a:lumMod val="65000"/>
                          </a:schemeClr>
                        </a:solidFill>
                        <a:effectLst/>
                        <a:latin typeface="Calibri"/>
                      </a:endParaRPr>
                    </a:p>
                  </a:txBody>
                  <a:tcPr marL="9525" marR="9525" marT="9526" marB="0" anchor="b"/>
                </a:tc>
                <a:tc>
                  <a:txBody>
                    <a:bodyPr/>
                    <a:lstStyle/>
                    <a:p>
                      <a:pPr algn="l" fontAlgn="b"/>
                      <a:r>
                        <a:rPr lang="hr-HR" sz="1200" b="0" i="1" u="none" strike="noStrike" dirty="0">
                          <a:solidFill>
                            <a:schemeClr val="bg1">
                              <a:lumMod val="65000"/>
                            </a:schemeClr>
                          </a:solidFill>
                          <a:effectLst/>
                          <a:latin typeface="Calibri"/>
                        </a:rPr>
                        <a:t>AK3</a:t>
                      </a:r>
                    </a:p>
                  </a:txBody>
                  <a:tcPr marL="9525" marR="9525" marT="9526" marB="0" anchor="b"/>
                </a:tc>
                <a:tc>
                  <a:txBody>
                    <a:bodyPr/>
                    <a:lstStyle/>
                    <a:p>
                      <a:pPr algn="l" fontAlgn="b"/>
                      <a:r>
                        <a:rPr lang="hr-HR" sz="1200" i="1" u="none" strike="noStrike" dirty="0" err="1">
                          <a:solidFill>
                            <a:schemeClr val="bg1">
                              <a:lumMod val="65000"/>
                            </a:schemeClr>
                          </a:solidFill>
                          <a:effectLst/>
                        </a:rPr>
                        <a:t>Preradovićev</a:t>
                      </a:r>
                      <a:r>
                        <a:rPr lang="hr-HR" sz="1200" i="1" u="none" strike="noStrike" dirty="0">
                          <a:solidFill>
                            <a:schemeClr val="bg1">
                              <a:lumMod val="65000"/>
                            </a:schemeClr>
                          </a:solidFill>
                          <a:effectLst/>
                        </a:rPr>
                        <a:t> trg 11</a:t>
                      </a:r>
                      <a:endParaRPr lang="hr-HR" sz="1200" b="0" i="1" u="none" strike="noStrike" dirty="0">
                        <a:solidFill>
                          <a:schemeClr val="bg1">
                            <a:lumMod val="65000"/>
                          </a:schemeClr>
                        </a:solidFill>
                        <a:effectLst/>
                        <a:latin typeface="Calibri"/>
                      </a:endParaRPr>
                    </a:p>
                  </a:txBody>
                  <a:tcPr marL="9525" marR="9525" marT="9526" marB="0" anchor="b"/>
                </a:tc>
                <a:extLst>
                  <a:ext uri="{0D108BD9-81ED-4DB2-BD59-A6C34878D82A}">
                    <a16:rowId xmlns:a16="http://schemas.microsoft.com/office/drawing/2014/main" val="1458169342"/>
                  </a:ext>
                </a:extLst>
              </a:tr>
              <a:tr h="273569">
                <a:tc>
                  <a:txBody>
                    <a:bodyPr/>
                    <a:lstStyle/>
                    <a:p>
                      <a:pPr algn="r" fontAlgn="b"/>
                      <a:r>
                        <a:rPr lang="hr-HR" sz="1200" i="1" u="none" strike="noStrike" dirty="0">
                          <a:solidFill>
                            <a:schemeClr val="bg1">
                              <a:lumMod val="65000"/>
                            </a:schemeClr>
                          </a:solidFill>
                          <a:effectLst/>
                        </a:rPr>
                        <a:t>12345678905</a:t>
                      </a:r>
                      <a:endParaRPr lang="hr-HR" sz="1200" b="0" i="1" u="none" strike="noStrike" dirty="0">
                        <a:solidFill>
                          <a:schemeClr val="bg1">
                            <a:lumMod val="65000"/>
                          </a:schemeClr>
                        </a:solidFill>
                        <a:effectLst/>
                        <a:latin typeface="Calibri"/>
                      </a:endParaRPr>
                    </a:p>
                  </a:txBody>
                  <a:tcPr marL="9525" marR="9525" marT="9526" marB="0" anchor="b"/>
                </a:tc>
                <a:tc>
                  <a:txBody>
                    <a:bodyPr/>
                    <a:lstStyle/>
                    <a:p>
                      <a:pPr algn="l" fontAlgn="b"/>
                      <a:r>
                        <a:rPr lang="hr-HR" sz="1200" b="0" i="1" u="none" strike="noStrike" dirty="0">
                          <a:solidFill>
                            <a:schemeClr val="bg1">
                              <a:lumMod val="65000"/>
                            </a:schemeClr>
                          </a:solidFill>
                          <a:effectLst/>
                          <a:latin typeface="Calibri"/>
                        </a:rPr>
                        <a:t>AK3</a:t>
                      </a:r>
                    </a:p>
                  </a:txBody>
                  <a:tcPr marL="9525" marR="9525" marT="9526" marB="0" anchor="b"/>
                </a:tc>
                <a:tc>
                  <a:txBody>
                    <a:bodyPr/>
                    <a:lstStyle/>
                    <a:p>
                      <a:pPr algn="l" fontAlgn="b"/>
                      <a:r>
                        <a:rPr lang="hr-HR" sz="1200" i="1" u="none" strike="noStrike" dirty="0" err="1">
                          <a:solidFill>
                            <a:schemeClr val="bg1">
                              <a:lumMod val="65000"/>
                            </a:schemeClr>
                          </a:solidFill>
                          <a:effectLst/>
                        </a:rPr>
                        <a:t>Preradovićev</a:t>
                      </a:r>
                      <a:r>
                        <a:rPr lang="hr-HR" sz="1200" i="1" u="none" strike="noStrike" dirty="0">
                          <a:solidFill>
                            <a:schemeClr val="bg1">
                              <a:lumMod val="65000"/>
                            </a:schemeClr>
                          </a:solidFill>
                          <a:effectLst/>
                        </a:rPr>
                        <a:t> trg 11</a:t>
                      </a:r>
                      <a:endParaRPr lang="hr-HR" sz="1200" b="0" i="1" u="none" strike="noStrike" dirty="0">
                        <a:solidFill>
                          <a:schemeClr val="bg1">
                            <a:lumMod val="65000"/>
                          </a:schemeClr>
                        </a:solidFill>
                        <a:effectLst/>
                        <a:latin typeface="Calibri"/>
                      </a:endParaRPr>
                    </a:p>
                  </a:txBody>
                  <a:tcPr marL="9525" marR="9525" marT="9526" marB="0" anchor="b"/>
                </a:tc>
                <a:extLst>
                  <a:ext uri="{0D108BD9-81ED-4DB2-BD59-A6C34878D82A}">
                    <a16:rowId xmlns:a16="http://schemas.microsoft.com/office/drawing/2014/main" val="1027345597"/>
                  </a:ext>
                </a:extLst>
              </a:tr>
              <a:tr h="273569">
                <a:tc>
                  <a:txBody>
                    <a:bodyPr/>
                    <a:lstStyle/>
                    <a:p>
                      <a:pPr algn="r" fontAlgn="b"/>
                      <a:r>
                        <a:rPr lang="hr-HR" sz="1200" i="1" u="none" strike="noStrike" dirty="0">
                          <a:solidFill>
                            <a:schemeClr val="bg1">
                              <a:lumMod val="65000"/>
                            </a:schemeClr>
                          </a:solidFill>
                          <a:effectLst/>
                        </a:rPr>
                        <a:t>12345678905</a:t>
                      </a:r>
                      <a:endParaRPr lang="hr-HR" sz="1200" b="0" i="1" u="none" strike="noStrike" dirty="0">
                        <a:solidFill>
                          <a:schemeClr val="bg1">
                            <a:lumMod val="65000"/>
                          </a:schemeClr>
                        </a:solidFill>
                        <a:effectLst/>
                        <a:latin typeface="Calibri"/>
                      </a:endParaRPr>
                    </a:p>
                  </a:txBody>
                  <a:tcPr marL="9525" marR="9525" marT="9526" marB="0" anchor="b"/>
                </a:tc>
                <a:tc>
                  <a:txBody>
                    <a:bodyPr/>
                    <a:lstStyle/>
                    <a:p>
                      <a:pPr algn="l" fontAlgn="b"/>
                      <a:r>
                        <a:rPr lang="hr-HR" sz="1200" b="0" i="1" u="none" strike="noStrike" dirty="0">
                          <a:solidFill>
                            <a:schemeClr val="bg1">
                              <a:lumMod val="65000"/>
                            </a:schemeClr>
                          </a:solidFill>
                          <a:effectLst/>
                          <a:latin typeface="Calibri"/>
                        </a:rPr>
                        <a:t>AK3</a:t>
                      </a:r>
                    </a:p>
                  </a:txBody>
                  <a:tcPr marL="9525" marR="9525" marT="9526" marB="0" anchor="b"/>
                </a:tc>
                <a:tc>
                  <a:txBody>
                    <a:bodyPr/>
                    <a:lstStyle/>
                    <a:p>
                      <a:pPr algn="l" fontAlgn="b"/>
                      <a:r>
                        <a:rPr lang="hr-HR" sz="1200" i="1" u="none" strike="noStrike" dirty="0" err="1">
                          <a:solidFill>
                            <a:schemeClr val="bg1">
                              <a:lumMod val="65000"/>
                            </a:schemeClr>
                          </a:solidFill>
                          <a:effectLst/>
                        </a:rPr>
                        <a:t>Preradovićev</a:t>
                      </a:r>
                      <a:r>
                        <a:rPr lang="hr-HR" sz="1200" i="1" u="none" strike="noStrike" dirty="0">
                          <a:solidFill>
                            <a:schemeClr val="bg1">
                              <a:lumMod val="65000"/>
                            </a:schemeClr>
                          </a:solidFill>
                          <a:effectLst/>
                        </a:rPr>
                        <a:t> trg 11</a:t>
                      </a:r>
                      <a:endParaRPr lang="hr-HR" sz="1200" b="0" i="1" u="none" strike="noStrike" dirty="0">
                        <a:solidFill>
                          <a:schemeClr val="bg1">
                            <a:lumMod val="65000"/>
                          </a:schemeClr>
                        </a:solidFill>
                        <a:effectLst/>
                        <a:latin typeface="Calibri"/>
                      </a:endParaRPr>
                    </a:p>
                  </a:txBody>
                  <a:tcPr marL="9525" marR="9525" marT="9526" marB="0" anchor="b"/>
                </a:tc>
                <a:extLst>
                  <a:ext uri="{0D108BD9-81ED-4DB2-BD59-A6C34878D82A}">
                    <a16:rowId xmlns:a16="http://schemas.microsoft.com/office/drawing/2014/main" val="3145071665"/>
                  </a:ext>
                </a:extLst>
              </a:tr>
              <a:tr h="273569">
                <a:tc>
                  <a:txBody>
                    <a:bodyPr/>
                    <a:lstStyle/>
                    <a:p>
                      <a:pPr algn="r" fontAlgn="b"/>
                      <a:r>
                        <a:rPr lang="hr-HR" sz="1200" i="0" u="none" strike="noStrike" dirty="0">
                          <a:solidFill>
                            <a:schemeClr val="tx1"/>
                          </a:solidFill>
                          <a:effectLst/>
                        </a:rPr>
                        <a:t>12345678906</a:t>
                      </a:r>
                      <a:endParaRPr lang="hr-HR" sz="1200" b="0" i="0" u="none" strike="noStrike" dirty="0">
                        <a:solidFill>
                          <a:schemeClr val="tx1"/>
                        </a:solidFill>
                        <a:effectLst/>
                        <a:latin typeface="Calibri"/>
                      </a:endParaRPr>
                    </a:p>
                  </a:txBody>
                  <a:tcPr marL="9525" marR="9525" marT="9526" marB="0" anchor="b"/>
                </a:tc>
                <a:tc>
                  <a:txBody>
                    <a:bodyPr/>
                    <a:lstStyle/>
                    <a:p>
                      <a:pPr algn="l" fontAlgn="b"/>
                      <a:r>
                        <a:rPr lang="hr-HR" sz="1200" b="0" i="0" u="none" strike="noStrike" dirty="0">
                          <a:solidFill>
                            <a:schemeClr val="tx1"/>
                          </a:solidFill>
                          <a:effectLst/>
                          <a:latin typeface="Calibri"/>
                        </a:rPr>
                        <a:t>AK4</a:t>
                      </a:r>
                    </a:p>
                  </a:txBody>
                  <a:tcPr marL="9525" marR="9525" marT="9526" marB="0" anchor="b"/>
                </a:tc>
                <a:tc>
                  <a:txBody>
                    <a:bodyPr/>
                    <a:lstStyle/>
                    <a:p>
                      <a:pPr algn="l" fontAlgn="b"/>
                      <a:r>
                        <a:rPr lang="hr-HR" sz="1200" i="0" u="none" strike="noStrike" dirty="0">
                          <a:solidFill>
                            <a:schemeClr val="tx1"/>
                          </a:solidFill>
                          <a:effectLst/>
                        </a:rPr>
                        <a:t>Zagrebačka cesta 1</a:t>
                      </a:r>
                      <a:endParaRPr lang="hr-HR" sz="1200" b="0" i="0" u="none" strike="noStrike" dirty="0">
                        <a:solidFill>
                          <a:schemeClr val="tx1"/>
                        </a:solidFill>
                        <a:effectLst/>
                        <a:latin typeface="Calibri"/>
                      </a:endParaRPr>
                    </a:p>
                  </a:txBody>
                  <a:tcPr marL="9525" marR="9525" marT="9526" marB="0" anchor="b"/>
                </a:tc>
                <a:extLst>
                  <a:ext uri="{0D108BD9-81ED-4DB2-BD59-A6C34878D82A}">
                    <a16:rowId xmlns:a16="http://schemas.microsoft.com/office/drawing/2014/main" val="2369554201"/>
                  </a:ext>
                </a:extLst>
              </a:tr>
            </a:tbl>
          </a:graphicData>
        </a:graphic>
      </p:graphicFrame>
      <p:graphicFrame>
        <p:nvGraphicFramePr>
          <p:cNvPr id="4" name="Tablica 3"/>
          <p:cNvGraphicFramePr>
            <a:graphicFrameLocks noGrp="1"/>
          </p:cNvGraphicFramePr>
          <p:nvPr/>
        </p:nvGraphicFramePr>
        <p:xfrm>
          <a:off x="4672638" y="1268760"/>
          <a:ext cx="1459229" cy="3816422"/>
        </p:xfrm>
        <a:graphic>
          <a:graphicData uri="http://schemas.openxmlformats.org/drawingml/2006/table">
            <a:tbl>
              <a:tblPr>
                <a:tableStyleId>{5C22544A-7EE6-4342-B048-85BDC9FD1C3A}</a:tableStyleId>
              </a:tblPr>
              <a:tblGrid>
                <a:gridCol w="1459229">
                  <a:extLst>
                    <a:ext uri="{9D8B030D-6E8A-4147-A177-3AD203B41FA5}">
                      <a16:colId xmlns:a16="http://schemas.microsoft.com/office/drawing/2014/main" val="3711831341"/>
                    </a:ext>
                  </a:extLst>
                </a:gridCol>
              </a:tblGrid>
              <a:tr h="533594">
                <a:tc>
                  <a:txBody>
                    <a:bodyPr/>
                    <a:lstStyle/>
                    <a:p>
                      <a:pPr algn="ctr" fontAlgn="b"/>
                      <a:r>
                        <a:rPr lang="hr-HR" sz="1200" u="none" strike="noStrike" dirty="0" err="1">
                          <a:solidFill>
                            <a:schemeClr val="tx2"/>
                          </a:solidFill>
                          <a:effectLst/>
                        </a:rPr>
                        <a:t>OIB_firme</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430523709"/>
                  </a:ext>
                </a:extLst>
              </a:tr>
              <a:tr h="273569">
                <a:tc>
                  <a:txBody>
                    <a:bodyPr/>
                    <a:lstStyle/>
                    <a:p>
                      <a:pPr algn="r" fontAlgn="b"/>
                      <a:r>
                        <a:rPr lang="hr-HR" sz="1200" u="none" strike="noStrike" dirty="0">
                          <a:solidFill>
                            <a:schemeClr val="tx2"/>
                          </a:solidFill>
                          <a:effectLst/>
                        </a:rPr>
                        <a:t>12345678901</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2424766315"/>
                  </a:ext>
                </a:extLst>
              </a:tr>
              <a:tr h="273569">
                <a:tc>
                  <a:txBody>
                    <a:bodyPr/>
                    <a:lstStyle/>
                    <a:p>
                      <a:pPr algn="r" fontAlgn="b"/>
                      <a:r>
                        <a:rPr lang="hr-HR" sz="1200" u="none" strike="noStrike" dirty="0">
                          <a:solidFill>
                            <a:schemeClr val="tx2"/>
                          </a:solidFill>
                          <a:effectLst/>
                        </a:rPr>
                        <a:t>12345678901</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174415190"/>
                  </a:ext>
                </a:extLst>
              </a:tr>
              <a:tr h="273569">
                <a:tc>
                  <a:txBody>
                    <a:bodyPr/>
                    <a:lstStyle/>
                    <a:p>
                      <a:pPr algn="r" fontAlgn="b"/>
                      <a:r>
                        <a:rPr lang="hr-HR" sz="1200" u="none" strike="noStrike" dirty="0">
                          <a:solidFill>
                            <a:schemeClr val="tx2"/>
                          </a:solidFill>
                          <a:effectLst/>
                        </a:rPr>
                        <a:t>12345678901</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912021981"/>
                  </a:ext>
                </a:extLst>
              </a:tr>
              <a:tr h="273569">
                <a:tc>
                  <a:txBody>
                    <a:bodyPr/>
                    <a:lstStyle/>
                    <a:p>
                      <a:pPr algn="r" fontAlgn="b"/>
                      <a:r>
                        <a:rPr lang="hr-HR" sz="1200" u="none" strike="noStrike" dirty="0">
                          <a:solidFill>
                            <a:schemeClr val="tx2"/>
                          </a:solidFill>
                          <a:effectLst/>
                        </a:rPr>
                        <a:t>12345678901</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586504183"/>
                  </a:ext>
                </a:extLst>
              </a:tr>
              <a:tr h="273569">
                <a:tc>
                  <a:txBody>
                    <a:bodyPr/>
                    <a:lstStyle/>
                    <a:p>
                      <a:pPr algn="r" fontAlgn="b"/>
                      <a:r>
                        <a:rPr lang="hr-HR" sz="1200" u="none" strike="noStrike" dirty="0">
                          <a:solidFill>
                            <a:schemeClr val="tx2"/>
                          </a:solidFill>
                          <a:effectLst/>
                        </a:rPr>
                        <a:t>12345678903</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436762990"/>
                  </a:ext>
                </a:extLst>
              </a:tr>
              <a:tr h="273569">
                <a:tc>
                  <a:txBody>
                    <a:bodyPr/>
                    <a:lstStyle/>
                    <a:p>
                      <a:pPr algn="r" fontAlgn="b"/>
                      <a:r>
                        <a:rPr lang="hr-HR" sz="1200" u="none" strike="noStrike" dirty="0">
                          <a:solidFill>
                            <a:schemeClr val="tx2"/>
                          </a:solidFill>
                          <a:effectLst/>
                        </a:rPr>
                        <a:t>12345678903</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2886418483"/>
                  </a:ext>
                </a:extLst>
              </a:tr>
              <a:tr h="273569">
                <a:tc>
                  <a:txBody>
                    <a:bodyPr/>
                    <a:lstStyle/>
                    <a:p>
                      <a:pPr algn="r" fontAlgn="b"/>
                      <a:r>
                        <a:rPr lang="hr-HR" sz="1200" u="none" strike="noStrike" dirty="0">
                          <a:solidFill>
                            <a:schemeClr val="tx2"/>
                          </a:solidFill>
                          <a:effectLst/>
                        </a:rPr>
                        <a:t>12345678903</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3832863497"/>
                  </a:ext>
                </a:extLst>
              </a:tr>
              <a:tr h="273569">
                <a:tc>
                  <a:txBody>
                    <a:bodyPr/>
                    <a:lstStyle/>
                    <a:p>
                      <a:pPr algn="r" fontAlgn="b"/>
                      <a:r>
                        <a:rPr lang="hr-HR" sz="1200" u="none" strike="noStrike" dirty="0">
                          <a:solidFill>
                            <a:schemeClr val="tx2"/>
                          </a:solidFill>
                          <a:effectLst/>
                        </a:rPr>
                        <a:t>12345678905</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2686014445"/>
                  </a:ext>
                </a:extLst>
              </a:tr>
              <a:tr h="273569">
                <a:tc>
                  <a:txBody>
                    <a:bodyPr/>
                    <a:lstStyle/>
                    <a:p>
                      <a:pPr algn="r" fontAlgn="b"/>
                      <a:r>
                        <a:rPr lang="hr-HR" sz="1200" u="none" strike="noStrike" dirty="0">
                          <a:solidFill>
                            <a:schemeClr val="tx2"/>
                          </a:solidFill>
                          <a:effectLst/>
                        </a:rPr>
                        <a:t>12345678905</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3259394606"/>
                  </a:ext>
                </a:extLst>
              </a:tr>
              <a:tr h="273569">
                <a:tc>
                  <a:txBody>
                    <a:bodyPr/>
                    <a:lstStyle/>
                    <a:p>
                      <a:pPr algn="r" fontAlgn="b"/>
                      <a:r>
                        <a:rPr lang="hr-HR" sz="1200" u="none" strike="noStrike" dirty="0">
                          <a:solidFill>
                            <a:schemeClr val="tx2"/>
                          </a:solidFill>
                          <a:effectLst/>
                        </a:rPr>
                        <a:t>12345678905</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895391430"/>
                  </a:ext>
                </a:extLst>
              </a:tr>
              <a:tr h="273569">
                <a:tc>
                  <a:txBody>
                    <a:bodyPr/>
                    <a:lstStyle/>
                    <a:p>
                      <a:pPr algn="r" fontAlgn="b"/>
                      <a:r>
                        <a:rPr lang="hr-HR" sz="1200" u="none" strike="noStrike" dirty="0">
                          <a:solidFill>
                            <a:schemeClr val="tx2"/>
                          </a:solidFill>
                          <a:effectLst/>
                        </a:rPr>
                        <a:t>12345678905</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254307342"/>
                  </a:ext>
                </a:extLst>
              </a:tr>
              <a:tr h="273569">
                <a:tc>
                  <a:txBody>
                    <a:bodyPr/>
                    <a:lstStyle/>
                    <a:p>
                      <a:pPr algn="r" fontAlgn="b"/>
                      <a:r>
                        <a:rPr lang="hr-HR" sz="1200" u="none" strike="noStrike" dirty="0">
                          <a:solidFill>
                            <a:schemeClr val="tx2"/>
                          </a:solidFill>
                          <a:effectLst/>
                        </a:rPr>
                        <a:t>12345678906</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2705776531"/>
                  </a:ext>
                </a:extLst>
              </a:tr>
            </a:tbl>
          </a:graphicData>
        </a:graphic>
      </p:graphicFrame>
      <p:sp>
        <p:nvSpPr>
          <p:cNvPr id="5" name="Pravokutnik 4"/>
          <p:cNvSpPr/>
          <p:nvPr/>
        </p:nvSpPr>
        <p:spPr>
          <a:xfrm>
            <a:off x="1271464" y="868650"/>
            <a:ext cx="707245" cy="400110"/>
          </a:xfrm>
          <a:prstGeom prst="rect">
            <a:avLst/>
          </a:prstGeom>
          <a:noFill/>
        </p:spPr>
        <p:txBody>
          <a:bodyPr wrap="none" lIns="91440" tIns="45720" rIns="91440" bIns="45720">
            <a:spAutoFit/>
          </a:bodyPr>
          <a:lstStyle/>
          <a:p>
            <a:pPr algn="ctr"/>
            <a:r>
              <a:rPr lang="hr-HR" sz="2000" b="0" cap="none" spc="0" dirty="0">
                <a:ln w="0"/>
                <a:solidFill>
                  <a:schemeClr val="tx1"/>
                </a:solidFill>
                <a:effectLst>
                  <a:outerShdw blurRad="38100" dist="19050" dir="2700000" algn="tl" rotWithShape="0">
                    <a:schemeClr val="dk1">
                      <a:alpha val="40000"/>
                    </a:schemeClr>
                  </a:outerShdw>
                </a:effectLst>
              </a:rPr>
              <a:t>Auti</a:t>
            </a:r>
          </a:p>
        </p:txBody>
      </p:sp>
      <p:sp>
        <p:nvSpPr>
          <p:cNvPr id="12" name="Pravokutnik 11"/>
          <p:cNvSpPr/>
          <p:nvPr/>
        </p:nvSpPr>
        <p:spPr>
          <a:xfrm>
            <a:off x="6913558" y="1028802"/>
            <a:ext cx="906017" cy="400110"/>
          </a:xfrm>
          <a:prstGeom prst="rect">
            <a:avLst/>
          </a:prstGeom>
          <a:noFill/>
        </p:spPr>
        <p:txBody>
          <a:bodyPr wrap="none" lIns="91440" tIns="45720" rIns="91440" bIns="45720">
            <a:spAutoFit/>
          </a:bodyPr>
          <a:lstStyle/>
          <a:p>
            <a:pPr algn="ctr"/>
            <a:r>
              <a:rPr lang="hr-HR" sz="2000" b="0" cap="none" spc="0" dirty="0">
                <a:ln w="0"/>
                <a:solidFill>
                  <a:schemeClr val="tx1"/>
                </a:solidFill>
                <a:effectLst>
                  <a:outerShdw blurRad="38100" dist="19050" dir="2700000" algn="tl" rotWithShape="0">
                    <a:schemeClr val="dk1">
                      <a:alpha val="40000"/>
                    </a:schemeClr>
                  </a:outerShdw>
                </a:effectLst>
              </a:rPr>
              <a:t>Firme</a:t>
            </a:r>
          </a:p>
        </p:txBody>
      </p:sp>
      <p:sp>
        <p:nvSpPr>
          <p:cNvPr id="13" name="Pravokutnik 12"/>
          <p:cNvSpPr/>
          <p:nvPr/>
        </p:nvSpPr>
        <p:spPr>
          <a:xfrm>
            <a:off x="4672638" y="1222803"/>
            <a:ext cx="1433405" cy="338554"/>
          </a:xfrm>
          <a:prstGeom prst="rect">
            <a:avLst/>
          </a:prstGeom>
          <a:noFill/>
        </p:spPr>
        <p:txBody>
          <a:bodyPr wrap="none" lIns="91440" tIns="45720" rIns="91440" bIns="45720">
            <a:spAutoFit/>
          </a:bodyPr>
          <a:lstStyle/>
          <a:p>
            <a:pPr algn="ctr"/>
            <a:r>
              <a:rPr lang="hr-HR" sz="1600" b="0" cap="none" spc="0" dirty="0">
                <a:ln w="0"/>
                <a:solidFill>
                  <a:schemeClr val="tx1"/>
                </a:solidFill>
                <a:effectLst>
                  <a:outerShdw blurRad="38100" dist="19050" dir="2700000" algn="tl" rotWithShape="0">
                    <a:schemeClr val="dk1">
                      <a:alpha val="40000"/>
                    </a:schemeClr>
                  </a:outerShdw>
                </a:effectLst>
              </a:rPr>
              <a:t>Vanjski ključ</a:t>
            </a:r>
          </a:p>
        </p:txBody>
      </p:sp>
      <p:sp>
        <p:nvSpPr>
          <p:cNvPr id="14" name="Pravokutnik 13"/>
          <p:cNvSpPr/>
          <p:nvPr/>
        </p:nvSpPr>
        <p:spPr>
          <a:xfrm>
            <a:off x="586866" y="1229143"/>
            <a:ext cx="686406" cy="338554"/>
          </a:xfrm>
          <a:prstGeom prst="rect">
            <a:avLst/>
          </a:prstGeom>
          <a:noFill/>
        </p:spPr>
        <p:txBody>
          <a:bodyPr wrap="none" lIns="91440" tIns="45720" rIns="91440" bIns="45720">
            <a:spAutoFit/>
          </a:bodyPr>
          <a:lstStyle/>
          <a:p>
            <a:pPr algn="ctr"/>
            <a:r>
              <a:rPr lang="hr-HR" sz="1600" b="0" cap="none" spc="0" dirty="0">
                <a:ln w="0"/>
                <a:solidFill>
                  <a:schemeClr val="tx1"/>
                </a:solidFill>
                <a:effectLst>
                  <a:outerShdw blurRad="38100" dist="19050" dir="2700000" algn="tl" rotWithShape="0">
                    <a:schemeClr val="dk1">
                      <a:alpha val="40000"/>
                    </a:schemeClr>
                  </a:outerShdw>
                </a:effectLst>
              </a:rPr>
              <a:t>Ključ</a:t>
            </a:r>
          </a:p>
        </p:txBody>
      </p:sp>
      <p:sp>
        <p:nvSpPr>
          <p:cNvPr id="15" name="Pravokutnik 14"/>
          <p:cNvSpPr/>
          <p:nvPr/>
        </p:nvSpPr>
        <p:spPr>
          <a:xfrm>
            <a:off x="7133169" y="1484784"/>
            <a:ext cx="686406" cy="338554"/>
          </a:xfrm>
          <a:prstGeom prst="rect">
            <a:avLst/>
          </a:prstGeom>
          <a:noFill/>
        </p:spPr>
        <p:txBody>
          <a:bodyPr wrap="none" lIns="91440" tIns="45720" rIns="91440" bIns="45720">
            <a:spAutoFit/>
          </a:bodyPr>
          <a:lstStyle/>
          <a:p>
            <a:pPr algn="ctr"/>
            <a:r>
              <a:rPr lang="hr-HR" sz="1600" b="0" cap="none" spc="0" dirty="0">
                <a:ln w="0"/>
                <a:solidFill>
                  <a:schemeClr val="tx1"/>
                </a:solidFill>
                <a:effectLst>
                  <a:outerShdw blurRad="38100" dist="19050" dir="2700000" algn="tl" rotWithShape="0">
                    <a:schemeClr val="dk1">
                      <a:alpha val="40000"/>
                    </a:schemeClr>
                  </a:outerShdw>
                </a:effectLst>
              </a:rPr>
              <a:t>Ključ</a:t>
            </a:r>
          </a:p>
        </p:txBody>
      </p:sp>
    </p:spTree>
    <p:extLst>
      <p:ext uri="{BB962C8B-B14F-4D97-AF65-F5344CB8AC3E}">
        <p14:creationId xmlns:p14="http://schemas.microsoft.com/office/powerpoint/2010/main" val="973418571"/>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170"/>
          <p:cNvSpPr>
            <a:spLocks noGrp="1" noChangeArrowheads="1"/>
          </p:cNvSpPr>
          <p:nvPr>
            <p:ph type="title"/>
          </p:nvPr>
        </p:nvSpPr>
        <p:spPr>
          <a:xfrm>
            <a:off x="2927350" y="274639"/>
            <a:ext cx="7283450" cy="706437"/>
          </a:xfrm>
          <a:noFill/>
        </p:spPr>
        <p:txBody>
          <a:bodyPr>
            <a:normAutofit/>
          </a:bodyPr>
          <a:lstStyle/>
          <a:p>
            <a:r>
              <a:rPr lang="hr-HR" altLang="sr-Latn-RS">
                <a:solidFill>
                  <a:schemeClr val="tx2"/>
                </a:solidFill>
              </a:rPr>
              <a:t>Tablica</a:t>
            </a:r>
            <a:endParaRPr lang="en-US" altLang="sr-Latn-RS">
              <a:solidFill>
                <a:schemeClr val="tx2"/>
              </a:solidFill>
            </a:endParaRPr>
          </a:p>
        </p:txBody>
      </p:sp>
      <p:sp>
        <p:nvSpPr>
          <p:cNvPr id="28674"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89D90CEB-4E3A-4D09-8A0C-E3870F464642}" type="slidenum">
              <a:rPr lang="en-US" altLang="sr-Latn-RS" sz="1400">
                <a:solidFill>
                  <a:schemeClr val="tx2"/>
                </a:solidFill>
              </a:rPr>
              <a:pPr>
                <a:spcBef>
                  <a:spcPct val="0"/>
                </a:spcBef>
                <a:buFontTx/>
                <a:buNone/>
              </a:pPr>
              <a:t>27</a:t>
            </a:fld>
            <a:endParaRPr lang="en-US" altLang="sr-Latn-RS" sz="1400">
              <a:solidFill>
                <a:schemeClr val="tx2"/>
              </a:solidFill>
            </a:endParaRPr>
          </a:p>
        </p:txBody>
      </p:sp>
      <p:graphicFrame>
        <p:nvGraphicFramePr>
          <p:cNvPr id="3" name="Tablica 2"/>
          <p:cNvGraphicFramePr>
            <a:graphicFrameLocks noGrp="1"/>
          </p:cNvGraphicFramePr>
          <p:nvPr>
            <p:extLst>
              <p:ext uri="{D42A27DB-BD31-4B8C-83A1-F6EECF244321}">
                <p14:modId xmlns:p14="http://schemas.microsoft.com/office/powerpoint/2010/main" val="2694452221"/>
              </p:ext>
            </p:extLst>
          </p:nvPr>
        </p:nvGraphicFramePr>
        <p:xfrm>
          <a:off x="407368" y="1268760"/>
          <a:ext cx="4265270" cy="3816422"/>
        </p:xfrm>
        <a:graphic>
          <a:graphicData uri="http://schemas.openxmlformats.org/drawingml/2006/table">
            <a:tbl>
              <a:tblPr>
                <a:tableStyleId>{5C22544A-7EE6-4342-B048-85BDC9FD1C3A}</a:tableStyleId>
              </a:tblPr>
              <a:tblGrid>
                <a:gridCol w="928297">
                  <a:extLst>
                    <a:ext uri="{9D8B030D-6E8A-4147-A177-3AD203B41FA5}">
                      <a16:colId xmlns:a16="http://schemas.microsoft.com/office/drawing/2014/main" val="20000"/>
                    </a:ext>
                  </a:extLst>
                </a:gridCol>
                <a:gridCol w="1112927">
                  <a:extLst>
                    <a:ext uri="{9D8B030D-6E8A-4147-A177-3AD203B41FA5}">
                      <a16:colId xmlns:a16="http://schemas.microsoft.com/office/drawing/2014/main" val="20001"/>
                    </a:ext>
                  </a:extLst>
                </a:gridCol>
                <a:gridCol w="1295749">
                  <a:extLst>
                    <a:ext uri="{9D8B030D-6E8A-4147-A177-3AD203B41FA5}">
                      <a16:colId xmlns:a16="http://schemas.microsoft.com/office/drawing/2014/main" val="20005"/>
                    </a:ext>
                  </a:extLst>
                </a:gridCol>
                <a:gridCol w="928297">
                  <a:extLst>
                    <a:ext uri="{9D8B030D-6E8A-4147-A177-3AD203B41FA5}">
                      <a16:colId xmlns:a16="http://schemas.microsoft.com/office/drawing/2014/main" val="20006"/>
                    </a:ext>
                  </a:extLst>
                </a:gridCol>
              </a:tblGrid>
              <a:tr h="533594">
                <a:tc>
                  <a:txBody>
                    <a:bodyPr/>
                    <a:lstStyle/>
                    <a:p>
                      <a:pPr algn="ctr" fontAlgn="b"/>
                      <a:r>
                        <a:rPr lang="hr-HR" sz="1200" u="none" strike="noStrike" dirty="0">
                          <a:solidFill>
                            <a:schemeClr val="tx2"/>
                          </a:solidFill>
                          <a:effectLst/>
                        </a:rPr>
                        <a:t>ID_auta</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dirty="0">
                          <a:solidFill>
                            <a:schemeClr val="tx2"/>
                          </a:solidFill>
                          <a:effectLst/>
                        </a:rPr>
                        <a:t>Naziv</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dirty="0">
                          <a:solidFill>
                            <a:schemeClr val="tx2"/>
                          </a:solidFill>
                          <a:effectLst/>
                        </a:rPr>
                        <a:t>Cijena</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a:solidFill>
                            <a:schemeClr val="tx2"/>
                          </a:solidFill>
                          <a:effectLst/>
                        </a:rPr>
                        <a:t>Broj_vrata</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0"/>
                  </a:ext>
                </a:extLst>
              </a:tr>
              <a:tr h="273569">
                <a:tc>
                  <a:txBody>
                    <a:bodyPr/>
                    <a:lstStyle/>
                    <a:p>
                      <a:pPr algn="r" fontAlgn="b"/>
                      <a:r>
                        <a:rPr lang="hr-HR" sz="1200" u="none" strike="noStrike">
                          <a:solidFill>
                            <a:schemeClr val="tx2"/>
                          </a:solidFill>
                          <a:effectLst/>
                        </a:rPr>
                        <a:t>1</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u="none" strike="noStrike" dirty="0">
                          <a:solidFill>
                            <a:schemeClr val="tx2"/>
                          </a:solidFill>
                          <a:effectLst/>
                        </a:rPr>
                        <a:t>VW Golf</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120.000,00 kn</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b="0" i="0" u="none" strike="noStrike" dirty="0">
                          <a:solidFill>
                            <a:schemeClr val="tx2"/>
                          </a:solidFill>
                          <a:effectLst/>
                          <a:latin typeface="Calibri"/>
                        </a:rPr>
                        <a:t>3</a:t>
                      </a:r>
                    </a:p>
                  </a:txBody>
                  <a:tcPr marL="9525" marR="9525" marT="9526" marB="0" anchor="b"/>
                </a:tc>
                <a:extLst>
                  <a:ext uri="{0D108BD9-81ED-4DB2-BD59-A6C34878D82A}">
                    <a16:rowId xmlns:a16="http://schemas.microsoft.com/office/drawing/2014/main" val="10001"/>
                  </a:ext>
                </a:extLst>
              </a:tr>
              <a:tr h="273569">
                <a:tc>
                  <a:txBody>
                    <a:bodyPr/>
                    <a:lstStyle/>
                    <a:p>
                      <a:pPr algn="r" fontAlgn="b"/>
                      <a:r>
                        <a:rPr lang="hr-HR" sz="1200" u="none" strike="noStrike">
                          <a:solidFill>
                            <a:schemeClr val="tx2"/>
                          </a:solidFill>
                          <a:effectLst/>
                        </a:rPr>
                        <a:t>2</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u="none" strike="noStrike" dirty="0">
                          <a:solidFill>
                            <a:schemeClr val="tx2"/>
                          </a:solidFill>
                          <a:effectLst/>
                        </a:rPr>
                        <a:t>VW Polo</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83.000,00 kn</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b="0" i="0" u="none" strike="noStrike" dirty="0">
                          <a:solidFill>
                            <a:schemeClr val="tx2"/>
                          </a:solidFill>
                          <a:effectLst/>
                          <a:latin typeface="Calibri"/>
                        </a:rPr>
                        <a:t>3</a:t>
                      </a:r>
                    </a:p>
                  </a:txBody>
                  <a:tcPr marL="9525" marR="9525" marT="9526" marB="0" anchor="b"/>
                </a:tc>
                <a:extLst>
                  <a:ext uri="{0D108BD9-81ED-4DB2-BD59-A6C34878D82A}">
                    <a16:rowId xmlns:a16="http://schemas.microsoft.com/office/drawing/2014/main" val="10002"/>
                  </a:ext>
                </a:extLst>
              </a:tr>
              <a:tr h="273569">
                <a:tc>
                  <a:txBody>
                    <a:bodyPr/>
                    <a:lstStyle/>
                    <a:p>
                      <a:pPr algn="r" fontAlgn="b"/>
                      <a:r>
                        <a:rPr lang="hr-HR" sz="1200" i="1" u="none" strike="noStrike" dirty="0">
                          <a:solidFill>
                            <a:schemeClr val="bg1">
                              <a:lumMod val="50000"/>
                            </a:schemeClr>
                          </a:solidFill>
                          <a:effectLst/>
                        </a:rPr>
                        <a:t>3</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a:solidFill>
                            <a:schemeClr val="bg1">
                              <a:lumMod val="50000"/>
                            </a:schemeClr>
                          </a:solidFill>
                          <a:effectLst/>
                        </a:rPr>
                        <a:t>VW Polo</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90.000,00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b="0" i="1" u="none" strike="noStrike" dirty="0">
                          <a:solidFill>
                            <a:schemeClr val="bg1">
                              <a:lumMod val="50000"/>
                            </a:schemeClr>
                          </a:solidFill>
                          <a:effectLst/>
                          <a:latin typeface="Calibri"/>
                        </a:rPr>
                        <a:t>3</a:t>
                      </a:r>
                    </a:p>
                  </a:txBody>
                  <a:tcPr marL="9525" marR="9525" marT="9526" marB="0" anchor="b"/>
                </a:tc>
                <a:extLst>
                  <a:ext uri="{0D108BD9-81ED-4DB2-BD59-A6C34878D82A}">
                    <a16:rowId xmlns:a16="http://schemas.microsoft.com/office/drawing/2014/main" val="10003"/>
                  </a:ext>
                </a:extLst>
              </a:tr>
              <a:tr h="273569">
                <a:tc>
                  <a:txBody>
                    <a:bodyPr/>
                    <a:lstStyle/>
                    <a:p>
                      <a:pPr algn="r" fontAlgn="b"/>
                      <a:r>
                        <a:rPr lang="hr-HR" sz="1200" i="1" u="none" strike="noStrike">
                          <a:solidFill>
                            <a:schemeClr val="bg1">
                              <a:lumMod val="50000"/>
                            </a:schemeClr>
                          </a:solidFill>
                          <a:effectLst/>
                        </a:rPr>
                        <a:t>4</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a:solidFill>
                            <a:schemeClr val="bg1">
                              <a:lumMod val="50000"/>
                            </a:schemeClr>
                          </a:solidFill>
                          <a:effectLst/>
                        </a:rPr>
                        <a:t>VW </a:t>
                      </a:r>
                      <a:r>
                        <a:rPr lang="hr-HR" sz="1200" i="1" u="none" strike="noStrike" dirty="0" err="1">
                          <a:solidFill>
                            <a:schemeClr val="bg1">
                              <a:lumMod val="50000"/>
                            </a:schemeClr>
                          </a:solidFill>
                          <a:effectLst/>
                        </a:rPr>
                        <a:t>Passat</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180.000,00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4</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04"/>
                  </a:ext>
                </a:extLst>
              </a:tr>
              <a:tr h="273569">
                <a:tc>
                  <a:txBody>
                    <a:bodyPr/>
                    <a:lstStyle/>
                    <a:p>
                      <a:pPr algn="r" fontAlgn="b"/>
                      <a:r>
                        <a:rPr lang="hr-HR" sz="1200" u="none" strike="noStrike">
                          <a:solidFill>
                            <a:schemeClr val="tx2"/>
                          </a:solidFill>
                          <a:effectLst/>
                        </a:rPr>
                        <a:t>5</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u="none" strike="noStrike" dirty="0">
                          <a:solidFill>
                            <a:schemeClr val="tx2"/>
                          </a:solidFill>
                          <a:effectLst/>
                        </a:rPr>
                        <a:t>VW </a:t>
                      </a:r>
                      <a:r>
                        <a:rPr lang="hr-HR" sz="1200" u="none" strike="noStrike" dirty="0" err="1">
                          <a:solidFill>
                            <a:schemeClr val="tx2"/>
                          </a:solidFill>
                          <a:effectLst/>
                        </a:rPr>
                        <a:t>Passat</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180.000,00 kn</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u="none" strike="noStrike" dirty="0">
                          <a:solidFill>
                            <a:schemeClr val="tx2"/>
                          </a:solidFill>
                          <a:effectLst/>
                        </a:rPr>
                        <a:t>4</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0005"/>
                  </a:ext>
                </a:extLst>
              </a:tr>
              <a:tr h="273569">
                <a:tc>
                  <a:txBody>
                    <a:bodyPr/>
                    <a:lstStyle/>
                    <a:p>
                      <a:pPr algn="r" fontAlgn="b"/>
                      <a:r>
                        <a:rPr lang="hr-HR" sz="1200" u="none" strike="noStrike">
                          <a:solidFill>
                            <a:schemeClr val="tx2"/>
                          </a:solidFill>
                          <a:effectLst/>
                        </a:rPr>
                        <a:t>6</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u="none" strike="noStrike" dirty="0">
                          <a:solidFill>
                            <a:schemeClr val="tx2"/>
                          </a:solidFill>
                          <a:effectLst/>
                        </a:rPr>
                        <a:t>VW Golf</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200.000,00 kn</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b="0" i="0" u="none" strike="noStrike" dirty="0">
                          <a:solidFill>
                            <a:schemeClr val="tx2"/>
                          </a:solidFill>
                          <a:effectLst/>
                          <a:latin typeface="Calibri"/>
                        </a:rPr>
                        <a:t>3</a:t>
                      </a:r>
                    </a:p>
                  </a:txBody>
                  <a:tcPr marL="9525" marR="9525" marT="9526" marB="0" anchor="b"/>
                </a:tc>
                <a:extLst>
                  <a:ext uri="{0D108BD9-81ED-4DB2-BD59-A6C34878D82A}">
                    <a16:rowId xmlns:a16="http://schemas.microsoft.com/office/drawing/2014/main" val="10006"/>
                  </a:ext>
                </a:extLst>
              </a:tr>
              <a:tr h="273569">
                <a:tc>
                  <a:txBody>
                    <a:bodyPr/>
                    <a:lstStyle/>
                    <a:p>
                      <a:pPr algn="r" fontAlgn="b"/>
                      <a:r>
                        <a:rPr lang="hr-HR" sz="1200" i="1" u="none" strike="noStrike" dirty="0">
                          <a:solidFill>
                            <a:schemeClr val="bg1">
                              <a:lumMod val="50000"/>
                            </a:schemeClr>
                          </a:solidFill>
                          <a:effectLst/>
                        </a:rPr>
                        <a:t>7</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a:solidFill>
                            <a:schemeClr val="bg1">
                              <a:lumMod val="50000"/>
                            </a:schemeClr>
                          </a:solidFill>
                          <a:effectLst/>
                        </a:rPr>
                        <a:t>VW Golf</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a:solidFill>
                            <a:schemeClr val="bg1">
                              <a:lumMod val="50000"/>
                            </a:schemeClr>
                          </a:solidFill>
                          <a:effectLst/>
                        </a:rPr>
                        <a:t>160.000,00 kn</a:t>
                      </a:r>
                      <a:endParaRPr lang="hr-HR" sz="1200" b="0" i="1" u="none" strike="noStrike">
                        <a:solidFill>
                          <a:schemeClr val="bg1">
                            <a:lumMod val="50000"/>
                          </a:schemeClr>
                        </a:solidFill>
                        <a:effectLst/>
                        <a:latin typeface="Calibri"/>
                      </a:endParaRPr>
                    </a:p>
                  </a:txBody>
                  <a:tcPr marL="9525" marR="9525" marT="9526" marB="0" anchor="b"/>
                </a:tc>
                <a:tc>
                  <a:txBody>
                    <a:bodyPr/>
                    <a:lstStyle/>
                    <a:p>
                      <a:pPr algn="r" fontAlgn="b"/>
                      <a:r>
                        <a:rPr lang="hr-HR" sz="1200" b="0" i="1" u="none" strike="noStrike" dirty="0">
                          <a:solidFill>
                            <a:schemeClr val="bg1">
                              <a:lumMod val="50000"/>
                            </a:schemeClr>
                          </a:solidFill>
                          <a:effectLst/>
                          <a:latin typeface="Calibri"/>
                        </a:rPr>
                        <a:t>3</a:t>
                      </a:r>
                    </a:p>
                  </a:txBody>
                  <a:tcPr marL="9525" marR="9525" marT="9526" marB="0" anchor="b"/>
                </a:tc>
                <a:extLst>
                  <a:ext uri="{0D108BD9-81ED-4DB2-BD59-A6C34878D82A}">
                    <a16:rowId xmlns:a16="http://schemas.microsoft.com/office/drawing/2014/main" val="10007"/>
                  </a:ext>
                </a:extLst>
              </a:tr>
              <a:tr h="273569">
                <a:tc>
                  <a:txBody>
                    <a:bodyPr/>
                    <a:lstStyle/>
                    <a:p>
                      <a:pPr algn="r" fontAlgn="b"/>
                      <a:r>
                        <a:rPr lang="hr-HR" sz="1200" i="1" u="none" strike="noStrike">
                          <a:solidFill>
                            <a:schemeClr val="bg1">
                              <a:lumMod val="50000"/>
                            </a:schemeClr>
                          </a:solidFill>
                          <a:effectLst/>
                        </a:rPr>
                        <a:t>8</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err="1">
                          <a:solidFill>
                            <a:schemeClr val="bg1">
                              <a:lumMod val="50000"/>
                            </a:schemeClr>
                          </a:solidFill>
                          <a:effectLst/>
                        </a:rPr>
                        <a:t>Peugot</a:t>
                      </a:r>
                      <a:r>
                        <a:rPr lang="hr-HR" sz="1200" i="1" u="none" strike="noStrike" dirty="0">
                          <a:solidFill>
                            <a:schemeClr val="bg1">
                              <a:lumMod val="50000"/>
                            </a:schemeClr>
                          </a:solidFill>
                          <a:effectLst/>
                        </a:rPr>
                        <a:t> 107</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56.000,00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a:solidFill>
                            <a:schemeClr val="bg1">
                              <a:lumMod val="50000"/>
                            </a:schemeClr>
                          </a:solidFill>
                          <a:effectLst/>
                        </a:rPr>
                        <a:t>3</a:t>
                      </a:r>
                      <a:endParaRPr lang="hr-HR" sz="12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08"/>
                  </a:ext>
                </a:extLst>
              </a:tr>
              <a:tr h="273569">
                <a:tc>
                  <a:txBody>
                    <a:bodyPr/>
                    <a:lstStyle/>
                    <a:p>
                      <a:pPr algn="r" fontAlgn="b"/>
                      <a:r>
                        <a:rPr lang="hr-HR" sz="1200" i="1" u="none" strike="noStrike">
                          <a:solidFill>
                            <a:schemeClr val="bg1">
                              <a:lumMod val="50000"/>
                            </a:schemeClr>
                          </a:solidFill>
                          <a:effectLst/>
                        </a:rPr>
                        <a:t>9</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err="1">
                          <a:solidFill>
                            <a:schemeClr val="bg1">
                              <a:lumMod val="50000"/>
                            </a:schemeClr>
                          </a:solidFill>
                          <a:effectLst/>
                        </a:rPr>
                        <a:t>Peugot</a:t>
                      </a:r>
                      <a:r>
                        <a:rPr lang="hr-HR" sz="1200" i="1" u="none" strike="noStrike" dirty="0">
                          <a:solidFill>
                            <a:schemeClr val="bg1">
                              <a:lumMod val="50000"/>
                            </a:schemeClr>
                          </a:solidFill>
                          <a:effectLst/>
                        </a:rPr>
                        <a:t> 107</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70.000,00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a:solidFill>
                            <a:schemeClr val="bg1">
                              <a:lumMod val="50000"/>
                            </a:schemeClr>
                          </a:solidFill>
                          <a:effectLst/>
                        </a:rPr>
                        <a:t>5</a:t>
                      </a:r>
                      <a:endParaRPr lang="hr-HR" sz="12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09"/>
                  </a:ext>
                </a:extLst>
              </a:tr>
              <a:tr h="273569">
                <a:tc>
                  <a:txBody>
                    <a:bodyPr/>
                    <a:lstStyle/>
                    <a:p>
                      <a:pPr algn="r" fontAlgn="b"/>
                      <a:r>
                        <a:rPr lang="hr-HR" sz="1200" i="1" u="none" strike="noStrike">
                          <a:solidFill>
                            <a:schemeClr val="bg1">
                              <a:lumMod val="50000"/>
                            </a:schemeClr>
                          </a:solidFill>
                          <a:effectLst/>
                        </a:rPr>
                        <a:t>10</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err="1">
                          <a:solidFill>
                            <a:schemeClr val="bg1">
                              <a:lumMod val="50000"/>
                            </a:schemeClr>
                          </a:solidFill>
                          <a:effectLst/>
                        </a:rPr>
                        <a:t>Peugot</a:t>
                      </a:r>
                      <a:r>
                        <a:rPr lang="hr-HR" sz="1200" i="1" u="none" strike="noStrike" dirty="0">
                          <a:solidFill>
                            <a:schemeClr val="bg1">
                              <a:lumMod val="50000"/>
                            </a:schemeClr>
                          </a:solidFill>
                          <a:effectLst/>
                        </a:rPr>
                        <a:t> 207</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89.000,00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a:solidFill>
                            <a:schemeClr val="bg1">
                              <a:lumMod val="50000"/>
                            </a:schemeClr>
                          </a:solidFill>
                          <a:effectLst/>
                        </a:rPr>
                        <a:t>5</a:t>
                      </a:r>
                      <a:endParaRPr lang="hr-HR" sz="12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10"/>
                  </a:ext>
                </a:extLst>
              </a:tr>
              <a:tr h="273569">
                <a:tc>
                  <a:txBody>
                    <a:bodyPr/>
                    <a:lstStyle/>
                    <a:p>
                      <a:pPr algn="r" fontAlgn="b"/>
                      <a:r>
                        <a:rPr lang="hr-HR" sz="1200" i="1" u="none" strike="noStrike">
                          <a:solidFill>
                            <a:schemeClr val="bg1">
                              <a:lumMod val="50000"/>
                            </a:schemeClr>
                          </a:solidFill>
                          <a:effectLst/>
                        </a:rPr>
                        <a:t>11</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dirty="0" err="1">
                          <a:solidFill>
                            <a:schemeClr val="bg1">
                              <a:lumMod val="50000"/>
                            </a:schemeClr>
                          </a:solidFill>
                          <a:effectLst/>
                        </a:rPr>
                        <a:t>Peugot</a:t>
                      </a:r>
                      <a:r>
                        <a:rPr lang="hr-HR" sz="1200" i="1" u="none" strike="noStrike" dirty="0">
                          <a:solidFill>
                            <a:schemeClr val="bg1">
                              <a:lumMod val="50000"/>
                            </a:schemeClr>
                          </a:solidFill>
                          <a:effectLst/>
                        </a:rPr>
                        <a:t> 207</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130.000,00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a:solidFill>
                            <a:schemeClr val="bg1">
                              <a:lumMod val="50000"/>
                            </a:schemeClr>
                          </a:solidFill>
                          <a:effectLst/>
                        </a:rPr>
                        <a:t>3</a:t>
                      </a:r>
                      <a:endParaRPr lang="hr-HR" sz="1200" b="0" i="1" u="none" strike="noStrike">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0011"/>
                  </a:ext>
                </a:extLst>
              </a:tr>
              <a:tr h="273569">
                <a:tc>
                  <a:txBody>
                    <a:bodyPr/>
                    <a:lstStyle/>
                    <a:p>
                      <a:pPr algn="r" fontAlgn="b"/>
                      <a:r>
                        <a:rPr lang="hr-HR" sz="1200" i="1" u="none" strike="noStrike">
                          <a:solidFill>
                            <a:schemeClr val="bg1">
                              <a:lumMod val="50000"/>
                            </a:schemeClr>
                          </a:solidFill>
                          <a:effectLst/>
                        </a:rPr>
                        <a:t>12</a:t>
                      </a:r>
                      <a:endParaRPr lang="hr-HR" sz="1200" b="0" i="1" u="none" strike="noStrike">
                        <a:solidFill>
                          <a:schemeClr val="bg1">
                            <a:lumMod val="50000"/>
                          </a:schemeClr>
                        </a:solidFill>
                        <a:effectLst/>
                        <a:latin typeface="Calibri"/>
                      </a:endParaRPr>
                    </a:p>
                  </a:txBody>
                  <a:tcPr marL="9525" marR="9525" marT="9526" marB="0" anchor="b"/>
                </a:tc>
                <a:tc>
                  <a:txBody>
                    <a:bodyPr/>
                    <a:lstStyle/>
                    <a:p>
                      <a:pPr algn="l" fontAlgn="b"/>
                      <a:r>
                        <a:rPr lang="hr-HR" sz="1200" i="1" u="none" strike="noStrike">
                          <a:solidFill>
                            <a:schemeClr val="bg1">
                              <a:lumMod val="50000"/>
                            </a:schemeClr>
                          </a:solidFill>
                          <a:effectLst/>
                        </a:rPr>
                        <a:t>VW Polo</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200" i="1" u="none" strike="noStrike" dirty="0">
                          <a:solidFill>
                            <a:schemeClr val="bg1">
                              <a:lumMod val="50000"/>
                            </a:schemeClr>
                          </a:solidFill>
                          <a:effectLst/>
                        </a:rPr>
                        <a:t>100.000,00 kn</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r" fontAlgn="b"/>
                      <a:r>
                        <a:rPr lang="hr-HR" sz="1100" i="1" u="none" strike="noStrike" dirty="0">
                          <a:solidFill>
                            <a:schemeClr val="bg1">
                              <a:lumMod val="50000"/>
                            </a:schemeClr>
                          </a:solidFill>
                          <a:effectLst/>
                        </a:rPr>
                        <a:t>3</a:t>
                      </a:r>
                      <a:endParaRPr lang="hr-HR" sz="1100" b="0" i="1" u="none" strike="noStrike" dirty="0">
                        <a:solidFill>
                          <a:schemeClr val="bg1">
                            <a:lumMod val="50000"/>
                          </a:schemeClr>
                        </a:solidFill>
                        <a:effectLst/>
                        <a:latin typeface="Arial"/>
                      </a:endParaRPr>
                    </a:p>
                  </a:txBody>
                  <a:tcPr marL="9525" marR="9525" marT="9526" marB="0" anchor="b"/>
                </a:tc>
                <a:extLst>
                  <a:ext uri="{0D108BD9-81ED-4DB2-BD59-A6C34878D82A}">
                    <a16:rowId xmlns:a16="http://schemas.microsoft.com/office/drawing/2014/main" val="10012"/>
                  </a:ext>
                </a:extLst>
              </a:tr>
            </a:tbl>
          </a:graphicData>
        </a:graphic>
      </p:graphicFrame>
      <p:graphicFrame>
        <p:nvGraphicFramePr>
          <p:cNvPr id="2" name="Tablica 1"/>
          <p:cNvGraphicFramePr>
            <a:graphicFrameLocks noGrp="1"/>
          </p:cNvGraphicFramePr>
          <p:nvPr>
            <p:extLst>
              <p:ext uri="{D42A27DB-BD31-4B8C-83A1-F6EECF244321}">
                <p14:modId xmlns:p14="http://schemas.microsoft.com/office/powerpoint/2010/main" val="1410221282"/>
              </p:ext>
            </p:extLst>
          </p:nvPr>
        </p:nvGraphicFramePr>
        <p:xfrm>
          <a:off x="6678055" y="1484784"/>
          <a:ext cx="4519706" cy="1627870"/>
        </p:xfrm>
        <a:graphic>
          <a:graphicData uri="http://schemas.openxmlformats.org/drawingml/2006/table">
            <a:tbl>
              <a:tblPr>
                <a:tableStyleId>{5C22544A-7EE6-4342-B048-85BDC9FD1C3A}</a:tableStyleId>
              </a:tblPr>
              <a:tblGrid>
                <a:gridCol w="1459229">
                  <a:extLst>
                    <a:ext uri="{9D8B030D-6E8A-4147-A177-3AD203B41FA5}">
                      <a16:colId xmlns:a16="http://schemas.microsoft.com/office/drawing/2014/main" val="2466592146"/>
                    </a:ext>
                  </a:extLst>
                </a:gridCol>
                <a:gridCol w="928297">
                  <a:extLst>
                    <a:ext uri="{9D8B030D-6E8A-4147-A177-3AD203B41FA5}">
                      <a16:colId xmlns:a16="http://schemas.microsoft.com/office/drawing/2014/main" val="3901754720"/>
                    </a:ext>
                  </a:extLst>
                </a:gridCol>
                <a:gridCol w="2132180">
                  <a:extLst>
                    <a:ext uri="{9D8B030D-6E8A-4147-A177-3AD203B41FA5}">
                      <a16:colId xmlns:a16="http://schemas.microsoft.com/office/drawing/2014/main" val="1780717146"/>
                    </a:ext>
                  </a:extLst>
                </a:gridCol>
              </a:tblGrid>
              <a:tr h="533594">
                <a:tc>
                  <a:txBody>
                    <a:bodyPr/>
                    <a:lstStyle/>
                    <a:p>
                      <a:pPr algn="ctr" fontAlgn="b"/>
                      <a:r>
                        <a:rPr lang="hr-HR" sz="1200" u="none" strike="noStrike" dirty="0" err="1">
                          <a:solidFill>
                            <a:schemeClr val="tx2"/>
                          </a:solidFill>
                          <a:effectLst/>
                        </a:rPr>
                        <a:t>OIB_firme</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dirty="0">
                          <a:solidFill>
                            <a:schemeClr val="tx2"/>
                          </a:solidFill>
                          <a:effectLst/>
                        </a:rPr>
                        <a:t>Naziv firme</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a:solidFill>
                            <a:schemeClr val="tx2"/>
                          </a:solidFill>
                          <a:effectLst/>
                        </a:rPr>
                        <a:t>Adresa</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4031144295"/>
                  </a:ext>
                </a:extLst>
              </a:tr>
              <a:tr h="273569">
                <a:tc>
                  <a:txBody>
                    <a:bodyPr/>
                    <a:lstStyle/>
                    <a:p>
                      <a:pPr algn="r" fontAlgn="b"/>
                      <a:r>
                        <a:rPr lang="hr-HR" sz="1200" i="0" u="none" strike="noStrike" dirty="0">
                          <a:solidFill>
                            <a:schemeClr val="tx1"/>
                          </a:solidFill>
                          <a:effectLst/>
                        </a:rPr>
                        <a:t>12345678901</a:t>
                      </a:r>
                      <a:endParaRPr lang="hr-HR" sz="1200" b="0" i="0" u="none" strike="noStrike" dirty="0">
                        <a:solidFill>
                          <a:schemeClr val="tx1"/>
                        </a:solidFill>
                        <a:effectLst/>
                        <a:latin typeface="Calibri"/>
                      </a:endParaRPr>
                    </a:p>
                  </a:txBody>
                  <a:tcPr marL="9525" marR="9525" marT="9526" marB="0" anchor="b"/>
                </a:tc>
                <a:tc>
                  <a:txBody>
                    <a:bodyPr/>
                    <a:lstStyle/>
                    <a:p>
                      <a:pPr algn="ctr" fontAlgn="b"/>
                      <a:r>
                        <a:rPr lang="hr-HR" sz="1200" b="0" i="0" u="none" strike="noStrike" dirty="0">
                          <a:solidFill>
                            <a:schemeClr val="tx1"/>
                          </a:solidFill>
                          <a:effectLst/>
                          <a:latin typeface="Calibri"/>
                        </a:rPr>
                        <a:t>AK1</a:t>
                      </a:r>
                    </a:p>
                  </a:txBody>
                  <a:tcPr marL="9525" marR="9525" marT="9526" marB="0" anchor="b"/>
                </a:tc>
                <a:tc>
                  <a:txBody>
                    <a:bodyPr/>
                    <a:lstStyle/>
                    <a:p>
                      <a:pPr algn="l" fontAlgn="b"/>
                      <a:r>
                        <a:rPr lang="hr-HR" sz="1200" i="0" u="none" strike="noStrike" dirty="0">
                          <a:solidFill>
                            <a:schemeClr val="tx1"/>
                          </a:solidFill>
                          <a:effectLst/>
                        </a:rPr>
                        <a:t>Šetalište HNP 6</a:t>
                      </a:r>
                      <a:endParaRPr lang="hr-HR" sz="1200" b="0" i="0" u="none" strike="noStrike" dirty="0">
                        <a:solidFill>
                          <a:schemeClr val="tx1"/>
                        </a:solidFill>
                        <a:effectLst/>
                        <a:latin typeface="Calibri"/>
                      </a:endParaRPr>
                    </a:p>
                  </a:txBody>
                  <a:tcPr marL="9525" marR="9525" marT="9526" marB="0" anchor="b"/>
                </a:tc>
                <a:extLst>
                  <a:ext uri="{0D108BD9-81ED-4DB2-BD59-A6C34878D82A}">
                    <a16:rowId xmlns:a16="http://schemas.microsoft.com/office/drawing/2014/main" val="2226417217"/>
                  </a:ext>
                </a:extLst>
              </a:tr>
              <a:tr h="273569">
                <a:tc>
                  <a:txBody>
                    <a:bodyPr/>
                    <a:lstStyle/>
                    <a:p>
                      <a:pPr algn="r" fontAlgn="b"/>
                      <a:r>
                        <a:rPr lang="hr-HR" sz="1200" u="none" strike="noStrike" dirty="0">
                          <a:solidFill>
                            <a:schemeClr val="tx2"/>
                          </a:solidFill>
                          <a:effectLst/>
                        </a:rPr>
                        <a:t>12345678903</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b="0" i="0" u="none" strike="noStrike" dirty="0">
                          <a:solidFill>
                            <a:schemeClr val="tx2"/>
                          </a:solidFill>
                          <a:effectLst/>
                          <a:latin typeface="Calibri"/>
                        </a:rPr>
                        <a:t>AK2</a:t>
                      </a:r>
                    </a:p>
                  </a:txBody>
                  <a:tcPr marL="9525" marR="9525" marT="9526" marB="0" anchor="b"/>
                </a:tc>
                <a:tc>
                  <a:txBody>
                    <a:bodyPr/>
                    <a:lstStyle/>
                    <a:p>
                      <a:pPr algn="l" fontAlgn="b"/>
                      <a:r>
                        <a:rPr lang="hr-HR" sz="1200" u="none" strike="noStrike">
                          <a:solidFill>
                            <a:schemeClr val="tx2"/>
                          </a:solidFill>
                          <a:effectLst/>
                        </a:rPr>
                        <a:t>Trg  Lj. Gaja 8</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2502153682"/>
                  </a:ext>
                </a:extLst>
              </a:tr>
              <a:tr h="273569">
                <a:tc>
                  <a:txBody>
                    <a:bodyPr/>
                    <a:lstStyle/>
                    <a:p>
                      <a:pPr algn="r" fontAlgn="b"/>
                      <a:r>
                        <a:rPr lang="hr-HR" sz="1200" i="1" u="none" strike="noStrike" dirty="0">
                          <a:solidFill>
                            <a:schemeClr val="bg1">
                              <a:lumMod val="50000"/>
                            </a:schemeClr>
                          </a:solidFill>
                          <a:effectLst/>
                        </a:rPr>
                        <a:t>12345678905</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ctr" fontAlgn="b"/>
                      <a:r>
                        <a:rPr lang="hr-HR" sz="1200" b="0" i="1" u="none" strike="noStrike" dirty="0">
                          <a:solidFill>
                            <a:schemeClr val="bg1">
                              <a:lumMod val="50000"/>
                            </a:schemeClr>
                          </a:solidFill>
                          <a:effectLst/>
                          <a:latin typeface="Calibri"/>
                        </a:rPr>
                        <a:t>AK3</a:t>
                      </a:r>
                    </a:p>
                  </a:txBody>
                  <a:tcPr marL="9525" marR="9525" marT="9526" marB="0" anchor="b"/>
                </a:tc>
                <a:tc>
                  <a:txBody>
                    <a:bodyPr/>
                    <a:lstStyle/>
                    <a:p>
                      <a:pPr algn="l" fontAlgn="b"/>
                      <a:r>
                        <a:rPr lang="hr-HR" sz="1200" i="1" u="none" strike="noStrike" dirty="0" err="1">
                          <a:solidFill>
                            <a:schemeClr val="bg1">
                              <a:lumMod val="50000"/>
                            </a:schemeClr>
                          </a:solidFill>
                          <a:effectLst/>
                        </a:rPr>
                        <a:t>Preradovićev</a:t>
                      </a:r>
                      <a:r>
                        <a:rPr lang="hr-HR" sz="1200" i="1" u="none" strike="noStrike" dirty="0">
                          <a:solidFill>
                            <a:schemeClr val="bg1">
                              <a:lumMod val="50000"/>
                            </a:schemeClr>
                          </a:solidFill>
                          <a:effectLst/>
                        </a:rPr>
                        <a:t> trg 11</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4140575035"/>
                  </a:ext>
                </a:extLst>
              </a:tr>
              <a:tr h="273569">
                <a:tc>
                  <a:txBody>
                    <a:bodyPr/>
                    <a:lstStyle/>
                    <a:p>
                      <a:pPr algn="r" fontAlgn="b"/>
                      <a:r>
                        <a:rPr lang="hr-HR" sz="1200" i="1" u="none" strike="noStrike" dirty="0">
                          <a:solidFill>
                            <a:schemeClr val="bg1">
                              <a:lumMod val="50000"/>
                            </a:schemeClr>
                          </a:solidFill>
                          <a:effectLst/>
                        </a:rPr>
                        <a:t>12345678906</a:t>
                      </a:r>
                      <a:endParaRPr lang="hr-HR" sz="1200" b="0" i="1" u="none" strike="noStrike" dirty="0">
                        <a:solidFill>
                          <a:schemeClr val="bg1">
                            <a:lumMod val="50000"/>
                          </a:schemeClr>
                        </a:solidFill>
                        <a:effectLst/>
                        <a:latin typeface="Calibri"/>
                      </a:endParaRPr>
                    </a:p>
                  </a:txBody>
                  <a:tcPr marL="9525" marR="9525" marT="9526" marB="0" anchor="b"/>
                </a:tc>
                <a:tc>
                  <a:txBody>
                    <a:bodyPr/>
                    <a:lstStyle/>
                    <a:p>
                      <a:pPr algn="ctr" fontAlgn="b"/>
                      <a:r>
                        <a:rPr lang="hr-HR" sz="1200" b="0" i="1" u="none" strike="noStrike" dirty="0">
                          <a:solidFill>
                            <a:schemeClr val="bg1">
                              <a:lumMod val="50000"/>
                            </a:schemeClr>
                          </a:solidFill>
                          <a:effectLst/>
                          <a:latin typeface="Calibri"/>
                        </a:rPr>
                        <a:t>AK4</a:t>
                      </a:r>
                    </a:p>
                  </a:txBody>
                  <a:tcPr marL="9525" marR="9525" marT="9526" marB="0" anchor="b"/>
                </a:tc>
                <a:tc>
                  <a:txBody>
                    <a:bodyPr/>
                    <a:lstStyle/>
                    <a:p>
                      <a:pPr algn="l" fontAlgn="b"/>
                      <a:r>
                        <a:rPr lang="hr-HR" sz="1200" i="1" u="none" strike="noStrike" dirty="0">
                          <a:solidFill>
                            <a:schemeClr val="bg1">
                              <a:lumMod val="50000"/>
                            </a:schemeClr>
                          </a:solidFill>
                          <a:effectLst/>
                        </a:rPr>
                        <a:t>Zagrebačka cesta 1</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2369554201"/>
                  </a:ext>
                </a:extLst>
              </a:tr>
            </a:tbl>
          </a:graphicData>
        </a:graphic>
      </p:graphicFrame>
      <p:graphicFrame>
        <p:nvGraphicFramePr>
          <p:cNvPr id="4" name="Tablica 3"/>
          <p:cNvGraphicFramePr>
            <a:graphicFrameLocks noGrp="1"/>
          </p:cNvGraphicFramePr>
          <p:nvPr>
            <p:extLst>
              <p:ext uri="{D42A27DB-BD31-4B8C-83A1-F6EECF244321}">
                <p14:modId xmlns:p14="http://schemas.microsoft.com/office/powerpoint/2010/main" val="3230655758"/>
              </p:ext>
            </p:extLst>
          </p:nvPr>
        </p:nvGraphicFramePr>
        <p:xfrm>
          <a:off x="4672638" y="1268760"/>
          <a:ext cx="1459229" cy="3816422"/>
        </p:xfrm>
        <a:graphic>
          <a:graphicData uri="http://schemas.openxmlformats.org/drawingml/2006/table">
            <a:tbl>
              <a:tblPr>
                <a:tableStyleId>{5C22544A-7EE6-4342-B048-85BDC9FD1C3A}</a:tableStyleId>
              </a:tblPr>
              <a:tblGrid>
                <a:gridCol w="1459229">
                  <a:extLst>
                    <a:ext uri="{9D8B030D-6E8A-4147-A177-3AD203B41FA5}">
                      <a16:colId xmlns:a16="http://schemas.microsoft.com/office/drawing/2014/main" val="3711831341"/>
                    </a:ext>
                  </a:extLst>
                </a:gridCol>
              </a:tblGrid>
              <a:tr h="533594">
                <a:tc>
                  <a:txBody>
                    <a:bodyPr/>
                    <a:lstStyle/>
                    <a:p>
                      <a:pPr algn="ctr" fontAlgn="b"/>
                      <a:r>
                        <a:rPr lang="hr-HR" sz="1200" u="none" strike="noStrike" dirty="0" err="1">
                          <a:solidFill>
                            <a:schemeClr val="tx2"/>
                          </a:solidFill>
                          <a:effectLst/>
                        </a:rPr>
                        <a:t>OIB_firme</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430523709"/>
                  </a:ext>
                </a:extLst>
              </a:tr>
              <a:tr h="273569">
                <a:tc>
                  <a:txBody>
                    <a:bodyPr/>
                    <a:lstStyle/>
                    <a:p>
                      <a:pPr algn="r" fontAlgn="b"/>
                      <a:r>
                        <a:rPr lang="hr-HR" sz="1200" u="none" strike="noStrike" dirty="0">
                          <a:solidFill>
                            <a:schemeClr val="tx2"/>
                          </a:solidFill>
                          <a:effectLst/>
                        </a:rPr>
                        <a:t>12345678901</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2424766315"/>
                  </a:ext>
                </a:extLst>
              </a:tr>
              <a:tr h="273569">
                <a:tc>
                  <a:txBody>
                    <a:bodyPr/>
                    <a:lstStyle/>
                    <a:p>
                      <a:pPr algn="r" fontAlgn="b"/>
                      <a:r>
                        <a:rPr lang="hr-HR" sz="1200" u="none" strike="noStrike" dirty="0">
                          <a:solidFill>
                            <a:schemeClr val="tx2"/>
                          </a:solidFill>
                          <a:effectLst/>
                        </a:rPr>
                        <a:t>12345678901</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174415190"/>
                  </a:ext>
                </a:extLst>
              </a:tr>
              <a:tr h="273569">
                <a:tc>
                  <a:txBody>
                    <a:bodyPr/>
                    <a:lstStyle/>
                    <a:p>
                      <a:pPr algn="r" fontAlgn="b"/>
                      <a:r>
                        <a:rPr lang="hr-HR" sz="1200" i="1" u="none" strike="noStrike" dirty="0">
                          <a:solidFill>
                            <a:schemeClr val="bg1">
                              <a:lumMod val="50000"/>
                            </a:schemeClr>
                          </a:solidFill>
                          <a:effectLst/>
                        </a:rPr>
                        <a:t>12345678901</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912021981"/>
                  </a:ext>
                </a:extLst>
              </a:tr>
              <a:tr h="273569">
                <a:tc>
                  <a:txBody>
                    <a:bodyPr/>
                    <a:lstStyle/>
                    <a:p>
                      <a:pPr algn="r" fontAlgn="b"/>
                      <a:r>
                        <a:rPr lang="hr-HR" sz="1200" i="1" u="none" strike="noStrike" dirty="0">
                          <a:solidFill>
                            <a:schemeClr val="bg1">
                              <a:lumMod val="50000"/>
                            </a:schemeClr>
                          </a:solidFill>
                          <a:effectLst/>
                        </a:rPr>
                        <a:t>12345678901</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586504183"/>
                  </a:ext>
                </a:extLst>
              </a:tr>
              <a:tr h="273569">
                <a:tc>
                  <a:txBody>
                    <a:bodyPr/>
                    <a:lstStyle/>
                    <a:p>
                      <a:pPr algn="r" fontAlgn="b"/>
                      <a:r>
                        <a:rPr lang="hr-HR" sz="1200" u="none" strike="noStrike" dirty="0">
                          <a:solidFill>
                            <a:schemeClr val="tx2"/>
                          </a:solidFill>
                          <a:effectLst/>
                        </a:rPr>
                        <a:t>12345678903</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436762990"/>
                  </a:ext>
                </a:extLst>
              </a:tr>
              <a:tr h="273569">
                <a:tc>
                  <a:txBody>
                    <a:bodyPr/>
                    <a:lstStyle/>
                    <a:p>
                      <a:pPr algn="r" fontAlgn="b"/>
                      <a:r>
                        <a:rPr lang="hr-HR" sz="1200" u="none" strike="noStrike" dirty="0">
                          <a:solidFill>
                            <a:schemeClr val="tx2"/>
                          </a:solidFill>
                          <a:effectLst/>
                        </a:rPr>
                        <a:t>12345678903</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2886418483"/>
                  </a:ext>
                </a:extLst>
              </a:tr>
              <a:tr h="273569">
                <a:tc>
                  <a:txBody>
                    <a:bodyPr/>
                    <a:lstStyle/>
                    <a:p>
                      <a:pPr algn="r" fontAlgn="b"/>
                      <a:r>
                        <a:rPr lang="hr-HR" sz="1200" i="1" u="none" strike="noStrike" dirty="0">
                          <a:solidFill>
                            <a:schemeClr val="bg1">
                              <a:lumMod val="50000"/>
                            </a:schemeClr>
                          </a:solidFill>
                          <a:effectLst/>
                        </a:rPr>
                        <a:t>12345678903</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3832863497"/>
                  </a:ext>
                </a:extLst>
              </a:tr>
              <a:tr h="273569">
                <a:tc>
                  <a:txBody>
                    <a:bodyPr/>
                    <a:lstStyle/>
                    <a:p>
                      <a:pPr algn="r" fontAlgn="b"/>
                      <a:r>
                        <a:rPr lang="hr-HR" sz="1200" i="1" u="none" strike="noStrike" dirty="0">
                          <a:solidFill>
                            <a:schemeClr val="bg1">
                              <a:lumMod val="50000"/>
                            </a:schemeClr>
                          </a:solidFill>
                          <a:effectLst/>
                        </a:rPr>
                        <a:t>12345678905</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2686014445"/>
                  </a:ext>
                </a:extLst>
              </a:tr>
              <a:tr h="273569">
                <a:tc>
                  <a:txBody>
                    <a:bodyPr/>
                    <a:lstStyle/>
                    <a:p>
                      <a:pPr algn="r" fontAlgn="b"/>
                      <a:r>
                        <a:rPr lang="hr-HR" sz="1200" i="1" u="none" strike="noStrike" dirty="0">
                          <a:solidFill>
                            <a:schemeClr val="bg1">
                              <a:lumMod val="50000"/>
                            </a:schemeClr>
                          </a:solidFill>
                          <a:effectLst/>
                        </a:rPr>
                        <a:t>12345678905</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3259394606"/>
                  </a:ext>
                </a:extLst>
              </a:tr>
              <a:tr h="273569">
                <a:tc>
                  <a:txBody>
                    <a:bodyPr/>
                    <a:lstStyle/>
                    <a:p>
                      <a:pPr algn="r" fontAlgn="b"/>
                      <a:r>
                        <a:rPr lang="hr-HR" sz="1200" i="1" u="none" strike="noStrike" dirty="0">
                          <a:solidFill>
                            <a:schemeClr val="bg1">
                              <a:lumMod val="50000"/>
                            </a:schemeClr>
                          </a:solidFill>
                          <a:effectLst/>
                        </a:rPr>
                        <a:t>12345678905</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1895391430"/>
                  </a:ext>
                </a:extLst>
              </a:tr>
              <a:tr h="273569">
                <a:tc>
                  <a:txBody>
                    <a:bodyPr/>
                    <a:lstStyle/>
                    <a:p>
                      <a:pPr algn="r" fontAlgn="b"/>
                      <a:r>
                        <a:rPr lang="hr-HR" sz="1200" i="1" u="none" strike="noStrike" dirty="0">
                          <a:solidFill>
                            <a:schemeClr val="bg1">
                              <a:lumMod val="50000"/>
                            </a:schemeClr>
                          </a:solidFill>
                          <a:effectLst/>
                        </a:rPr>
                        <a:t>12345678905</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254307342"/>
                  </a:ext>
                </a:extLst>
              </a:tr>
              <a:tr h="273569">
                <a:tc>
                  <a:txBody>
                    <a:bodyPr/>
                    <a:lstStyle/>
                    <a:p>
                      <a:pPr algn="r" fontAlgn="b"/>
                      <a:r>
                        <a:rPr lang="hr-HR" sz="1200" i="1" u="none" strike="noStrike" dirty="0">
                          <a:solidFill>
                            <a:schemeClr val="bg1">
                              <a:lumMod val="50000"/>
                            </a:schemeClr>
                          </a:solidFill>
                          <a:effectLst/>
                        </a:rPr>
                        <a:t>12345678906</a:t>
                      </a:r>
                      <a:endParaRPr lang="hr-HR" sz="1200" b="0" i="1" u="none" strike="noStrike" dirty="0">
                        <a:solidFill>
                          <a:schemeClr val="bg1">
                            <a:lumMod val="50000"/>
                          </a:schemeClr>
                        </a:solidFill>
                        <a:effectLst/>
                        <a:latin typeface="Calibri"/>
                      </a:endParaRPr>
                    </a:p>
                  </a:txBody>
                  <a:tcPr marL="9525" marR="9525" marT="9526" marB="0" anchor="b"/>
                </a:tc>
                <a:extLst>
                  <a:ext uri="{0D108BD9-81ED-4DB2-BD59-A6C34878D82A}">
                    <a16:rowId xmlns:a16="http://schemas.microsoft.com/office/drawing/2014/main" val="2705776531"/>
                  </a:ext>
                </a:extLst>
              </a:tr>
            </a:tbl>
          </a:graphicData>
        </a:graphic>
      </p:graphicFrame>
      <p:sp>
        <p:nvSpPr>
          <p:cNvPr id="5" name="Pravokutnik 4"/>
          <p:cNvSpPr/>
          <p:nvPr/>
        </p:nvSpPr>
        <p:spPr>
          <a:xfrm>
            <a:off x="1271464" y="868650"/>
            <a:ext cx="707245" cy="400110"/>
          </a:xfrm>
          <a:prstGeom prst="rect">
            <a:avLst/>
          </a:prstGeom>
          <a:noFill/>
        </p:spPr>
        <p:txBody>
          <a:bodyPr wrap="none" lIns="91440" tIns="45720" rIns="91440" bIns="45720">
            <a:spAutoFit/>
          </a:bodyPr>
          <a:lstStyle/>
          <a:p>
            <a:pPr algn="ctr"/>
            <a:r>
              <a:rPr lang="hr-HR" sz="2000" b="0" cap="none" spc="0" dirty="0">
                <a:ln w="0"/>
                <a:solidFill>
                  <a:schemeClr val="tx1"/>
                </a:solidFill>
                <a:effectLst>
                  <a:outerShdw blurRad="38100" dist="19050" dir="2700000" algn="tl" rotWithShape="0">
                    <a:schemeClr val="dk1">
                      <a:alpha val="40000"/>
                    </a:schemeClr>
                  </a:outerShdw>
                </a:effectLst>
              </a:rPr>
              <a:t>Auti</a:t>
            </a:r>
          </a:p>
        </p:txBody>
      </p:sp>
      <p:sp>
        <p:nvSpPr>
          <p:cNvPr id="12" name="Pravokutnik 11"/>
          <p:cNvSpPr/>
          <p:nvPr/>
        </p:nvSpPr>
        <p:spPr>
          <a:xfrm>
            <a:off x="6913558" y="1028802"/>
            <a:ext cx="906017" cy="400110"/>
          </a:xfrm>
          <a:prstGeom prst="rect">
            <a:avLst/>
          </a:prstGeom>
          <a:noFill/>
        </p:spPr>
        <p:txBody>
          <a:bodyPr wrap="none" lIns="91440" tIns="45720" rIns="91440" bIns="45720">
            <a:spAutoFit/>
          </a:bodyPr>
          <a:lstStyle/>
          <a:p>
            <a:pPr algn="ctr"/>
            <a:r>
              <a:rPr lang="hr-HR" sz="2000" b="0" cap="none" spc="0" dirty="0">
                <a:ln w="0"/>
                <a:solidFill>
                  <a:schemeClr val="tx1"/>
                </a:solidFill>
                <a:effectLst>
                  <a:outerShdw blurRad="38100" dist="19050" dir="2700000" algn="tl" rotWithShape="0">
                    <a:schemeClr val="dk1">
                      <a:alpha val="40000"/>
                    </a:schemeClr>
                  </a:outerShdw>
                </a:effectLst>
              </a:rPr>
              <a:t>Firme</a:t>
            </a:r>
          </a:p>
        </p:txBody>
      </p:sp>
      <p:sp>
        <p:nvSpPr>
          <p:cNvPr id="13" name="Pravokutnik 12"/>
          <p:cNvSpPr/>
          <p:nvPr/>
        </p:nvSpPr>
        <p:spPr>
          <a:xfrm>
            <a:off x="4672638" y="1222803"/>
            <a:ext cx="1433405" cy="338554"/>
          </a:xfrm>
          <a:prstGeom prst="rect">
            <a:avLst/>
          </a:prstGeom>
          <a:noFill/>
        </p:spPr>
        <p:txBody>
          <a:bodyPr wrap="none" lIns="91440" tIns="45720" rIns="91440" bIns="45720">
            <a:spAutoFit/>
          </a:bodyPr>
          <a:lstStyle/>
          <a:p>
            <a:pPr algn="ctr"/>
            <a:r>
              <a:rPr lang="hr-HR" sz="1600" b="0" cap="none" spc="0" dirty="0">
                <a:ln w="0"/>
                <a:solidFill>
                  <a:schemeClr val="tx1"/>
                </a:solidFill>
                <a:effectLst>
                  <a:outerShdw blurRad="38100" dist="19050" dir="2700000" algn="tl" rotWithShape="0">
                    <a:schemeClr val="dk1">
                      <a:alpha val="40000"/>
                    </a:schemeClr>
                  </a:outerShdw>
                </a:effectLst>
              </a:rPr>
              <a:t>Vanjski ključ</a:t>
            </a:r>
          </a:p>
        </p:txBody>
      </p:sp>
      <p:sp>
        <p:nvSpPr>
          <p:cNvPr id="14" name="Pravokutnik 13"/>
          <p:cNvSpPr/>
          <p:nvPr/>
        </p:nvSpPr>
        <p:spPr>
          <a:xfrm>
            <a:off x="586866" y="1229143"/>
            <a:ext cx="686406" cy="338554"/>
          </a:xfrm>
          <a:prstGeom prst="rect">
            <a:avLst/>
          </a:prstGeom>
          <a:noFill/>
        </p:spPr>
        <p:txBody>
          <a:bodyPr wrap="none" lIns="91440" tIns="45720" rIns="91440" bIns="45720">
            <a:spAutoFit/>
          </a:bodyPr>
          <a:lstStyle/>
          <a:p>
            <a:pPr algn="ctr"/>
            <a:r>
              <a:rPr lang="hr-HR" sz="1600" b="0" cap="none" spc="0" dirty="0">
                <a:ln w="0"/>
                <a:solidFill>
                  <a:schemeClr val="tx1"/>
                </a:solidFill>
                <a:effectLst>
                  <a:outerShdw blurRad="38100" dist="19050" dir="2700000" algn="tl" rotWithShape="0">
                    <a:schemeClr val="dk1">
                      <a:alpha val="40000"/>
                    </a:schemeClr>
                  </a:outerShdw>
                </a:effectLst>
              </a:rPr>
              <a:t>Ključ</a:t>
            </a:r>
          </a:p>
        </p:txBody>
      </p:sp>
      <p:sp>
        <p:nvSpPr>
          <p:cNvPr id="15" name="Pravokutnik 14"/>
          <p:cNvSpPr/>
          <p:nvPr/>
        </p:nvSpPr>
        <p:spPr>
          <a:xfrm>
            <a:off x="7133169" y="1484784"/>
            <a:ext cx="686406" cy="338554"/>
          </a:xfrm>
          <a:prstGeom prst="rect">
            <a:avLst/>
          </a:prstGeom>
          <a:noFill/>
        </p:spPr>
        <p:txBody>
          <a:bodyPr wrap="none" lIns="91440" tIns="45720" rIns="91440" bIns="45720">
            <a:spAutoFit/>
          </a:bodyPr>
          <a:lstStyle/>
          <a:p>
            <a:pPr algn="ctr"/>
            <a:r>
              <a:rPr lang="hr-HR" sz="1600" b="0" cap="none" spc="0" dirty="0">
                <a:ln w="0"/>
                <a:solidFill>
                  <a:schemeClr val="tx1"/>
                </a:solidFill>
                <a:effectLst>
                  <a:outerShdw blurRad="38100" dist="19050" dir="2700000" algn="tl" rotWithShape="0">
                    <a:schemeClr val="dk1">
                      <a:alpha val="40000"/>
                    </a:schemeClr>
                  </a:outerShdw>
                </a:effectLst>
              </a:rPr>
              <a:t>Ključ</a:t>
            </a:r>
          </a:p>
        </p:txBody>
      </p:sp>
    </p:spTree>
    <p:extLst>
      <p:ext uri="{BB962C8B-B14F-4D97-AF65-F5344CB8AC3E}">
        <p14:creationId xmlns:p14="http://schemas.microsoft.com/office/powerpoint/2010/main" val="3184180014"/>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82888" y="260351"/>
            <a:ext cx="7294562" cy="792163"/>
          </a:xfrm>
        </p:spPr>
        <p:txBody>
          <a:bodyPr>
            <a:normAutofit/>
          </a:bodyPr>
          <a:lstStyle/>
          <a:p>
            <a:r>
              <a:rPr lang="hr-HR" altLang="sr-Latn-RS"/>
              <a:t>Normalizirane tablice</a:t>
            </a:r>
            <a:endParaRPr lang="en-US" altLang="sr-Latn-RS"/>
          </a:p>
        </p:txBody>
      </p:sp>
      <p:pic>
        <p:nvPicPr>
          <p:cNvPr id="29699" name="Picture 16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00375" y="1844675"/>
            <a:ext cx="4719638" cy="333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872253380"/>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Normalne forme</a:t>
            </a:r>
          </a:p>
        </p:txBody>
      </p:sp>
      <p:sp>
        <p:nvSpPr>
          <p:cNvPr id="3" name="Rezervirano mjesto sadržaja 2"/>
          <p:cNvSpPr>
            <a:spLocks noGrp="1"/>
          </p:cNvSpPr>
          <p:nvPr>
            <p:ph idx="1"/>
          </p:nvPr>
        </p:nvSpPr>
        <p:spPr>
          <a:xfrm>
            <a:off x="1919536" y="1828802"/>
            <a:ext cx="6997388" cy="4351337"/>
          </a:xfrm>
        </p:spPr>
        <p:txBody>
          <a:bodyPr>
            <a:normAutofit/>
          </a:bodyPr>
          <a:lstStyle/>
          <a:p>
            <a:pPr>
              <a:lnSpc>
                <a:spcPct val="90000"/>
              </a:lnSpc>
            </a:pPr>
            <a:r>
              <a:rPr lang="hr-HR" altLang="sr-Latn-RS" sz="3200" dirty="0">
                <a:latin typeface="Times New Roman" panose="02020603050405020304" pitchFamily="18" charset="0"/>
              </a:rPr>
              <a:t>prva normalna forma 1NF</a:t>
            </a:r>
          </a:p>
          <a:p>
            <a:pPr>
              <a:lnSpc>
                <a:spcPct val="90000"/>
              </a:lnSpc>
            </a:pPr>
            <a:r>
              <a:rPr lang="hr-HR" altLang="sr-Latn-RS" sz="3200" dirty="0">
                <a:latin typeface="Times New Roman" panose="02020603050405020304" pitchFamily="18" charset="0"/>
              </a:rPr>
              <a:t>druga normalna forma 2NF</a:t>
            </a:r>
          </a:p>
          <a:p>
            <a:pPr>
              <a:lnSpc>
                <a:spcPct val="90000"/>
              </a:lnSpc>
            </a:pPr>
            <a:r>
              <a:rPr lang="hr-HR" altLang="sr-Latn-RS" sz="3200" dirty="0">
                <a:latin typeface="Times New Roman" panose="02020603050405020304" pitchFamily="18" charset="0"/>
              </a:rPr>
              <a:t>treća normalna forma 3NF</a:t>
            </a:r>
          </a:p>
          <a:p>
            <a:r>
              <a:rPr lang="hr-HR" sz="3200" dirty="0"/>
              <a:t>..</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29</a:t>
            </a:fld>
            <a:endParaRPr lang="en-US" altLang="sr-Latn-RS"/>
          </a:p>
        </p:txBody>
      </p:sp>
    </p:spTree>
    <p:extLst>
      <p:ext uri="{BB962C8B-B14F-4D97-AF65-F5344CB8AC3E}">
        <p14:creationId xmlns:p14="http://schemas.microsoft.com/office/powerpoint/2010/main" val="3063659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hr-HR" altLang="sr-Latn-RS" dirty="0"/>
              <a:t>Baza podataka (</a:t>
            </a:r>
            <a:r>
              <a:rPr lang="hr-HR" altLang="sr-Latn-RS" i="1" dirty="0" err="1"/>
              <a:t>Database</a:t>
            </a:r>
            <a:r>
              <a:rPr lang="hr-HR" altLang="sr-Latn-RS" i="1" dirty="0"/>
              <a:t>) </a:t>
            </a:r>
            <a:endParaRPr lang="hr-HR" altLang="sr-Latn-RS" dirty="0"/>
          </a:p>
        </p:txBody>
      </p:sp>
      <p:sp>
        <p:nvSpPr>
          <p:cNvPr id="7172" name="Rectangle 3"/>
          <p:cNvSpPr>
            <a:spLocks noGrp="1" noChangeArrowheads="1"/>
          </p:cNvSpPr>
          <p:nvPr>
            <p:ph idx="1"/>
          </p:nvPr>
        </p:nvSpPr>
        <p:spPr>
          <a:xfrm>
            <a:off x="1271464" y="1772816"/>
            <a:ext cx="8180292" cy="4191000"/>
          </a:xfrm>
        </p:spPr>
        <p:txBody>
          <a:bodyPr>
            <a:normAutofit/>
          </a:bodyPr>
          <a:lstStyle/>
          <a:p>
            <a:pPr eaLnBrk="1" hangingPunct="1"/>
            <a:r>
              <a:rPr lang="hr-HR" altLang="sr-Latn-RS" sz="2000" b="1" dirty="0"/>
              <a:t>Skup podataka koji se odnose na određene objekte (entitete)</a:t>
            </a:r>
          </a:p>
          <a:p>
            <a:pPr eaLnBrk="1" hangingPunct="1"/>
            <a:r>
              <a:rPr lang="hr-HR" altLang="sr-Latn-RS" sz="2000" b="1" dirty="0"/>
              <a:t>Entitet: </a:t>
            </a:r>
            <a:r>
              <a:rPr lang="hr-HR" altLang="sr-Latn-RS" sz="2400" b="1" dirty="0"/>
              <a:t>bilo što o čemu možemo prikupljati informacije</a:t>
            </a:r>
          </a:p>
          <a:p>
            <a:r>
              <a:rPr lang="hr-HR" altLang="sr-Latn-RS" sz="2000" b="1" dirty="0">
                <a:latin typeface="Times New Roman" panose="02020603050405020304" pitchFamily="18" charset="0"/>
              </a:rPr>
              <a:t>atribut </a:t>
            </a:r>
            <a:r>
              <a:rPr lang="hr-HR" altLang="sr-Latn-RS" sz="2000" dirty="0">
                <a:latin typeface="Times New Roman" panose="02020603050405020304" pitchFamily="18" charset="0"/>
              </a:rPr>
              <a:t>- jedno </a:t>
            </a:r>
            <a:r>
              <a:rPr lang="hr-HR" altLang="sr-Latn-RS" sz="2000" b="1" dirty="0">
                <a:latin typeface="Times New Roman" panose="02020603050405020304" pitchFamily="18" charset="0"/>
              </a:rPr>
              <a:t>svojstvo  određenog objekta </a:t>
            </a:r>
            <a:r>
              <a:rPr lang="hr-HR" altLang="sr-Latn-RS" sz="2000" dirty="0">
                <a:latin typeface="Times New Roman" panose="02020603050405020304" pitchFamily="18" charset="0"/>
              </a:rPr>
              <a:t>o kojemu skupljamo podatke u bazi  podataka</a:t>
            </a:r>
          </a:p>
          <a:p>
            <a:r>
              <a:rPr lang="hr-HR" altLang="sr-Latn-RS" sz="2000" dirty="0">
                <a:latin typeface="Times New Roman" panose="02020603050405020304" pitchFamily="18" charset="0"/>
              </a:rPr>
              <a:t>ključ - atribut ili skup atributa čije vrijednosti jednoznačno određuju entitet</a:t>
            </a:r>
            <a:r>
              <a:rPr lang="hr-HR" altLang="sr-Latn-RS" sz="2000" dirty="0"/>
              <a:t> </a:t>
            </a:r>
            <a:endParaRPr lang="hr-HR" altLang="sr-Latn-RS" sz="2000" dirty="0">
              <a:latin typeface="Times New Roman" panose="02020603050405020304" pitchFamily="18" charset="0"/>
            </a:endParaRPr>
          </a:p>
          <a:p>
            <a:endParaRPr lang="hr-HR" altLang="sr-Latn-RS" sz="2000" dirty="0">
              <a:latin typeface="Times New Roman" panose="02020603050405020304" pitchFamily="18" charset="0"/>
            </a:endParaRPr>
          </a:p>
          <a:p>
            <a:endParaRPr lang="hr-HR" altLang="sr-Latn-RS" sz="2000" dirty="0"/>
          </a:p>
        </p:txBody>
      </p:sp>
      <p:sp>
        <p:nvSpPr>
          <p:cNvPr id="7170"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2CF96973-6685-4BAF-B78D-D4D60B99F8B7}" type="slidenum">
              <a:rPr lang="en-US" altLang="sr-Latn-RS" sz="1400">
                <a:solidFill>
                  <a:schemeClr val="tx2"/>
                </a:solidFill>
              </a:rPr>
              <a:pPr>
                <a:spcBef>
                  <a:spcPct val="0"/>
                </a:spcBef>
                <a:buFontTx/>
                <a:buNone/>
              </a:pPr>
              <a:t>3</a:t>
            </a:fld>
            <a:endParaRPr lang="en-US" altLang="sr-Latn-RS" sz="140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Prva normalna forma</a:t>
            </a:r>
          </a:p>
        </p:txBody>
      </p:sp>
      <p:sp>
        <p:nvSpPr>
          <p:cNvPr id="3" name="Rezervirano mjesto sadržaja 2"/>
          <p:cNvSpPr>
            <a:spLocks noGrp="1"/>
          </p:cNvSpPr>
          <p:nvPr>
            <p:ph idx="1"/>
          </p:nvPr>
        </p:nvSpPr>
        <p:spPr/>
        <p:txBody>
          <a:bodyPr>
            <a:normAutofit/>
          </a:bodyPr>
          <a:lstStyle/>
          <a:p>
            <a:r>
              <a:rPr lang="hr-HR" sz="2400" b="1" dirty="0"/>
              <a:t>Relacija je u 1. NF ako je vrijednost svakog atributa jednostruka i nedjeljiva</a:t>
            </a:r>
          </a:p>
          <a:p>
            <a:r>
              <a:rPr lang="hr-HR" sz="2400" b="1" dirty="0"/>
              <a:t>Relacija mora imati ključ</a:t>
            </a:r>
            <a:r>
              <a:rPr lang="hr-HR" sz="2400" dirty="0"/>
              <a:t>. Ako nema ključ tada postoje jednake n-</a:t>
            </a:r>
            <a:r>
              <a:rPr lang="hr-HR" sz="2400" dirty="0" err="1"/>
              <a:t>torke</a:t>
            </a:r>
            <a:r>
              <a:rPr lang="hr-HR" sz="2400" dirty="0"/>
              <a:t>, a to smo pretpostavili da ne postoji</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30</a:t>
            </a:fld>
            <a:endParaRPr lang="en-US" altLang="sr-Latn-RS"/>
          </a:p>
        </p:txBody>
      </p:sp>
      <p:graphicFrame>
        <p:nvGraphicFramePr>
          <p:cNvPr id="5" name="Tablica 4"/>
          <p:cNvGraphicFramePr>
            <a:graphicFrameLocks noGrp="1"/>
          </p:cNvGraphicFramePr>
          <p:nvPr>
            <p:extLst>
              <p:ext uri="{D42A27DB-BD31-4B8C-83A1-F6EECF244321}">
                <p14:modId xmlns:p14="http://schemas.microsoft.com/office/powerpoint/2010/main" val="1510462190"/>
              </p:ext>
            </p:extLst>
          </p:nvPr>
        </p:nvGraphicFramePr>
        <p:xfrm>
          <a:off x="2495600" y="2859321"/>
          <a:ext cx="4926256" cy="1956001"/>
        </p:xfrm>
        <a:graphic>
          <a:graphicData uri="http://schemas.openxmlformats.org/drawingml/2006/table">
            <a:tbl>
              <a:tblPr/>
              <a:tblGrid>
                <a:gridCol w="1080120">
                  <a:extLst>
                    <a:ext uri="{9D8B030D-6E8A-4147-A177-3AD203B41FA5}">
                      <a16:colId xmlns:a16="http://schemas.microsoft.com/office/drawing/2014/main" val="2512156995"/>
                    </a:ext>
                  </a:extLst>
                </a:gridCol>
                <a:gridCol w="864096">
                  <a:extLst>
                    <a:ext uri="{9D8B030D-6E8A-4147-A177-3AD203B41FA5}">
                      <a16:colId xmlns:a16="http://schemas.microsoft.com/office/drawing/2014/main" val="2144276855"/>
                    </a:ext>
                  </a:extLst>
                </a:gridCol>
                <a:gridCol w="1175746">
                  <a:extLst>
                    <a:ext uri="{9D8B030D-6E8A-4147-A177-3AD203B41FA5}">
                      <a16:colId xmlns:a16="http://schemas.microsoft.com/office/drawing/2014/main" val="590941525"/>
                    </a:ext>
                  </a:extLst>
                </a:gridCol>
                <a:gridCol w="1806294">
                  <a:extLst>
                    <a:ext uri="{9D8B030D-6E8A-4147-A177-3AD203B41FA5}">
                      <a16:colId xmlns:a16="http://schemas.microsoft.com/office/drawing/2014/main" val="396515422"/>
                    </a:ext>
                  </a:extLst>
                </a:gridCol>
              </a:tblGrid>
              <a:tr h="323736">
                <a:tc>
                  <a:txBody>
                    <a:bodyPr/>
                    <a:lstStyle/>
                    <a:p>
                      <a:r>
                        <a:rPr lang="hr-HR" sz="1600" dirty="0" err="1"/>
                        <a:t>IDkupca</a:t>
                      </a:r>
                      <a:endParaRPr lang="hr-H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Prezime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solidFill>
                            <a:srgbClr val="FF0000"/>
                          </a:solidFill>
                        </a:rPr>
                        <a:t>Telefon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166525"/>
                  </a:ext>
                </a:extLst>
              </a:tr>
              <a:tr h="462481">
                <a:tc>
                  <a:txBody>
                    <a:bodyPr/>
                    <a:lstStyle/>
                    <a:p>
                      <a:r>
                        <a:rPr lang="hr-HR" sz="1600" dirty="0"/>
                        <a:t>123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Ante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Antić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solidFill>
                            <a:srgbClr val="FF0000"/>
                          </a:solidFill>
                        </a:rPr>
                        <a:t>0911233345</a:t>
                      </a:r>
                    </a:p>
                    <a:p>
                      <a:r>
                        <a:rPr lang="hr-HR" sz="1600" dirty="0">
                          <a:solidFill>
                            <a:srgbClr val="FF0000"/>
                          </a:solidFill>
                        </a:rPr>
                        <a:t>01134555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075035"/>
                  </a:ext>
                </a:extLst>
              </a:tr>
              <a:tr h="462481">
                <a:tc>
                  <a:txBody>
                    <a:bodyPr/>
                    <a:lstStyle/>
                    <a:p>
                      <a:r>
                        <a:rPr lang="hr-HR" sz="1600" dirty="0"/>
                        <a:t>456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Ivić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solidFill>
                            <a:srgbClr val="FF0000"/>
                          </a:solidFill>
                        </a:rPr>
                        <a:t>091113345</a:t>
                      </a:r>
                      <a:endParaRPr lang="en-US" sz="16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9059565"/>
                  </a:ext>
                </a:extLst>
              </a:tr>
              <a:tr h="263469">
                <a:tc>
                  <a:txBody>
                    <a:bodyPr/>
                    <a:lstStyle/>
                    <a:p>
                      <a:r>
                        <a:rPr lang="hr-HR" sz="1600"/>
                        <a:t>789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Marko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t>Marković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600" dirty="0">
                          <a:solidFill>
                            <a:srgbClr val="FF0000"/>
                          </a:solidFill>
                        </a:rPr>
                        <a:t>091112345</a:t>
                      </a:r>
                    </a:p>
                    <a:p>
                      <a:r>
                        <a:rPr lang="hr-HR" sz="1600" dirty="0">
                          <a:solidFill>
                            <a:srgbClr val="FF0000"/>
                          </a:solidFill>
                        </a:rPr>
                        <a:t>098112455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21884"/>
                  </a:ext>
                </a:extLst>
              </a:tr>
            </a:tbl>
          </a:graphicData>
        </a:graphic>
      </p:graphicFrame>
    </p:spTree>
    <p:extLst>
      <p:ext uri="{BB962C8B-B14F-4D97-AF65-F5344CB8AC3E}">
        <p14:creationId xmlns:p14="http://schemas.microsoft.com/office/powerpoint/2010/main" val="2431428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a:xfrm>
            <a:off x="695400" y="1718706"/>
            <a:ext cx="2664296" cy="4097645"/>
          </a:xfrm>
        </p:spPr>
        <p:txBody>
          <a:bodyPr>
            <a:normAutofit/>
          </a:bodyPr>
          <a:lstStyle/>
          <a:p>
            <a:r>
              <a:rPr lang="hr-HR" sz="2000" dirty="0"/>
              <a:t>Jesmo li riješili problem?</a:t>
            </a:r>
          </a:p>
          <a:p>
            <a:r>
              <a:rPr lang="hr-HR" sz="2000" dirty="0"/>
              <a:t>Koji telefon je važniji, kako raditi pretraživanje, prazan telefon?</a:t>
            </a:r>
          </a:p>
          <a:p>
            <a:r>
              <a:rPr lang="hr-HR" sz="2000" dirty="0"/>
              <a:t>A ovako?</a:t>
            </a:r>
          </a:p>
          <a:p>
            <a:r>
              <a:rPr lang="hr-HR" sz="2000" dirty="0"/>
              <a:t>1NF jesmo ali…</a:t>
            </a:r>
          </a:p>
          <a:p>
            <a:r>
              <a:rPr lang="hr-HR" sz="2000" dirty="0"/>
              <a:t>Duplo upisivanje imena i prezimena?</a:t>
            </a:r>
          </a:p>
          <a:p>
            <a:endParaRPr lang="hr-HR" sz="2000" dirty="0"/>
          </a:p>
          <a:p>
            <a:endParaRPr lang="hr-HR" sz="2000"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31</a:t>
            </a:fld>
            <a:endParaRPr lang="en-US" altLang="sr-Latn-RS"/>
          </a:p>
        </p:txBody>
      </p:sp>
      <p:graphicFrame>
        <p:nvGraphicFramePr>
          <p:cNvPr id="6" name="Tablica 5"/>
          <p:cNvGraphicFramePr>
            <a:graphicFrameLocks noGrp="1"/>
          </p:cNvGraphicFramePr>
          <p:nvPr>
            <p:extLst>
              <p:ext uri="{D42A27DB-BD31-4B8C-83A1-F6EECF244321}">
                <p14:modId xmlns:p14="http://schemas.microsoft.com/office/powerpoint/2010/main" val="2682773342"/>
              </p:ext>
            </p:extLst>
          </p:nvPr>
        </p:nvGraphicFramePr>
        <p:xfrm>
          <a:off x="4151784" y="1718706"/>
          <a:ext cx="5588100" cy="1652391"/>
        </p:xfrm>
        <a:graphic>
          <a:graphicData uri="http://schemas.openxmlformats.org/drawingml/2006/table">
            <a:tbl>
              <a:tblPr/>
              <a:tblGrid>
                <a:gridCol w="936104">
                  <a:extLst>
                    <a:ext uri="{9D8B030D-6E8A-4147-A177-3AD203B41FA5}">
                      <a16:colId xmlns:a16="http://schemas.microsoft.com/office/drawing/2014/main" val="27233552"/>
                    </a:ext>
                  </a:extLst>
                </a:gridCol>
                <a:gridCol w="636872">
                  <a:extLst>
                    <a:ext uri="{9D8B030D-6E8A-4147-A177-3AD203B41FA5}">
                      <a16:colId xmlns:a16="http://schemas.microsoft.com/office/drawing/2014/main" val="2971824442"/>
                    </a:ext>
                  </a:extLst>
                </a:gridCol>
                <a:gridCol w="1048651">
                  <a:extLst>
                    <a:ext uri="{9D8B030D-6E8A-4147-A177-3AD203B41FA5}">
                      <a16:colId xmlns:a16="http://schemas.microsoft.com/office/drawing/2014/main" val="2901273758"/>
                    </a:ext>
                  </a:extLst>
                </a:gridCol>
                <a:gridCol w="1273361">
                  <a:extLst>
                    <a:ext uri="{9D8B030D-6E8A-4147-A177-3AD203B41FA5}">
                      <a16:colId xmlns:a16="http://schemas.microsoft.com/office/drawing/2014/main" val="2961712567"/>
                    </a:ext>
                  </a:extLst>
                </a:gridCol>
                <a:gridCol w="1693112">
                  <a:extLst>
                    <a:ext uri="{9D8B030D-6E8A-4147-A177-3AD203B41FA5}">
                      <a16:colId xmlns:a16="http://schemas.microsoft.com/office/drawing/2014/main" val="3265817455"/>
                    </a:ext>
                  </a:extLst>
                </a:gridCol>
              </a:tblGrid>
              <a:tr h="323736">
                <a:tc>
                  <a:txBody>
                    <a:bodyPr/>
                    <a:lstStyle/>
                    <a:p>
                      <a:r>
                        <a:rPr lang="hr-HR" sz="1400" dirty="0" err="1"/>
                        <a:t>IDkupca</a:t>
                      </a:r>
                      <a:endParaRPr lang="hr-H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Prezime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FF0000"/>
                          </a:solidFill>
                        </a:rPr>
                        <a:t>Telefon1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FF0000"/>
                          </a:solidFill>
                        </a:rPr>
                        <a:t>Telefon2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950178"/>
                  </a:ext>
                </a:extLst>
              </a:tr>
              <a:tr h="462481">
                <a:tc>
                  <a:txBody>
                    <a:bodyPr/>
                    <a:lstStyle/>
                    <a:p>
                      <a:r>
                        <a:rPr lang="hr-HR" sz="1400" dirty="0"/>
                        <a:t>123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Ante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Antić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FF0000"/>
                          </a:solidFill>
                        </a:rPr>
                        <a:t>0911233345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FF0000"/>
                          </a:solidFill>
                        </a:rPr>
                        <a:t>01134555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275331"/>
                  </a:ext>
                </a:extLst>
              </a:tr>
              <a:tr h="348014">
                <a:tc>
                  <a:txBody>
                    <a:bodyPr/>
                    <a:lstStyle/>
                    <a:p>
                      <a:r>
                        <a:rPr lang="hr-HR" sz="1400" dirty="0"/>
                        <a:t>456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Ivić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FF0000"/>
                          </a:solidFill>
                        </a:rPr>
                        <a:t>091113345</a:t>
                      </a: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8571841"/>
                  </a:ext>
                </a:extLst>
              </a:tr>
              <a:tr h="263469">
                <a:tc>
                  <a:txBody>
                    <a:bodyPr/>
                    <a:lstStyle/>
                    <a:p>
                      <a:r>
                        <a:rPr lang="hr-HR" sz="1400"/>
                        <a:t>789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Marko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Marković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FF0000"/>
                          </a:solidFill>
                        </a:rPr>
                        <a:t>091112345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FF0000"/>
                          </a:solidFill>
                        </a:rPr>
                        <a:t>098112455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181479"/>
                  </a:ext>
                </a:extLst>
              </a:tr>
            </a:tbl>
          </a:graphicData>
        </a:graphic>
      </p:graphicFrame>
      <p:graphicFrame>
        <p:nvGraphicFramePr>
          <p:cNvPr id="7" name="Tablica 6"/>
          <p:cNvGraphicFramePr>
            <a:graphicFrameLocks noGrp="1"/>
          </p:cNvGraphicFramePr>
          <p:nvPr>
            <p:extLst>
              <p:ext uri="{D42A27DB-BD31-4B8C-83A1-F6EECF244321}">
                <p14:modId xmlns:p14="http://schemas.microsoft.com/office/powerpoint/2010/main" val="3349468656"/>
              </p:ext>
            </p:extLst>
          </p:nvPr>
        </p:nvGraphicFramePr>
        <p:xfrm>
          <a:off x="4439816" y="3573017"/>
          <a:ext cx="4176464" cy="2353431"/>
        </p:xfrm>
        <a:graphic>
          <a:graphicData uri="http://schemas.openxmlformats.org/drawingml/2006/table">
            <a:tbl>
              <a:tblPr/>
              <a:tblGrid>
                <a:gridCol w="1024416">
                  <a:extLst>
                    <a:ext uri="{9D8B030D-6E8A-4147-A177-3AD203B41FA5}">
                      <a16:colId xmlns:a16="http://schemas.microsoft.com/office/drawing/2014/main" val="431035053"/>
                    </a:ext>
                  </a:extLst>
                </a:gridCol>
                <a:gridCol w="866813">
                  <a:extLst>
                    <a:ext uri="{9D8B030D-6E8A-4147-A177-3AD203B41FA5}">
                      <a16:colId xmlns:a16="http://schemas.microsoft.com/office/drawing/2014/main" val="1557115160"/>
                    </a:ext>
                  </a:extLst>
                </a:gridCol>
                <a:gridCol w="989091">
                  <a:extLst>
                    <a:ext uri="{9D8B030D-6E8A-4147-A177-3AD203B41FA5}">
                      <a16:colId xmlns:a16="http://schemas.microsoft.com/office/drawing/2014/main" val="1740673258"/>
                    </a:ext>
                  </a:extLst>
                </a:gridCol>
                <a:gridCol w="1296144">
                  <a:extLst>
                    <a:ext uri="{9D8B030D-6E8A-4147-A177-3AD203B41FA5}">
                      <a16:colId xmlns:a16="http://schemas.microsoft.com/office/drawing/2014/main" val="372026549"/>
                    </a:ext>
                  </a:extLst>
                </a:gridCol>
              </a:tblGrid>
              <a:tr h="323736">
                <a:tc>
                  <a:txBody>
                    <a:bodyPr/>
                    <a:lstStyle/>
                    <a:p>
                      <a:r>
                        <a:rPr lang="hr-HR" sz="1400" dirty="0" err="1"/>
                        <a:t>IDkupca</a:t>
                      </a:r>
                      <a:endParaRPr lang="hr-H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Prezime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FF0000"/>
                          </a:solidFill>
                        </a:rPr>
                        <a:t>Telefon1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852820"/>
                  </a:ext>
                </a:extLst>
              </a:tr>
              <a:tr h="462481">
                <a:tc>
                  <a:txBody>
                    <a:bodyPr/>
                    <a:lstStyle/>
                    <a:p>
                      <a:r>
                        <a:rPr lang="hr-HR" sz="1400" dirty="0">
                          <a:solidFill>
                            <a:srgbClr val="9900FF"/>
                          </a:solidFill>
                        </a:rPr>
                        <a:t>123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9900FF"/>
                          </a:solidFill>
                        </a:rPr>
                        <a:t>Ante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9900FF"/>
                          </a:solidFill>
                        </a:rPr>
                        <a:t>Antić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9900FF"/>
                          </a:solidFill>
                        </a:rPr>
                        <a:t>0911233345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132692"/>
                  </a:ext>
                </a:extLst>
              </a:tr>
              <a:tr h="348014">
                <a:tc>
                  <a:txBody>
                    <a:bodyPr/>
                    <a:lstStyle/>
                    <a:p>
                      <a:r>
                        <a:rPr lang="hr-HR" sz="1400" dirty="0"/>
                        <a:t>456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Ivić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FF0000"/>
                          </a:solidFill>
                        </a:rPr>
                        <a:t>091113345</a:t>
                      </a: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580104"/>
                  </a:ext>
                </a:extLst>
              </a:tr>
              <a:tr h="263469">
                <a:tc>
                  <a:txBody>
                    <a:bodyPr/>
                    <a:lstStyle/>
                    <a:p>
                      <a:r>
                        <a:rPr lang="hr-HR" sz="1400" dirty="0"/>
                        <a:t>789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Marko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Marković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FF0000"/>
                          </a:solidFill>
                        </a:rPr>
                        <a:t>091112345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1060745"/>
                  </a:ext>
                </a:extLst>
              </a:tr>
              <a:tr h="263469">
                <a:tc>
                  <a:txBody>
                    <a:bodyPr/>
                    <a:lstStyle/>
                    <a:p>
                      <a:r>
                        <a:rPr lang="hr-HR" sz="1400" dirty="0">
                          <a:solidFill>
                            <a:srgbClr val="9900FF"/>
                          </a:solidFill>
                        </a:rPr>
                        <a:t>123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9900FF"/>
                          </a:solidFill>
                        </a:rPr>
                        <a:t>Ante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9900FF"/>
                          </a:solidFill>
                        </a:rPr>
                        <a:t>Antić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9900FF"/>
                          </a:solidFill>
                        </a:rPr>
                        <a:t>01134555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542546"/>
                  </a:ext>
                </a:extLst>
              </a:tr>
              <a:tr h="263469">
                <a:tc>
                  <a:txBody>
                    <a:bodyPr/>
                    <a:lstStyle/>
                    <a:p>
                      <a:r>
                        <a:rPr lang="hr-HR" sz="1400" dirty="0"/>
                        <a:t>456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Ivić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6333260"/>
                  </a:ext>
                </a:extLst>
              </a:tr>
              <a:tr h="263469">
                <a:tc>
                  <a:txBody>
                    <a:bodyPr/>
                    <a:lstStyle/>
                    <a:p>
                      <a:r>
                        <a:rPr lang="hr-HR" sz="1400" dirty="0"/>
                        <a:t>789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Marko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Marković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rgbClr val="FF0000"/>
                          </a:solidFill>
                        </a:rPr>
                        <a:t>098112455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7697418"/>
                  </a:ext>
                </a:extLst>
              </a:tr>
            </a:tbl>
          </a:graphicData>
        </a:graphic>
      </p:graphicFrame>
    </p:spTree>
    <p:extLst>
      <p:ext uri="{BB962C8B-B14F-4D97-AF65-F5344CB8AC3E}">
        <p14:creationId xmlns:p14="http://schemas.microsoft.com/office/powerpoint/2010/main" val="3722206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70404" y="365760"/>
            <a:ext cx="7269480" cy="758984"/>
          </a:xfrm>
        </p:spPr>
        <p:txBody>
          <a:bodyPr/>
          <a:lstStyle/>
          <a:p>
            <a:endParaRPr lang="hr-HR"/>
          </a:p>
        </p:txBody>
      </p:sp>
      <p:sp>
        <p:nvSpPr>
          <p:cNvPr id="3" name="Rezervirano mjesto sadržaja 2"/>
          <p:cNvSpPr>
            <a:spLocks noGrp="1"/>
          </p:cNvSpPr>
          <p:nvPr>
            <p:ph idx="1"/>
          </p:nvPr>
        </p:nvSpPr>
        <p:spPr>
          <a:xfrm>
            <a:off x="1055440" y="1820863"/>
            <a:ext cx="3240360" cy="4351337"/>
          </a:xfrm>
        </p:spPr>
        <p:txBody>
          <a:bodyPr>
            <a:normAutofit/>
          </a:bodyPr>
          <a:lstStyle/>
          <a:p>
            <a:r>
              <a:rPr lang="hr-HR" sz="2000" dirty="0"/>
              <a:t>Rješenje su 2 tablice</a:t>
            </a:r>
          </a:p>
          <a:p>
            <a:r>
              <a:rPr lang="hr-HR" sz="2000" dirty="0"/>
              <a:t>(na ovaj način relacija je i u 2. i u 3. normalnoj formi)</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32</a:t>
            </a:fld>
            <a:endParaRPr lang="en-US" altLang="sr-Latn-RS"/>
          </a:p>
        </p:txBody>
      </p:sp>
      <p:graphicFrame>
        <p:nvGraphicFramePr>
          <p:cNvPr id="5" name="Tablica 4"/>
          <p:cNvGraphicFramePr>
            <a:graphicFrameLocks noGrp="1"/>
          </p:cNvGraphicFramePr>
          <p:nvPr>
            <p:extLst>
              <p:ext uri="{D42A27DB-BD31-4B8C-83A1-F6EECF244321}">
                <p14:modId xmlns:p14="http://schemas.microsoft.com/office/powerpoint/2010/main" val="1791194319"/>
              </p:ext>
            </p:extLst>
          </p:nvPr>
        </p:nvGraphicFramePr>
        <p:xfrm>
          <a:off x="5951984" y="1196753"/>
          <a:ext cx="2952328" cy="1439031"/>
        </p:xfrm>
        <a:graphic>
          <a:graphicData uri="http://schemas.openxmlformats.org/drawingml/2006/table">
            <a:tbl>
              <a:tblPr/>
              <a:tblGrid>
                <a:gridCol w="922973">
                  <a:extLst>
                    <a:ext uri="{9D8B030D-6E8A-4147-A177-3AD203B41FA5}">
                      <a16:colId xmlns:a16="http://schemas.microsoft.com/office/drawing/2014/main" val="27233552"/>
                    </a:ext>
                  </a:extLst>
                </a:gridCol>
                <a:gridCol w="848424">
                  <a:extLst>
                    <a:ext uri="{9D8B030D-6E8A-4147-A177-3AD203B41FA5}">
                      <a16:colId xmlns:a16="http://schemas.microsoft.com/office/drawing/2014/main" val="2971824442"/>
                    </a:ext>
                  </a:extLst>
                </a:gridCol>
                <a:gridCol w="1180931">
                  <a:extLst>
                    <a:ext uri="{9D8B030D-6E8A-4147-A177-3AD203B41FA5}">
                      <a16:colId xmlns:a16="http://schemas.microsoft.com/office/drawing/2014/main" val="2901273758"/>
                    </a:ext>
                  </a:extLst>
                </a:gridCol>
              </a:tblGrid>
              <a:tr h="323736">
                <a:tc>
                  <a:txBody>
                    <a:bodyPr/>
                    <a:lstStyle/>
                    <a:p>
                      <a:r>
                        <a:rPr lang="hr-HR" sz="1400" u="sng" dirty="0" err="1"/>
                        <a:t>IDkupca</a:t>
                      </a:r>
                      <a:endParaRPr lang="hr-HR" sz="14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Prezime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950178"/>
                  </a:ext>
                </a:extLst>
              </a:tr>
              <a:tr h="462481">
                <a:tc>
                  <a:txBody>
                    <a:bodyPr/>
                    <a:lstStyle/>
                    <a:p>
                      <a:r>
                        <a:rPr lang="hr-HR" sz="1400" dirty="0"/>
                        <a:t>123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Ante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Antić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275331"/>
                  </a:ext>
                </a:extLst>
              </a:tr>
              <a:tr h="348014">
                <a:tc>
                  <a:txBody>
                    <a:bodyPr/>
                    <a:lstStyle/>
                    <a:p>
                      <a:r>
                        <a:rPr lang="hr-HR" sz="1400" dirty="0"/>
                        <a:t>456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Ivić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8571841"/>
                  </a:ext>
                </a:extLst>
              </a:tr>
              <a:tr h="263469">
                <a:tc>
                  <a:txBody>
                    <a:bodyPr/>
                    <a:lstStyle/>
                    <a:p>
                      <a:r>
                        <a:rPr lang="hr-HR" sz="1400"/>
                        <a:t>789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Marko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Marković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181479"/>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2207368593"/>
              </p:ext>
            </p:extLst>
          </p:nvPr>
        </p:nvGraphicFramePr>
        <p:xfrm>
          <a:off x="5807969" y="2996953"/>
          <a:ext cx="3485119" cy="2401657"/>
        </p:xfrm>
        <a:graphic>
          <a:graphicData uri="http://schemas.openxmlformats.org/drawingml/2006/table">
            <a:tbl>
              <a:tblPr/>
              <a:tblGrid>
                <a:gridCol w="626801">
                  <a:extLst>
                    <a:ext uri="{9D8B030D-6E8A-4147-A177-3AD203B41FA5}">
                      <a16:colId xmlns:a16="http://schemas.microsoft.com/office/drawing/2014/main" val="3040958820"/>
                    </a:ext>
                  </a:extLst>
                </a:gridCol>
                <a:gridCol w="910643">
                  <a:extLst>
                    <a:ext uri="{9D8B030D-6E8A-4147-A177-3AD203B41FA5}">
                      <a16:colId xmlns:a16="http://schemas.microsoft.com/office/drawing/2014/main" val="2613445407"/>
                    </a:ext>
                  </a:extLst>
                </a:gridCol>
                <a:gridCol w="1947675">
                  <a:extLst>
                    <a:ext uri="{9D8B030D-6E8A-4147-A177-3AD203B41FA5}">
                      <a16:colId xmlns:a16="http://schemas.microsoft.com/office/drawing/2014/main" val="969754616"/>
                    </a:ext>
                  </a:extLst>
                </a:gridCol>
              </a:tblGrid>
              <a:tr h="323736">
                <a:tc>
                  <a:txBody>
                    <a:bodyPr/>
                    <a:lstStyle/>
                    <a:p>
                      <a:r>
                        <a:rPr lang="hr-HR" sz="1400" dirty="0"/>
                        <a:t>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err="1"/>
                        <a:t>IDkupca</a:t>
                      </a:r>
                      <a:endParaRPr lang="hr-H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chemeClr val="tx1"/>
                          </a:solidFill>
                        </a:rPr>
                        <a:t>Telefon1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287441"/>
                  </a:ext>
                </a:extLst>
              </a:tr>
              <a:tr h="462481">
                <a:tc>
                  <a:txBody>
                    <a:bodyPr/>
                    <a:lstStyle/>
                    <a:p>
                      <a:r>
                        <a:rPr lang="hr-HR"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123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chemeClr val="tx1"/>
                          </a:solidFill>
                        </a:rPr>
                        <a:t>0911233345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1628562"/>
                  </a:ext>
                </a:extLst>
              </a:tr>
              <a:tr h="348014">
                <a:tc>
                  <a:txBody>
                    <a:bodyPr/>
                    <a:lstStyle/>
                    <a:p>
                      <a:r>
                        <a:rPr lang="hr-HR"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123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400" dirty="0">
                          <a:solidFill>
                            <a:schemeClr val="tx1"/>
                          </a:solidFill>
                        </a:rPr>
                        <a:t>01134555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018697"/>
                  </a:ext>
                </a:extLst>
              </a:tr>
              <a:tr h="263469">
                <a:tc>
                  <a:txBody>
                    <a:bodyPr/>
                    <a:lstStyle/>
                    <a:p>
                      <a:r>
                        <a:rPr lang="hr-HR"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smtClean="0"/>
                        <a:t>456</a:t>
                      </a:r>
                      <a:endParaRPr lang="hr-H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400" dirty="0" smtClean="0">
                          <a:solidFill>
                            <a:schemeClr val="tx1"/>
                          </a:solidFill>
                        </a:rPr>
                        <a:t>091113345</a:t>
                      </a:r>
                      <a:endParaRPr lang="en-US" sz="14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1014463"/>
                  </a:ext>
                </a:extLst>
              </a:tr>
              <a:tr h="263469">
                <a:tc>
                  <a:txBody>
                    <a:bodyPr/>
                    <a:lstStyle/>
                    <a:p>
                      <a:r>
                        <a:rPr lang="hr-HR"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400" dirty="0" smtClean="0"/>
                        <a:t>789 </a:t>
                      </a:r>
                    </a:p>
                    <a:p>
                      <a:endParaRPr lang="hr-H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400" dirty="0" smtClean="0">
                          <a:solidFill>
                            <a:schemeClr val="tx1"/>
                          </a:solidFill>
                        </a:rPr>
                        <a:t>091112345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8257032"/>
                  </a:ext>
                </a:extLst>
              </a:tr>
              <a:tr h="263469">
                <a:tc>
                  <a:txBody>
                    <a:bodyPr/>
                    <a:lstStyle/>
                    <a:p>
                      <a:r>
                        <a:rPr lang="hr-HR"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t>789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solidFill>
                            <a:schemeClr val="tx1"/>
                          </a:solidFill>
                        </a:rPr>
                        <a:t>098112455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268972"/>
                  </a:ext>
                </a:extLst>
              </a:tr>
            </a:tbl>
          </a:graphicData>
        </a:graphic>
      </p:graphicFrame>
    </p:spTree>
    <p:extLst>
      <p:ext uri="{BB962C8B-B14F-4D97-AF65-F5344CB8AC3E}">
        <p14:creationId xmlns:p14="http://schemas.microsoft.com/office/powerpoint/2010/main" val="1567953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70404" y="365760"/>
            <a:ext cx="7269480" cy="499318"/>
          </a:xfrm>
        </p:spPr>
        <p:txBody>
          <a:bodyPr>
            <a:normAutofit fontScale="90000"/>
          </a:bodyPr>
          <a:lstStyle/>
          <a:p>
            <a:r>
              <a:rPr lang="hr-HR" dirty="0"/>
              <a:t>Druga normalna forma</a:t>
            </a:r>
          </a:p>
        </p:txBody>
      </p:sp>
      <p:sp>
        <p:nvSpPr>
          <p:cNvPr id="3" name="Rezervirano mjesto sadržaja 2"/>
          <p:cNvSpPr>
            <a:spLocks noGrp="1"/>
          </p:cNvSpPr>
          <p:nvPr>
            <p:ph idx="1"/>
          </p:nvPr>
        </p:nvSpPr>
        <p:spPr>
          <a:xfrm>
            <a:off x="1536170" y="857084"/>
            <a:ext cx="7249966" cy="1131757"/>
          </a:xfrm>
        </p:spPr>
        <p:txBody>
          <a:bodyPr>
            <a:normAutofit/>
          </a:bodyPr>
          <a:lstStyle/>
          <a:p>
            <a:r>
              <a:rPr lang="hr-HR" b="1" dirty="0"/>
              <a:t>Ako je u 1NF i ako je svaki ne ključni atribut potpuno funkcionalno ovisan o bilo kojem ključu odnosno funkcionalno ovisi o svim dijelovima ključa</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33</a:t>
            </a:fld>
            <a:endParaRPr lang="en-US" altLang="sr-Latn-RS"/>
          </a:p>
        </p:txBody>
      </p:sp>
      <p:graphicFrame>
        <p:nvGraphicFramePr>
          <p:cNvPr id="5" name="Tablica 4"/>
          <p:cNvGraphicFramePr>
            <a:graphicFrameLocks noGrp="1"/>
          </p:cNvGraphicFramePr>
          <p:nvPr>
            <p:extLst>
              <p:ext uri="{D42A27DB-BD31-4B8C-83A1-F6EECF244321}">
                <p14:modId xmlns:p14="http://schemas.microsoft.com/office/powerpoint/2010/main" val="3450669591"/>
              </p:ext>
            </p:extLst>
          </p:nvPr>
        </p:nvGraphicFramePr>
        <p:xfrm>
          <a:off x="2339616" y="1903432"/>
          <a:ext cx="6096000" cy="14782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491829836"/>
                    </a:ext>
                  </a:extLst>
                </a:gridCol>
                <a:gridCol w="1219200">
                  <a:extLst>
                    <a:ext uri="{9D8B030D-6E8A-4147-A177-3AD203B41FA5}">
                      <a16:colId xmlns:a16="http://schemas.microsoft.com/office/drawing/2014/main" val="1171540819"/>
                    </a:ext>
                  </a:extLst>
                </a:gridCol>
                <a:gridCol w="1219200">
                  <a:extLst>
                    <a:ext uri="{9D8B030D-6E8A-4147-A177-3AD203B41FA5}">
                      <a16:colId xmlns:a16="http://schemas.microsoft.com/office/drawing/2014/main" val="924992594"/>
                    </a:ext>
                  </a:extLst>
                </a:gridCol>
                <a:gridCol w="1219200">
                  <a:extLst>
                    <a:ext uri="{9D8B030D-6E8A-4147-A177-3AD203B41FA5}">
                      <a16:colId xmlns:a16="http://schemas.microsoft.com/office/drawing/2014/main" val="1351794340"/>
                    </a:ext>
                  </a:extLst>
                </a:gridCol>
                <a:gridCol w="1219200">
                  <a:extLst>
                    <a:ext uri="{9D8B030D-6E8A-4147-A177-3AD203B41FA5}">
                      <a16:colId xmlns:a16="http://schemas.microsoft.com/office/drawing/2014/main" val="1514077441"/>
                    </a:ext>
                  </a:extLst>
                </a:gridCol>
              </a:tblGrid>
              <a:tr h="336507">
                <a:tc>
                  <a:txBody>
                    <a:bodyPr/>
                    <a:lstStyle/>
                    <a:p>
                      <a:r>
                        <a:rPr lang="hr-HR" u="sng" dirty="0"/>
                        <a:t>MBR</a:t>
                      </a:r>
                    </a:p>
                  </a:txBody>
                  <a:tcPr/>
                </a:tc>
                <a:tc>
                  <a:txBody>
                    <a:bodyPr/>
                    <a:lstStyle/>
                    <a:p>
                      <a:r>
                        <a:rPr lang="hr-HR" dirty="0"/>
                        <a:t>Učenik</a:t>
                      </a:r>
                    </a:p>
                  </a:txBody>
                  <a:tcPr/>
                </a:tc>
                <a:tc>
                  <a:txBody>
                    <a:bodyPr/>
                    <a:lstStyle/>
                    <a:p>
                      <a:r>
                        <a:rPr lang="hr-HR" u="sng" dirty="0" err="1"/>
                        <a:t>ID_prof</a:t>
                      </a:r>
                      <a:endParaRPr lang="hr-HR" u="sng" dirty="0"/>
                    </a:p>
                  </a:txBody>
                  <a:tcPr/>
                </a:tc>
                <a:tc>
                  <a:txBody>
                    <a:bodyPr/>
                    <a:lstStyle/>
                    <a:p>
                      <a:r>
                        <a:rPr lang="hr-HR" dirty="0"/>
                        <a:t>Profesor</a:t>
                      </a:r>
                    </a:p>
                  </a:txBody>
                  <a:tcPr/>
                </a:tc>
                <a:tc>
                  <a:txBody>
                    <a:bodyPr/>
                    <a:lstStyle/>
                    <a:p>
                      <a:r>
                        <a:rPr lang="hr-HR" dirty="0"/>
                        <a:t>Ocjena</a:t>
                      </a:r>
                    </a:p>
                  </a:txBody>
                  <a:tcPr/>
                </a:tc>
                <a:extLst>
                  <a:ext uri="{0D108BD9-81ED-4DB2-BD59-A6C34878D82A}">
                    <a16:rowId xmlns:a16="http://schemas.microsoft.com/office/drawing/2014/main" val="1300122004"/>
                  </a:ext>
                </a:extLst>
              </a:tr>
              <a:tr h="370840">
                <a:tc>
                  <a:txBody>
                    <a:bodyPr/>
                    <a:lstStyle/>
                    <a:p>
                      <a:r>
                        <a:rPr lang="hr-HR" dirty="0"/>
                        <a:t>123/X</a:t>
                      </a:r>
                    </a:p>
                  </a:txBody>
                  <a:tcPr/>
                </a:tc>
                <a:tc>
                  <a:txBody>
                    <a:bodyPr/>
                    <a:lstStyle/>
                    <a:p>
                      <a:r>
                        <a:rPr lang="hr-HR" dirty="0"/>
                        <a:t>Ivić</a:t>
                      </a:r>
                    </a:p>
                  </a:txBody>
                  <a:tcPr/>
                </a:tc>
                <a:tc>
                  <a:txBody>
                    <a:bodyPr/>
                    <a:lstStyle/>
                    <a:p>
                      <a:r>
                        <a:rPr lang="hr-HR" dirty="0"/>
                        <a:t>1</a:t>
                      </a:r>
                    </a:p>
                  </a:txBody>
                  <a:tcPr/>
                </a:tc>
                <a:tc>
                  <a:txBody>
                    <a:bodyPr/>
                    <a:lstStyle/>
                    <a:p>
                      <a:r>
                        <a:rPr lang="hr-HR" dirty="0" err="1"/>
                        <a:t>Opasnić</a:t>
                      </a:r>
                      <a:endParaRPr lang="hr-HR" dirty="0"/>
                    </a:p>
                  </a:txBody>
                  <a:tcPr/>
                </a:tc>
                <a:tc>
                  <a:txBody>
                    <a:bodyPr/>
                    <a:lstStyle/>
                    <a:p>
                      <a:r>
                        <a:rPr lang="hr-HR" dirty="0"/>
                        <a:t>4</a:t>
                      </a:r>
                    </a:p>
                  </a:txBody>
                  <a:tcPr/>
                </a:tc>
                <a:extLst>
                  <a:ext uri="{0D108BD9-81ED-4DB2-BD59-A6C34878D82A}">
                    <a16:rowId xmlns:a16="http://schemas.microsoft.com/office/drawing/2014/main" val="39619069"/>
                  </a:ext>
                </a:extLst>
              </a:tr>
              <a:tr h="370840">
                <a:tc>
                  <a:txBody>
                    <a:bodyPr/>
                    <a:lstStyle/>
                    <a:p>
                      <a:r>
                        <a:rPr lang="hr-HR" dirty="0"/>
                        <a:t>124/X</a:t>
                      </a:r>
                    </a:p>
                  </a:txBody>
                  <a:tcPr/>
                </a:tc>
                <a:tc>
                  <a:txBody>
                    <a:bodyPr/>
                    <a:lstStyle/>
                    <a:p>
                      <a:r>
                        <a:rPr lang="hr-HR" dirty="0"/>
                        <a:t>Marković</a:t>
                      </a:r>
                    </a:p>
                  </a:txBody>
                  <a:tcPr/>
                </a:tc>
                <a:tc>
                  <a:txBody>
                    <a:bodyPr/>
                    <a:lstStyle/>
                    <a:p>
                      <a:r>
                        <a:rPr lang="hr-HR" dirty="0"/>
                        <a:t>2</a:t>
                      </a:r>
                    </a:p>
                  </a:txBody>
                  <a:tcPr/>
                </a:tc>
                <a:tc>
                  <a:txBody>
                    <a:bodyPr/>
                    <a:lstStyle/>
                    <a:p>
                      <a:r>
                        <a:rPr lang="hr-HR" dirty="0"/>
                        <a:t>Dobrić</a:t>
                      </a:r>
                    </a:p>
                  </a:txBody>
                  <a:tcPr/>
                </a:tc>
                <a:tc>
                  <a:txBody>
                    <a:bodyPr/>
                    <a:lstStyle/>
                    <a:p>
                      <a:r>
                        <a:rPr lang="hr-HR" dirty="0"/>
                        <a:t>5</a:t>
                      </a:r>
                    </a:p>
                  </a:txBody>
                  <a:tcPr/>
                </a:tc>
                <a:extLst>
                  <a:ext uri="{0D108BD9-81ED-4DB2-BD59-A6C34878D82A}">
                    <a16:rowId xmlns:a16="http://schemas.microsoft.com/office/drawing/2014/main" val="2501522562"/>
                  </a:ext>
                </a:extLst>
              </a:tr>
              <a:tr h="370840">
                <a:tc>
                  <a:txBody>
                    <a:bodyPr/>
                    <a:lstStyle/>
                    <a:p>
                      <a:r>
                        <a:rPr lang="hr-HR" dirty="0"/>
                        <a:t>125/X</a:t>
                      </a:r>
                    </a:p>
                  </a:txBody>
                  <a:tcPr/>
                </a:tc>
                <a:tc>
                  <a:txBody>
                    <a:bodyPr/>
                    <a:lstStyle/>
                    <a:p>
                      <a:r>
                        <a:rPr lang="hr-HR" dirty="0"/>
                        <a:t>Perić</a:t>
                      </a:r>
                    </a:p>
                  </a:txBody>
                  <a:tcPr/>
                </a:tc>
                <a:tc>
                  <a:txBody>
                    <a:bodyPr/>
                    <a:lstStyle/>
                    <a:p>
                      <a:r>
                        <a:rPr lang="hr-HR" dirty="0"/>
                        <a:t>2</a:t>
                      </a:r>
                    </a:p>
                  </a:txBody>
                  <a:tcPr/>
                </a:tc>
                <a:tc>
                  <a:txBody>
                    <a:bodyPr/>
                    <a:lstStyle/>
                    <a:p>
                      <a:r>
                        <a:rPr lang="hr-HR" dirty="0"/>
                        <a:t>Dobrić</a:t>
                      </a:r>
                    </a:p>
                  </a:txBody>
                  <a:tcPr/>
                </a:tc>
                <a:tc>
                  <a:txBody>
                    <a:bodyPr/>
                    <a:lstStyle/>
                    <a:p>
                      <a:r>
                        <a:rPr lang="hr-HR" dirty="0"/>
                        <a:t>2</a:t>
                      </a:r>
                    </a:p>
                  </a:txBody>
                  <a:tcPr/>
                </a:tc>
                <a:extLst>
                  <a:ext uri="{0D108BD9-81ED-4DB2-BD59-A6C34878D82A}">
                    <a16:rowId xmlns:a16="http://schemas.microsoft.com/office/drawing/2014/main" val="3512403861"/>
                  </a:ext>
                </a:extLst>
              </a:tr>
            </a:tbl>
          </a:graphicData>
        </a:graphic>
      </p:graphicFrame>
      <p:graphicFrame>
        <p:nvGraphicFramePr>
          <p:cNvPr id="6" name="Tablica 5"/>
          <p:cNvGraphicFramePr>
            <a:graphicFrameLocks noGrp="1"/>
          </p:cNvGraphicFramePr>
          <p:nvPr>
            <p:extLst>
              <p:ext uri="{D42A27DB-BD31-4B8C-83A1-F6EECF244321}">
                <p14:modId xmlns:p14="http://schemas.microsoft.com/office/powerpoint/2010/main" val="1717455940"/>
              </p:ext>
            </p:extLst>
          </p:nvPr>
        </p:nvGraphicFramePr>
        <p:xfrm>
          <a:off x="1536170" y="5374640"/>
          <a:ext cx="2438400" cy="14833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20787704"/>
                    </a:ext>
                  </a:extLst>
                </a:gridCol>
                <a:gridCol w="1219200">
                  <a:extLst>
                    <a:ext uri="{9D8B030D-6E8A-4147-A177-3AD203B41FA5}">
                      <a16:colId xmlns:a16="http://schemas.microsoft.com/office/drawing/2014/main" val="4253287094"/>
                    </a:ext>
                  </a:extLst>
                </a:gridCol>
              </a:tblGrid>
              <a:tr h="370840">
                <a:tc>
                  <a:txBody>
                    <a:bodyPr/>
                    <a:lstStyle/>
                    <a:p>
                      <a:r>
                        <a:rPr lang="hr-HR" u="sng" dirty="0"/>
                        <a:t>MBR</a:t>
                      </a:r>
                    </a:p>
                  </a:txBody>
                  <a:tcPr/>
                </a:tc>
                <a:tc>
                  <a:txBody>
                    <a:bodyPr/>
                    <a:lstStyle/>
                    <a:p>
                      <a:r>
                        <a:rPr lang="hr-HR" dirty="0"/>
                        <a:t>Učenik</a:t>
                      </a:r>
                    </a:p>
                  </a:txBody>
                  <a:tcPr/>
                </a:tc>
                <a:extLst>
                  <a:ext uri="{0D108BD9-81ED-4DB2-BD59-A6C34878D82A}">
                    <a16:rowId xmlns:a16="http://schemas.microsoft.com/office/drawing/2014/main" val="1068677084"/>
                  </a:ext>
                </a:extLst>
              </a:tr>
              <a:tr h="370840">
                <a:tc>
                  <a:txBody>
                    <a:bodyPr/>
                    <a:lstStyle/>
                    <a:p>
                      <a:r>
                        <a:rPr lang="hr-HR" dirty="0"/>
                        <a:t>123/X</a:t>
                      </a:r>
                    </a:p>
                  </a:txBody>
                  <a:tcPr/>
                </a:tc>
                <a:tc>
                  <a:txBody>
                    <a:bodyPr/>
                    <a:lstStyle/>
                    <a:p>
                      <a:r>
                        <a:rPr lang="hr-HR" dirty="0"/>
                        <a:t>Ivić</a:t>
                      </a:r>
                    </a:p>
                  </a:txBody>
                  <a:tcPr/>
                </a:tc>
                <a:extLst>
                  <a:ext uri="{0D108BD9-81ED-4DB2-BD59-A6C34878D82A}">
                    <a16:rowId xmlns:a16="http://schemas.microsoft.com/office/drawing/2014/main" val="852826318"/>
                  </a:ext>
                </a:extLst>
              </a:tr>
              <a:tr h="370840">
                <a:tc>
                  <a:txBody>
                    <a:bodyPr/>
                    <a:lstStyle/>
                    <a:p>
                      <a:r>
                        <a:rPr lang="hr-HR" dirty="0"/>
                        <a:t>124/X</a:t>
                      </a:r>
                    </a:p>
                  </a:txBody>
                  <a:tcPr/>
                </a:tc>
                <a:tc>
                  <a:txBody>
                    <a:bodyPr/>
                    <a:lstStyle/>
                    <a:p>
                      <a:r>
                        <a:rPr lang="hr-HR" dirty="0"/>
                        <a:t>Marković</a:t>
                      </a:r>
                    </a:p>
                  </a:txBody>
                  <a:tcPr/>
                </a:tc>
                <a:extLst>
                  <a:ext uri="{0D108BD9-81ED-4DB2-BD59-A6C34878D82A}">
                    <a16:rowId xmlns:a16="http://schemas.microsoft.com/office/drawing/2014/main" val="3810770131"/>
                  </a:ext>
                </a:extLst>
              </a:tr>
              <a:tr h="370840">
                <a:tc>
                  <a:txBody>
                    <a:bodyPr/>
                    <a:lstStyle/>
                    <a:p>
                      <a:r>
                        <a:rPr lang="hr-HR" dirty="0"/>
                        <a:t>125/X</a:t>
                      </a:r>
                    </a:p>
                  </a:txBody>
                  <a:tcPr/>
                </a:tc>
                <a:tc>
                  <a:txBody>
                    <a:bodyPr/>
                    <a:lstStyle/>
                    <a:p>
                      <a:r>
                        <a:rPr lang="hr-HR" dirty="0"/>
                        <a:t>Perić</a:t>
                      </a:r>
                    </a:p>
                  </a:txBody>
                  <a:tcPr/>
                </a:tc>
                <a:extLst>
                  <a:ext uri="{0D108BD9-81ED-4DB2-BD59-A6C34878D82A}">
                    <a16:rowId xmlns:a16="http://schemas.microsoft.com/office/drawing/2014/main" val="2930589065"/>
                  </a:ext>
                </a:extLst>
              </a:tr>
            </a:tbl>
          </a:graphicData>
        </a:graphic>
      </p:graphicFrame>
      <p:graphicFrame>
        <p:nvGraphicFramePr>
          <p:cNvPr id="7" name="Tablica 6"/>
          <p:cNvGraphicFramePr>
            <a:graphicFrameLocks noGrp="1"/>
          </p:cNvGraphicFramePr>
          <p:nvPr>
            <p:extLst>
              <p:ext uri="{D42A27DB-BD31-4B8C-83A1-F6EECF244321}">
                <p14:modId xmlns:p14="http://schemas.microsoft.com/office/powerpoint/2010/main" val="3558471566"/>
              </p:ext>
            </p:extLst>
          </p:nvPr>
        </p:nvGraphicFramePr>
        <p:xfrm>
          <a:off x="4313132" y="5560060"/>
          <a:ext cx="2438400" cy="11125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503590561"/>
                    </a:ext>
                  </a:extLst>
                </a:gridCol>
                <a:gridCol w="1219200">
                  <a:extLst>
                    <a:ext uri="{9D8B030D-6E8A-4147-A177-3AD203B41FA5}">
                      <a16:colId xmlns:a16="http://schemas.microsoft.com/office/drawing/2014/main" val="3455623942"/>
                    </a:ext>
                  </a:extLst>
                </a:gridCol>
              </a:tblGrid>
              <a:tr h="370840">
                <a:tc>
                  <a:txBody>
                    <a:bodyPr/>
                    <a:lstStyle/>
                    <a:p>
                      <a:r>
                        <a:rPr lang="hr-HR" u="sng" dirty="0" err="1"/>
                        <a:t>ID_prof</a:t>
                      </a:r>
                      <a:endParaRPr lang="hr-HR" u="sng" dirty="0"/>
                    </a:p>
                  </a:txBody>
                  <a:tcPr/>
                </a:tc>
                <a:tc>
                  <a:txBody>
                    <a:bodyPr/>
                    <a:lstStyle/>
                    <a:p>
                      <a:r>
                        <a:rPr lang="hr-HR" dirty="0"/>
                        <a:t>Profesor</a:t>
                      </a:r>
                    </a:p>
                  </a:txBody>
                  <a:tcPr/>
                </a:tc>
                <a:extLst>
                  <a:ext uri="{0D108BD9-81ED-4DB2-BD59-A6C34878D82A}">
                    <a16:rowId xmlns:a16="http://schemas.microsoft.com/office/drawing/2014/main" val="403053497"/>
                  </a:ext>
                </a:extLst>
              </a:tr>
              <a:tr h="370840">
                <a:tc>
                  <a:txBody>
                    <a:bodyPr/>
                    <a:lstStyle/>
                    <a:p>
                      <a:r>
                        <a:rPr lang="hr-HR" dirty="0"/>
                        <a:t>1</a:t>
                      </a:r>
                    </a:p>
                  </a:txBody>
                  <a:tcPr/>
                </a:tc>
                <a:tc>
                  <a:txBody>
                    <a:bodyPr/>
                    <a:lstStyle/>
                    <a:p>
                      <a:r>
                        <a:rPr lang="hr-HR" dirty="0" err="1"/>
                        <a:t>Opasnić</a:t>
                      </a:r>
                      <a:endParaRPr lang="hr-HR" dirty="0"/>
                    </a:p>
                  </a:txBody>
                  <a:tcPr/>
                </a:tc>
                <a:extLst>
                  <a:ext uri="{0D108BD9-81ED-4DB2-BD59-A6C34878D82A}">
                    <a16:rowId xmlns:a16="http://schemas.microsoft.com/office/drawing/2014/main" val="1523336699"/>
                  </a:ext>
                </a:extLst>
              </a:tr>
              <a:tr h="370840">
                <a:tc>
                  <a:txBody>
                    <a:bodyPr/>
                    <a:lstStyle/>
                    <a:p>
                      <a:r>
                        <a:rPr lang="hr-HR" dirty="0"/>
                        <a:t>2</a:t>
                      </a:r>
                    </a:p>
                  </a:txBody>
                  <a:tcPr/>
                </a:tc>
                <a:tc>
                  <a:txBody>
                    <a:bodyPr/>
                    <a:lstStyle/>
                    <a:p>
                      <a:r>
                        <a:rPr lang="hr-HR" dirty="0"/>
                        <a:t>Dobrić</a:t>
                      </a:r>
                    </a:p>
                  </a:txBody>
                  <a:tcPr/>
                </a:tc>
                <a:extLst>
                  <a:ext uri="{0D108BD9-81ED-4DB2-BD59-A6C34878D82A}">
                    <a16:rowId xmlns:a16="http://schemas.microsoft.com/office/drawing/2014/main" val="1482474548"/>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3568795997"/>
              </p:ext>
            </p:extLst>
          </p:nvPr>
        </p:nvGraphicFramePr>
        <p:xfrm>
          <a:off x="6807838" y="5374640"/>
          <a:ext cx="3100913" cy="1483360"/>
        </p:xfrm>
        <a:graphic>
          <a:graphicData uri="http://schemas.openxmlformats.org/drawingml/2006/table">
            <a:tbl>
              <a:tblPr firstRow="1" bandRow="1">
                <a:tableStyleId>{5C22544A-7EE6-4342-B048-85BDC9FD1C3A}</a:tableStyleId>
              </a:tblPr>
              <a:tblGrid>
                <a:gridCol w="875834">
                  <a:extLst>
                    <a:ext uri="{9D8B030D-6E8A-4147-A177-3AD203B41FA5}">
                      <a16:colId xmlns:a16="http://schemas.microsoft.com/office/drawing/2014/main" val="2594270285"/>
                    </a:ext>
                  </a:extLst>
                </a:gridCol>
                <a:gridCol w="1187814">
                  <a:extLst>
                    <a:ext uri="{9D8B030D-6E8A-4147-A177-3AD203B41FA5}">
                      <a16:colId xmlns:a16="http://schemas.microsoft.com/office/drawing/2014/main" val="1549409510"/>
                    </a:ext>
                  </a:extLst>
                </a:gridCol>
                <a:gridCol w="1037265">
                  <a:extLst>
                    <a:ext uri="{9D8B030D-6E8A-4147-A177-3AD203B41FA5}">
                      <a16:colId xmlns:a16="http://schemas.microsoft.com/office/drawing/2014/main" val="1508921944"/>
                    </a:ext>
                  </a:extLst>
                </a:gridCol>
              </a:tblGrid>
              <a:tr h="370840">
                <a:tc>
                  <a:txBody>
                    <a:bodyPr/>
                    <a:lstStyle/>
                    <a:p>
                      <a:r>
                        <a:rPr lang="hr-HR" u="sng" dirty="0"/>
                        <a:t>MBR</a:t>
                      </a:r>
                    </a:p>
                  </a:txBody>
                  <a:tcPr/>
                </a:tc>
                <a:tc>
                  <a:txBody>
                    <a:bodyPr/>
                    <a:lstStyle/>
                    <a:p>
                      <a:r>
                        <a:rPr lang="hr-HR" u="sng" dirty="0" err="1"/>
                        <a:t>ID_prof</a:t>
                      </a:r>
                      <a:endParaRPr lang="hr-HR" u="sng" dirty="0"/>
                    </a:p>
                  </a:txBody>
                  <a:tcPr/>
                </a:tc>
                <a:tc>
                  <a:txBody>
                    <a:bodyPr/>
                    <a:lstStyle/>
                    <a:p>
                      <a:r>
                        <a:rPr lang="hr-HR" dirty="0"/>
                        <a:t>Ocjena</a:t>
                      </a:r>
                    </a:p>
                  </a:txBody>
                  <a:tcPr/>
                </a:tc>
                <a:extLst>
                  <a:ext uri="{0D108BD9-81ED-4DB2-BD59-A6C34878D82A}">
                    <a16:rowId xmlns:a16="http://schemas.microsoft.com/office/drawing/2014/main" val="2881065458"/>
                  </a:ext>
                </a:extLst>
              </a:tr>
              <a:tr h="370840">
                <a:tc>
                  <a:txBody>
                    <a:bodyPr/>
                    <a:lstStyle/>
                    <a:p>
                      <a:r>
                        <a:rPr lang="hr-HR" dirty="0"/>
                        <a:t>123/X</a:t>
                      </a:r>
                    </a:p>
                  </a:txBody>
                  <a:tcPr/>
                </a:tc>
                <a:tc>
                  <a:txBody>
                    <a:bodyPr/>
                    <a:lstStyle/>
                    <a:p>
                      <a:r>
                        <a:rPr lang="hr-HR" dirty="0"/>
                        <a:t>1</a:t>
                      </a:r>
                    </a:p>
                  </a:txBody>
                  <a:tcPr/>
                </a:tc>
                <a:tc>
                  <a:txBody>
                    <a:bodyPr/>
                    <a:lstStyle/>
                    <a:p>
                      <a:r>
                        <a:rPr lang="hr-HR" dirty="0"/>
                        <a:t>4</a:t>
                      </a:r>
                    </a:p>
                  </a:txBody>
                  <a:tcPr/>
                </a:tc>
                <a:extLst>
                  <a:ext uri="{0D108BD9-81ED-4DB2-BD59-A6C34878D82A}">
                    <a16:rowId xmlns:a16="http://schemas.microsoft.com/office/drawing/2014/main" val="3719307886"/>
                  </a:ext>
                </a:extLst>
              </a:tr>
              <a:tr h="370840">
                <a:tc>
                  <a:txBody>
                    <a:bodyPr/>
                    <a:lstStyle/>
                    <a:p>
                      <a:r>
                        <a:rPr lang="hr-HR" dirty="0"/>
                        <a:t>124/X</a:t>
                      </a:r>
                    </a:p>
                  </a:txBody>
                  <a:tcPr/>
                </a:tc>
                <a:tc>
                  <a:txBody>
                    <a:bodyPr/>
                    <a:lstStyle/>
                    <a:p>
                      <a:r>
                        <a:rPr lang="hr-HR" dirty="0"/>
                        <a:t>2</a:t>
                      </a:r>
                    </a:p>
                  </a:txBody>
                  <a:tcPr/>
                </a:tc>
                <a:tc>
                  <a:txBody>
                    <a:bodyPr/>
                    <a:lstStyle/>
                    <a:p>
                      <a:r>
                        <a:rPr lang="hr-HR" dirty="0"/>
                        <a:t>5</a:t>
                      </a:r>
                    </a:p>
                  </a:txBody>
                  <a:tcPr/>
                </a:tc>
                <a:extLst>
                  <a:ext uri="{0D108BD9-81ED-4DB2-BD59-A6C34878D82A}">
                    <a16:rowId xmlns:a16="http://schemas.microsoft.com/office/drawing/2014/main" val="3706192376"/>
                  </a:ext>
                </a:extLst>
              </a:tr>
              <a:tr h="370840">
                <a:tc>
                  <a:txBody>
                    <a:bodyPr/>
                    <a:lstStyle/>
                    <a:p>
                      <a:r>
                        <a:rPr lang="hr-HR" dirty="0"/>
                        <a:t>125/X</a:t>
                      </a:r>
                    </a:p>
                  </a:txBody>
                  <a:tcPr/>
                </a:tc>
                <a:tc>
                  <a:txBody>
                    <a:bodyPr/>
                    <a:lstStyle/>
                    <a:p>
                      <a:r>
                        <a:rPr lang="hr-HR" dirty="0"/>
                        <a:t>2</a:t>
                      </a:r>
                    </a:p>
                  </a:txBody>
                  <a:tcPr/>
                </a:tc>
                <a:tc>
                  <a:txBody>
                    <a:bodyPr/>
                    <a:lstStyle/>
                    <a:p>
                      <a:r>
                        <a:rPr lang="hr-HR" dirty="0"/>
                        <a:t>2</a:t>
                      </a:r>
                    </a:p>
                  </a:txBody>
                  <a:tcPr/>
                </a:tc>
                <a:extLst>
                  <a:ext uri="{0D108BD9-81ED-4DB2-BD59-A6C34878D82A}">
                    <a16:rowId xmlns:a16="http://schemas.microsoft.com/office/drawing/2014/main" val="51014010"/>
                  </a:ext>
                </a:extLst>
              </a:tr>
            </a:tbl>
          </a:graphicData>
        </a:graphic>
      </p:graphicFrame>
      <p:sp>
        <p:nvSpPr>
          <p:cNvPr id="9" name="TekstniOkvir 8"/>
          <p:cNvSpPr txBox="1"/>
          <p:nvPr/>
        </p:nvSpPr>
        <p:spPr>
          <a:xfrm>
            <a:off x="1991544" y="3429000"/>
            <a:ext cx="7748340" cy="1477328"/>
          </a:xfrm>
          <a:prstGeom prst="rect">
            <a:avLst/>
          </a:prstGeom>
          <a:noFill/>
        </p:spPr>
        <p:txBody>
          <a:bodyPr wrap="square" rtlCol="0">
            <a:spAutoFit/>
          </a:bodyPr>
          <a:lstStyle/>
          <a:p>
            <a:r>
              <a:rPr lang="hr-HR" dirty="0"/>
              <a:t>Brisanjem učenika Ivića obrisali bi i prof. </a:t>
            </a:r>
            <a:r>
              <a:rPr lang="hr-HR" dirty="0" err="1"/>
              <a:t>Opasnića</a:t>
            </a:r>
            <a:r>
              <a:rPr lang="hr-HR" dirty="0"/>
              <a:t>, s obzirom da potpuno ovisi o MBR-u</a:t>
            </a:r>
          </a:p>
          <a:p>
            <a:r>
              <a:rPr lang="hr-HR" b="1" dirty="0"/>
              <a:t>Pitamo se: da li ovo polje služi za opis onoga što primarni ključ identificira?</a:t>
            </a:r>
          </a:p>
          <a:p>
            <a:r>
              <a:rPr lang="hr-HR" b="1" dirty="0"/>
              <a:t>Normalizacijom dobivamo:</a:t>
            </a:r>
          </a:p>
        </p:txBody>
      </p:sp>
    </p:spTree>
    <p:extLst>
      <p:ext uri="{BB962C8B-B14F-4D97-AF65-F5344CB8AC3E}">
        <p14:creationId xmlns:p14="http://schemas.microsoft.com/office/powerpoint/2010/main" val="2026160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31504" y="44624"/>
            <a:ext cx="8108380" cy="1008112"/>
          </a:xfrm>
        </p:spPr>
        <p:txBody>
          <a:bodyPr/>
          <a:lstStyle/>
          <a:p>
            <a:r>
              <a:rPr lang="hr-HR" dirty="0"/>
              <a:t>Treća normalna forma</a:t>
            </a:r>
          </a:p>
        </p:txBody>
      </p:sp>
      <p:sp>
        <p:nvSpPr>
          <p:cNvPr id="3" name="Rezervirano mjesto sadržaja 2"/>
          <p:cNvSpPr>
            <a:spLocks noGrp="1"/>
          </p:cNvSpPr>
          <p:nvPr>
            <p:ph idx="1"/>
          </p:nvPr>
        </p:nvSpPr>
        <p:spPr>
          <a:xfrm>
            <a:off x="12273" y="1268761"/>
            <a:ext cx="11017224" cy="5256584"/>
          </a:xfrm>
        </p:spPr>
        <p:txBody>
          <a:bodyPr>
            <a:normAutofit/>
          </a:bodyPr>
          <a:lstStyle/>
          <a:p>
            <a:r>
              <a:rPr lang="hr-HR" sz="2000" b="1" dirty="0"/>
              <a:t>Relacija je u 3NF ako je u 2NF i ako ni jedan ne-ključni atribut nije tranzitivno ovisan o ključu relacije</a:t>
            </a:r>
          </a:p>
          <a:p>
            <a:r>
              <a:rPr lang="hr-HR" sz="2000" b="1" dirty="0"/>
              <a:t>Svaki </a:t>
            </a:r>
            <a:r>
              <a:rPr lang="hr-HR" sz="2000" b="1" dirty="0" err="1"/>
              <a:t>neključni</a:t>
            </a:r>
            <a:r>
              <a:rPr lang="hr-HR" sz="2000" b="1" dirty="0"/>
              <a:t> atribut mora ovisiti o ključu (cijelom ključu)</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34</a:t>
            </a:fld>
            <a:endParaRPr lang="en-US" altLang="sr-Latn-RS"/>
          </a:p>
        </p:txBody>
      </p:sp>
      <p:graphicFrame>
        <p:nvGraphicFramePr>
          <p:cNvPr id="5" name="Tablica 4"/>
          <p:cNvGraphicFramePr>
            <a:graphicFrameLocks noGrp="1"/>
          </p:cNvGraphicFramePr>
          <p:nvPr>
            <p:extLst>
              <p:ext uri="{D42A27DB-BD31-4B8C-83A1-F6EECF244321}">
                <p14:modId xmlns:p14="http://schemas.microsoft.com/office/powerpoint/2010/main" val="320496573"/>
              </p:ext>
            </p:extLst>
          </p:nvPr>
        </p:nvGraphicFramePr>
        <p:xfrm>
          <a:off x="1991544" y="3501008"/>
          <a:ext cx="7748340" cy="1854200"/>
        </p:xfrm>
        <a:graphic>
          <a:graphicData uri="http://schemas.openxmlformats.org/drawingml/2006/table">
            <a:tbl>
              <a:tblPr firstRow="1" bandRow="1">
                <a:tableStyleId>{5C22544A-7EE6-4342-B048-85BDC9FD1C3A}</a:tableStyleId>
              </a:tblPr>
              <a:tblGrid>
                <a:gridCol w="1937085">
                  <a:extLst>
                    <a:ext uri="{9D8B030D-6E8A-4147-A177-3AD203B41FA5}">
                      <a16:colId xmlns:a16="http://schemas.microsoft.com/office/drawing/2014/main" val="3270987624"/>
                    </a:ext>
                  </a:extLst>
                </a:gridCol>
                <a:gridCol w="1937085">
                  <a:extLst>
                    <a:ext uri="{9D8B030D-6E8A-4147-A177-3AD203B41FA5}">
                      <a16:colId xmlns:a16="http://schemas.microsoft.com/office/drawing/2014/main" val="3093482668"/>
                    </a:ext>
                  </a:extLst>
                </a:gridCol>
                <a:gridCol w="1639072">
                  <a:extLst>
                    <a:ext uri="{9D8B030D-6E8A-4147-A177-3AD203B41FA5}">
                      <a16:colId xmlns:a16="http://schemas.microsoft.com/office/drawing/2014/main" val="1867718254"/>
                    </a:ext>
                  </a:extLst>
                </a:gridCol>
                <a:gridCol w="2235098">
                  <a:extLst>
                    <a:ext uri="{9D8B030D-6E8A-4147-A177-3AD203B41FA5}">
                      <a16:colId xmlns:a16="http://schemas.microsoft.com/office/drawing/2014/main" val="1225314318"/>
                    </a:ext>
                  </a:extLst>
                </a:gridCol>
              </a:tblGrid>
              <a:tr h="370840">
                <a:tc>
                  <a:txBody>
                    <a:bodyPr/>
                    <a:lstStyle/>
                    <a:p>
                      <a:r>
                        <a:rPr lang="hr-HR" u="sng" dirty="0"/>
                        <a:t>Natjecanje</a:t>
                      </a:r>
                    </a:p>
                  </a:txBody>
                  <a:tcPr/>
                </a:tc>
                <a:tc>
                  <a:txBody>
                    <a:bodyPr/>
                    <a:lstStyle/>
                    <a:p>
                      <a:r>
                        <a:rPr lang="hr-HR" u="sng" dirty="0"/>
                        <a:t>Godina</a:t>
                      </a:r>
                    </a:p>
                  </a:txBody>
                  <a:tcPr/>
                </a:tc>
                <a:tc>
                  <a:txBody>
                    <a:bodyPr/>
                    <a:lstStyle/>
                    <a:p>
                      <a:r>
                        <a:rPr lang="hr-HR" dirty="0"/>
                        <a:t>Pobjednik</a:t>
                      </a:r>
                    </a:p>
                  </a:txBody>
                  <a:tcPr/>
                </a:tc>
                <a:tc>
                  <a:txBody>
                    <a:bodyPr/>
                    <a:lstStyle/>
                    <a:p>
                      <a:r>
                        <a:rPr lang="hr-HR" dirty="0" err="1"/>
                        <a:t>Pobjednik_rođen</a:t>
                      </a:r>
                      <a:endParaRPr lang="hr-HR" dirty="0"/>
                    </a:p>
                  </a:txBody>
                  <a:tcPr/>
                </a:tc>
                <a:extLst>
                  <a:ext uri="{0D108BD9-81ED-4DB2-BD59-A6C34878D82A}">
                    <a16:rowId xmlns:a16="http://schemas.microsoft.com/office/drawing/2014/main" val="56216372"/>
                  </a:ext>
                </a:extLst>
              </a:tr>
              <a:tr h="370840">
                <a:tc>
                  <a:txBody>
                    <a:bodyPr/>
                    <a:lstStyle/>
                    <a:p>
                      <a:r>
                        <a:rPr lang="hr-HR" dirty="0"/>
                        <a:t>Informatika</a:t>
                      </a:r>
                    </a:p>
                  </a:txBody>
                  <a:tcPr/>
                </a:tc>
                <a:tc>
                  <a:txBody>
                    <a:bodyPr/>
                    <a:lstStyle/>
                    <a:p>
                      <a:r>
                        <a:rPr lang="hr-HR" dirty="0"/>
                        <a:t>2018</a:t>
                      </a:r>
                    </a:p>
                  </a:txBody>
                  <a:tcPr/>
                </a:tc>
                <a:tc>
                  <a:txBody>
                    <a:bodyPr/>
                    <a:lstStyle/>
                    <a:p>
                      <a:r>
                        <a:rPr lang="hr-HR" dirty="0"/>
                        <a:t>Ivo Ivić</a:t>
                      </a:r>
                    </a:p>
                  </a:txBody>
                  <a:tcPr/>
                </a:tc>
                <a:tc>
                  <a:txBody>
                    <a:bodyPr/>
                    <a:lstStyle/>
                    <a:p>
                      <a:r>
                        <a:rPr lang="hr-HR" dirty="0"/>
                        <a:t>1/1/2000</a:t>
                      </a:r>
                    </a:p>
                  </a:txBody>
                  <a:tcPr/>
                </a:tc>
                <a:extLst>
                  <a:ext uri="{0D108BD9-81ED-4DB2-BD59-A6C34878D82A}">
                    <a16:rowId xmlns:a16="http://schemas.microsoft.com/office/drawing/2014/main" val="4149296233"/>
                  </a:ext>
                </a:extLst>
              </a:tr>
              <a:tr h="370840">
                <a:tc>
                  <a:txBody>
                    <a:bodyPr/>
                    <a:lstStyle/>
                    <a:p>
                      <a:r>
                        <a:rPr lang="hr-HR" dirty="0"/>
                        <a:t>Fizika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2018</a:t>
                      </a:r>
                    </a:p>
                  </a:txBody>
                  <a:tcPr/>
                </a:tc>
                <a:tc>
                  <a:txBody>
                    <a:bodyPr/>
                    <a:lstStyle/>
                    <a:p>
                      <a:r>
                        <a:rPr lang="hr-HR" dirty="0"/>
                        <a:t>Ivo Ivić</a:t>
                      </a:r>
                    </a:p>
                  </a:txBody>
                  <a:tcPr/>
                </a:tc>
                <a:tc>
                  <a:txBody>
                    <a:bodyPr/>
                    <a:lstStyle/>
                    <a:p>
                      <a:r>
                        <a:rPr lang="hr-HR" dirty="0"/>
                        <a:t>12/2/2001</a:t>
                      </a:r>
                    </a:p>
                  </a:txBody>
                  <a:tcPr/>
                </a:tc>
                <a:extLst>
                  <a:ext uri="{0D108BD9-81ED-4DB2-BD59-A6C34878D82A}">
                    <a16:rowId xmlns:a16="http://schemas.microsoft.com/office/drawing/2014/main" val="902135743"/>
                  </a:ext>
                </a:extLst>
              </a:tr>
              <a:tr h="370840">
                <a:tc>
                  <a:txBody>
                    <a:bodyPr/>
                    <a:lstStyle/>
                    <a:p>
                      <a:r>
                        <a:rPr lang="hr-HR" dirty="0"/>
                        <a:t>Kemija</a:t>
                      </a:r>
                    </a:p>
                  </a:txBody>
                  <a:tcPr/>
                </a:tc>
                <a:tc>
                  <a:txBody>
                    <a:bodyPr/>
                    <a:lstStyle/>
                    <a:p>
                      <a:r>
                        <a:rPr lang="hr-HR" dirty="0"/>
                        <a:t>2018</a:t>
                      </a:r>
                    </a:p>
                  </a:txBody>
                  <a:tcPr/>
                </a:tc>
                <a:tc>
                  <a:txBody>
                    <a:bodyPr/>
                    <a:lstStyle/>
                    <a:p>
                      <a:r>
                        <a:rPr lang="hr-HR" dirty="0"/>
                        <a:t>Marko Perić</a:t>
                      </a:r>
                    </a:p>
                  </a:txBody>
                  <a:tcPr/>
                </a:tc>
                <a:tc>
                  <a:txBody>
                    <a:bodyPr/>
                    <a:lstStyle/>
                    <a:p>
                      <a:r>
                        <a:rPr lang="hr-HR" dirty="0"/>
                        <a:t>12/1/2000</a:t>
                      </a:r>
                    </a:p>
                  </a:txBody>
                  <a:tcPr/>
                </a:tc>
                <a:extLst>
                  <a:ext uri="{0D108BD9-81ED-4DB2-BD59-A6C34878D82A}">
                    <a16:rowId xmlns:a16="http://schemas.microsoft.com/office/drawing/2014/main" val="2737574851"/>
                  </a:ext>
                </a:extLst>
              </a:tr>
              <a:tr h="370840">
                <a:tc>
                  <a:txBody>
                    <a:bodyPr/>
                    <a:lstStyle/>
                    <a:p>
                      <a:r>
                        <a:rPr lang="hr-HR" dirty="0" err="1"/>
                        <a:t>Bilogija</a:t>
                      </a:r>
                      <a:endParaRPr lang="hr-HR" dirty="0"/>
                    </a:p>
                  </a:txBody>
                  <a:tcPr/>
                </a:tc>
                <a:tc>
                  <a:txBody>
                    <a:bodyPr/>
                    <a:lstStyle/>
                    <a:p>
                      <a:r>
                        <a:rPr lang="hr-HR" dirty="0"/>
                        <a:t>2018</a:t>
                      </a:r>
                    </a:p>
                  </a:txBody>
                  <a:tcPr/>
                </a:tc>
                <a:tc>
                  <a:txBody>
                    <a:bodyPr/>
                    <a:lstStyle/>
                    <a:p>
                      <a:r>
                        <a:rPr lang="hr-HR" dirty="0"/>
                        <a:t>Pero </a:t>
                      </a:r>
                      <a:r>
                        <a:rPr lang="hr-HR" dirty="0" err="1"/>
                        <a:t>Markić</a:t>
                      </a:r>
                      <a:endParaRPr lang="hr-HR" dirty="0"/>
                    </a:p>
                  </a:txBody>
                  <a:tcPr/>
                </a:tc>
                <a:tc>
                  <a:txBody>
                    <a:bodyPr/>
                    <a:lstStyle/>
                    <a:p>
                      <a:r>
                        <a:rPr lang="hr-HR" dirty="0"/>
                        <a:t>12/3/2000</a:t>
                      </a:r>
                    </a:p>
                  </a:txBody>
                  <a:tcPr/>
                </a:tc>
                <a:extLst>
                  <a:ext uri="{0D108BD9-81ED-4DB2-BD59-A6C34878D82A}">
                    <a16:rowId xmlns:a16="http://schemas.microsoft.com/office/drawing/2014/main" val="215239523"/>
                  </a:ext>
                </a:extLst>
              </a:tr>
            </a:tbl>
          </a:graphicData>
        </a:graphic>
      </p:graphicFrame>
    </p:spTree>
    <p:extLst>
      <p:ext uri="{BB962C8B-B14F-4D97-AF65-F5344CB8AC3E}">
        <p14:creationId xmlns:p14="http://schemas.microsoft.com/office/powerpoint/2010/main" val="2732847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3NF ispravno</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35</a:t>
            </a:fld>
            <a:endParaRPr lang="en-US" altLang="sr-Latn-RS"/>
          </a:p>
        </p:txBody>
      </p:sp>
      <p:graphicFrame>
        <p:nvGraphicFramePr>
          <p:cNvPr id="5" name="Tablica 4"/>
          <p:cNvGraphicFramePr>
            <a:graphicFrameLocks noGrp="1"/>
          </p:cNvGraphicFramePr>
          <p:nvPr>
            <p:extLst>
              <p:ext uri="{D42A27DB-BD31-4B8C-83A1-F6EECF244321}">
                <p14:modId xmlns:p14="http://schemas.microsoft.com/office/powerpoint/2010/main" val="34806440"/>
              </p:ext>
            </p:extLst>
          </p:nvPr>
        </p:nvGraphicFramePr>
        <p:xfrm>
          <a:off x="1847528" y="1340768"/>
          <a:ext cx="5400600" cy="185420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3270987624"/>
                    </a:ext>
                  </a:extLst>
                </a:gridCol>
                <a:gridCol w="1800200">
                  <a:extLst>
                    <a:ext uri="{9D8B030D-6E8A-4147-A177-3AD203B41FA5}">
                      <a16:colId xmlns:a16="http://schemas.microsoft.com/office/drawing/2014/main" val="3093482668"/>
                    </a:ext>
                  </a:extLst>
                </a:gridCol>
                <a:gridCol w="1800200">
                  <a:extLst>
                    <a:ext uri="{9D8B030D-6E8A-4147-A177-3AD203B41FA5}">
                      <a16:colId xmlns:a16="http://schemas.microsoft.com/office/drawing/2014/main" val="1867718254"/>
                    </a:ext>
                  </a:extLst>
                </a:gridCol>
              </a:tblGrid>
              <a:tr h="370840">
                <a:tc>
                  <a:txBody>
                    <a:bodyPr/>
                    <a:lstStyle/>
                    <a:p>
                      <a:r>
                        <a:rPr lang="hr-HR" u="sng" dirty="0"/>
                        <a:t>Natjecanje</a:t>
                      </a:r>
                    </a:p>
                  </a:txBody>
                  <a:tcPr/>
                </a:tc>
                <a:tc>
                  <a:txBody>
                    <a:bodyPr/>
                    <a:lstStyle/>
                    <a:p>
                      <a:r>
                        <a:rPr lang="hr-HR" u="sng" dirty="0"/>
                        <a:t>Godina</a:t>
                      </a:r>
                    </a:p>
                  </a:txBody>
                  <a:tcPr/>
                </a:tc>
                <a:tc>
                  <a:txBody>
                    <a:bodyPr/>
                    <a:lstStyle/>
                    <a:p>
                      <a:r>
                        <a:rPr lang="hr-HR" dirty="0" err="1"/>
                        <a:t>IDPobjednik</a:t>
                      </a:r>
                      <a:endParaRPr lang="hr-HR" dirty="0"/>
                    </a:p>
                  </a:txBody>
                  <a:tcPr/>
                </a:tc>
                <a:extLst>
                  <a:ext uri="{0D108BD9-81ED-4DB2-BD59-A6C34878D82A}">
                    <a16:rowId xmlns:a16="http://schemas.microsoft.com/office/drawing/2014/main" val="56216372"/>
                  </a:ext>
                </a:extLst>
              </a:tr>
              <a:tr h="370840">
                <a:tc>
                  <a:txBody>
                    <a:bodyPr/>
                    <a:lstStyle/>
                    <a:p>
                      <a:r>
                        <a:rPr lang="hr-HR" dirty="0"/>
                        <a:t>Informatika</a:t>
                      </a:r>
                    </a:p>
                  </a:txBody>
                  <a:tcPr/>
                </a:tc>
                <a:tc>
                  <a:txBody>
                    <a:bodyPr/>
                    <a:lstStyle/>
                    <a:p>
                      <a:r>
                        <a:rPr lang="hr-HR" dirty="0"/>
                        <a:t>2018</a:t>
                      </a:r>
                    </a:p>
                  </a:txBody>
                  <a:tcPr/>
                </a:tc>
                <a:tc>
                  <a:txBody>
                    <a:bodyPr/>
                    <a:lstStyle/>
                    <a:p>
                      <a:r>
                        <a:rPr lang="hr-HR" dirty="0"/>
                        <a:t>1</a:t>
                      </a:r>
                    </a:p>
                  </a:txBody>
                  <a:tcPr/>
                </a:tc>
                <a:extLst>
                  <a:ext uri="{0D108BD9-81ED-4DB2-BD59-A6C34878D82A}">
                    <a16:rowId xmlns:a16="http://schemas.microsoft.com/office/drawing/2014/main" val="4149296233"/>
                  </a:ext>
                </a:extLst>
              </a:tr>
              <a:tr h="370840">
                <a:tc>
                  <a:txBody>
                    <a:bodyPr/>
                    <a:lstStyle/>
                    <a:p>
                      <a:r>
                        <a:rPr lang="hr-HR" dirty="0"/>
                        <a:t>Fizika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2018</a:t>
                      </a:r>
                    </a:p>
                  </a:txBody>
                  <a:tcPr/>
                </a:tc>
                <a:tc>
                  <a:txBody>
                    <a:bodyPr/>
                    <a:lstStyle/>
                    <a:p>
                      <a:r>
                        <a:rPr lang="hr-HR" dirty="0"/>
                        <a:t>2</a:t>
                      </a:r>
                    </a:p>
                  </a:txBody>
                  <a:tcPr/>
                </a:tc>
                <a:extLst>
                  <a:ext uri="{0D108BD9-81ED-4DB2-BD59-A6C34878D82A}">
                    <a16:rowId xmlns:a16="http://schemas.microsoft.com/office/drawing/2014/main" val="902135743"/>
                  </a:ext>
                </a:extLst>
              </a:tr>
              <a:tr h="370840">
                <a:tc>
                  <a:txBody>
                    <a:bodyPr/>
                    <a:lstStyle/>
                    <a:p>
                      <a:r>
                        <a:rPr lang="hr-HR" dirty="0"/>
                        <a:t>Kemija</a:t>
                      </a:r>
                    </a:p>
                  </a:txBody>
                  <a:tcPr/>
                </a:tc>
                <a:tc>
                  <a:txBody>
                    <a:bodyPr/>
                    <a:lstStyle/>
                    <a:p>
                      <a:r>
                        <a:rPr lang="hr-HR" dirty="0"/>
                        <a:t>2018</a:t>
                      </a:r>
                    </a:p>
                  </a:txBody>
                  <a:tcPr/>
                </a:tc>
                <a:tc>
                  <a:txBody>
                    <a:bodyPr/>
                    <a:lstStyle/>
                    <a:p>
                      <a:r>
                        <a:rPr lang="hr-HR" dirty="0"/>
                        <a:t>3</a:t>
                      </a:r>
                    </a:p>
                  </a:txBody>
                  <a:tcPr/>
                </a:tc>
                <a:extLst>
                  <a:ext uri="{0D108BD9-81ED-4DB2-BD59-A6C34878D82A}">
                    <a16:rowId xmlns:a16="http://schemas.microsoft.com/office/drawing/2014/main" val="2737574851"/>
                  </a:ext>
                </a:extLst>
              </a:tr>
              <a:tr h="370840">
                <a:tc>
                  <a:txBody>
                    <a:bodyPr/>
                    <a:lstStyle/>
                    <a:p>
                      <a:r>
                        <a:rPr lang="hr-HR" dirty="0" err="1"/>
                        <a:t>Bilogija</a:t>
                      </a:r>
                      <a:endParaRPr lang="hr-HR" dirty="0"/>
                    </a:p>
                  </a:txBody>
                  <a:tcPr/>
                </a:tc>
                <a:tc>
                  <a:txBody>
                    <a:bodyPr/>
                    <a:lstStyle/>
                    <a:p>
                      <a:r>
                        <a:rPr lang="hr-HR" dirty="0"/>
                        <a:t>2018</a:t>
                      </a:r>
                    </a:p>
                  </a:txBody>
                  <a:tcPr/>
                </a:tc>
                <a:tc>
                  <a:txBody>
                    <a:bodyPr/>
                    <a:lstStyle/>
                    <a:p>
                      <a:r>
                        <a:rPr lang="hr-HR" dirty="0"/>
                        <a:t>4</a:t>
                      </a:r>
                    </a:p>
                  </a:txBody>
                  <a:tcPr/>
                </a:tc>
                <a:extLst>
                  <a:ext uri="{0D108BD9-81ED-4DB2-BD59-A6C34878D82A}">
                    <a16:rowId xmlns:a16="http://schemas.microsoft.com/office/drawing/2014/main" val="215239523"/>
                  </a:ext>
                </a:extLst>
              </a:tr>
            </a:tbl>
          </a:graphicData>
        </a:graphic>
      </p:graphicFrame>
      <p:graphicFrame>
        <p:nvGraphicFramePr>
          <p:cNvPr id="6" name="Tablica 5"/>
          <p:cNvGraphicFramePr>
            <a:graphicFrameLocks noGrp="1"/>
          </p:cNvGraphicFramePr>
          <p:nvPr>
            <p:extLst>
              <p:ext uri="{D42A27DB-BD31-4B8C-83A1-F6EECF244321}">
                <p14:modId xmlns:p14="http://schemas.microsoft.com/office/powerpoint/2010/main" val="2230768773"/>
              </p:ext>
            </p:extLst>
          </p:nvPr>
        </p:nvGraphicFramePr>
        <p:xfrm>
          <a:off x="2783631" y="4048761"/>
          <a:ext cx="6457789" cy="1854200"/>
        </p:xfrm>
        <a:graphic>
          <a:graphicData uri="http://schemas.openxmlformats.org/drawingml/2006/table">
            <a:tbl>
              <a:tblPr firstRow="1" bandRow="1">
                <a:tableStyleId>{5C22544A-7EE6-4342-B048-85BDC9FD1C3A}</a:tableStyleId>
              </a:tblPr>
              <a:tblGrid>
                <a:gridCol w="1759268">
                  <a:extLst>
                    <a:ext uri="{9D8B030D-6E8A-4147-A177-3AD203B41FA5}">
                      <a16:colId xmlns:a16="http://schemas.microsoft.com/office/drawing/2014/main" val="731461186"/>
                    </a:ext>
                  </a:extLst>
                </a:gridCol>
                <a:gridCol w="1566175">
                  <a:extLst>
                    <a:ext uri="{9D8B030D-6E8A-4147-A177-3AD203B41FA5}">
                      <a16:colId xmlns:a16="http://schemas.microsoft.com/office/drawing/2014/main" val="57754032"/>
                    </a:ext>
                  </a:extLst>
                </a:gridCol>
                <a:gridCol w="3132346">
                  <a:extLst>
                    <a:ext uri="{9D8B030D-6E8A-4147-A177-3AD203B41FA5}">
                      <a16:colId xmlns:a16="http://schemas.microsoft.com/office/drawing/2014/main" val="2888577332"/>
                    </a:ext>
                  </a:extLst>
                </a:gridCol>
              </a:tblGrid>
              <a:tr h="370840">
                <a:tc>
                  <a:txBody>
                    <a:bodyPr/>
                    <a:lstStyle/>
                    <a:p>
                      <a:r>
                        <a:rPr lang="hr-HR" u="sng" dirty="0" err="1"/>
                        <a:t>IDPobjednik</a:t>
                      </a:r>
                      <a:endParaRPr lang="hr-HR" u="sng" dirty="0"/>
                    </a:p>
                  </a:txBody>
                  <a:tcPr/>
                </a:tc>
                <a:tc>
                  <a:txBody>
                    <a:bodyPr/>
                    <a:lstStyle/>
                    <a:p>
                      <a:r>
                        <a:rPr lang="hr-HR" u="none" dirty="0"/>
                        <a:t>Pobjednik</a:t>
                      </a:r>
                    </a:p>
                  </a:txBody>
                  <a:tcPr/>
                </a:tc>
                <a:tc>
                  <a:txBody>
                    <a:bodyPr/>
                    <a:lstStyle/>
                    <a:p>
                      <a:r>
                        <a:rPr lang="hr-HR" dirty="0" err="1"/>
                        <a:t>Pobjednik_rođen</a:t>
                      </a:r>
                      <a:endParaRPr lang="hr-HR" dirty="0"/>
                    </a:p>
                  </a:txBody>
                  <a:tcPr/>
                </a:tc>
                <a:extLst>
                  <a:ext uri="{0D108BD9-81ED-4DB2-BD59-A6C34878D82A}">
                    <a16:rowId xmlns:a16="http://schemas.microsoft.com/office/drawing/2014/main" val="245890442"/>
                  </a:ext>
                </a:extLst>
              </a:tr>
              <a:tr h="370840">
                <a:tc>
                  <a:txBody>
                    <a:bodyPr/>
                    <a:lstStyle/>
                    <a:p>
                      <a:r>
                        <a:rPr lang="hr-HR" dirty="0"/>
                        <a:t>1</a:t>
                      </a:r>
                    </a:p>
                  </a:txBody>
                  <a:tcPr/>
                </a:tc>
                <a:tc>
                  <a:txBody>
                    <a:bodyPr/>
                    <a:lstStyle/>
                    <a:p>
                      <a:r>
                        <a:rPr lang="hr-HR" dirty="0"/>
                        <a:t>Ivo Ivić</a:t>
                      </a:r>
                    </a:p>
                  </a:txBody>
                  <a:tcPr/>
                </a:tc>
                <a:tc>
                  <a:txBody>
                    <a:bodyPr/>
                    <a:lstStyle/>
                    <a:p>
                      <a:r>
                        <a:rPr lang="hr-HR" dirty="0"/>
                        <a:t>1/1/2000</a:t>
                      </a:r>
                    </a:p>
                  </a:txBody>
                  <a:tcPr/>
                </a:tc>
                <a:extLst>
                  <a:ext uri="{0D108BD9-81ED-4DB2-BD59-A6C34878D82A}">
                    <a16:rowId xmlns:a16="http://schemas.microsoft.com/office/drawing/2014/main" val="2754713671"/>
                  </a:ext>
                </a:extLst>
              </a:tr>
              <a:tr h="370840">
                <a:tc>
                  <a:txBody>
                    <a:bodyPr/>
                    <a:lstStyle/>
                    <a:p>
                      <a:r>
                        <a:rPr lang="hr-HR" dirty="0"/>
                        <a:t>2</a:t>
                      </a:r>
                    </a:p>
                  </a:txBody>
                  <a:tcPr/>
                </a:tc>
                <a:tc>
                  <a:txBody>
                    <a:bodyPr/>
                    <a:lstStyle/>
                    <a:p>
                      <a:r>
                        <a:rPr lang="hr-HR" dirty="0"/>
                        <a:t>Ivo Ivić</a:t>
                      </a:r>
                    </a:p>
                  </a:txBody>
                  <a:tcPr/>
                </a:tc>
                <a:tc>
                  <a:txBody>
                    <a:bodyPr/>
                    <a:lstStyle/>
                    <a:p>
                      <a:r>
                        <a:rPr lang="hr-HR" dirty="0"/>
                        <a:t>12/2/2001</a:t>
                      </a:r>
                    </a:p>
                  </a:txBody>
                  <a:tcPr/>
                </a:tc>
                <a:extLst>
                  <a:ext uri="{0D108BD9-81ED-4DB2-BD59-A6C34878D82A}">
                    <a16:rowId xmlns:a16="http://schemas.microsoft.com/office/drawing/2014/main" val="475712030"/>
                  </a:ext>
                </a:extLst>
              </a:tr>
              <a:tr h="370840">
                <a:tc>
                  <a:txBody>
                    <a:bodyPr/>
                    <a:lstStyle/>
                    <a:p>
                      <a:r>
                        <a:rPr lang="hr-HR" dirty="0"/>
                        <a:t>3</a:t>
                      </a:r>
                    </a:p>
                  </a:txBody>
                  <a:tcPr/>
                </a:tc>
                <a:tc>
                  <a:txBody>
                    <a:bodyPr/>
                    <a:lstStyle/>
                    <a:p>
                      <a:r>
                        <a:rPr lang="hr-HR" dirty="0"/>
                        <a:t>Marko Perić</a:t>
                      </a:r>
                    </a:p>
                  </a:txBody>
                  <a:tcPr/>
                </a:tc>
                <a:tc>
                  <a:txBody>
                    <a:bodyPr/>
                    <a:lstStyle/>
                    <a:p>
                      <a:r>
                        <a:rPr lang="hr-HR" dirty="0"/>
                        <a:t>12/1/2000</a:t>
                      </a:r>
                    </a:p>
                  </a:txBody>
                  <a:tcPr/>
                </a:tc>
                <a:extLst>
                  <a:ext uri="{0D108BD9-81ED-4DB2-BD59-A6C34878D82A}">
                    <a16:rowId xmlns:a16="http://schemas.microsoft.com/office/drawing/2014/main" val="3990167675"/>
                  </a:ext>
                </a:extLst>
              </a:tr>
              <a:tr h="370840">
                <a:tc>
                  <a:txBody>
                    <a:bodyPr/>
                    <a:lstStyle/>
                    <a:p>
                      <a:r>
                        <a:rPr lang="hr-HR" dirty="0"/>
                        <a:t>4</a:t>
                      </a:r>
                    </a:p>
                  </a:txBody>
                  <a:tcPr/>
                </a:tc>
                <a:tc>
                  <a:txBody>
                    <a:bodyPr/>
                    <a:lstStyle/>
                    <a:p>
                      <a:r>
                        <a:rPr lang="hr-HR" dirty="0"/>
                        <a:t>Pero </a:t>
                      </a:r>
                      <a:r>
                        <a:rPr lang="hr-HR" dirty="0" err="1"/>
                        <a:t>Markić</a:t>
                      </a:r>
                      <a:endParaRPr lang="hr-HR" dirty="0"/>
                    </a:p>
                  </a:txBody>
                  <a:tcPr/>
                </a:tc>
                <a:tc>
                  <a:txBody>
                    <a:bodyPr/>
                    <a:lstStyle/>
                    <a:p>
                      <a:r>
                        <a:rPr lang="hr-HR" dirty="0"/>
                        <a:t>12/3/2000</a:t>
                      </a:r>
                    </a:p>
                  </a:txBody>
                  <a:tcPr/>
                </a:tc>
                <a:extLst>
                  <a:ext uri="{0D108BD9-81ED-4DB2-BD59-A6C34878D82A}">
                    <a16:rowId xmlns:a16="http://schemas.microsoft.com/office/drawing/2014/main" val="120772099"/>
                  </a:ext>
                </a:extLst>
              </a:tr>
            </a:tbl>
          </a:graphicData>
        </a:graphic>
      </p:graphicFrame>
    </p:spTree>
    <p:extLst>
      <p:ext uri="{BB962C8B-B14F-4D97-AF65-F5344CB8AC3E}">
        <p14:creationId xmlns:p14="http://schemas.microsoft.com/office/powerpoint/2010/main" val="1560456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p:cNvSpPr>
            <a:spLocks noGrp="1"/>
          </p:cNvSpPr>
          <p:nvPr>
            <p:ph idx="1"/>
          </p:nvPr>
        </p:nvSpPr>
        <p:spPr>
          <a:xfrm>
            <a:off x="1524000" y="2177363"/>
            <a:ext cx="8316416" cy="1035614"/>
          </a:xfrm>
        </p:spPr>
        <p:txBody>
          <a:bodyPr>
            <a:normAutofit/>
          </a:bodyPr>
          <a:lstStyle/>
          <a:p>
            <a:r>
              <a:rPr lang="hr-HR" dirty="0"/>
              <a:t>Knjiga</a:t>
            </a:r>
            <a:r>
              <a:rPr lang="en-CA" altLang="sr-Latn-RS" noProof="1">
                <a:latin typeface="Arial" panose="020B0604020202020204" pitchFamily="34" charset="0"/>
                <a:sym typeface="Wingdings" panose="05000000000000000000" pitchFamily="2" charset="2"/>
              </a:rPr>
              <a:t> </a:t>
            </a:r>
            <a:r>
              <a:rPr lang="hr-HR" altLang="sr-Latn-RS" noProof="1">
                <a:latin typeface="Arial" panose="020B0604020202020204" pitchFamily="34" charset="0"/>
                <a:sym typeface="Wingdings" panose="05000000000000000000" pitchFamily="2" charset="2"/>
              </a:rPr>
              <a:t> Autor, Autor</a:t>
            </a:r>
            <a:r>
              <a:rPr lang="en-CA" altLang="sr-Latn-RS" noProof="1">
                <a:latin typeface="Arial" panose="020B0604020202020204" pitchFamily="34" charset="0"/>
                <a:sym typeface="Wingdings" panose="05000000000000000000" pitchFamily="2" charset="2"/>
              </a:rPr>
              <a:t> </a:t>
            </a:r>
            <a:r>
              <a:rPr lang="hr-HR" altLang="sr-Latn-RS" noProof="1">
                <a:latin typeface="Arial" panose="020B0604020202020204" pitchFamily="34" charset="0"/>
                <a:sym typeface="Wingdings" panose="05000000000000000000" pitchFamily="2" charset="2"/>
              </a:rPr>
              <a:t>Drzava_autora (tranzitivna ovisnost)</a:t>
            </a:r>
          </a:p>
          <a:p>
            <a:r>
              <a:rPr lang="hr-HR" noProof="1">
                <a:latin typeface="Arial" panose="020B0604020202020204" pitchFamily="34" charset="0"/>
                <a:sym typeface="Wingdings" panose="05000000000000000000" pitchFamily="2" charset="2"/>
              </a:rPr>
              <a:t>Knjiga</a:t>
            </a:r>
            <a:r>
              <a:rPr lang="en-CA" altLang="sr-Latn-RS" noProof="1">
                <a:latin typeface="Arial" panose="020B0604020202020204" pitchFamily="34" charset="0"/>
                <a:sym typeface="Wingdings" panose="05000000000000000000" pitchFamily="2" charset="2"/>
              </a:rPr>
              <a:t> </a:t>
            </a:r>
            <a:r>
              <a:rPr lang="hr-HR" altLang="sr-Latn-RS" noProof="1">
                <a:latin typeface="Arial" panose="020B0604020202020204" pitchFamily="34" charset="0"/>
                <a:sym typeface="Wingdings" panose="05000000000000000000" pitchFamily="2" charset="2"/>
              </a:rPr>
              <a:t>Drzava_autora (ako znamo knjigu, možemo saznati državu autora)</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36</a:t>
            </a:fld>
            <a:endParaRPr lang="en-US" altLang="sr-Latn-RS"/>
          </a:p>
        </p:txBody>
      </p:sp>
      <p:graphicFrame>
        <p:nvGraphicFramePr>
          <p:cNvPr id="5" name="Tablica 4"/>
          <p:cNvGraphicFramePr>
            <a:graphicFrameLocks noGrp="1"/>
          </p:cNvGraphicFramePr>
          <p:nvPr>
            <p:extLst>
              <p:ext uri="{D42A27DB-BD31-4B8C-83A1-F6EECF244321}">
                <p14:modId xmlns:p14="http://schemas.microsoft.com/office/powerpoint/2010/main" val="2424292503"/>
              </p:ext>
            </p:extLst>
          </p:nvPr>
        </p:nvGraphicFramePr>
        <p:xfrm>
          <a:off x="1703512" y="44626"/>
          <a:ext cx="6558979" cy="1944216"/>
        </p:xfrm>
        <a:graphic>
          <a:graphicData uri="http://schemas.openxmlformats.org/drawingml/2006/table">
            <a:tbl>
              <a:tblPr>
                <a:tableStyleId>{3C2FFA5D-87B4-456A-9821-1D502468CF0F}</a:tableStyleId>
              </a:tblPr>
              <a:tblGrid>
                <a:gridCol w="1512168">
                  <a:extLst>
                    <a:ext uri="{9D8B030D-6E8A-4147-A177-3AD203B41FA5}">
                      <a16:colId xmlns:a16="http://schemas.microsoft.com/office/drawing/2014/main" val="4072335392"/>
                    </a:ext>
                  </a:extLst>
                </a:gridCol>
                <a:gridCol w="1512168">
                  <a:extLst>
                    <a:ext uri="{9D8B030D-6E8A-4147-A177-3AD203B41FA5}">
                      <a16:colId xmlns:a16="http://schemas.microsoft.com/office/drawing/2014/main" val="1702947050"/>
                    </a:ext>
                  </a:extLst>
                </a:gridCol>
                <a:gridCol w="2022475">
                  <a:extLst>
                    <a:ext uri="{9D8B030D-6E8A-4147-A177-3AD203B41FA5}">
                      <a16:colId xmlns:a16="http://schemas.microsoft.com/office/drawing/2014/main" val="748937885"/>
                    </a:ext>
                  </a:extLst>
                </a:gridCol>
                <a:gridCol w="1512168">
                  <a:extLst>
                    <a:ext uri="{9D8B030D-6E8A-4147-A177-3AD203B41FA5}">
                      <a16:colId xmlns:a16="http://schemas.microsoft.com/office/drawing/2014/main" val="4125342695"/>
                    </a:ext>
                  </a:extLst>
                </a:gridCol>
              </a:tblGrid>
              <a:tr h="433665">
                <a:tc>
                  <a:txBody>
                    <a:bodyPr/>
                    <a:lstStyle/>
                    <a:p>
                      <a:r>
                        <a:rPr lang="hr-HR" sz="1400" b="1" dirty="0" err="1"/>
                        <a:t>Autor_ID</a:t>
                      </a:r>
                      <a:endParaRPr lang="hr-HR" sz="1400" b="1"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a:t>Autor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a:t>Knjiga</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err="1"/>
                        <a:t>Drzava_autora</a:t>
                      </a:r>
                      <a:endParaRPr lang="hr-HR" sz="1400" b="1"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0330132"/>
                  </a:ext>
                </a:extLst>
              </a:tr>
              <a:tr h="433665">
                <a:tc>
                  <a:txBody>
                    <a:bodyPr/>
                    <a:lstStyle/>
                    <a:p>
                      <a:r>
                        <a:rPr lang="hr-HR" sz="1400" b="1" dirty="0"/>
                        <a:t>A001</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err="1"/>
                        <a:t>O</a:t>
                      </a:r>
                      <a:r>
                        <a:rPr lang="hr-HR" sz="1400" dirty="0" err="1"/>
                        <a:t>rson</a:t>
                      </a:r>
                      <a:r>
                        <a:rPr lang="hr-HR" sz="1400" dirty="0"/>
                        <a:t> </a:t>
                      </a:r>
                      <a:r>
                        <a:rPr lang="hr-HR" sz="1400" b="1" dirty="0"/>
                        <a:t>S</a:t>
                      </a:r>
                      <a:r>
                        <a:rPr lang="hr-HR" sz="1400" dirty="0"/>
                        <a:t>cott </a:t>
                      </a:r>
                      <a:r>
                        <a:rPr lang="hr-HR" sz="1400" dirty="0" err="1"/>
                        <a:t>Card</a:t>
                      </a:r>
                      <a:endParaRPr lang="hr-HR" sz="1400"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err="1"/>
                        <a:t>Ender's</a:t>
                      </a:r>
                      <a:r>
                        <a:rPr lang="hr-HR" sz="1400" b="1" dirty="0"/>
                        <a:t> </a:t>
                      </a:r>
                      <a:r>
                        <a:rPr lang="hr-HR" sz="1400" b="0" dirty="0"/>
                        <a:t>Game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a:t>SAD</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327355"/>
                  </a:ext>
                </a:extLst>
              </a:tr>
              <a:tr h="433665">
                <a:tc>
                  <a:txBody>
                    <a:bodyPr/>
                    <a:lstStyle/>
                    <a:p>
                      <a:r>
                        <a:rPr lang="hr-HR" sz="1400" b="1" dirty="0"/>
                        <a:t>A001</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err="1"/>
                        <a:t>O</a:t>
                      </a:r>
                      <a:r>
                        <a:rPr lang="hr-HR" sz="1400" dirty="0" err="1"/>
                        <a:t>rson</a:t>
                      </a:r>
                      <a:r>
                        <a:rPr lang="hr-HR" sz="1400" dirty="0"/>
                        <a:t> </a:t>
                      </a:r>
                      <a:r>
                        <a:rPr lang="hr-HR" sz="1400" b="1" dirty="0"/>
                        <a:t>S</a:t>
                      </a:r>
                      <a:r>
                        <a:rPr lang="hr-HR" sz="1400" dirty="0"/>
                        <a:t>cott </a:t>
                      </a:r>
                      <a:r>
                        <a:rPr lang="hr-HR" sz="1400" dirty="0" err="1"/>
                        <a:t>Card</a:t>
                      </a:r>
                      <a:endParaRPr lang="hr-HR" sz="1400"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err="1"/>
                        <a:t>Children</a:t>
                      </a:r>
                      <a:r>
                        <a:rPr lang="hr-HR" sz="1400" b="1" dirty="0"/>
                        <a:t> </a:t>
                      </a:r>
                      <a:r>
                        <a:rPr lang="hr-HR" sz="1400" b="0" dirty="0" err="1"/>
                        <a:t>of</a:t>
                      </a:r>
                      <a:r>
                        <a:rPr lang="hr-HR" sz="1400" b="0" dirty="0"/>
                        <a:t> </a:t>
                      </a:r>
                      <a:r>
                        <a:rPr lang="hr-HR" sz="1400" b="0" dirty="0" err="1"/>
                        <a:t>the</a:t>
                      </a:r>
                      <a:r>
                        <a:rPr lang="hr-HR" sz="1400" b="0" dirty="0"/>
                        <a:t> </a:t>
                      </a:r>
                      <a:r>
                        <a:rPr lang="hr-HR" sz="1400" b="0" dirty="0" err="1"/>
                        <a:t>Mind</a:t>
                      </a:r>
                      <a:endParaRPr lang="hr-HR" sz="1400" b="0"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a:t>SAD</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7161940"/>
                  </a:ext>
                </a:extLst>
              </a:tr>
              <a:tr h="643221">
                <a:tc>
                  <a:txBody>
                    <a:bodyPr/>
                    <a:lstStyle/>
                    <a:p>
                      <a:r>
                        <a:rPr lang="hr-HR" sz="1400" b="1" dirty="0"/>
                        <a:t>A002</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err="1"/>
                        <a:t>M</a:t>
                      </a:r>
                      <a:r>
                        <a:rPr lang="hr-HR" sz="1400" dirty="0" err="1"/>
                        <a:t>argaret</a:t>
                      </a:r>
                      <a:r>
                        <a:rPr lang="hr-HR" sz="1400" dirty="0"/>
                        <a:t> </a:t>
                      </a:r>
                      <a:r>
                        <a:rPr lang="hr-HR" sz="1400" b="1" dirty="0"/>
                        <a:t>A</a:t>
                      </a:r>
                      <a:r>
                        <a:rPr lang="hr-HR" sz="1400" dirty="0"/>
                        <a:t>twood</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err="1"/>
                        <a:t>The</a:t>
                      </a:r>
                      <a:r>
                        <a:rPr lang="hr-HR" sz="1400" b="1" dirty="0"/>
                        <a:t> </a:t>
                      </a:r>
                      <a:r>
                        <a:rPr lang="hr-HR" sz="1400" b="1" dirty="0" err="1"/>
                        <a:t>Handmaid</a:t>
                      </a:r>
                      <a:r>
                        <a:rPr lang="hr-HR" sz="1400" b="0" dirty="0" err="1"/>
                        <a:t>'s</a:t>
                      </a:r>
                      <a:r>
                        <a:rPr lang="hr-HR" sz="1400" b="0" dirty="0"/>
                        <a:t> Tale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b="1" dirty="0"/>
                        <a:t>Kanada</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8869002"/>
                  </a:ext>
                </a:extLst>
              </a:tr>
            </a:tbl>
          </a:graphicData>
        </a:graphic>
      </p:graphicFrame>
      <p:graphicFrame>
        <p:nvGraphicFramePr>
          <p:cNvPr id="9" name="Tablica 8"/>
          <p:cNvGraphicFramePr>
            <a:graphicFrameLocks noGrp="1"/>
          </p:cNvGraphicFramePr>
          <p:nvPr/>
        </p:nvGraphicFramePr>
        <p:xfrm>
          <a:off x="1703513" y="3068960"/>
          <a:ext cx="3816423" cy="1944216"/>
        </p:xfrm>
        <a:graphic>
          <a:graphicData uri="http://schemas.openxmlformats.org/drawingml/2006/table">
            <a:tbl>
              <a:tblPr/>
              <a:tblGrid>
                <a:gridCol w="1008112">
                  <a:extLst>
                    <a:ext uri="{9D8B030D-6E8A-4147-A177-3AD203B41FA5}">
                      <a16:colId xmlns:a16="http://schemas.microsoft.com/office/drawing/2014/main" val="2158109378"/>
                    </a:ext>
                  </a:extLst>
                </a:gridCol>
                <a:gridCol w="1944216">
                  <a:extLst>
                    <a:ext uri="{9D8B030D-6E8A-4147-A177-3AD203B41FA5}">
                      <a16:colId xmlns:a16="http://schemas.microsoft.com/office/drawing/2014/main" val="1920401295"/>
                    </a:ext>
                  </a:extLst>
                </a:gridCol>
                <a:gridCol w="864095">
                  <a:extLst>
                    <a:ext uri="{9D8B030D-6E8A-4147-A177-3AD203B41FA5}">
                      <a16:colId xmlns:a16="http://schemas.microsoft.com/office/drawing/2014/main" val="2283416074"/>
                    </a:ext>
                  </a:extLst>
                </a:gridCol>
              </a:tblGrid>
              <a:tr h="433665">
                <a:tc>
                  <a:txBody>
                    <a:bodyPr/>
                    <a:lstStyle/>
                    <a:p>
                      <a:pPr marL="0" algn="l" defTabSz="914400" rtl="0" eaLnBrk="1" latinLnBrk="0" hangingPunct="1"/>
                      <a:r>
                        <a:rPr lang="hr-HR" sz="1400" kern="1200" dirty="0" err="1">
                          <a:solidFill>
                            <a:schemeClr val="dk1"/>
                          </a:solidFill>
                          <a:latin typeface="+mn-lt"/>
                          <a:ea typeface="+mn-ea"/>
                          <a:cs typeface="+mn-cs"/>
                        </a:rPr>
                        <a:t>Knjiga_ID</a:t>
                      </a:r>
                      <a:endParaRPr lang="hr-HR" sz="1400" kern="1200" dirty="0">
                        <a:solidFill>
                          <a:schemeClr val="dk1"/>
                        </a:solidFill>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hr-HR" sz="1400" kern="1200" dirty="0">
                          <a:solidFill>
                            <a:schemeClr val="dk1"/>
                          </a:solidFill>
                          <a:latin typeface="+mn-lt"/>
                          <a:ea typeface="+mn-ea"/>
                          <a:cs typeface="+mn-cs"/>
                        </a:rPr>
                        <a:t>Knjiga</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hr-HR" sz="1400" kern="1200" dirty="0" err="1">
                          <a:solidFill>
                            <a:schemeClr val="dk1"/>
                          </a:solidFill>
                          <a:latin typeface="+mn-lt"/>
                          <a:ea typeface="+mn-ea"/>
                          <a:cs typeface="+mn-cs"/>
                        </a:rPr>
                        <a:t>Autor_ID</a:t>
                      </a:r>
                      <a:endParaRPr lang="hr-HR" sz="1400" kern="1200" dirty="0">
                        <a:solidFill>
                          <a:schemeClr val="dk1"/>
                        </a:solidFill>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209346"/>
                  </a:ext>
                </a:extLst>
              </a:tr>
              <a:tr h="433665">
                <a:tc>
                  <a:txBody>
                    <a:bodyPr/>
                    <a:lstStyle/>
                    <a:p>
                      <a:pPr marL="0" algn="l" defTabSz="914400" rtl="0" eaLnBrk="1" latinLnBrk="0" hangingPunct="1"/>
                      <a:r>
                        <a:rPr lang="hr-HR" sz="1400" kern="1200" dirty="0">
                          <a:solidFill>
                            <a:schemeClr val="dk1"/>
                          </a:solidFill>
                          <a:latin typeface="+mn-lt"/>
                          <a:ea typeface="+mn-ea"/>
                          <a:cs typeface="+mn-cs"/>
                        </a:rPr>
                        <a:t>K_001</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hr-HR" sz="1400" kern="1200" dirty="0" err="1">
                          <a:solidFill>
                            <a:schemeClr val="dk1"/>
                          </a:solidFill>
                          <a:latin typeface="+mn-lt"/>
                          <a:ea typeface="+mn-ea"/>
                          <a:cs typeface="+mn-cs"/>
                        </a:rPr>
                        <a:t>Ender's</a:t>
                      </a:r>
                      <a:r>
                        <a:rPr lang="hr-HR" sz="1400" kern="1200" dirty="0">
                          <a:solidFill>
                            <a:schemeClr val="dk1"/>
                          </a:solidFill>
                          <a:latin typeface="+mn-lt"/>
                          <a:ea typeface="+mn-ea"/>
                          <a:cs typeface="+mn-cs"/>
                        </a:rPr>
                        <a:t> Game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hr-HR" sz="1400" kern="1200" dirty="0">
                          <a:solidFill>
                            <a:schemeClr val="dk1"/>
                          </a:solidFill>
                          <a:latin typeface="+mn-lt"/>
                          <a:ea typeface="+mn-ea"/>
                          <a:cs typeface="+mn-cs"/>
                        </a:rPr>
                        <a:t>001</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647745"/>
                  </a:ext>
                </a:extLst>
              </a:tr>
              <a:tr h="433665">
                <a:tc>
                  <a:txBody>
                    <a:bodyPr/>
                    <a:lstStyle/>
                    <a:p>
                      <a:pPr marL="0" algn="l" defTabSz="914400" rtl="0" eaLnBrk="1" latinLnBrk="0" hangingPunct="1"/>
                      <a:r>
                        <a:rPr lang="hr-HR" sz="1400" kern="1200" dirty="0">
                          <a:solidFill>
                            <a:schemeClr val="dk1"/>
                          </a:solidFill>
                          <a:latin typeface="+mn-lt"/>
                          <a:ea typeface="+mn-ea"/>
                          <a:cs typeface="+mn-cs"/>
                        </a:rPr>
                        <a:t>K_002</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hr-HR" sz="1400" kern="1200" dirty="0" err="1">
                          <a:solidFill>
                            <a:schemeClr val="dk1"/>
                          </a:solidFill>
                          <a:latin typeface="+mn-lt"/>
                          <a:ea typeface="+mn-ea"/>
                          <a:cs typeface="+mn-cs"/>
                        </a:rPr>
                        <a:t>Children</a:t>
                      </a:r>
                      <a:r>
                        <a:rPr lang="hr-HR" sz="1400" kern="1200" dirty="0">
                          <a:solidFill>
                            <a:schemeClr val="dk1"/>
                          </a:solidFill>
                          <a:latin typeface="+mn-lt"/>
                          <a:ea typeface="+mn-ea"/>
                          <a:cs typeface="+mn-cs"/>
                        </a:rPr>
                        <a:t> </a:t>
                      </a:r>
                      <a:r>
                        <a:rPr lang="hr-HR" sz="1400" kern="1200" dirty="0" err="1">
                          <a:solidFill>
                            <a:schemeClr val="dk1"/>
                          </a:solidFill>
                          <a:latin typeface="+mn-lt"/>
                          <a:ea typeface="+mn-ea"/>
                          <a:cs typeface="+mn-cs"/>
                        </a:rPr>
                        <a:t>of</a:t>
                      </a:r>
                      <a:r>
                        <a:rPr lang="hr-HR" sz="1400" kern="1200" dirty="0">
                          <a:solidFill>
                            <a:schemeClr val="dk1"/>
                          </a:solidFill>
                          <a:latin typeface="+mn-lt"/>
                          <a:ea typeface="+mn-ea"/>
                          <a:cs typeface="+mn-cs"/>
                        </a:rPr>
                        <a:t> </a:t>
                      </a:r>
                      <a:r>
                        <a:rPr lang="hr-HR" sz="1400" kern="1200" dirty="0" err="1">
                          <a:solidFill>
                            <a:schemeClr val="dk1"/>
                          </a:solidFill>
                          <a:latin typeface="+mn-lt"/>
                          <a:ea typeface="+mn-ea"/>
                          <a:cs typeface="+mn-cs"/>
                        </a:rPr>
                        <a:t>the</a:t>
                      </a:r>
                      <a:r>
                        <a:rPr lang="hr-HR" sz="1400" kern="1200" dirty="0">
                          <a:solidFill>
                            <a:schemeClr val="dk1"/>
                          </a:solidFill>
                          <a:latin typeface="+mn-lt"/>
                          <a:ea typeface="+mn-ea"/>
                          <a:cs typeface="+mn-cs"/>
                        </a:rPr>
                        <a:t> </a:t>
                      </a:r>
                      <a:r>
                        <a:rPr lang="hr-HR" sz="1400" kern="1200" dirty="0" err="1">
                          <a:solidFill>
                            <a:schemeClr val="dk1"/>
                          </a:solidFill>
                          <a:latin typeface="+mn-lt"/>
                          <a:ea typeface="+mn-ea"/>
                          <a:cs typeface="+mn-cs"/>
                        </a:rPr>
                        <a:t>Mind</a:t>
                      </a:r>
                      <a:endParaRPr lang="hr-HR" sz="1400" kern="1200" dirty="0">
                        <a:solidFill>
                          <a:schemeClr val="dk1"/>
                        </a:solidFill>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hr-HR" sz="1400" kern="1200" dirty="0">
                          <a:solidFill>
                            <a:schemeClr val="dk1"/>
                          </a:solidFill>
                          <a:latin typeface="+mn-lt"/>
                          <a:ea typeface="+mn-ea"/>
                          <a:cs typeface="+mn-cs"/>
                        </a:rPr>
                        <a:t>001</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9808480"/>
                  </a:ext>
                </a:extLst>
              </a:tr>
              <a:tr h="643221">
                <a:tc>
                  <a:txBody>
                    <a:bodyPr/>
                    <a:lstStyle/>
                    <a:p>
                      <a:pPr marL="0" algn="l" defTabSz="914400" rtl="0" eaLnBrk="1" latinLnBrk="0" hangingPunct="1"/>
                      <a:r>
                        <a:rPr lang="hr-HR" sz="1400" kern="1200" dirty="0">
                          <a:solidFill>
                            <a:schemeClr val="dk1"/>
                          </a:solidFill>
                          <a:latin typeface="+mn-lt"/>
                          <a:ea typeface="+mn-ea"/>
                          <a:cs typeface="+mn-cs"/>
                        </a:rPr>
                        <a:t>K_003</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hr-HR" sz="1400" kern="1200" dirty="0" err="1">
                          <a:solidFill>
                            <a:schemeClr val="dk1"/>
                          </a:solidFill>
                          <a:latin typeface="+mn-lt"/>
                          <a:ea typeface="+mn-ea"/>
                          <a:cs typeface="+mn-cs"/>
                        </a:rPr>
                        <a:t>The</a:t>
                      </a:r>
                      <a:r>
                        <a:rPr lang="hr-HR" sz="1400" kern="1200" dirty="0">
                          <a:solidFill>
                            <a:schemeClr val="dk1"/>
                          </a:solidFill>
                          <a:latin typeface="+mn-lt"/>
                          <a:ea typeface="+mn-ea"/>
                          <a:cs typeface="+mn-cs"/>
                        </a:rPr>
                        <a:t> </a:t>
                      </a:r>
                      <a:r>
                        <a:rPr lang="hr-HR" sz="1400" kern="1200" dirty="0" err="1">
                          <a:solidFill>
                            <a:schemeClr val="dk1"/>
                          </a:solidFill>
                          <a:latin typeface="+mn-lt"/>
                          <a:ea typeface="+mn-ea"/>
                          <a:cs typeface="+mn-cs"/>
                        </a:rPr>
                        <a:t>Handmaid's</a:t>
                      </a:r>
                      <a:r>
                        <a:rPr lang="hr-HR" sz="1400" kern="1200" dirty="0">
                          <a:solidFill>
                            <a:schemeClr val="dk1"/>
                          </a:solidFill>
                          <a:latin typeface="+mn-lt"/>
                          <a:ea typeface="+mn-ea"/>
                          <a:cs typeface="+mn-cs"/>
                        </a:rPr>
                        <a:t> Tale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hr-HR" sz="1400" kern="1200" dirty="0">
                          <a:solidFill>
                            <a:schemeClr val="dk1"/>
                          </a:solidFill>
                          <a:latin typeface="+mn-lt"/>
                          <a:ea typeface="+mn-ea"/>
                          <a:cs typeface="+mn-cs"/>
                        </a:rPr>
                        <a:t>002</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701594"/>
                  </a:ext>
                </a:extLst>
              </a:tr>
            </a:tbl>
          </a:graphicData>
        </a:graphic>
      </p:graphicFrame>
      <p:sp>
        <p:nvSpPr>
          <p:cNvPr id="10" name="TekstniOkvir 9"/>
          <p:cNvSpPr txBox="1"/>
          <p:nvPr/>
        </p:nvSpPr>
        <p:spPr>
          <a:xfrm>
            <a:off x="8196579" y="1017105"/>
            <a:ext cx="1624163" cy="369332"/>
          </a:xfrm>
          <a:prstGeom prst="rect">
            <a:avLst/>
          </a:prstGeom>
          <a:noFill/>
        </p:spPr>
        <p:txBody>
          <a:bodyPr wrap="none" rtlCol="0">
            <a:spAutoFit/>
          </a:bodyPr>
          <a:lstStyle/>
          <a:p>
            <a:r>
              <a:rPr lang="hr-HR" dirty="0"/>
              <a:t>Tabela autori</a:t>
            </a:r>
          </a:p>
        </p:txBody>
      </p:sp>
      <p:graphicFrame>
        <p:nvGraphicFramePr>
          <p:cNvPr id="11" name="Tablica 10"/>
          <p:cNvGraphicFramePr>
            <a:graphicFrameLocks noGrp="1"/>
          </p:cNvGraphicFramePr>
          <p:nvPr/>
        </p:nvGraphicFramePr>
        <p:xfrm>
          <a:off x="5699448" y="3285793"/>
          <a:ext cx="4153341" cy="1510551"/>
        </p:xfrm>
        <a:graphic>
          <a:graphicData uri="http://schemas.openxmlformats.org/drawingml/2006/table">
            <a:tbl>
              <a:tblPr>
                <a:tableStyleId>{3C2FFA5D-87B4-456A-9821-1D502468CF0F}</a:tableStyleId>
              </a:tblPr>
              <a:tblGrid>
                <a:gridCol w="853881">
                  <a:extLst>
                    <a:ext uri="{9D8B030D-6E8A-4147-A177-3AD203B41FA5}">
                      <a16:colId xmlns:a16="http://schemas.microsoft.com/office/drawing/2014/main" val="2280205053"/>
                    </a:ext>
                  </a:extLst>
                </a:gridCol>
                <a:gridCol w="1915013">
                  <a:extLst>
                    <a:ext uri="{9D8B030D-6E8A-4147-A177-3AD203B41FA5}">
                      <a16:colId xmlns:a16="http://schemas.microsoft.com/office/drawing/2014/main" val="2089620733"/>
                    </a:ext>
                  </a:extLst>
                </a:gridCol>
                <a:gridCol w="1384447">
                  <a:extLst>
                    <a:ext uri="{9D8B030D-6E8A-4147-A177-3AD203B41FA5}">
                      <a16:colId xmlns:a16="http://schemas.microsoft.com/office/drawing/2014/main" val="421035692"/>
                    </a:ext>
                  </a:extLst>
                </a:gridCol>
              </a:tblGrid>
              <a:tr h="433665">
                <a:tc>
                  <a:txBody>
                    <a:bodyPr/>
                    <a:lstStyle/>
                    <a:p>
                      <a:r>
                        <a:rPr lang="hr-HR" sz="1400" dirty="0" err="1"/>
                        <a:t>Autor_ID</a:t>
                      </a:r>
                      <a:endParaRPr lang="hr-HR" sz="1400"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t>Autor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err="1"/>
                        <a:t>Drzava_autora</a:t>
                      </a:r>
                      <a:endParaRPr lang="hr-HR" sz="1400"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4038289"/>
                  </a:ext>
                </a:extLst>
              </a:tr>
              <a:tr h="433665">
                <a:tc>
                  <a:txBody>
                    <a:bodyPr/>
                    <a:lstStyle/>
                    <a:p>
                      <a:r>
                        <a:rPr lang="hr-HR" sz="1400" dirty="0"/>
                        <a:t>A001</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err="1"/>
                        <a:t>Orson</a:t>
                      </a:r>
                      <a:r>
                        <a:rPr lang="hr-HR" sz="1400" dirty="0"/>
                        <a:t> Scott </a:t>
                      </a:r>
                      <a:r>
                        <a:rPr lang="hr-HR" sz="1400" dirty="0" err="1"/>
                        <a:t>Card</a:t>
                      </a:r>
                      <a:endParaRPr lang="hr-HR" sz="1400"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t>SAD</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787704"/>
                  </a:ext>
                </a:extLst>
              </a:tr>
              <a:tr h="643221">
                <a:tc>
                  <a:txBody>
                    <a:bodyPr/>
                    <a:lstStyle/>
                    <a:p>
                      <a:r>
                        <a:rPr lang="hr-HR" sz="1400" dirty="0"/>
                        <a:t>A002</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err="1"/>
                        <a:t>Margaret</a:t>
                      </a:r>
                      <a:r>
                        <a:rPr lang="hr-HR" sz="1400" dirty="0"/>
                        <a:t> Atwood</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t>Kanada</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0687487"/>
                  </a:ext>
                </a:extLst>
              </a:tr>
            </a:tbl>
          </a:graphicData>
        </a:graphic>
      </p:graphicFrame>
      <p:graphicFrame>
        <p:nvGraphicFramePr>
          <p:cNvPr id="12" name="Tablica 11"/>
          <p:cNvGraphicFramePr>
            <a:graphicFrameLocks noGrp="1"/>
          </p:cNvGraphicFramePr>
          <p:nvPr/>
        </p:nvGraphicFramePr>
        <p:xfrm>
          <a:off x="3215681" y="5255376"/>
          <a:ext cx="4153341" cy="1510551"/>
        </p:xfrm>
        <a:graphic>
          <a:graphicData uri="http://schemas.openxmlformats.org/drawingml/2006/table">
            <a:tbl>
              <a:tblPr>
                <a:tableStyleId>{3C2FFA5D-87B4-456A-9821-1D502468CF0F}</a:tableStyleId>
              </a:tblPr>
              <a:tblGrid>
                <a:gridCol w="853881">
                  <a:extLst>
                    <a:ext uri="{9D8B030D-6E8A-4147-A177-3AD203B41FA5}">
                      <a16:colId xmlns:a16="http://schemas.microsoft.com/office/drawing/2014/main" val="2280205053"/>
                    </a:ext>
                  </a:extLst>
                </a:gridCol>
                <a:gridCol w="1915013">
                  <a:extLst>
                    <a:ext uri="{9D8B030D-6E8A-4147-A177-3AD203B41FA5}">
                      <a16:colId xmlns:a16="http://schemas.microsoft.com/office/drawing/2014/main" val="2089620733"/>
                    </a:ext>
                  </a:extLst>
                </a:gridCol>
                <a:gridCol w="1384447">
                  <a:extLst>
                    <a:ext uri="{9D8B030D-6E8A-4147-A177-3AD203B41FA5}">
                      <a16:colId xmlns:a16="http://schemas.microsoft.com/office/drawing/2014/main" val="421035692"/>
                    </a:ext>
                  </a:extLst>
                </a:gridCol>
              </a:tblGrid>
              <a:tr h="433665">
                <a:tc>
                  <a:txBody>
                    <a:bodyPr/>
                    <a:lstStyle/>
                    <a:p>
                      <a:r>
                        <a:rPr lang="hr-HR" sz="1400" dirty="0" err="1"/>
                        <a:t>Autor_ID</a:t>
                      </a:r>
                      <a:endParaRPr lang="hr-HR" sz="1400"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t>Autor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err="1"/>
                        <a:t>Drzava_ID</a:t>
                      </a:r>
                      <a:endParaRPr lang="hr-HR" sz="1400"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4038289"/>
                  </a:ext>
                </a:extLst>
              </a:tr>
              <a:tr h="433665">
                <a:tc>
                  <a:txBody>
                    <a:bodyPr/>
                    <a:lstStyle/>
                    <a:p>
                      <a:r>
                        <a:rPr lang="hr-HR" sz="1400" dirty="0"/>
                        <a:t>001</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err="1"/>
                        <a:t>Orson</a:t>
                      </a:r>
                      <a:r>
                        <a:rPr lang="hr-HR" sz="1400" dirty="0"/>
                        <a:t> Scott </a:t>
                      </a:r>
                      <a:r>
                        <a:rPr lang="hr-HR" sz="1400" dirty="0" err="1"/>
                        <a:t>Card</a:t>
                      </a:r>
                      <a:endParaRPr lang="hr-HR" sz="1400"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t>D001</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787704"/>
                  </a:ext>
                </a:extLst>
              </a:tr>
              <a:tr h="643221">
                <a:tc>
                  <a:txBody>
                    <a:bodyPr/>
                    <a:lstStyle/>
                    <a:p>
                      <a:r>
                        <a:rPr lang="hr-HR" sz="1400" dirty="0"/>
                        <a:t>002</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err="1"/>
                        <a:t>Margaret</a:t>
                      </a:r>
                      <a:r>
                        <a:rPr lang="hr-HR" sz="1400" dirty="0"/>
                        <a:t> Atwood</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t>D002</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0687487"/>
                  </a:ext>
                </a:extLst>
              </a:tr>
            </a:tbl>
          </a:graphicData>
        </a:graphic>
      </p:graphicFrame>
      <p:graphicFrame>
        <p:nvGraphicFramePr>
          <p:cNvPr id="13" name="Tablica 12"/>
          <p:cNvGraphicFramePr>
            <a:graphicFrameLocks noGrp="1"/>
          </p:cNvGraphicFramePr>
          <p:nvPr/>
        </p:nvGraphicFramePr>
        <p:xfrm>
          <a:off x="7536160" y="5255375"/>
          <a:ext cx="2316628" cy="1510551"/>
        </p:xfrm>
        <a:graphic>
          <a:graphicData uri="http://schemas.openxmlformats.org/drawingml/2006/table">
            <a:tbl>
              <a:tblPr>
                <a:tableStyleId>{3C2FFA5D-87B4-456A-9821-1D502468CF0F}</a:tableStyleId>
              </a:tblPr>
              <a:tblGrid>
                <a:gridCol w="936104">
                  <a:extLst>
                    <a:ext uri="{9D8B030D-6E8A-4147-A177-3AD203B41FA5}">
                      <a16:colId xmlns:a16="http://schemas.microsoft.com/office/drawing/2014/main" val="1406149588"/>
                    </a:ext>
                  </a:extLst>
                </a:gridCol>
                <a:gridCol w="1380524">
                  <a:extLst>
                    <a:ext uri="{9D8B030D-6E8A-4147-A177-3AD203B41FA5}">
                      <a16:colId xmlns:a16="http://schemas.microsoft.com/office/drawing/2014/main" val="2111975378"/>
                    </a:ext>
                  </a:extLst>
                </a:gridCol>
              </a:tblGrid>
              <a:tr h="433665">
                <a:tc>
                  <a:txBody>
                    <a:bodyPr/>
                    <a:lstStyle/>
                    <a:p>
                      <a:r>
                        <a:rPr lang="hr-HR" sz="1400" dirty="0" err="1"/>
                        <a:t>Drzava_ID</a:t>
                      </a:r>
                      <a:endParaRPr lang="hr-HR" sz="1400"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err="1"/>
                        <a:t>Drzava_autora</a:t>
                      </a:r>
                      <a:endParaRPr lang="hr-HR" sz="1400" dirty="0"/>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798812"/>
                  </a:ext>
                </a:extLst>
              </a:tr>
              <a:tr h="433665">
                <a:tc>
                  <a:txBody>
                    <a:bodyPr/>
                    <a:lstStyle/>
                    <a:p>
                      <a:r>
                        <a:rPr lang="hr-HR" sz="1400" dirty="0"/>
                        <a:t>D001</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t>SAD</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7914893"/>
                  </a:ext>
                </a:extLst>
              </a:tr>
              <a:tr h="643221">
                <a:tc>
                  <a:txBody>
                    <a:bodyPr/>
                    <a:lstStyle/>
                    <a:p>
                      <a:r>
                        <a:rPr lang="hr-HR" sz="1400" dirty="0"/>
                        <a:t>D002</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t>Kanada</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502565"/>
                  </a:ext>
                </a:extLst>
              </a:tr>
            </a:tbl>
          </a:graphicData>
        </a:graphic>
      </p:graphicFrame>
      <p:sp>
        <p:nvSpPr>
          <p:cNvPr id="14" name="Desna vitičasta zagrada 13"/>
          <p:cNvSpPr/>
          <p:nvPr/>
        </p:nvSpPr>
        <p:spPr>
          <a:xfrm rot="5400000">
            <a:off x="7159438" y="3447564"/>
            <a:ext cx="289353" cy="3243810"/>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hr-HR">
              <a:solidFill>
                <a:srgbClr val="FF0000"/>
              </a:solidFill>
            </a:endParaRPr>
          </a:p>
        </p:txBody>
      </p:sp>
    </p:spTree>
    <p:extLst>
      <p:ext uri="{BB962C8B-B14F-4D97-AF65-F5344CB8AC3E}">
        <p14:creationId xmlns:p14="http://schemas.microsoft.com/office/powerpoint/2010/main" val="4305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Zadatak</a:t>
            </a:r>
          </a:p>
        </p:txBody>
      </p:sp>
      <p:sp>
        <p:nvSpPr>
          <p:cNvPr id="3" name="Rezervirano mjesto sadržaja 2"/>
          <p:cNvSpPr>
            <a:spLocks noGrp="1"/>
          </p:cNvSpPr>
          <p:nvPr>
            <p:ph idx="1"/>
          </p:nvPr>
        </p:nvSpPr>
        <p:spPr>
          <a:xfrm>
            <a:off x="28312" y="821605"/>
            <a:ext cx="11017224" cy="5857205"/>
          </a:xfrm>
        </p:spPr>
        <p:txBody>
          <a:bodyPr/>
          <a:lstStyle/>
          <a:p>
            <a:r>
              <a:rPr lang="hr-HR" dirty="0"/>
              <a:t>Izradi tablice za posudbu knjiga</a:t>
            </a:r>
          </a:p>
          <a:p>
            <a:r>
              <a:rPr lang="hr-HR" dirty="0"/>
              <a:t>Označi primarne ključeve</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37</a:t>
            </a:fld>
            <a:endParaRPr lang="en-US" altLang="sr-Latn-RS"/>
          </a:p>
        </p:txBody>
      </p:sp>
      <p:pic>
        <p:nvPicPr>
          <p:cNvPr id="5" name="Slika 4"/>
          <p:cNvPicPr>
            <a:picLocks noChangeAspect="1"/>
          </p:cNvPicPr>
          <p:nvPr/>
        </p:nvPicPr>
        <p:blipFill>
          <a:blip r:embed="rId2"/>
          <a:stretch>
            <a:fillRect/>
          </a:stretch>
        </p:blipFill>
        <p:spPr>
          <a:xfrm>
            <a:off x="3143672" y="3717032"/>
            <a:ext cx="6299509" cy="1870695"/>
          </a:xfrm>
          <a:prstGeom prst="rect">
            <a:avLst/>
          </a:prstGeom>
        </p:spPr>
      </p:pic>
      <p:sp>
        <p:nvSpPr>
          <p:cNvPr id="6" name="Pravokutnik 5"/>
          <p:cNvSpPr/>
          <p:nvPr/>
        </p:nvSpPr>
        <p:spPr>
          <a:xfrm>
            <a:off x="4930457" y="2967335"/>
            <a:ext cx="2331087" cy="646331"/>
          </a:xfrm>
          <a:prstGeom prst="rect">
            <a:avLst/>
          </a:prstGeom>
          <a:noFill/>
        </p:spPr>
        <p:txBody>
          <a:bodyPr wrap="none" lIns="91440" tIns="45720" rIns="91440" bIns="45720">
            <a:spAutoFit/>
          </a:bodyPr>
          <a:lstStyle/>
          <a:p>
            <a:pPr algn="ctr"/>
            <a:r>
              <a:rPr lang="hr-HR" sz="3600" b="0" cap="none" spc="0" dirty="0">
                <a:ln w="0"/>
                <a:solidFill>
                  <a:schemeClr val="tx1"/>
                </a:solidFill>
                <a:effectLst>
                  <a:outerShdw blurRad="38100" dist="19050" dir="2700000" algn="tl" rotWithShape="0">
                    <a:schemeClr val="dk1">
                      <a:alpha val="40000"/>
                    </a:schemeClr>
                  </a:outerShdw>
                </a:effectLst>
              </a:rPr>
              <a:t>DVD-teka</a:t>
            </a:r>
          </a:p>
        </p:txBody>
      </p:sp>
    </p:spTree>
    <p:extLst>
      <p:ext uri="{BB962C8B-B14F-4D97-AF65-F5344CB8AC3E}">
        <p14:creationId xmlns:p14="http://schemas.microsoft.com/office/powerpoint/2010/main" val="386508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hr-HR" dirty="0">
                <a:solidFill>
                  <a:schemeClr val="tx2">
                    <a:satMod val="130000"/>
                  </a:schemeClr>
                </a:solidFill>
              </a:rPr>
              <a:t>Posudba filmova</a:t>
            </a:r>
            <a:endParaRPr lang="en-GB" dirty="0">
              <a:solidFill>
                <a:schemeClr val="tx2">
                  <a:satMod val="130000"/>
                </a:schemeClr>
              </a:solidFill>
            </a:endParaRPr>
          </a:p>
        </p:txBody>
      </p:sp>
      <p:sp>
        <p:nvSpPr>
          <p:cNvPr id="56323" name="Rectangle 3"/>
          <p:cNvSpPr>
            <a:spLocks noGrp="1" noChangeArrowheads="1"/>
          </p:cNvSpPr>
          <p:nvPr>
            <p:ph idx="1"/>
          </p:nvPr>
        </p:nvSpPr>
        <p:spPr>
          <a:xfrm>
            <a:off x="1774825" y="1268414"/>
            <a:ext cx="2459038" cy="2808287"/>
          </a:xfrm>
          <a:solidFill>
            <a:srgbClr val="FFFF99"/>
          </a:solidFill>
          <a:ln>
            <a:solidFill>
              <a:schemeClr val="tx1"/>
            </a:solidFill>
            <a:miter lim="800000"/>
            <a:headEnd/>
            <a:tailEnd/>
          </a:ln>
        </p:spPr>
        <p:txBody>
          <a:bodyPr/>
          <a:lstStyle/>
          <a:p>
            <a:pPr eaLnBrk="1" hangingPunct="1">
              <a:lnSpc>
                <a:spcPct val="80000"/>
              </a:lnSpc>
              <a:buFontTx/>
              <a:buNone/>
            </a:pPr>
            <a:r>
              <a:rPr lang="hr-HR" altLang="sr-Latn-RS" sz="2400" b="1" i="1"/>
              <a:t>Član</a:t>
            </a:r>
          </a:p>
          <a:p>
            <a:pPr eaLnBrk="1" hangingPunct="1">
              <a:lnSpc>
                <a:spcPct val="80000"/>
              </a:lnSpc>
              <a:buFont typeface="Wingdings" panose="05000000000000000000" pitchFamily="2" charset="2"/>
              <a:buChar char="v"/>
            </a:pPr>
            <a:r>
              <a:rPr lang="hr-HR" altLang="sr-Latn-RS" sz="2000" u="sng"/>
              <a:t>Šifra člana</a:t>
            </a:r>
            <a:r>
              <a:rPr lang="hr-HR" altLang="sr-Latn-RS" sz="2000"/>
              <a:t> (T)</a:t>
            </a:r>
          </a:p>
          <a:p>
            <a:pPr eaLnBrk="1" hangingPunct="1">
              <a:lnSpc>
                <a:spcPct val="80000"/>
              </a:lnSpc>
              <a:buFont typeface="Wingdings" panose="05000000000000000000" pitchFamily="2" charset="2"/>
              <a:buChar char="v"/>
            </a:pPr>
            <a:r>
              <a:rPr lang="hr-HR" altLang="sr-Latn-RS" sz="2000"/>
              <a:t>Ime i prezime (T)</a:t>
            </a:r>
          </a:p>
          <a:p>
            <a:pPr eaLnBrk="1" hangingPunct="1">
              <a:lnSpc>
                <a:spcPct val="80000"/>
              </a:lnSpc>
              <a:buFont typeface="Wingdings" panose="05000000000000000000" pitchFamily="2" charset="2"/>
              <a:buChar char="v"/>
            </a:pPr>
            <a:r>
              <a:rPr lang="hr-HR" altLang="sr-Latn-RS" sz="2000"/>
              <a:t>Adresa (T)</a:t>
            </a:r>
          </a:p>
          <a:p>
            <a:pPr eaLnBrk="1" hangingPunct="1">
              <a:lnSpc>
                <a:spcPct val="80000"/>
              </a:lnSpc>
              <a:buFont typeface="Wingdings" panose="05000000000000000000" pitchFamily="2" charset="2"/>
              <a:buChar char="v"/>
            </a:pPr>
            <a:r>
              <a:rPr lang="hr-HR" altLang="sr-Latn-RS" sz="2000"/>
              <a:t>Broj telefona (T)</a:t>
            </a:r>
          </a:p>
          <a:p>
            <a:pPr eaLnBrk="1" hangingPunct="1">
              <a:lnSpc>
                <a:spcPct val="80000"/>
              </a:lnSpc>
              <a:buFont typeface="Wingdings" panose="05000000000000000000" pitchFamily="2" charset="2"/>
              <a:buChar char="v"/>
            </a:pPr>
            <a:r>
              <a:rPr lang="hr-HR" altLang="sr-Latn-RS" sz="2000"/>
              <a:t>Napomena (M)</a:t>
            </a:r>
            <a:endParaRPr lang="en-GB" altLang="sr-Latn-RS" sz="2000"/>
          </a:p>
        </p:txBody>
      </p:sp>
      <p:sp>
        <p:nvSpPr>
          <p:cNvPr id="18" name="Rezervirano mjesto broja slajda 4"/>
          <p:cNvSpPr>
            <a:spLocks noGrp="1"/>
          </p:cNvSpPr>
          <p:nvPr>
            <p:ph type="sldNum" sz="quarter" idx="12"/>
          </p:nvPr>
        </p:nvSpPr>
        <p:spPr/>
        <p:txBody>
          <a:bodyPr>
            <a:normAutofit lnSpcReduction="1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A00DA1-FC62-4FAE-9FD8-6181B89CEAAE}" type="slidenum">
              <a:rPr lang="en-GB" altLang="sr-Latn-RS">
                <a:solidFill>
                  <a:srgbClr val="B5A788"/>
                </a:solidFill>
              </a:rPr>
              <a:pPr eaLnBrk="1" hangingPunct="1"/>
              <a:t>38</a:t>
            </a:fld>
            <a:endParaRPr lang="en-GB" altLang="sr-Latn-RS">
              <a:solidFill>
                <a:srgbClr val="B5A788"/>
              </a:solidFill>
            </a:endParaRPr>
          </a:p>
        </p:txBody>
      </p:sp>
      <p:sp>
        <p:nvSpPr>
          <p:cNvPr id="56326" name="Rectangle 4"/>
          <p:cNvSpPr>
            <a:spLocks noChangeArrowheads="1"/>
          </p:cNvSpPr>
          <p:nvPr/>
        </p:nvSpPr>
        <p:spPr bwMode="auto">
          <a:xfrm>
            <a:off x="8256588" y="1268413"/>
            <a:ext cx="2303462" cy="1873250"/>
          </a:xfrm>
          <a:prstGeom prst="rect">
            <a:avLst/>
          </a:prstGeom>
          <a:solidFill>
            <a:srgbClr val="FFFF99"/>
          </a:solidFill>
          <a:ln w="9525">
            <a:solidFill>
              <a:schemeClr val="tx1"/>
            </a:solidFill>
            <a:miter lim="800000"/>
            <a:headEnd/>
            <a:tailEnd/>
          </a:ln>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hr-HR" altLang="sr-Latn-RS" sz="2400" b="1" i="1"/>
              <a:t>Film</a:t>
            </a:r>
          </a:p>
          <a:p>
            <a:pPr eaLnBrk="1" hangingPunct="1">
              <a:spcBef>
                <a:spcPct val="20000"/>
              </a:spcBef>
              <a:buFont typeface="Wingdings" panose="05000000000000000000" pitchFamily="2" charset="2"/>
              <a:buChar char="v"/>
            </a:pPr>
            <a:r>
              <a:rPr lang="hr-HR" altLang="sr-Latn-RS" sz="2000" u="sng"/>
              <a:t>Šifra filma</a:t>
            </a:r>
            <a:r>
              <a:rPr lang="hr-HR" altLang="sr-Latn-RS" sz="2000"/>
              <a:t> (AN)</a:t>
            </a:r>
            <a:endParaRPr lang="hr-HR" altLang="sr-Latn-RS" sz="2000" u="sng"/>
          </a:p>
          <a:p>
            <a:pPr eaLnBrk="1" hangingPunct="1">
              <a:spcBef>
                <a:spcPct val="20000"/>
              </a:spcBef>
              <a:buFont typeface="Wingdings" panose="05000000000000000000" pitchFamily="2" charset="2"/>
              <a:buChar char="v"/>
            </a:pPr>
            <a:r>
              <a:rPr lang="hr-HR" altLang="sr-Latn-RS" sz="2000"/>
              <a:t>Naziv filma (T)</a:t>
            </a:r>
          </a:p>
          <a:p>
            <a:pPr eaLnBrk="1" hangingPunct="1">
              <a:spcBef>
                <a:spcPct val="20000"/>
              </a:spcBef>
              <a:buFont typeface="Wingdings" panose="05000000000000000000" pitchFamily="2" charset="2"/>
              <a:buChar char="v"/>
            </a:pPr>
            <a:r>
              <a:rPr lang="hr-HR" altLang="sr-Latn-RS" sz="2000"/>
              <a:t>Žanr (T)</a:t>
            </a:r>
          </a:p>
        </p:txBody>
      </p:sp>
      <p:sp>
        <p:nvSpPr>
          <p:cNvPr id="56327" name="Rectangle 5"/>
          <p:cNvSpPr>
            <a:spLocks noChangeArrowheads="1"/>
          </p:cNvSpPr>
          <p:nvPr/>
        </p:nvSpPr>
        <p:spPr bwMode="auto">
          <a:xfrm>
            <a:off x="4943475" y="1268414"/>
            <a:ext cx="2808288" cy="3671887"/>
          </a:xfrm>
          <a:prstGeom prst="rect">
            <a:avLst/>
          </a:prstGeom>
          <a:solidFill>
            <a:srgbClr val="FFFF99"/>
          </a:solidFill>
          <a:ln w="9525">
            <a:solidFill>
              <a:schemeClr val="tx1"/>
            </a:solidFill>
            <a:miter lim="800000"/>
            <a:headEnd/>
            <a:tailEnd/>
          </a:ln>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hr-HR" altLang="sr-Latn-RS" sz="2400" b="1" i="1" dirty="0"/>
              <a:t>Posudba</a:t>
            </a:r>
          </a:p>
          <a:p>
            <a:pPr eaLnBrk="1" hangingPunct="1">
              <a:spcBef>
                <a:spcPct val="20000"/>
              </a:spcBef>
              <a:buFont typeface="Wingdings" panose="05000000000000000000" pitchFamily="2" charset="2"/>
              <a:buChar char="v"/>
            </a:pPr>
            <a:r>
              <a:rPr lang="hr-HR" altLang="sr-Latn-RS" sz="2000" u="sng" dirty="0"/>
              <a:t>Šifra posudbe</a:t>
            </a:r>
            <a:r>
              <a:rPr lang="hr-HR" altLang="sr-Latn-RS" sz="2000" dirty="0"/>
              <a:t> (AN)</a:t>
            </a:r>
            <a:endParaRPr lang="hr-HR" altLang="sr-Latn-RS" sz="2000" u="sng" dirty="0"/>
          </a:p>
          <a:p>
            <a:pPr eaLnBrk="1" hangingPunct="1">
              <a:spcBef>
                <a:spcPct val="20000"/>
              </a:spcBef>
              <a:buFont typeface="Wingdings" panose="05000000000000000000" pitchFamily="2" charset="2"/>
              <a:buChar char="v"/>
            </a:pPr>
            <a:r>
              <a:rPr lang="hr-HR" altLang="sr-Latn-RS" sz="2000" dirty="0"/>
              <a:t>Šifra člana (T)</a:t>
            </a:r>
          </a:p>
          <a:p>
            <a:pPr eaLnBrk="1" hangingPunct="1">
              <a:spcBef>
                <a:spcPct val="20000"/>
              </a:spcBef>
              <a:buFont typeface="Wingdings" panose="05000000000000000000" pitchFamily="2" charset="2"/>
              <a:buChar char="v"/>
            </a:pPr>
            <a:r>
              <a:rPr lang="hr-HR" altLang="sr-Latn-RS" sz="2000" dirty="0"/>
              <a:t>Šifra filma (N)</a:t>
            </a:r>
          </a:p>
          <a:p>
            <a:pPr eaLnBrk="1" hangingPunct="1">
              <a:spcBef>
                <a:spcPct val="20000"/>
              </a:spcBef>
              <a:buFont typeface="Wingdings" panose="05000000000000000000" pitchFamily="2" charset="2"/>
              <a:buChar char="v"/>
            </a:pPr>
            <a:r>
              <a:rPr lang="hr-HR" altLang="sr-Latn-RS" sz="2000" dirty="0" err="1"/>
              <a:t>Id</a:t>
            </a:r>
            <a:r>
              <a:rPr lang="hr-HR" altLang="sr-Latn-RS" sz="2000" dirty="0"/>
              <a:t> djelatnika (N)</a:t>
            </a:r>
          </a:p>
          <a:p>
            <a:pPr eaLnBrk="1" hangingPunct="1">
              <a:spcBef>
                <a:spcPct val="20000"/>
              </a:spcBef>
              <a:buFont typeface="Wingdings" panose="05000000000000000000" pitchFamily="2" charset="2"/>
              <a:buChar char="v"/>
            </a:pPr>
            <a:r>
              <a:rPr lang="hr-HR" altLang="sr-Latn-RS" sz="2000" dirty="0"/>
              <a:t>Datum (D/T)</a:t>
            </a:r>
          </a:p>
          <a:p>
            <a:pPr eaLnBrk="1" hangingPunct="1">
              <a:spcBef>
                <a:spcPct val="20000"/>
              </a:spcBef>
              <a:buFont typeface="Wingdings" panose="05000000000000000000" pitchFamily="2" charset="2"/>
              <a:buChar char="v"/>
            </a:pPr>
            <a:r>
              <a:rPr lang="hr-HR" altLang="sr-Latn-RS" sz="2000" dirty="0">
                <a:solidFill>
                  <a:srgbClr val="0070C0"/>
                </a:solidFill>
              </a:rPr>
              <a:t>Cijena (C)</a:t>
            </a:r>
          </a:p>
          <a:p>
            <a:pPr eaLnBrk="1" hangingPunct="1">
              <a:spcBef>
                <a:spcPct val="20000"/>
              </a:spcBef>
              <a:buFont typeface="Wingdings" panose="05000000000000000000" pitchFamily="2" charset="2"/>
              <a:buChar char="v"/>
            </a:pPr>
            <a:r>
              <a:rPr lang="hr-HR" altLang="sr-Latn-RS" sz="2000" dirty="0"/>
              <a:t>Film vraćen (Y/N)</a:t>
            </a:r>
            <a:endParaRPr lang="en-GB" altLang="sr-Latn-RS" sz="2000" dirty="0"/>
          </a:p>
        </p:txBody>
      </p:sp>
      <p:sp>
        <p:nvSpPr>
          <p:cNvPr id="56328" name="Rectangle 6"/>
          <p:cNvSpPr>
            <a:spLocks noChangeArrowheads="1"/>
          </p:cNvSpPr>
          <p:nvPr/>
        </p:nvSpPr>
        <p:spPr bwMode="auto">
          <a:xfrm>
            <a:off x="8112125" y="3716339"/>
            <a:ext cx="2520950" cy="2808287"/>
          </a:xfrm>
          <a:prstGeom prst="rect">
            <a:avLst/>
          </a:prstGeom>
          <a:solidFill>
            <a:srgbClr val="FFFF99"/>
          </a:solidFill>
          <a:ln w="9525">
            <a:solidFill>
              <a:schemeClr val="tx1"/>
            </a:solidFill>
            <a:miter lim="800000"/>
            <a:headEnd/>
            <a:tailEnd/>
          </a:ln>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hr-HR" altLang="sr-Latn-RS" sz="2000" b="1" i="1"/>
              <a:t>Djelatnik</a:t>
            </a:r>
          </a:p>
          <a:p>
            <a:pPr eaLnBrk="1" hangingPunct="1">
              <a:spcBef>
                <a:spcPct val="20000"/>
              </a:spcBef>
              <a:buFont typeface="Wingdings" panose="05000000000000000000" pitchFamily="2" charset="2"/>
              <a:buChar char="v"/>
            </a:pPr>
            <a:r>
              <a:rPr lang="hr-HR" altLang="sr-Latn-RS" sz="2000" u="sng"/>
              <a:t>Id djelatnika</a:t>
            </a:r>
            <a:r>
              <a:rPr lang="hr-HR" altLang="sr-Latn-RS" sz="2000"/>
              <a:t> (AN)</a:t>
            </a:r>
            <a:endParaRPr lang="hr-HR" altLang="sr-Latn-RS" sz="2000" u="sng"/>
          </a:p>
          <a:p>
            <a:pPr eaLnBrk="1" hangingPunct="1">
              <a:spcBef>
                <a:spcPct val="20000"/>
              </a:spcBef>
              <a:buFont typeface="Wingdings" panose="05000000000000000000" pitchFamily="2" charset="2"/>
              <a:buChar char="v"/>
            </a:pPr>
            <a:r>
              <a:rPr lang="hr-HR" altLang="sr-Latn-RS" sz="2000"/>
              <a:t>Ime i prezime (T)</a:t>
            </a:r>
          </a:p>
          <a:p>
            <a:pPr eaLnBrk="1" hangingPunct="1">
              <a:spcBef>
                <a:spcPct val="20000"/>
              </a:spcBef>
              <a:buFont typeface="Wingdings" panose="05000000000000000000" pitchFamily="2" charset="2"/>
              <a:buChar char="v"/>
            </a:pPr>
            <a:r>
              <a:rPr lang="hr-HR" altLang="sr-Latn-RS" sz="2000"/>
              <a:t>Adresa (T)</a:t>
            </a:r>
          </a:p>
          <a:p>
            <a:pPr eaLnBrk="1" hangingPunct="1">
              <a:spcBef>
                <a:spcPct val="20000"/>
              </a:spcBef>
              <a:buFont typeface="Wingdings" panose="05000000000000000000" pitchFamily="2" charset="2"/>
              <a:buChar char="v"/>
            </a:pPr>
            <a:r>
              <a:rPr lang="hr-HR" altLang="sr-Latn-RS" sz="2000"/>
              <a:t>Broj telefona (T)</a:t>
            </a:r>
          </a:p>
          <a:p>
            <a:pPr eaLnBrk="1" hangingPunct="1">
              <a:spcBef>
                <a:spcPct val="20000"/>
              </a:spcBef>
              <a:buFont typeface="Wingdings" panose="05000000000000000000" pitchFamily="2" charset="2"/>
              <a:buChar char="v"/>
            </a:pPr>
            <a:r>
              <a:rPr lang="hr-HR" altLang="sr-Latn-RS" sz="2000"/>
              <a:t>Napomena (M)</a:t>
            </a:r>
            <a:endParaRPr lang="en-GB" altLang="sr-Latn-RS" sz="2000"/>
          </a:p>
        </p:txBody>
      </p:sp>
      <p:sp>
        <p:nvSpPr>
          <p:cNvPr id="56329" name="Line 8"/>
          <p:cNvSpPr>
            <a:spLocks noChangeShapeType="1"/>
          </p:cNvSpPr>
          <p:nvPr/>
        </p:nvSpPr>
        <p:spPr bwMode="auto">
          <a:xfrm>
            <a:off x="4079876" y="1773238"/>
            <a:ext cx="574675"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hr-HR"/>
          </a:p>
        </p:txBody>
      </p:sp>
      <p:sp>
        <p:nvSpPr>
          <p:cNvPr id="56330" name="Line 9"/>
          <p:cNvSpPr>
            <a:spLocks noChangeShapeType="1"/>
          </p:cNvSpPr>
          <p:nvPr/>
        </p:nvSpPr>
        <p:spPr bwMode="auto">
          <a:xfrm>
            <a:off x="4654550" y="1773239"/>
            <a:ext cx="0" cy="50323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56331" name="Line 10"/>
          <p:cNvSpPr>
            <a:spLocks noChangeShapeType="1"/>
          </p:cNvSpPr>
          <p:nvPr/>
        </p:nvSpPr>
        <p:spPr bwMode="auto">
          <a:xfrm>
            <a:off x="4654550" y="2276475"/>
            <a:ext cx="36195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56332" name="Line 11"/>
          <p:cNvSpPr>
            <a:spLocks noChangeShapeType="1"/>
          </p:cNvSpPr>
          <p:nvPr/>
        </p:nvSpPr>
        <p:spPr bwMode="auto">
          <a:xfrm flipH="1">
            <a:off x="7967663" y="1989138"/>
            <a:ext cx="360362"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hr-HR"/>
          </a:p>
        </p:txBody>
      </p:sp>
      <p:sp>
        <p:nvSpPr>
          <p:cNvPr id="56333" name="Line 12"/>
          <p:cNvSpPr>
            <a:spLocks noChangeShapeType="1"/>
          </p:cNvSpPr>
          <p:nvPr/>
        </p:nvSpPr>
        <p:spPr bwMode="auto">
          <a:xfrm>
            <a:off x="7967663" y="1989139"/>
            <a:ext cx="0" cy="64928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56334" name="Line 13"/>
          <p:cNvSpPr>
            <a:spLocks noChangeShapeType="1"/>
          </p:cNvSpPr>
          <p:nvPr/>
        </p:nvSpPr>
        <p:spPr bwMode="auto">
          <a:xfrm flipH="1">
            <a:off x="7175501" y="2636838"/>
            <a:ext cx="792163"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56335" name="Line 15"/>
          <p:cNvSpPr>
            <a:spLocks noChangeShapeType="1"/>
          </p:cNvSpPr>
          <p:nvPr/>
        </p:nvSpPr>
        <p:spPr bwMode="auto">
          <a:xfrm flipH="1">
            <a:off x="7896226" y="4292600"/>
            <a:ext cx="358775"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hr-HR"/>
          </a:p>
        </p:txBody>
      </p:sp>
      <p:sp>
        <p:nvSpPr>
          <p:cNvPr id="56336" name="Line 16"/>
          <p:cNvSpPr>
            <a:spLocks noChangeShapeType="1"/>
          </p:cNvSpPr>
          <p:nvPr/>
        </p:nvSpPr>
        <p:spPr bwMode="auto">
          <a:xfrm flipV="1">
            <a:off x="7896225" y="2997200"/>
            <a:ext cx="1588" cy="12954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56337" name="Line 17"/>
          <p:cNvSpPr>
            <a:spLocks noChangeShapeType="1"/>
          </p:cNvSpPr>
          <p:nvPr/>
        </p:nvSpPr>
        <p:spPr bwMode="auto">
          <a:xfrm flipH="1">
            <a:off x="7248525" y="2997200"/>
            <a:ext cx="649288"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56338" name="Text Box 18"/>
          <p:cNvSpPr txBox="1">
            <a:spLocks noChangeArrowheads="1"/>
          </p:cNvSpPr>
          <p:nvPr/>
        </p:nvSpPr>
        <p:spPr bwMode="auto">
          <a:xfrm>
            <a:off x="586581" y="4908551"/>
            <a:ext cx="57610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r-HR" altLang="sr-Latn-RS" sz="2000" dirty="0"/>
              <a:t>U raznim tablicama povezujemo polja koja imaju isti tip. </a:t>
            </a:r>
            <a:br>
              <a:rPr lang="hr-HR" altLang="sr-Latn-RS" sz="2000" dirty="0"/>
            </a:br>
            <a:r>
              <a:rPr lang="hr-HR" altLang="sr-Latn-RS" sz="2000" dirty="0"/>
              <a:t>Ta polja trebaju biti istog tipa. </a:t>
            </a:r>
            <a:br>
              <a:rPr lang="hr-HR" altLang="sr-Latn-RS" sz="2000" dirty="0"/>
            </a:br>
            <a:r>
              <a:rPr lang="hr-HR" altLang="sr-Latn-RS" sz="2000" dirty="0"/>
              <a:t>Izuzetak je polje tipa </a:t>
            </a:r>
            <a:r>
              <a:rPr lang="hr-HR" altLang="sr-Latn-RS" sz="2000" dirty="0" err="1"/>
              <a:t>Autonumber</a:t>
            </a:r>
            <a:r>
              <a:rPr lang="hr-HR" altLang="sr-Latn-RS" sz="2000" dirty="0"/>
              <a:t> koji se povezuje s poljem tipa </a:t>
            </a:r>
            <a:r>
              <a:rPr lang="hr-HR" altLang="sr-Latn-RS" sz="2000" dirty="0" err="1"/>
              <a:t>Number</a:t>
            </a:r>
            <a:r>
              <a:rPr lang="hr-HR" altLang="sr-Latn-RS" sz="2000" dirty="0"/>
              <a:t> u drugoj tablici!</a:t>
            </a:r>
          </a:p>
        </p:txBody>
      </p:sp>
    </p:spTree>
    <p:extLst>
      <p:ext uri="{BB962C8B-B14F-4D97-AF65-F5344CB8AC3E}">
        <p14:creationId xmlns:p14="http://schemas.microsoft.com/office/powerpoint/2010/main" val="4234731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Normalizacija vježba</a:t>
            </a:r>
            <a:endParaRPr lang="hr-HR" dirty="0"/>
          </a:p>
        </p:txBody>
      </p:sp>
      <p:pic>
        <p:nvPicPr>
          <p:cNvPr id="6" name="Rezervirano mjesto slike 5"/>
          <p:cNvPicPr>
            <a:picLocks noGrp="1" noChangeAspect="1"/>
          </p:cNvPicPr>
          <p:nvPr>
            <p:ph type="pic" idx="1"/>
          </p:nvPr>
        </p:nvPicPr>
        <p:blipFill>
          <a:blip r:embed="rId2">
            <a:extLst>
              <a:ext uri="{28A0092B-C50C-407E-A947-70E740481C1C}">
                <a14:useLocalDpi xmlns:a14="http://schemas.microsoft.com/office/drawing/2010/main" val="0"/>
              </a:ext>
            </a:extLst>
          </a:blip>
          <a:srcRect t="14144" b="14144"/>
          <a:stretch>
            <a:fillRect/>
          </a:stretch>
        </p:blipFill>
        <p:spPr/>
      </p:pic>
    </p:spTree>
    <p:extLst>
      <p:ext uri="{BB962C8B-B14F-4D97-AF65-F5344CB8AC3E}">
        <p14:creationId xmlns:p14="http://schemas.microsoft.com/office/powerpoint/2010/main" val="171666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hr-HR" altLang="sr-Latn-RS"/>
              <a:t>Baza podataka</a:t>
            </a:r>
          </a:p>
        </p:txBody>
      </p:sp>
      <p:sp>
        <p:nvSpPr>
          <p:cNvPr id="11268" name="Rectangle 3"/>
          <p:cNvSpPr>
            <a:spLocks noGrp="1" noChangeArrowheads="1"/>
          </p:cNvSpPr>
          <p:nvPr>
            <p:ph type="body" sz="half" idx="1"/>
          </p:nvPr>
        </p:nvSpPr>
        <p:spPr/>
        <p:txBody>
          <a:bodyPr/>
          <a:lstStyle/>
          <a:p>
            <a:pPr eaLnBrk="1" hangingPunct="1"/>
            <a:endParaRPr lang="hr-HR" altLang="sr-Latn-RS" sz="2400" b="1"/>
          </a:p>
          <a:p>
            <a:pPr eaLnBrk="1" hangingPunct="1"/>
            <a:endParaRPr lang="hr-HR" altLang="sr-Latn-RS" sz="2400"/>
          </a:p>
        </p:txBody>
      </p:sp>
      <p:pic>
        <p:nvPicPr>
          <p:cNvPr id="11308" name="Picture 103" descr="labret_haris"/>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1919289" y="1268413"/>
            <a:ext cx="2160587" cy="2024062"/>
          </a:xfrm>
          <a:noFill/>
        </p:spPr>
      </p:pic>
      <p:sp>
        <p:nvSpPr>
          <p:cNvPr id="11266" name="Rezervirano mjesto broja slajda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000612E3-4645-4126-92EC-1FC0CB9C0E87}" type="slidenum">
              <a:rPr lang="en-US" altLang="sr-Latn-RS" sz="1400">
                <a:solidFill>
                  <a:schemeClr val="tx2"/>
                </a:solidFill>
              </a:rPr>
              <a:pPr>
                <a:spcBef>
                  <a:spcPct val="0"/>
                </a:spcBef>
                <a:buFontTx/>
                <a:buNone/>
              </a:pPr>
              <a:t>4</a:t>
            </a:fld>
            <a:endParaRPr lang="en-US" altLang="sr-Latn-RS" sz="1400">
              <a:solidFill>
                <a:schemeClr val="tx2"/>
              </a:solidFill>
            </a:endParaRPr>
          </a:p>
        </p:txBody>
      </p:sp>
      <p:pic>
        <p:nvPicPr>
          <p:cNvPr id="11269" name="Picture 27" descr="lab_holtm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49258" y="1229386"/>
            <a:ext cx="149383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9" descr="labret_cha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40238" y="1268414"/>
            <a:ext cx="1524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4579" name="Group 195"/>
          <p:cNvGraphicFramePr>
            <a:graphicFrameLocks noGrp="1"/>
          </p:cNvGraphicFramePr>
          <p:nvPr>
            <p:extLst>
              <p:ext uri="{D42A27DB-BD31-4B8C-83A1-F6EECF244321}">
                <p14:modId xmlns:p14="http://schemas.microsoft.com/office/powerpoint/2010/main" val="673442797"/>
              </p:ext>
            </p:extLst>
          </p:nvPr>
        </p:nvGraphicFramePr>
        <p:xfrm>
          <a:off x="2054498" y="3378860"/>
          <a:ext cx="8794029" cy="2533652"/>
        </p:xfrm>
        <a:graphic>
          <a:graphicData uri="http://schemas.openxmlformats.org/drawingml/2006/table">
            <a:tbl>
              <a:tblPr/>
              <a:tblGrid>
                <a:gridCol w="2479822">
                  <a:extLst>
                    <a:ext uri="{9D8B030D-6E8A-4147-A177-3AD203B41FA5}">
                      <a16:colId xmlns:a16="http://schemas.microsoft.com/office/drawing/2014/main" val="1011769227"/>
                    </a:ext>
                  </a:extLst>
                </a:gridCol>
                <a:gridCol w="2479822">
                  <a:extLst>
                    <a:ext uri="{9D8B030D-6E8A-4147-A177-3AD203B41FA5}">
                      <a16:colId xmlns:a16="http://schemas.microsoft.com/office/drawing/2014/main" val="436354674"/>
                    </a:ext>
                  </a:extLst>
                </a:gridCol>
                <a:gridCol w="1102481">
                  <a:extLst>
                    <a:ext uri="{9D8B030D-6E8A-4147-A177-3AD203B41FA5}">
                      <a16:colId xmlns:a16="http://schemas.microsoft.com/office/drawing/2014/main" val="3357464826"/>
                    </a:ext>
                  </a:extLst>
                </a:gridCol>
                <a:gridCol w="1515530">
                  <a:extLst>
                    <a:ext uri="{9D8B030D-6E8A-4147-A177-3AD203B41FA5}">
                      <a16:colId xmlns:a16="http://schemas.microsoft.com/office/drawing/2014/main" val="257578666"/>
                    </a:ext>
                  </a:extLst>
                </a:gridCol>
                <a:gridCol w="1216374">
                  <a:extLst>
                    <a:ext uri="{9D8B030D-6E8A-4147-A177-3AD203B41FA5}">
                      <a16:colId xmlns:a16="http://schemas.microsoft.com/office/drawing/2014/main" val="1175117101"/>
                    </a:ext>
                  </a:extLst>
                </a:gridCol>
              </a:tblGrid>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1" u="none" strike="noStrike" cap="none" normalizeH="0" baseline="0" dirty="0">
                          <a:ln>
                            <a:noFill/>
                          </a:ln>
                          <a:solidFill>
                            <a:srgbClr val="000000"/>
                          </a:solidFill>
                          <a:effectLst/>
                          <a:latin typeface="Arial" panose="020B0604020202020204" pitchFamily="34" charset="0"/>
                        </a:rPr>
                        <a:t>Broj čipa</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1" u="none" strike="noStrike" cap="none" normalizeH="0" baseline="0" dirty="0">
                          <a:ln>
                            <a:noFill/>
                          </a:ln>
                          <a:solidFill>
                            <a:srgbClr val="000000"/>
                          </a:solidFill>
                          <a:effectLst/>
                          <a:latin typeface="Arial" panose="020B0604020202020204" pitchFamily="34" charset="0"/>
                        </a:rPr>
                        <a:t>Pasmina</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1" u="none" strike="noStrike" cap="none" normalizeH="0" baseline="0">
                          <a:ln>
                            <a:noFill/>
                          </a:ln>
                          <a:solidFill>
                            <a:srgbClr val="000000"/>
                          </a:solidFill>
                          <a:effectLst/>
                          <a:latin typeface="Arial" panose="020B0604020202020204" pitchFamily="34" charset="0"/>
                        </a:rPr>
                        <a:t>Boja </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1" u="none" strike="noStrike" cap="none" normalizeH="0" baseline="0" dirty="0">
                          <a:ln>
                            <a:noFill/>
                          </a:ln>
                          <a:solidFill>
                            <a:srgbClr val="000000"/>
                          </a:solidFill>
                          <a:effectLst/>
                          <a:latin typeface="Arial" panose="020B0604020202020204" pitchFamily="34" charset="0"/>
                        </a:rPr>
                        <a:t>Starost </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1" u="none" strike="noStrike" cap="none" normalizeH="0" baseline="0" dirty="0">
                          <a:ln>
                            <a:noFill/>
                          </a:ln>
                          <a:solidFill>
                            <a:srgbClr val="000000"/>
                          </a:solidFill>
                          <a:effectLst/>
                          <a:latin typeface="Arial" panose="020B0604020202020204" pitchFamily="34" charset="0"/>
                        </a:rPr>
                        <a:t>Ime</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929062086"/>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a:ln>
                            <a:noFill/>
                          </a:ln>
                          <a:solidFill>
                            <a:srgbClr val="000000"/>
                          </a:solidFill>
                          <a:effectLst/>
                          <a:latin typeface="Arial" panose="020B0604020202020204" pitchFamily="34" charset="0"/>
                        </a:rPr>
                        <a:t>123456789012341</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a:ln>
                            <a:noFill/>
                          </a:ln>
                          <a:solidFill>
                            <a:srgbClr val="000000"/>
                          </a:solidFill>
                          <a:effectLst/>
                          <a:latin typeface="Arial" panose="020B0604020202020204" pitchFamily="34" charset="0"/>
                        </a:rPr>
                        <a:t>Labrador </a:t>
                      </a:r>
                      <a:r>
                        <a:rPr kumimoji="0" lang="hr-HR" altLang="en-US" sz="2000" b="1" i="0" u="none" strike="noStrike" cap="none" normalizeH="0" baseline="0" dirty="0" err="1">
                          <a:ln>
                            <a:noFill/>
                          </a:ln>
                          <a:solidFill>
                            <a:srgbClr val="000000"/>
                          </a:solidFill>
                          <a:effectLst/>
                          <a:latin typeface="Arial" panose="020B0604020202020204" pitchFamily="34" charset="0"/>
                        </a:rPr>
                        <a:t>retriver</a:t>
                      </a:r>
                      <a:endParaRPr kumimoji="0" lang="hr-HR" altLang="en-US" sz="2000" b="1" i="0" u="none" strike="noStrike" cap="none" normalizeH="0" baseline="0" dirty="0">
                        <a:ln>
                          <a:noFill/>
                        </a:ln>
                        <a:solidFill>
                          <a:srgbClr val="000000"/>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a:ln>
                            <a:noFill/>
                          </a:ln>
                          <a:solidFill>
                            <a:srgbClr val="000000"/>
                          </a:solidFill>
                          <a:effectLst/>
                          <a:latin typeface="Arial" panose="020B0604020202020204" pitchFamily="34" charset="0"/>
                        </a:rPr>
                        <a:t>Smeđa</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a:ln>
                            <a:noFill/>
                          </a:ln>
                          <a:solidFill>
                            <a:srgbClr val="000000"/>
                          </a:solidFill>
                          <a:effectLst/>
                          <a:latin typeface="Arial" panose="020B0604020202020204" pitchFamily="34" charset="0"/>
                        </a:rPr>
                        <a:t>7 tjedana</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err="1">
                          <a:ln>
                            <a:noFill/>
                          </a:ln>
                          <a:solidFill>
                            <a:srgbClr val="000000"/>
                          </a:solidFill>
                          <a:effectLst/>
                          <a:latin typeface="Arial" panose="020B0604020202020204" pitchFamily="34" charset="0"/>
                        </a:rPr>
                        <a:t>Floki</a:t>
                      </a:r>
                      <a:endParaRPr kumimoji="0" lang="hr-HR" altLang="en-US" sz="2000" b="1" i="0" u="none" strike="noStrike" cap="none" normalizeH="0" baseline="0" dirty="0">
                        <a:ln>
                          <a:noFill/>
                        </a:ln>
                        <a:solidFill>
                          <a:srgbClr val="000000"/>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762613202"/>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altLang="en-US" sz="2000" b="1" i="0" u="none" strike="noStrike" cap="none" normalizeH="0" baseline="0" dirty="0">
                          <a:ln>
                            <a:noFill/>
                          </a:ln>
                          <a:solidFill>
                            <a:srgbClr val="000000"/>
                          </a:solidFill>
                          <a:effectLst/>
                          <a:latin typeface="Arial" panose="020B0604020202020204" pitchFamily="34" charset="0"/>
                        </a:rPr>
                        <a:t>123456789012342</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err="1">
                          <a:ln>
                            <a:noFill/>
                          </a:ln>
                          <a:solidFill>
                            <a:srgbClr val="000000"/>
                          </a:solidFill>
                          <a:effectLst/>
                          <a:latin typeface="Arial" panose="020B0604020202020204" pitchFamily="34" charset="0"/>
                        </a:rPr>
                        <a:t>Koker</a:t>
                      </a:r>
                      <a:r>
                        <a:rPr kumimoji="0" lang="hr-HR" altLang="en-US" sz="2000" b="1" i="0" u="none" strike="noStrike" cap="none" normalizeH="0" baseline="0" dirty="0">
                          <a:ln>
                            <a:noFill/>
                          </a:ln>
                          <a:solidFill>
                            <a:srgbClr val="000000"/>
                          </a:solidFill>
                          <a:effectLst/>
                          <a:latin typeface="Arial" panose="020B0604020202020204" pitchFamily="34" charset="0"/>
                        </a:rPr>
                        <a:t> španijel</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a:ln>
                            <a:noFill/>
                          </a:ln>
                          <a:solidFill>
                            <a:srgbClr val="000000"/>
                          </a:solidFill>
                          <a:effectLst/>
                          <a:latin typeface="Arial" panose="020B0604020202020204" pitchFamily="34" charset="0"/>
                        </a:rPr>
                        <a:t>Smeđa</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a:ln>
                            <a:noFill/>
                          </a:ln>
                          <a:solidFill>
                            <a:srgbClr val="000000"/>
                          </a:solidFill>
                          <a:effectLst/>
                          <a:latin typeface="Arial" panose="020B0604020202020204" pitchFamily="34" charset="0"/>
                        </a:rPr>
                        <a:t>2 mjeseca</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err="1">
                          <a:ln>
                            <a:noFill/>
                          </a:ln>
                          <a:solidFill>
                            <a:srgbClr val="000000"/>
                          </a:solidFill>
                          <a:effectLst/>
                          <a:latin typeface="Arial" panose="020B0604020202020204" pitchFamily="34" charset="0"/>
                        </a:rPr>
                        <a:t>Piko</a:t>
                      </a:r>
                      <a:endParaRPr kumimoji="0" lang="hr-HR" altLang="en-US" sz="2000" b="1" i="0" u="none" strike="noStrike" cap="none" normalizeH="0" baseline="0" dirty="0">
                        <a:ln>
                          <a:noFill/>
                        </a:ln>
                        <a:solidFill>
                          <a:srgbClr val="000000"/>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487517104"/>
                  </a:ext>
                </a:extLst>
              </a:tr>
              <a:tr h="4286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altLang="en-US" sz="2000" b="1" i="0" u="none" strike="noStrike" cap="none" normalizeH="0" baseline="0" dirty="0">
                          <a:ln>
                            <a:noFill/>
                          </a:ln>
                          <a:solidFill>
                            <a:srgbClr val="000000"/>
                          </a:solidFill>
                          <a:effectLst/>
                          <a:latin typeface="Arial" panose="020B0604020202020204" pitchFamily="34" charset="0"/>
                        </a:rPr>
                        <a:t>123456789012343</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a:ln>
                            <a:noFill/>
                          </a:ln>
                          <a:solidFill>
                            <a:srgbClr val="000000"/>
                          </a:solidFill>
                          <a:effectLst/>
                          <a:latin typeface="Arial" panose="020B0604020202020204" pitchFamily="34" charset="0"/>
                        </a:rPr>
                        <a:t>Labrador </a:t>
                      </a:r>
                      <a:r>
                        <a:rPr kumimoji="0" lang="hr-HR" altLang="en-US" sz="2000" b="1" i="0" u="none" strike="noStrike" cap="none" normalizeH="0" baseline="0" dirty="0" err="1">
                          <a:ln>
                            <a:noFill/>
                          </a:ln>
                          <a:solidFill>
                            <a:srgbClr val="000000"/>
                          </a:solidFill>
                          <a:effectLst/>
                          <a:latin typeface="Arial" panose="020B0604020202020204" pitchFamily="34" charset="0"/>
                        </a:rPr>
                        <a:t>retriver</a:t>
                      </a:r>
                      <a:endParaRPr kumimoji="0" lang="hr-HR" altLang="en-US" sz="2000" b="1" i="0" u="none" strike="noStrike" cap="none" normalizeH="0" baseline="0" dirty="0">
                        <a:ln>
                          <a:noFill/>
                        </a:ln>
                        <a:solidFill>
                          <a:srgbClr val="000000"/>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a:ln>
                            <a:noFill/>
                          </a:ln>
                          <a:solidFill>
                            <a:srgbClr val="000000"/>
                          </a:solidFill>
                          <a:effectLst/>
                          <a:latin typeface="Arial" panose="020B0604020202020204" pitchFamily="34" charset="0"/>
                        </a:rPr>
                        <a:t>Žuta</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a:ln>
                            <a:noFill/>
                          </a:ln>
                          <a:solidFill>
                            <a:srgbClr val="000000"/>
                          </a:solidFill>
                          <a:effectLst/>
                          <a:latin typeface="Arial" panose="020B0604020202020204" pitchFamily="34" charset="0"/>
                        </a:rPr>
                        <a:t>8 tjedana</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a:ln>
                            <a:noFill/>
                          </a:ln>
                          <a:solidFill>
                            <a:srgbClr val="000000"/>
                          </a:solidFill>
                          <a:effectLst/>
                          <a:latin typeface="Arial" panose="020B0604020202020204" pitchFamily="34" charset="0"/>
                        </a:rPr>
                        <a:t>As</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327032"/>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altLang="en-US" sz="2000" b="1" i="0" u="none" strike="noStrike" cap="none" normalizeH="0" baseline="0" dirty="0">
                          <a:ln>
                            <a:noFill/>
                          </a:ln>
                          <a:solidFill>
                            <a:srgbClr val="000000"/>
                          </a:solidFill>
                          <a:effectLst/>
                          <a:latin typeface="Arial" panose="020B0604020202020204" pitchFamily="34" charset="0"/>
                        </a:rPr>
                        <a:t>123456789012344</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a:ln>
                            <a:noFill/>
                          </a:ln>
                          <a:solidFill>
                            <a:srgbClr val="000000"/>
                          </a:solidFill>
                          <a:effectLst/>
                          <a:latin typeface="Arial" panose="020B0604020202020204" pitchFamily="34" charset="0"/>
                        </a:rPr>
                        <a:t>Labrador </a:t>
                      </a:r>
                      <a:r>
                        <a:rPr kumimoji="0" lang="hr-HR" altLang="en-US" sz="2000" b="1" i="0" u="none" strike="noStrike" cap="none" normalizeH="0" baseline="0" dirty="0" err="1">
                          <a:ln>
                            <a:noFill/>
                          </a:ln>
                          <a:solidFill>
                            <a:srgbClr val="000000"/>
                          </a:solidFill>
                          <a:effectLst/>
                          <a:latin typeface="Arial" panose="020B0604020202020204" pitchFamily="34" charset="0"/>
                        </a:rPr>
                        <a:t>retriver</a:t>
                      </a:r>
                      <a:endParaRPr kumimoji="0" lang="hr-HR" altLang="en-US" sz="2000" b="1" i="0" u="none" strike="noStrike" cap="none" normalizeH="0" baseline="0" dirty="0">
                        <a:ln>
                          <a:noFill/>
                        </a:ln>
                        <a:solidFill>
                          <a:srgbClr val="000000"/>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a:ln>
                            <a:noFill/>
                          </a:ln>
                          <a:solidFill>
                            <a:srgbClr val="000000"/>
                          </a:solidFill>
                          <a:effectLst/>
                          <a:latin typeface="Arial" panose="020B0604020202020204" pitchFamily="34" charset="0"/>
                        </a:rPr>
                        <a:t>Crna</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a:ln>
                            <a:noFill/>
                          </a:ln>
                          <a:solidFill>
                            <a:srgbClr val="000000"/>
                          </a:solidFill>
                          <a:effectLst/>
                          <a:latin typeface="Arial" panose="020B0604020202020204" pitchFamily="34" charset="0"/>
                        </a:rPr>
                        <a:t>1 godina</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a:ln>
                            <a:noFill/>
                          </a:ln>
                          <a:solidFill>
                            <a:srgbClr val="000000"/>
                          </a:solidFill>
                          <a:effectLst/>
                          <a:latin typeface="Arial" panose="020B0604020202020204" pitchFamily="34" charset="0"/>
                        </a:rPr>
                        <a:t>Ben</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163499503"/>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hr-HR" altLang="en-US" sz="2000" b="1" i="0" u="none" strike="noStrike" cap="none" normalizeH="0" baseline="0">
                          <a:ln>
                            <a:noFill/>
                          </a:ln>
                          <a:solidFill>
                            <a:srgbClr val="000000"/>
                          </a:solidFill>
                          <a:effectLst/>
                          <a:latin typeface="Arial" panose="020B0604020202020204" pitchFamily="34" charset="0"/>
                        </a:rPr>
                        <a:t>123456789012345</a:t>
                      </a:r>
                      <a:endParaRPr kumimoji="0" lang="hr-HR" altLang="en-US" sz="2000" b="1" i="0" u="none" strike="noStrike" cap="none" normalizeH="0" baseline="0" dirty="0">
                        <a:ln>
                          <a:noFill/>
                        </a:ln>
                        <a:solidFill>
                          <a:srgbClr val="000000"/>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err="1">
                          <a:ln>
                            <a:noFill/>
                          </a:ln>
                          <a:solidFill>
                            <a:srgbClr val="000000"/>
                          </a:solidFill>
                          <a:effectLst/>
                          <a:latin typeface="Arial" panose="020B0604020202020204" pitchFamily="34" charset="0"/>
                        </a:rPr>
                        <a:t>Husky</a:t>
                      </a:r>
                      <a:endParaRPr kumimoji="0" lang="hr-HR" altLang="en-US" sz="2000" b="1" i="0" u="none" strike="noStrike" cap="none" normalizeH="0" baseline="0" dirty="0">
                        <a:ln>
                          <a:noFill/>
                        </a:ln>
                        <a:solidFill>
                          <a:srgbClr val="000000"/>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a:ln>
                            <a:noFill/>
                          </a:ln>
                          <a:solidFill>
                            <a:srgbClr val="000000"/>
                          </a:solidFill>
                          <a:effectLst/>
                          <a:latin typeface="Arial" panose="020B0604020202020204" pitchFamily="34" charset="0"/>
                        </a:rPr>
                        <a:t>Bijela</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a:ln>
                            <a:noFill/>
                          </a:ln>
                          <a:solidFill>
                            <a:srgbClr val="000000"/>
                          </a:solidFill>
                          <a:effectLst/>
                          <a:latin typeface="Arial" panose="020B0604020202020204" pitchFamily="34" charset="0"/>
                        </a:rPr>
                        <a:t>9 mjeseci</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defRPr>
                      </a:lvl1pPr>
                      <a:lvl2pPr marL="742950" indent="-285750" eaLnBrk="0" hangingPunct="0">
                        <a:spcBef>
                          <a:spcPct val="20000"/>
                        </a:spcBef>
                        <a:defRPr sz="2400">
                          <a:solidFill>
                            <a:srgbClr val="000000"/>
                          </a:solidFill>
                          <a:latin typeface="Arial" panose="020B0604020202020204" pitchFamily="34" charset="0"/>
                        </a:defRPr>
                      </a:lvl2pPr>
                      <a:lvl3pPr marL="1143000" indent="-228600" eaLnBrk="0" hangingPunct="0">
                        <a:spcBef>
                          <a:spcPct val="20000"/>
                        </a:spcBef>
                        <a:defRPr sz="2000">
                          <a:solidFill>
                            <a:srgbClr val="000000"/>
                          </a:solidFill>
                          <a:latin typeface="Arial" panose="020B0604020202020204" pitchFamily="34" charset="0"/>
                        </a:defRPr>
                      </a:lvl3pPr>
                      <a:lvl4pPr marL="1600200" indent="-228600" eaLnBrk="0" hangingPunct="0">
                        <a:spcBef>
                          <a:spcPct val="20000"/>
                        </a:spcBef>
                        <a:defRPr>
                          <a:solidFill>
                            <a:srgbClr val="000000"/>
                          </a:solidFill>
                          <a:latin typeface="Arial" panose="020B0604020202020204" pitchFamily="34" charset="0"/>
                        </a:defRPr>
                      </a:lvl4pPr>
                      <a:lvl5pPr marL="2057400" indent="-228600" eaLnBrk="0" hangingPunct="0">
                        <a:spcBef>
                          <a:spcPct val="20000"/>
                        </a:spcBef>
                        <a:defRPr>
                          <a:solidFill>
                            <a:srgbClr val="000000"/>
                          </a:solidFill>
                          <a:latin typeface="Arial" panose="020B0604020202020204" pitchFamily="34" charset="0"/>
                        </a:defRPr>
                      </a:lvl5pPr>
                      <a:lvl6pPr marL="2514600" indent="-228600" eaLnBrk="0" fontAlgn="base" hangingPunct="0">
                        <a:spcBef>
                          <a:spcPct val="20000"/>
                        </a:spcBef>
                        <a:spcAft>
                          <a:spcPct val="0"/>
                        </a:spcAft>
                        <a:defRPr>
                          <a:solidFill>
                            <a:srgbClr val="000000"/>
                          </a:solidFill>
                          <a:latin typeface="Arial" panose="020B0604020202020204" pitchFamily="34" charset="0"/>
                        </a:defRPr>
                      </a:lvl6pPr>
                      <a:lvl7pPr marL="2971800" indent="-228600" eaLnBrk="0" fontAlgn="base" hangingPunct="0">
                        <a:spcBef>
                          <a:spcPct val="20000"/>
                        </a:spcBef>
                        <a:spcAft>
                          <a:spcPct val="0"/>
                        </a:spcAft>
                        <a:defRPr>
                          <a:solidFill>
                            <a:srgbClr val="000000"/>
                          </a:solidFill>
                          <a:latin typeface="Arial" panose="020B0604020202020204" pitchFamily="34" charset="0"/>
                        </a:defRPr>
                      </a:lvl7pPr>
                      <a:lvl8pPr marL="3429000" indent="-228600" eaLnBrk="0" fontAlgn="base" hangingPunct="0">
                        <a:spcBef>
                          <a:spcPct val="20000"/>
                        </a:spcBef>
                        <a:spcAft>
                          <a:spcPct val="0"/>
                        </a:spcAft>
                        <a:defRPr>
                          <a:solidFill>
                            <a:srgbClr val="000000"/>
                          </a:solidFill>
                          <a:latin typeface="Arial" panose="020B0604020202020204" pitchFamily="34" charset="0"/>
                        </a:defRPr>
                      </a:lvl8pPr>
                      <a:lvl9pPr marL="3886200" indent="-228600" eaLnBrk="0" fontAlgn="base" hangingPunct="0">
                        <a:spcBef>
                          <a:spcPct val="20000"/>
                        </a:spcBef>
                        <a:spcAft>
                          <a:spcPct val="0"/>
                        </a:spcAf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altLang="en-US" sz="2000" b="1" i="0" u="none" strike="noStrike" cap="none" normalizeH="0" baseline="0" dirty="0" err="1">
                          <a:ln>
                            <a:noFill/>
                          </a:ln>
                          <a:solidFill>
                            <a:srgbClr val="000000"/>
                          </a:solidFill>
                          <a:effectLst/>
                          <a:latin typeface="Arial" panose="020B0604020202020204" pitchFamily="34" charset="0"/>
                        </a:rPr>
                        <a:t>Bingo</a:t>
                      </a:r>
                      <a:endParaRPr kumimoji="0" lang="hr-HR" altLang="en-US" sz="2000" b="1" i="0" u="none" strike="noStrike" cap="none" normalizeH="0" baseline="0" dirty="0">
                        <a:ln>
                          <a:noFill/>
                        </a:ln>
                        <a:solidFill>
                          <a:srgbClr val="000000"/>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78413155"/>
                  </a:ext>
                </a:extLst>
              </a:tr>
            </a:tbl>
          </a:graphicData>
        </a:graphic>
      </p:graphicFrame>
      <p:pic>
        <p:nvPicPr>
          <p:cNvPr id="11309" name="Picture 48" descr="Slikovni rezultat za husk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4914" y="1268414"/>
            <a:ext cx="1868487"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0" name="AutoShape 50" descr="Slikovni rezultat za koker španijel"/>
          <p:cNvSpPr>
            <a:spLocks noChangeAspect="1" noChangeArrowheads="1"/>
          </p:cNvSpPr>
          <p:nvPr/>
        </p:nvSpPr>
        <p:spPr bwMode="auto">
          <a:xfrm>
            <a:off x="1679575" y="-1074738"/>
            <a:ext cx="2247900" cy="224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0"/>
              </a:spcBef>
              <a:buFontTx/>
              <a:buNone/>
            </a:pPr>
            <a:endParaRPr lang="sr-Latn-RS" altLang="sr-Latn-RS" sz="1800">
              <a:solidFill>
                <a:schemeClr val="tx1"/>
              </a:solidFill>
            </a:endParaRPr>
          </a:p>
        </p:txBody>
      </p:sp>
      <p:sp>
        <p:nvSpPr>
          <p:cNvPr id="11311" name="AutoShape 52" descr="Slikovni rezultat za koker španijel"/>
          <p:cNvSpPr>
            <a:spLocks noChangeAspect="1" noChangeArrowheads="1"/>
          </p:cNvSpPr>
          <p:nvPr/>
        </p:nvSpPr>
        <p:spPr bwMode="auto">
          <a:xfrm>
            <a:off x="1831975" y="-922338"/>
            <a:ext cx="2247900" cy="224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0"/>
              </a:spcBef>
              <a:buFontTx/>
              <a:buNone/>
            </a:pPr>
            <a:endParaRPr lang="sr-Latn-RS" altLang="sr-Latn-RS" sz="1800">
              <a:solidFill>
                <a:schemeClr val="tx1"/>
              </a:solidFill>
            </a:endParaRPr>
          </a:p>
        </p:txBody>
      </p:sp>
      <p:pic>
        <p:nvPicPr>
          <p:cNvPr id="11312" name="Picture 54" descr="Slikovni rezultat za koker španije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7368" y="3597276"/>
            <a:ext cx="1647130" cy="164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Prodaja</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2659332864"/>
              </p:ext>
            </p:extLst>
          </p:nvPr>
        </p:nvGraphicFramePr>
        <p:xfrm>
          <a:off x="132983" y="2276872"/>
          <a:ext cx="10947405" cy="2228200"/>
        </p:xfrm>
        <a:graphic>
          <a:graphicData uri="http://schemas.openxmlformats.org/drawingml/2006/table">
            <a:tbl>
              <a:tblPr firstRow="1" bandRow="1">
                <a:tableStyleId>{5C22544A-7EE6-4342-B048-85BDC9FD1C3A}</a:tableStyleId>
              </a:tblPr>
              <a:tblGrid>
                <a:gridCol w="1651003">
                  <a:extLst>
                    <a:ext uri="{9D8B030D-6E8A-4147-A177-3AD203B41FA5}">
                      <a16:colId xmlns:a16="http://schemas.microsoft.com/office/drawing/2014/main" val="1063974094"/>
                    </a:ext>
                  </a:extLst>
                </a:gridCol>
                <a:gridCol w="1476827">
                  <a:extLst>
                    <a:ext uri="{9D8B030D-6E8A-4147-A177-3AD203B41FA5}">
                      <a16:colId xmlns:a16="http://schemas.microsoft.com/office/drawing/2014/main" val="3689087846"/>
                    </a:ext>
                  </a:extLst>
                </a:gridCol>
                <a:gridCol w="1563915">
                  <a:extLst>
                    <a:ext uri="{9D8B030D-6E8A-4147-A177-3AD203B41FA5}">
                      <a16:colId xmlns:a16="http://schemas.microsoft.com/office/drawing/2014/main" val="2019770019"/>
                    </a:ext>
                  </a:extLst>
                </a:gridCol>
                <a:gridCol w="1563915">
                  <a:extLst>
                    <a:ext uri="{9D8B030D-6E8A-4147-A177-3AD203B41FA5}">
                      <a16:colId xmlns:a16="http://schemas.microsoft.com/office/drawing/2014/main" val="1718650087"/>
                    </a:ext>
                  </a:extLst>
                </a:gridCol>
                <a:gridCol w="1563915">
                  <a:extLst>
                    <a:ext uri="{9D8B030D-6E8A-4147-A177-3AD203B41FA5}">
                      <a16:colId xmlns:a16="http://schemas.microsoft.com/office/drawing/2014/main" val="3847993094"/>
                    </a:ext>
                  </a:extLst>
                </a:gridCol>
                <a:gridCol w="1563915">
                  <a:extLst>
                    <a:ext uri="{9D8B030D-6E8A-4147-A177-3AD203B41FA5}">
                      <a16:colId xmlns:a16="http://schemas.microsoft.com/office/drawing/2014/main" val="1089624255"/>
                    </a:ext>
                  </a:extLst>
                </a:gridCol>
                <a:gridCol w="1563915">
                  <a:extLst>
                    <a:ext uri="{9D8B030D-6E8A-4147-A177-3AD203B41FA5}">
                      <a16:colId xmlns:a16="http://schemas.microsoft.com/office/drawing/2014/main" val="3241949027"/>
                    </a:ext>
                  </a:extLst>
                </a:gridCol>
              </a:tblGrid>
              <a:tr h="577200">
                <a:tc>
                  <a:txBody>
                    <a:bodyPr/>
                    <a:lstStyle/>
                    <a:p>
                      <a:r>
                        <a:rPr lang="hr-HR" sz="1600" u="sng" dirty="0" err="1" smtClean="0"/>
                        <a:t>IDZaposlenik</a:t>
                      </a:r>
                      <a:endParaRPr lang="hr-HR" sz="1600" u="sng" dirty="0"/>
                    </a:p>
                  </a:txBody>
                  <a:tcPr/>
                </a:tc>
                <a:tc>
                  <a:txBody>
                    <a:bodyPr/>
                    <a:lstStyle/>
                    <a:p>
                      <a:r>
                        <a:rPr lang="hr-HR" dirty="0" smtClean="0"/>
                        <a:t>Prodavač</a:t>
                      </a:r>
                      <a:endParaRPr lang="hr-HR" dirty="0"/>
                    </a:p>
                  </a:txBody>
                  <a:tcPr/>
                </a:tc>
                <a:tc>
                  <a:txBody>
                    <a:bodyPr/>
                    <a:lstStyle/>
                    <a:p>
                      <a:r>
                        <a:rPr lang="hr-HR" dirty="0" smtClean="0"/>
                        <a:t>Ured</a:t>
                      </a:r>
                      <a:endParaRPr lang="hr-HR" dirty="0"/>
                    </a:p>
                  </a:txBody>
                  <a:tcPr/>
                </a:tc>
                <a:tc>
                  <a:txBody>
                    <a:bodyPr/>
                    <a:lstStyle/>
                    <a:p>
                      <a:r>
                        <a:rPr lang="hr-HR" dirty="0" err="1" smtClean="0"/>
                        <a:t>Tel_ureda</a:t>
                      </a:r>
                      <a:endParaRPr lang="hr-HR" dirty="0"/>
                    </a:p>
                  </a:txBody>
                  <a:tcPr/>
                </a:tc>
                <a:tc>
                  <a:txBody>
                    <a:bodyPr/>
                    <a:lstStyle/>
                    <a:p>
                      <a:r>
                        <a:rPr lang="hr-HR" dirty="0" smtClean="0"/>
                        <a:t>Kupac1</a:t>
                      </a:r>
                      <a:endParaRPr lang="hr-HR" dirty="0"/>
                    </a:p>
                  </a:txBody>
                  <a:tcPr/>
                </a:tc>
                <a:tc>
                  <a:txBody>
                    <a:bodyPr/>
                    <a:lstStyle/>
                    <a:p>
                      <a:r>
                        <a:rPr lang="hr-HR" dirty="0" smtClean="0"/>
                        <a:t>Kupac2</a:t>
                      </a:r>
                      <a:endParaRPr lang="hr-HR" dirty="0"/>
                    </a:p>
                  </a:txBody>
                  <a:tcPr/>
                </a:tc>
                <a:tc>
                  <a:txBody>
                    <a:bodyPr/>
                    <a:lstStyle/>
                    <a:p>
                      <a:r>
                        <a:rPr lang="hr-HR" dirty="0" smtClean="0"/>
                        <a:t>Kupac3</a:t>
                      </a:r>
                      <a:endParaRPr lang="hr-HR" dirty="0"/>
                    </a:p>
                  </a:txBody>
                  <a:tcPr/>
                </a:tc>
                <a:extLst>
                  <a:ext uri="{0D108BD9-81ED-4DB2-BD59-A6C34878D82A}">
                    <a16:rowId xmlns:a16="http://schemas.microsoft.com/office/drawing/2014/main" val="1699709347"/>
                  </a:ext>
                </a:extLst>
              </a:tr>
              <a:tr h="370840">
                <a:tc>
                  <a:txBody>
                    <a:bodyPr/>
                    <a:lstStyle/>
                    <a:p>
                      <a:r>
                        <a:rPr lang="hr-HR" dirty="0" smtClean="0"/>
                        <a:t>1003</a:t>
                      </a:r>
                      <a:endParaRPr lang="hr-HR" dirty="0"/>
                    </a:p>
                  </a:txBody>
                  <a:tcPr/>
                </a:tc>
                <a:tc>
                  <a:txBody>
                    <a:bodyPr/>
                    <a:lstStyle/>
                    <a:p>
                      <a:r>
                        <a:rPr lang="hr-HR" dirty="0" smtClean="0"/>
                        <a:t>Mario Marić</a:t>
                      </a:r>
                      <a:endParaRPr lang="hr-HR" dirty="0"/>
                    </a:p>
                  </a:txBody>
                  <a:tcPr/>
                </a:tc>
                <a:tc>
                  <a:txBody>
                    <a:bodyPr/>
                    <a:lstStyle/>
                    <a:p>
                      <a:r>
                        <a:rPr lang="hr-HR" dirty="0" smtClean="0"/>
                        <a:t>Zagreb</a:t>
                      </a:r>
                      <a:endParaRPr lang="hr-HR" dirty="0"/>
                    </a:p>
                  </a:txBody>
                  <a:tcPr/>
                </a:tc>
                <a:tc>
                  <a:txBody>
                    <a:bodyPr/>
                    <a:lstStyle/>
                    <a:p>
                      <a:r>
                        <a:rPr lang="hr-HR" dirty="0" smtClean="0"/>
                        <a:t>01/222 333</a:t>
                      </a:r>
                      <a:endParaRPr lang="hr-HR" dirty="0"/>
                    </a:p>
                  </a:txBody>
                  <a:tcPr/>
                </a:tc>
                <a:tc>
                  <a:txBody>
                    <a:bodyPr/>
                    <a:lstStyle/>
                    <a:p>
                      <a:r>
                        <a:rPr lang="hr-HR" dirty="0" smtClean="0"/>
                        <a:t>Konzum</a:t>
                      </a:r>
                      <a:endParaRPr lang="hr-HR" dirty="0"/>
                    </a:p>
                  </a:txBody>
                  <a:tcPr/>
                </a:tc>
                <a:tc>
                  <a:txBody>
                    <a:bodyPr/>
                    <a:lstStyle/>
                    <a:p>
                      <a:r>
                        <a:rPr lang="hr-HR" dirty="0" err="1" smtClean="0"/>
                        <a:t>Lidl</a:t>
                      </a:r>
                      <a:endParaRPr lang="hr-HR" dirty="0"/>
                    </a:p>
                  </a:txBody>
                  <a:tcPr/>
                </a:tc>
                <a:tc>
                  <a:txBody>
                    <a:bodyPr/>
                    <a:lstStyle/>
                    <a:p>
                      <a:r>
                        <a:rPr lang="hr-HR" dirty="0" smtClean="0"/>
                        <a:t>KTC</a:t>
                      </a:r>
                      <a:endParaRPr lang="hr-HR" dirty="0"/>
                    </a:p>
                  </a:txBody>
                  <a:tcPr/>
                </a:tc>
                <a:extLst>
                  <a:ext uri="{0D108BD9-81ED-4DB2-BD59-A6C34878D82A}">
                    <a16:rowId xmlns:a16="http://schemas.microsoft.com/office/drawing/2014/main" val="2616123034"/>
                  </a:ext>
                </a:extLst>
              </a:tr>
              <a:tr h="370840">
                <a:tc>
                  <a:txBody>
                    <a:bodyPr/>
                    <a:lstStyle/>
                    <a:p>
                      <a:r>
                        <a:rPr lang="hr-HR" dirty="0" smtClean="0"/>
                        <a:t>1004</a:t>
                      </a:r>
                      <a:endParaRPr lang="hr-HR" dirty="0"/>
                    </a:p>
                  </a:txBody>
                  <a:tcPr/>
                </a:tc>
                <a:tc>
                  <a:txBody>
                    <a:bodyPr/>
                    <a:lstStyle/>
                    <a:p>
                      <a:r>
                        <a:rPr lang="hr-HR" dirty="0" smtClean="0"/>
                        <a:t>Ivo Ivić</a:t>
                      </a:r>
                      <a:endParaRPr lang="hr-HR" dirty="0"/>
                    </a:p>
                  </a:txBody>
                  <a:tcPr/>
                </a:tc>
                <a:tc>
                  <a:txBody>
                    <a:bodyPr/>
                    <a:lstStyle/>
                    <a:p>
                      <a:r>
                        <a:rPr lang="hr-HR" dirty="0" smtClean="0"/>
                        <a:t>Rijeka</a:t>
                      </a:r>
                      <a:endParaRPr lang="hr-HR" dirty="0"/>
                    </a:p>
                  </a:txBody>
                  <a:tcPr/>
                </a:tc>
                <a:tc>
                  <a:txBody>
                    <a:bodyPr/>
                    <a:lstStyle/>
                    <a:p>
                      <a:r>
                        <a:rPr lang="hr-HR" dirty="0" smtClean="0"/>
                        <a:t>051/222</a:t>
                      </a:r>
                      <a:r>
                        <a:rPr lang="hr-HR" baseline="0" dirty="0" smtClean="0"/>
                        <a:t> 444</a:t>
                      </a:r>
                      <a:endParaRPr lang="hr-HR" dirty="0"/>
                    </a:p>
                  </a:txBody>
                  <a:tcPr/>
                </a:tc>
                <a:tc>
                  <a:txBody>
                    <a:bodyPr/>
                    <a:lstStyle/>
                    <a:p>
                      <a:r>
                        <a:rPr lang="hr-HR" dirty="0" smtClean="0"/>
                        <a:t>Jadrolinija</a:t>
                      </a:r>
                      <a:endParaRPr lang="hr-HR" baseline="0" dirty="0" smtClean="0"/>
                    </a:p>
                  </a:txBody>
                  <a:tcPr/>
                </a:tc>
                <a:tc>
                  <a:txBody>
                    <a:bodyPr/>
                    <a:lstStyle/>
                    <a:p>
                      <a:r>
                        <a:rPr lang="hr-HR" dirty="0" smtClean="0"/>
                        <a:t>1. maj</a:t>
                      </a:r>
                      <a:endParaRPr lang="hr-HR" dirty="0"/>
                    </a:p>
                  </a:txBody>
                  <a:tcPr/>
                </a:tc>
                <a:tc>
                  <a:txBody>
                    <a:bodyPr/>
                    <a:lstStyle/>
                    <a:p>
                      <a:endParaRPr lang="hr-HR" dirty="0"/>
                    </a:p>
                  </a:txBody>
                  <a:tcPr/>
                </a:tc>
                <a:extLst>
                  <a:ext uri="{0D108BD9-81ED-4DB2-BD59-A6C34878D82A}">
                    <a16:rowId xmlns:a16="http://schemas.microsoft.com/office/drawing/2014/main" val="1461687447"/>
                  </a:ext>
                </a:extLst>
              </a:tr>
              <a:tr h="370840">
                <a:tc>
                  <a:txBody>
                    <a:bodyPr/>
                    <a:lstStyle/>
                    <a:p>
                      <a:r>
                        <a:rPr lang="hr-HR" dirty="0" smtClean="0"/>
                        <a:t>1005</a:t>
                      </a:r>
                      <a:endParaRPr lang="hr-HR" dirty="0"/>
                    </a:p>
                  </a:txBody>
                  <a:tcPr/>
                </a:tc>
                <a:tc>
                  <a:txBody>
                    <a:bodyPr/>
                    <a:lstStyle/>
                    <a:p>
                      <a:r>
                        <a:rPr lang="hr-HR" dirty="0" smtClean="0"/>
                        <a:t>Marko </a:t>
                      </a:r>
                      <a:r>
                        <a:rPr lang="hr-HR" dirty="0" err="1" smtClean="0"/>
                        <a:t>Markić</a:t>
                      </a:r>
                      <a:endParaRPr lang="hr-HR" dirty="0"/>
                    </a:p>
                  </a:txBody>
                  <a:tcPr/>
                </a:tc>
                <a:tc>
                  <a:txBody>
                    <a:bodyPr/>
                    <a:lstStyle/>
                    <a:p>
                      <a:r>
                        <a:rPr lang="hr-HR" dirty="0" smtClean="0"/>
                        <a:t>Zagreb</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01/222 333</a:t>
                      </a:r>
                    </a:p>
                  </a:txBody>
                  <a:tcPr/>
                </a:tc>
                <a:tc>
                  <a:txBody>
                    <a:bodyPr/>
                    <a:lstStyle/>
                    <a:p>
                      <a:r>
                        <a:rPr lang="hr-HR" dirty="0" smtClean="0"/>
                        <a:t>DM</a:t>
                      </a:r>
                      <a:endParaRPr lang="hr-HR" dirty="0"/>
                    </a:p>
                  </a:txBody>
                  <a:tcPr/>
                </a:tc>
                <a:tc>
                  <a:txBody>
                    <a:bodyPr/>
                    <a:lstStyle/>
                    <a:p>
                      <a:r>
                        <a:rPr lang="hr-HR" dirty="0" err="1" smtClean="0"/>
                        <a:t>Bipa</a:t>
                      </a:r>
                      <a:endParaRPr lang="hr-HR" dirty="0"/>
                    </a:p>
                  </a:txBody>
                  <a:tcPr/>
                </a:tc>
                <a:tc>
                  <a:txBody>
                    <a:bodyPr/>
                    <a:lstStyle/>
                    <a:p>
                      <a:endParaRPr lang="hr-HR" dirty="0"/>
                    </a:p>
                  </a:txBody>
                  <a:tcPr/>
                </a:tc>
                <a:extLst>
                  <a:ext uri="{0D108BD9-81ED-4DB2-BD59-A6C34878D82A}">
                    <a16:rowId xmlns:a16="http://schemas.microsoft.com/office/drawing/2014/main" val="3391396638"/>
                  </a:ext>
                </a:extLst>
              </a:tr>
            </a:tbl>
          </a:graphicData>
        </a:graphic>
      </p:graphicFrame>
    </p:spTree>
    <p:extLst>
      <p:ext uri="{BB962C8B-B14F-4D97-AF65-F5344CB8AC3E}">
        <p14:creationId xmlns:p14="http://schemas.microsoft.com/office/powerpoint/2010/main" val="2847809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1. NF</a:t>
            </a:r>
            <a:endParaRPr lang="hr-HR" dirty="0"/>
          </a:p>
        </p:txBody>
      </p:sp>
      <p:sp>
        <p:nvSpPr>
          <p:cNvPr id="3" name="Rezervirano mjesto sadržaja 2"/>
          <p:cNvSpPr>
            <a:spLocks noGrp="1"/>
          </p:cNvSpPr>
          <p:nvPr>
            <p:ph idx="1"/>
          </p:nvPr>
        </p:nvSpPr>
        <p:spPr>
          <a:xfrm>
            <a:off x="8382000" y="2286001"/>
            <a:ext cx="3048000" cy="3593591"/>
          </a:xfrm>
        </p:spPr>
        <p:txBody>
          <a:bodyPr/>
          <a:lstStyle/>
          <a:p>
            <a:r>
              <a:rPr lang="hr-HR" dirty="0" smtClean="0"/>
              <a:t>ID zaposlenika je vanjski ključ</a:t>
            </a:r>
          </a:p>
          <a:p>
            <a:r>
              <a:rPr lang="hr-HR" dirty="0" smtClean="0"/>
              <a:t>U prvoj tabeli 3 kupca – sad neograničeno</a:t>
            </a:r>
          </a:p>
          <a:p>
            <a:r>
              <a:rPr lang="hr-HR" dirty="0" smtClean="0"/>
              <a:t>Sortiranje po kupcu</a:t>
            </a:r>
          </a:p>
        </p:txBody>
      </p:sp>
      <p:graphicFrame>
        <p:nvGraphicFramePr>
          <p:cNvPr id="4" name="Rezervirano mjesto sadržaja 3"/>
          <p:cNvGraphicFramePr>
            <a:graphicFrameLocks/>
          </p:cNvGraphicFramePr>
          <p:nvPr>
            <p:extLst>
              <p:ext uri="{D42A27DB-BD31-4B8C-83A1-F6EECF244321}">
                <p14:modId xmlns:p14="http://schemas.microsoft.com/office/powerpoint/2010/main" val="3918019376"/>
              </p:ext>
            </p:extLst>
          </p:nvPr>
        </p:nvGraphicFramePr>
        <p:xfrm>
          <a:off x="1202868" y="987316"/>
          <a:ext cx="6255660" cy="2291080"/>
        </p:xfrm>
        <a:graphic>
          <a:graphicData uri="http://schemas.openxmlformats.org/drawingml/2006/table">
            <a:tbl>
              <a:tblPr firstRow="1" bandRow="1">
                <a:tableStyleId>{5C22544A-7EE6-4342-B048-85BDC9FD1C3A}</a:tableStyleId>
              </a:tblPr>
              <a:tblGrid>
                <a:gridCol w="1651003">
                  <a:extLst>
                    <a:ext uri="{9D8B030D-6E8A-4147-A177-3AD203B41FA5}">
                      <a16:colId xmlns:a16="http://schemas.microsoft.com/office/drawing/2014/main" val="1063974094"/>
                    </a:ext>
                  </a:extLst>
                </a:gridCol>
                <a:gridCol w="1476827">
                  <a:extLst>
                    <a:ext uri="{9D8B030D-6E8A-4147-A177-3AD203B41FA5}">
                      <a16:colId xmlns:a16="http://schemas.microsoft.com/office/drawing/2014/main" val="3689087846"/>
                    </a:ext>
                  </a:extLst>
                </a:gridCol>
                <a:gridCol w="1563915">
                  <a:extLst>
                    <a:ext uri="{9D8B030D-6E8A-4147-A177-3AD203B41FA5}">
                      <a16:colId xmlns:a16="http://schemas.microsoft.com/office/drawing/2014/main" val="2019770019"/>
                    </a:ext>
                  </a:extLst>
                </a:gridCol>
                <a:gridCol w="1563915">
                  <a:extLst>
                    <a:ext uri="{9D8B030D-6E8A-4147-A177-3AD203B41FA5}">
                      <a16:colId xmlns:a16="http://schemas.microsoft.com/office/drawing/2014/main" val="1718650087"/>
                    </a:ext>
                  </a:extLst>
                </a:gridCol>
              </a:tblGrid>
              <a:tr h="370840">
                <a:tc>
                  <a:txBody>
                    <a:bodyPr/>
                    <a:lstStyle/>
                    <a:p>
                      <a:r>
                        <a:rPr lang="hr-HR" dirty="0" err="1" smtClean="0"/>
                        <a:t>IDZaposlenik</a:t>
                      </a:r>
                      <a:endParaRPr lang="hr-HR" dirty="0"/>
                    </a:p>
                  </a:txBody>
                  <a:tcPr/>
                </a:tc>
                <a:tc>
                  <a:txBody>
                    <a:bodyPr/>
                    <a:lstStyle/>
                    <a:p>
                      <a:r>
                        <a:rPr lang="hr-HR" dirty="0" smtClean="0"/>
                        <a:t>Prodavač</a:t>
                      </a:r>
                      <a:endParaRPr lang="hr-HR" dirty="0"/>
                    </a:p>
                  </a:txBody>
                  <a:tcPr/>
                </a:tc>
                <a:tc>
                  <a:txBody>
                    <a:bodyPr/>
                    <a:lstStyle/>
                    <a:p>
                      <a:r>
                        <a:rPr lang="hr-HR" dirty="0" smtClean="0"/>
                        <a:t>Ured</a:t>
                      </a:r>
                      <a:endParaRPr lang="hr-HR" dirty="0"/>
                    </a:p>
                  </a:txBody>
                  <a:tcPr/>
                </a:tc>
                <a:tc>
                  <a:txBody>
                    <a:bodyPr/>
                    <a:lstStyle/>
                    <a:p>
                      <a:r>
                        <a:rPr lang="hr-HR" dirty="0" err="1" smtClean="0"/>
                        <a:t>TelUreda</a:t>
                      </a:r>
                      <a:endParaRPr lang="hr-HR" dirty="0"/>
                    </a:p>
                  </a:txBody>
                  <a:tcPr/>
                </a:tc>
                <a:extLst>
                  <a:ext uri="{0D108BD9-81ED-4DB2-BD59-A6C34878D82A}">
                    <a16:rowId xmlns:a16="http://schemas.microsoft.com/office/drawing/2014/main" val="1699709347"/>
                  </a:ext>
                </a:extLst>
              </a:tr>
              <a:tr h="370840">
                <a:tc>
                  <a:txBody>
                    <a:bodyPr/>
                    <a:lstStyle/>
                    <a:p>
                      <a:r>
                        <a:rPr lang="hr-HR" dirty="0" smtClean="0"/>
                        <a:t>1003</a:t>
                      </a:r>
                      <a:endParaRPr lang="hr-HR" dirty="0"/>
                    </a:p>
                  </a:txBody>
                  <a:tcPr/>
                </a:tc>
                <a:tc>
                  <a:txBody>
                    <a:bodyPr/>
                    <a:lstStyle/>
                    <a:p>
                      <a:r>
                        <a:rPr lang="hr-HR" dirty="0" smtClean="0"/>
                        <a:t>Mario Marić</a:t>
                      </a:r>
                      <a:endParaRPr lang="hr-HR" dirty="0"/>
                    </a:p>
                  </a:txBody>
                  <a:tcPr/>
                </a:tc>
                <a:tc>
                  <a:txBody>
                    <a:bodyPr/>
                    <a:lstStyle/>
                    <a:p>
                      <a:r>
                        <a:rPr lang="hr-HR" dirty="0" smtClean="0"/>
                        <a:t>Zagreb</a:t>
                      </a:r>
                      <a:endParaRPr lang="hr-HR" dirty="0"/>
                    </a:p>
                  </a:txBody>
                  <a:tcPr/>
                </a:tc>
                <a:tc>
                  <a:txBody>
                    <a:bodyPr/>
                    <a:lstStyle/>
                    <a:p>
                      <a:r>
                        <a:rPr lang="hr-HR" dirty="0" smtClean="0"/>
                        <a:t>01/222 333</a:t>
                      </a:r>
                      <a:endParaRPr lang="hr-HR" dirty="0"/>
                    </a:p>
                  </a:txBody>
                  <a:tcPr/>
                </a:tc>
                <a:extLst>
                  <a:ext uri="{0D108BD9-81ED-4DB2-BD59-A6C34878D82A}">
                    <a16:rowId xmlns:a16="http://schemas.microsoft.com/office/drawing/2014/main" val="2616123034"/>
                  </a:ext>
                </a:extLst>
              </a:tr>
              <a:tr h="370840">
                <a:tc>
                  <a:txBody>
                    <a:bodyPr/>
                    <a:lstStyle/>
                    <a:p>
                      <a:r>
                        <a:rPr lang="hr-HR" dirty="0" smtClean="0"/>
                        <a:t>1004</a:t>
                      </a:r>
                      <a:endParaRPr lang="hr-HR" dirty="0"/>
                    </a:p>
                  </a:txBody>
                  <a:tcPr/>
                </a:tc>
                <a:tc>
                  <a:txBody>
                    <a:bodyPr/>
                    <a:lstStyle/>
                    <a:p>
                      <a:r>
                        <a:rPr lang="hr-HR" dirty="0" smtClean="0"/>
                        <a:t>Ivo Ivić</a:t>
                      </a:r>
                      <a:endParaRPr lang="hr-HR" dirty="0"/>
                    </a:p>
                  </a:txBody>
                  <a:tcPr/>
                </a:tc>
                <a:tc>
                  <a:txBody>
                    <a:bodyPr/>
                    <a:lstStyle/>
                    <a:p>
                      <a:r>
                        <a:rPr lang="hr-HR" dirty="0" smtClean="0"/>
                        <a:t>Rijeka</a:t>
                      </a:r>
                      <a:endParaRPr lang="hr-HR" dirty="0"/>
                    </a:p>
                  </a:txBody>
                  <a:tcPr/>
                </a:tc>
                <a:tc>
                  <a:txBody>
                    <a:bodyPr/>
                    <a:lstStyle/>
                    <a:p>
                      <a:r>
                        <a:rPr lang="hr-HR" dirty="0" smtClean="0"/>
                        <a:t>051/222</a:t>
                      </a:r>
                      <a:r>
                        <a:rPr lang="hr-HR" baseline="0" dirty="0" smtClean="0"/>
                        <a:t> 444</a:t>
                      </a:r>
                      <a:endParaRPr lang="hr-HR" dirty="0"/>
                    </a:p>
                  </a:txBody>
                  <a:tcPr/>
                </a:tc>
                <a:extLst>
                  <a:ext uri="{0D108BD9-81ED-4DB2-BD59-A6C34878D82A}">
                    <a16:rowId xmlns:a16="http://schemas.microsoft.com/office/drawing/2014/main" val="1461687447"/>
                  </a:ext>
                </a:extLst>
              </a:tr>
              <a:tr h="370840">
                <a:tc>
                  <a:txBody>
                    <a:bodyPr/>
                    <a:lstStyle/>
                    <a:p>
                      <a:r>
                        <a:rPr lang="hr-HR" dirty="0" smtClean="0"/>
                        <a:t>1005</a:t>
                      </a:r>
                      <a:endParaRPr lang="hr-HR" dirty="0"/>
                    </a:p>
                  </a:txBody>
                  <a:tcPr/>
                </a:tc>
                <a:tc>
                  <a:txBody>
                    <a:bodyPr/>
                    <a:lstStyle/>
                    <a:p>
                      <a:r>
                        <a:rPr lang="hr-HR" dirty="0" smtClean="0"/>
                        <a:t>Marko </a:t>
                      </a:r>
                      <a:r>
                        <a:rPr lang="hr-HR" dirty="0" err="1" smtClean="0"/>
                        <a:t>Markić</a:t>
                      </a:r>
                      <a:endParaRPr lang="hr-HR" dirty="0"/>
                    </a:p>
                  </a:txBody>
                  <a:tcPr/>
                </a:tc>
                <a:tc>
                  <a:txBody>
                    <a:bodyPr/>
                    <a:lstStyle/>
                    <a:p>
                      <a:r>
                        <a:rPr lang="hr-HR" dirty="0" smtClean="0"/>
                        <a:t>Zagreb</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01/222 333</a:t>
                      </a:r>
                    </a:p>
                  </a:txBody>
                  <a:tcPr/>
                </a:tc>
                <a:extLst>
                  <a:ext uri="{0D108BD9-81ED-4DB2-BD59-A6C34878D82A}">
                    <a16:rowId xmlns:a16="http://schemas.microsoft.com/office/drawing/2014/main" val="3391396638"/>
                  </a:ext>
                </a:extLst>
              </a:tr>
            </a:tbl>
          </a:graphicData>
        </a:graphic>
      </p:graphicFrame>
      <p:graphicFrame>
        <p:nvGraphicFramePr>
          <p:cNvPr id="5" name="Rezervirano mjesto sadržaja 3"/>
          <p:cNvGraphicFramePr>
            <a:graphicFrameLocks/>
          </p:cNvGraphicFramePr>
          <p:nvPr>
            <p:extLst>
              <p:ext uri="{D42A27DB-BD31-4B8C-83A1-F6EECF244321}">
                <p14:modId xmlns:p14="http://schemas.microsoft.com/office/powerpoint/2010/main" val="912673187"/>
              </p:ext>
            </p:extLst>
          </p:nvPr>
        </p:nvGraphicFramePr>
        <p:xfrm>
          <a:off x="673097" y="3429000"/>
          <a:ext cx="7315202" cy="3235960"/>
        </p:xfrm>
        <a:graphic>
          <a:graphicData uri="http://schemas.openxmlformats.org/drawingml/2006/table">
            <a:tbl>
              <a:tblPr firstRow="1" bandRow="1">
                <a:tableStyleId>{5C22544A-7EE6-4342-B048-85BDC9FD1C3A}</a:tableStyleId>
              </a:tblPr>
              <a:tblGrid>
                <a:gridCol w="1510858">
                  <a:extLst>
                    <a:ext uri="{9D8B030D-6E8A-4147-A177-3AD203B41FA5}">
                      <a16:colId xmlns:a16="http://schemas.microsoft.com/office/drawing/2014/main" val="916213216"/>
                    </a:ext>
                  </a:extLst>
                </a:gridCol>
                <a:gridCol w="1510858">
                  <a:extLst>
                    <a:ext uri="{9D8B030D-6E8A-4147-A177-3AD203B41FA5}">
                      <a16:colId xmlns:a16="http://schemas.microsoft.com/office/drawing/2014/main" val="1063974094"/>
                    </a:ext>
                  </a:extLst>
                </a:gridCol>
                <a:gridCol w="1431162">
                  <a:extLst>
                    <a:ext uri="{9D8B030D-6E8A-4147-A177-3AD203B41FA5}">
                      <a16:colId xmlns:a16="http://schemas.microsoft.com/office/drawing/2014/main" val="3847993094"/>
                    </a:ext>
                  </a:extLst>
                </a:gridCol>
                <a:gridCol w="1431162">
                  <a:extLst>
                    <a:ext uri="{9D8B030D-6E8A-4147-A177-3AD203B41FA5}">
                      <a16:colId xmlns:a16="http://schemas.microsoft.com/office/drawing/2014/main" val="1089624255"/>
                    </a:ext>
                  </a:extLst>
                </a:gridCol>
                <a:gridCol w="1431162">
                  <a:extLst>
                    <a:ext uri="{9D8B030D-6E8A-4147-A177-3AD203B41FA5}">
                      <a16:colId xmlns:a16="http://schemas.microsoft.com/office/drawing/2014/main" val="3241949027"/>
                    </a:ext>
                  </a:extLst>
                </a:gridCol>
              </a:tblGrid>
              <a:tr h="370840">
                <a:tc>
                  <a:txBody>
                    <a:bodyPr/>
                    <a:lstStyle/>
                    <a:p>
                      <a:r>
                        <a:rPr lang="hr-HR" u="sng" dirty="0" err="1" smtClean="0"/>
                        <a:t>ID</a:t>
                      </a:r>
                      <a:r>
                        <a:rPr lang="hr-HR" u="sng" baseline="0" dirty="0" err="1" smtClean="0"/>
                        <a:t>Kupac</a:t>
                      </a:r>
                      <a:endParaRPr lang="hr-HR" u="sng" dirty="0"/>
                    </a:p>
                  </a:txBody>
                  <a:tcPr/>
                </a:tc>
                <a:tc>
                  <a:txBody>
                    <a:bodyPr/>
                    <a:lstStyle/>
                    <a:p>
                      <a:r>
                        <a:rPr lang="hr-HR" dirty="0" err="1" smtClean="0"/>
                        <a:t>IDZaposlenik</a:t>
                      </a:r>
                      <a:endParaRPr lang="hr-HR" dirty="0"/>
                    </a:p>
                  </a:txBody>
                  <a:tcPr/>
                </a:tc>
                <a:tc>
                  <a:txBody>
                    <a:bodyPr/>
                    <a:lstStyle/>
                    <a:p>
                      <a:r>
                        <a:rPr lang="hr-HR" dirty="0" smtClean="0"/>
                        <a:t>Kupac</a:t>
                      </a:r>
                      <a:endParaRPr lang="hr-HR" dirty="0"/>
                    </a:p>
                  </a:txBody>
                  <a:tcPr/>
                </a:tc>
                <a:tc>
                  <a:txBody>
                    <a:bodyPr/>
                    <a:lstStyle/>
                    <a:p>
                      <a:r>
                        <a:rPr lang="hr-HR" i="1" dirty="0" err="1" smtClean="0"/>
                        <a:t>GradKupca</a:t>
                      </a:r>
                      <a:endParaRPr lang="hr-HR" i="1" dirty="0"/>
                    </a:p>
                  </a:txBody>
                  <a:tcPr/>
                </a:tc>
                <a:tc>
                  <a:txBody>
                    <a:bodyPr/>
                    <a:lstStyle/>
                    <a:p>
                      <a:r>
                        <a:rPr lang="hr-HR" i="1" dirty="0" smtClean="0"/>
                        <a:t>Pošta</a:t>
                      </a:r>
                      <a:endParaRPr lang="hr-HR" i="1" dirty="0"/>
                    </a:p>
                  </a:txBody>
                  <a:tcPr/>
                </a:tc>
                <a:extLst>
                  <a:ext uri="{0D108BD9-81ED-4DB2-BD59-A6C34878D82A}">
                    <a16:rowId xmlns:a16="http://schemas.microsoft.com/office/drawing/2014/main" val="1699709347"/>
                  </a:ext>
                </a:extLst>
              </a:tr>
              <a:tr h="370840">
                <a:tc>
                  <a:txBody>
                    <a:bodyPr/>
                    <a:lstStyle/>
                    <a:p>
                      <a:r>
                        <a:rPr lang="hr-HR" dirty="0" smtClean="0"/>
                        <a:t>K1</a:t>
                      </a:r>
                      <a:endParaRPr lang="hr-HR" dirty="0"/>
                    </a:p>
                  </a:txBody>
                  <a:tcPr/>
                </a:tc>
                <a:tc>
                  <a:txBody>
                    <a:bodyPr/>
                    <a:lstStyle/>
                    <a:p>
                      <a:r>
                        <a:rPr lang="hr-HR" dirty="0" smtClean="0"/>
                        <a:t>1003</a:t>
                      </a:r>
                      <a:endParaRPr lang="hr-HR" dirty="0"/>
                    </a:p>
                  </a:txBody>
                  <a:tcPr/>
                </a:tc>
                <a:tc>
                  <a:txBody>
                    <a:bodyPr/>
                    <a:lstStyle/>
                    <a:p>
                      <a:r>
                        <a:rPr lang="hr-HR" dirty="0" smtClean="0"/>
                        <a:t>Konzum</a:t>
                      </a:r>
                      <a:endParaRPr lang="hr-HR" dirty="0"/>
                    </a:p>
                  </a:txBody>
                  <a:tcPr/>
                </a:tc>
                <a:tc>
                  <a:txBody>
                    <a:bodyPr/>
                    <a:lstStyle/>
                    <a:p>
                      <a:r>
                        <a:rPr lang="hr-HR" dirty="0" smtClean="0"/>
                        <a:t>Zagreb</a:t>
                      </a:r>
                      <a:endParaRPr lang="hr-HR" dirty="0"/>
                    </a:p>
                  </a:txBody>
                  <a:tcPr/>
                </a:tc>
                <a:tc>
                  <a:txBody>
                    <a:bodyPr/>
                    <a:lstStyle/>
                    <a:p>
                      <a:r>
                        <a:rPr lang="hr-HR" dirty="0" smtClean="0"/>
                        <a:t>10000</a:t>
                      </a:r>
                      <a:endParaRPr lang="hr-HR" dirty="0"/>
                    </a:p>
                  </a:txBody>
                  <a:tcPr/>
                </a:tc>
                <a:extLst>
                  <a:ext uri="{0D108BD9-81ED-4DB2-BD59-A6C34878D82A}">
                    <a16:rowId xmlns:a16="http://schemas.microsoft.com/office/drawing/2014/main" val="2616123034"/>
                  </a:ext>
                </a:extLst>
              </a:tr>
              <a:tr h="370840">
                <a:tc>
                  <a:txBody>
                    <a:bodyPr/>
                    <a:lstStyle/>
                    <a:p>
                      <a:r>
                        <a:rPr lang="hr-HR" dirty="0" smtClean="0"/>
                        <a:t>K2</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1003</a:t>
                      </a:r>
                    </a:p>
                  </a:txBody>
                  <a:tcPr/>
                </a:tc>
                <a:tc>
                  <a:txBody>
                    <a:bodyPr/>
                    <a:lstStyle/>
                    <a:p>
                      <a:r>
                        <a:rPr lang="hr-HR" dirty="0" err="1" smtClean="0"/>
                        <a:t>Lidl</a:t>
                      </a:r>
                      <a:endParaRPr lang="hr-HR" dirty="0"/>
                    </a:p>
                  </a:txBody>
                  <a:tcPr/>
                </a:tc>
                <a:tc>
                  <a:txBody>
                    <a:bodyPr/>
                    <a:lstStyle/>
                    <a:p>
                      <a:r>
                        <a:rPr lang="hr-HR" dirty="0" smtClean="0"/>
                        <a:t>Zagreb</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1461687447"/>
                  </a:ext>
                </a:extLst>
              </a:tr>
              <a:tr h="370840">
                <a:tc>
                  <a:txBody>
                    <a:bodyPr/>
                    <a:lstStyle/>
                    <a:p>
                      <a:r>
                        <a:rPr lang="hr-HR" dirty="0" smtClean="0"/>
                        <a:t>K3</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1003</a:t>
                      </a:r>
                    </a:p>
                  </a:txBody>
                  <a:tcPr/>
                </a:tc>
                <a:tc>
                  <a:txBody>
                    <a:bodyPr/>
                    <a:lstStyle/>
                    <a:p>
                      <a:r>
                        <a:rPr lang="hr-HR" dirty="0" smtClean="0"/>
                        <a:t>KTC</a:t>
                      </a:r>
                      <a:endParaRPr lang="hr-HR" dirty="0"/>
                    </a:p>
                  </a:txBody>
                  <a:tcPr/>
                </a:tc>
                <a:tc>
                  <a:txBody>
                    <a:bodyPr/>
                    <a:lstStyle/>
                    <a:p>
                      <a:r>
                        <a:rPr lang="hr-HR" dirty="0" smtClean="0"/>
                        <a:t>Križevci</a:t>
                      </a:r>
                      <a:endParaRPr lang="hr-HR" dirty="0"/>
                    </a:p>
                  </a:txBody>
                  <a:tcPr/>
                </a:tc>
                <a:tc>
                  <a:txBody>
                    <a:bodyPr/>
                    <a:lstStyle/>
                    <a:p>
                      <a:r>
                        <a:rPr lang="hr-HR" dirty="0" smtClean="0"/>
                        <a:t>48260</a:t>
                      </a:r>
                      <a:endParaRPr lang="hr-HR" dirty="0"/>
                    </a:p>
                  </a:txBody>
                  <a:tcPr/>
                </a:tc>
                <a:extLst>
                  <a:ext uri="{0D108BD9-81ED-4DB2-BD59-A6C34878D82A}">
                    <a16:rowId xmlns:a16="http://schemas.microsoft.com/office/drawing/2014/main" val="3391396638"/>
                  </a:ext>
                </a:extLst>
              </a:tr>
              <a:tr h="370840">
                <a:tc>
                  <a:txBody>
                    <a:bodyPr/>
                    <a:lstStyle/>
                    <a:p>
                      <a:r>
                        <a:rPr lang="hr-HR" dirty="0" smtClean="0"/>
                        <a:t>K4</a:t>
                      </a:r>
                      <a:endParaRPr lang="hr-HR" dirty="0"/>
                    </a:p>
                  </a:txBody>
                  <a:tcPr/>
                </a:tc>
                <a:tc>
                  <a:txBody>
                    <a:bodyPr/>
                    <a:lstStyle/>
                    <a:p>
                      <a:r>
                        <a:rPr lang="hr-HR" dirty="0" smtClean="0"/>
                        <a:t>1004</a:t>
                      </a:r>
                      <a:endParaRPr lang="hr-HR" dirty="0"/>
                    </a:p>
                  </a:txBody>
                  <a:tcPr/>
                </a:tc>
                <a:tc>
                  <a:txBody>
                    <a:bodyPr/>
                    <a:lstStyle/>
                    <a:p>
                      <a:r>
                        <a:rPr lang="hr-HR" dirty="0" smtClean="0"/>
                        <a:t>Jadrolinija</a:t>
                      </a:r>
                      <a:endParaRPr lang="hr-HR" baseline="0" dirty="0" smtClean="0"/>
                    </a:p>
                  </a:txBody>
                  <a:tcPr/>
                </a:tc>
                <a:tc>
                  <a:txBody>
                    <a:bodyPr/>
                    <a:lstStyle/>
                    <a:p>
                      <a:r>
                        <a:rPr lang="hr-HR" dirty="0" smtClean="0"/>
                        <a:t>Rijeka</a:t>
                      </a:r>
                      <a:endParaRPr lang="hr-HR" dirty="0"/>
                    </a:p>
                  </a:txBody>
                  <a:tcPr/>
                </a:tc>
                <a:tc>
                  <a:txBody>
                    <a:bodyPr/>
                    <a:lstStyle/>
                    <a:p>
                      <a:r>
                        <a:rPr lang="hr-HR" dirty="0" smtClean="0"/>
                        <a:t>51000</a:t>
                      </a:r>
                      <a:endParaRPr lang="hr-HR" dirty="0"/>
                    </a:p>
                  </a:txBody>
                  <a:tcPr/>
                </a:tc>
                <a:extLst>
                  <a:ext uri="{0D108BD9-81ED-4DB2-BD59-A6C34878D82A}">
                    <a16:rowId xmlns:a16="http://schemas.microsoft.com/office/drawing/2014/main" val="1913195866"/>
                  </a:ext>
                </a:extLst>
              </a:tr>
              <a:tr h="370840">
                <a:tc>
                  <a:txBody>
                    <a:bodyPr/>
                    <a:lstStyle/>
                    <a:p>
                      <a:r>
                        <a:rPr lang="hr-HR" dirty="0" smtClean="0"/>
                        <a:t>K5</a:t>
                      </a:r>
                      <a:endParaRPr lang="hr-HR" dirty="0"/>
                    </a:p>
                  </a:txBody>
                  <a:tcPr/>
                </a:tc>
                <a:tc>
                  <a:txBody>
                    <a:bodyPr/>
                    <a:lstStyle/>
                    <a:p>
                      <a:r>
                        <a:rPr lang="hr-HR" dirty="0" smtClean="0"/>
                        <a:t>1004</a:t>
                      </a:r>
                      <a:endParaRPr lang="hr-HR" dirty="0"/>
                    </a:p>
                  </a:txBody>
                  <a:tcPr/>
                </a:tc>
                <a:tc>
                  <a:txBody>
                    <a:bodyPr/>
                    <a:lstStyle/>
                    <a:p>
                      <a:r>
                        <a:rPr lang="hr-HR" dirty="0" smtClean="0"/>
                        <a:t>1.</a:t>
                      </a:r>
                      <a:r>
                        <a:rPr lang="hr-HR" baseline="0" dirty="0" smtClean="0"/>
                        <a:t> maj</a:t>
                      </a:r>
                      <a:endParaRPr lang="hr-HR" dirty="0"/>
                    </a:p>
                  </a:txBody>
                  <a:tcPr/>
                </a:tc>
                <a:tc>
                  <a:txBody>
                    <a:bodyPr/>
                    <a:lstStyle/>
                    <a:p>
                      <a:r>
                        <a:rPr lang="hr-HR" dirty="0" smtClean="0"/>
                        <a:t>Rijeka</a:t>
                      </a:r>
                      <a:endParaRPr lang="hr-HR" dirty="0"/>
                    </a:p>
                  </a:txBody>
                  <a:tcPr/>
                </a:tc>
                <a:tc>
                  <a:txBody>
                    <a:bodyPr/>
                    <a:lstStyle/>
                    <a:p>
                      <a:r>
                        <a:rPr lang="hr-HR" dirty="0" smtClean="0"/>
                        <a:t>51000</a:t>
                      </a:r>
                      <a:endParaRPr lang="hr-HR" dirty="0"/>
                    </a:p>
                  </a:txBody>
                  <a:tcPr/>
                </a:tc>
                <a:extLst>
                  <a:ext uri="{0D108BD9-81ED-4DB2-BD59-A6C34878D82A}">
                    <a16:rowId xmlns:a16="http://schemas.microsoft.com/office/drawing/2014/main" val="4107174164"/>
                  </a:ext>
                </a:extLst>
              </a:tr>
              <a:tr h="370840">
                <a:tc>
                  <a:txBody>
                    <a:bodyPr/>
                    <a:lstStyle/>
                    <a:p>
                      <a:r>
                        <a:rPr lang="hr-HR" dirty="0" smtClean="0"/>
                        <a:t>K6</a:t>
                      </a:r>
                      <a:endParaRPr lang="hr-HR" dirty="0"/>
                    </a:p>
                  </a:txBody>
                  <a:tcPr/>
                </a:tc>
                <a:tc>
                  <a:txBody>
                    <a:bodyPr/>
                    <a:lstStyle/>
                    <a:p>
                      <a:r>
                        <a:rPr lang="hr-HR" dirty="0" smtClean="0"/>
                        <a:t>1005</a:t>
                      </a:r>
                      <a:endParaRPr lang="hr-HR" dirty="0"/>
                    </a:p>
                  </a:txBody>
                  <a:tcPr/>
                </a:tc>
                <a:tc>
                  <a:txBody>
                    <a:bodyPr/>
                    <a:lstStyle/>
                    <a:p>
                      <a:r>
                        <a:rPr lang="hr-HR" dirty="0" err="1" smtClean="0"/>
                        <a:t>Bipa</a:t>
                      </a:r>
                      <a:endParaRPr lang="hr-HR" baseline="0" dirty="0" smtClean="0"/>
                    </a:p>
                  </a:txBody>
                  <a:tcPr/>
                </a:tc>
                <a:tc>
                  <a:txBody>
                    <a:bodyPr/>
                    <a:lstStyle/>
                    <a:p>
                      <a:r>
                        <a:rPr lang="hr-HR" dirty="0" smtClean="0"/>
                        <a:t>Zagreb</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2619607533"/>
                  </a:ext>
                </a:extLst>
              </a:tr>
              <a:tr h="370840">
                <a:tc>
                  <a:txBody>
                    <a:bodyPr/>
                    <a:lstStyle/>
                    <a:p>
                      <a:r>
                        <a:rPr lang="hr-HR" dirty="0" smtClean="0"/>
                        <a:t>K7</a:t>
                      </a:r>
                      <a:endParaRPr lang="hr-HR" dirty="0"/>
                    </a:p>
                  </a:txBody>
                  <a:tcPr/>
                </a:tc>
                <a:tc>
                  <a:txBody>
                    <a:bodyPr/>
                    <a:lstStyle/>
                    <a:p>
                      <a:r>
                        <a:rPr lang="hr-HR" dirty="0" smtClean="0"/>
                        <a:t>1005</a:t>
                      </a:r>
                      <a:endParaRPr lang="hr-HR" dirty="0"/>
                    </a:p>
                  </a:txBody>
                  <a:tcPr/>
                </a:tc>
                <a:tc>
                  <a:txBody>
                    <a:bodyPr/>
                    <a:lstStyle/>
                    <a:p>
                      <a:r>
                        <a:rPr lang="hr-HR" dirty="0" smtClean="0"/>
                        <a:t>DM</a:t>
                      </a:r>
                      <a:endParaRPr lang="hr-HR" dirty="0"/>
                    </a:p>
                  </a:txBody>
                  <a:tcPr/>
                </a:tc>
                <a:tc>
                  <a:txBody>
                    <a:bodyPr/>
                    <a:lstStyle/>
                    <a:p>
                      <a:r>
                        <a:rPr lang="hr-HR" dirty="0" smtClean="0"/>
                        <a:t>Zagreb </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2415778465"/>
                  </a:ext>
                </a:extLst>
              </a:tr>
            </a:tbl>
          </a:graphicData>
        </a:graphic>
      </p:graphicFrame>
      <p:sp>
        <p:nvSpPr>
          <p:cNvPr id="6" name="Pravokutnik 5"/>
          <p:cNvSpPr/>
          <p:nvPr/>
        </p:nvSpPr>
        <p:spPr>
          <a:xfrm>
            <a:off x="4151784" y="50484"/>
            <a:ext cx="6984776" cy="369332"/>
          </a:xfrm>
          <a:prstGeom prst="rect">
            <a:avLst/>
          </a:prstGeom>
        </p:spPr>
        <p:txBody>
          <a:bodyPr wrap="square">
            <a:spAutoFit/>
          </a:bodyPr>
          <a:lstStyle/>
          <a:p>
            <a:r>
              <a:rPr lang="hr-HR" b="1" dirty="0"/>
              <a:t>vrijednost svakog atributa jednostruka i nedjeljiva</a:t>
            </a:r>
          </a:p>
        </p:txBody>
      </p:sp>
    </p:spTree>
    <p:extLst>
      <p:ext uri="{BB962C8B-B14F-4D97-AF65-F5344CB8AC3E}">
        <p14:creationId xmlns:p14="http://schemas.microsoft.com/office/powerpoint/2010/main" val="2527490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1. NF</a:t>
            </a:r>
            <a:endParaRPr lang="hr-HR" dirty="0"/>
          </a:p>
        </p:txBody>
      </p:sp>
      <p:graphicFrame>
        <p:nvGraphicFramePr>
          <p:cNvPr id="4" name="Rezervirano mjesto sadržaja 3"/>
          <p:cNvGraphicFramePr>
            <a:graphicFrameLocks/>
          </p:cNvGraphicFramePr>
          <p:nvPr>
            <p:extLst>
              <p:ext uri="{D42A27DB-BD31-4B8C-83A1-F6EECF244321}">
                <p14:modId xmlns:p14="http://schemas.microsoft.com/office/powerpoint/2010/main" val="3071804605"/>
              </p:ext>
            </p:extLst>
          </p:nvPr>
        </p:nvGraphicFramePr>
        <p:xfrm>
          <a:off x="1296591" y="904065"/>
          <a:ext cx="6255660" cy="2021840"/>
        </p:xfrm>
        <a:graphic>
          <a:graphicData uri="http://schemas.openxmlformats.org/drawingml/2006/table">
            <a:tbl>
              <a:tblPr firstRow="1" bandRow="1">
                <a:tableStyleId>{5C22544A-7EE6-4342-B048-85BDC9FD1C3A}</a:tableStyleId>
              </a:tblPr>
              <a:tblGrid>
                <a:gridCol w="1651003">
                  <a:extLst>
                    <a:ext uri="{9D8B030D-6E8A-4147-A177-3AD203B41FA5}">
                      <a16:colId xmlns:a16="http://schemas.microsoft.com/office/drawing/2014/main" val="1063974094"/>
                    </a:ext>
                  </a:extLst>
                </a:gridCol>
                <a:gridCol w="1476827">
                  <a:extLst>
                    <a:ext uri="{9D8B030D-6E8A-4147-A177-3AD203B41FA5}">
                      <a16:colId xmlns:a16="http://schemas.microsoft.com/office/drawing/2014/main" val="3689087846"/>
                    </a:ext>
                  </a:extLst>
                </a:gridCol>
                <a:gridCol w="1563915">
                  <a:extLst>
                    <a:ext uri="{9D8B030D-6E8A-4147-A177-3AD203B41FA5}">
                      <a16:colId xmlns:a16="http://schemas.microsoft.com/office/drawing/2014/main" val="2019770019"/>
                    </a:ext>
                  </a:extLst>
                </a:gridCol>
                <a:gridCol w="1563915">
                  <a:extLst>
                    <a:ext uri="{9D8B030D-6E8A-4147-A177-3AD203B41FA5}">
                      <a16:colId xmlns:a16="http://schemas.microsoft.com/office/drawing/2014/main" val="1718650087"/>
                    </a:ext>
                  </a:extLst>
                </a:gridCol>
              </a:tblGrid>
              <a:tr h="370840">
                <a:tc>
                  <a:txBody>
                    <a:bodyPr/>
                    <a:lstStyle/>
                    <a:p>
                      <a:r>
                        <a:rPr lang="hr-HR" sz="1600" dirty="0" err="1" smtClean="0"/>
                        <a:t>IDZaposlenik</a:t>
                      </a:r>
                      <a:endParaRPr lang="hr-HR" dirty="0"/>
                    </a:p>
                  </a:txBody>
                  <a:tcPr/>
                </a:tc>
                <a:tc>
                  <a:txBody>
                    <a:bodyPr/>
                    <a:lstStyle/>
                    <a:p>
                      <a:r>
                        <a:rPr lang="hr-HR" dirty="0" smtClean="0"/>
                        <a:t>Prodavač</a:t>
                      </a:r>
                      <a:endParaRPr lang="hr-HR" dirty="0"/>
                    </a:p>
                  </a:txBody>
                  <a:tcPr/>
                </a:tc>
                <a:tc>
                  <a:txBody>
                    <a:bodyPr/>
                    <a:lstStyle/>
                    <a:p>
                      <a:r>
                        <a:rPr lang="hr-HR" dirty="0" smtClean="0"/>
                        <a:t>Ured</a:t>
                      </a:r>
                      <a:endParaRPr lang="hr-HR" dirty="0"/>
                    </a:p>
                  </a:txBody>
                  <a:tcPr/>
                </a:tc>
                <a:tc>
                  <a:txBody>
                    <a:bodyPr/>
                    <a:lstStyle/>
                    <a:p>
                      <a:r>
                        <a:rPr lang="hr-HR" dirty="0" err="1" smtClean="0"/>
                        <a:t>TelUreda</a:t>
                      </a:r>
                      <a:endParaRPr lang="hr-HR" dirty="0"/>
                    </a:p>
                  </a:txBody>
                  <a:tcPr/>
                </a:tc>
                <a:extLst>
                  <a:ext uri="{0D108BD9-81ED-4DB2-BD59-A6C34878D82A}">
                    <a16:rowId xmlns:a16="http://schemas.microsoft.com/office/drawing/2014/main" val="1699709347"/>
                  </a:ext>
                </a:extLst>
              </a:tr>
              <a:tr h="370840">
                <a:tc>
                  <a:txBody>
                    <a:bodyPr/>
                    <a:lstStyle/>
                    <a:p>
                      <a:r>
                        <a:rPr lang="hr-HR" dirty="0" smtClean="0"/>
                        <a:t>1003</a:t>
                      </a:r>
                      <a:endParaRPr lang="hr-HR" dirty="0"/>
                    </a:p>
                  </a:txBody>
                  <a:tcPr/>
                </a:tc>
                <a:tc>
                  <a:txBody>
                    <a:bodyPr/>
                    <a:lstStyle/>
                    <a:p>
                      <a:r>
                        <a:rPr lang="hr-HR" dirty="0" smtClean="0"/>
                        <a:t>Mario Marić</a:t>
                      </a:r>
                      <a:endParaRPr lang="hr-HR" dirty="0"/>
                    </a:p>
                  </a:txBody>
                  <a:tcPr/>
                </a:tc>
                <a:tc>
                  <a:txBody>
                    <a:bodyPr/>
                    <a:lstStyle/>
                    <a:p>
                      <a:r>
                        <a:rPr lang="hr-HR" dirty="0" smtClean="0"/>
                        <a:t>Zagreb</a:t>
                      </a:r>
                      <a:endParaRPr lang="hr-HR" dirty="0"/>
                    </a:p>
                  </a:txBody>
                  <a:tcPr/>
                </a:tc>
                <a:tc>
                  <a:txBody>
                    <a:bodyPr/>
                    <a:lstStyle/>
                    <a:p>
                      <a:r>
                        <a:rPr lang="hr-HR" dirty="0" smtClean="0"/>
                        <a:t>01/222 333</a:t>
                      </a:r>
                      <a:endParaRPr lang="hr-HR" dirty="0"/>
                    </a:p>
                  </a:txBody>
                  <a:tcPr/>
                </a:tc>
                <a:extLst>
                  <a:ext uri="{0D108BD9-81ED-4DB2-BD59-A6C34878D82A}">
                    <a16:rowId xmlns:a16="http://schemas.microsoft.com/office/drawing/2014/main" val="2616123034"/>
                  </a:ext>
                </a:extLst>
              </a:tr>
              <a:tr h="370840">
                <a:tc>
                  <a:txBody>
                    <a:bodyPr/>
                    <a:lstStyle/>
                    <a:p>
                      <a:r>
                        <a:rPr lang="hr-HR" dirty="0" smtClean="0"/>
                        <a:t>1004</a:t>
                      </a:r>
                      <a:endParaRPr lang="hr-HR" dirty="0"/>
                    </a:p>
                  </a:txBody>
                  <a:tcPr/>
                </a:tc>
                <a:tc>
                  <a:txBody>
                    <a:bodyPr/>
                    <a:lstStyle/>
                    <a:p>
                      <a:r>
                        <a:rPr lang="hr-HR" dirty="0" smtClean="0"/>
                        <a:t>Ivo Ivić</a:t>
                      </a:r>
                      <a:endParaRPr lang="hr-HR" dirty="0"/>
                    </a:p>
                  </a:txBody>
                  <a:tcPr/>
                </a:tc>
                <a:tc>
                  <a:txBody>
                    <a:bodyPr/>
                    <a:lstStyle/>
                    <a:p>
                      <a:r>
                        <a:rPr lang="hr-HR" dirty="0" smtClean="0"/>
                        <a:t>Rijeka</a:t>
                      </a:r>
                      <a:endParaRPr lang="hr-HR" dirty="0"/>
                    </a:p>
                  </a:txBody>
                  <a:tcPr/>
                </a:tc>
                <a:tc>
                  <a:txBody>
                    <a:bodyPr/>
                    <a:lstStyle/>
                    <a:p>
                      <a:r>
                        <a:rPr lang="hr-HR" dirty="0" smtClean="0"/>
                        <a:t>051/222</a:t>
                      </a:r>
                      <a:r>
                        <a:rPr lang="hr-HR" baseline="0" dirty="0" smtClean="0"/>
                        <a:t> 444</a:t>
                      </a:r>
                      <a:endParaRPr lang="hr-HR" dirty="0"/>
                    </a:p>
                  </a:txBody>
                  <a:tcPr/>
                </a:tc>
                <a:extLst>
                  <a:ext uri="{0D108BD9-81ED-4DB2-BD59-A6C34878D82A}">
                    <a16:rowId xmlns:a16="http://schemas.microsoft.com/office/drawing/2014/main" val="1461687447"/>
                  </a:ext>
                </a:extLst>
              </a:tr>
              <a:tr h="370840">
                <a:tc>
                  <a:txBody>
                    <a:bodyPr/>
                    <a:lstStyle/>
                    <a:p>
                      <a:r>
                        <a:rPr lang="hr-HR" dirty="0" smtClean="0"/>
                        <a:t>1005</a:t>
                      </a:r>
                      <a:endParaRPr lang="hr-HR" dirty="0"/>
                    </a:p>
                  </a:txBody>
                  <a:tcPr/>
                </a:tc>
                <a:tc>
                  <a:txBody>
                    <a:bodyPr/>
                    <a:lstStyle/>
                    <a:p>
                      <a:r>
                        <a:rPr lang="hr-HR" dirty="0" smtClean="0"/>
                        <a:t>Marko </a:t>
                      </a:r>
                      <a:r>
                        <a:rPr lang="hr-HR" dirty="0" err="1" smtClean="0"/>
                        <a:t>Markić</a:t>
                      </a:r>
                      <a:endParaRPr lang="hr-HR" dirty="0"/>
                    </a:p>
                  </a:txBody>
                  <a:tcPr/>
                </a:tc>
                <a:tc>
                  <a:txBody>
                    <a:bodyPr/>
                    <a:lstStyle/>
                    <a:p>
                      <a:r>
                        <a:rPr lang="hr-HR" dirty="0" smtClean="0"/>
                        <a:t>Zagreb</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01/222 333</a:t>
                      </a:r>
                    </a:p>
                  </a:txBody>
                  <a:tcPr/>
                </a:tc>
                <a:extLst>
                  <a:ext uri="{0D108BD9-81ED-4DB2-BD59-A6C34878D82A}">
                    <a16:rowId xmlns:a16="http://schemas.microsoft.com/office/drawing/2014/main" val="3391396638"/>
                  </a:ext>
                </a:extLst>
              </a:tr>
            </a:tbl>
          </a:graphicData>
        </a:graphic>
      </p:graphicFrame>
      <p:graphicFrame>
        <p:nvGraphicFramePr>
          <p:cNvPr id="5" name="Rezervirano mjesto sadržaja 3"/>
          <p:cNvGraphicFramePr>
            <a:graphicFrameLocks/>
          </p:cNvGraphicFramePr>
          <p:nvPr>
            <p:extLst>
              <p:ext uri="{D42A27DB-BD31-4B8C-83A1-F6EECF244321}">
                <p14:modId xmlns:p14="http://schemas.microsoft.com/office/powerpoint/2010/main" val="3623114982"/>
              </p:ext>
            </p:extLst>
          </p:nvPr>
        </p:nvGraphicFramePr>
        <p:xfrm>
          <a:off x="623392" y="3645024"/>
          <a:ext cx="7315202" cy="2966720"/>
        </p:xfrm>
        <a:graphic>
          <a:graphicData uri="http://schemas.openxmlformats.org/drawingml/2006/table">
            <a:tbl>
              <a:tblPr firstRow="1" bandRow="1">
                <a:tableStyleId>{5C22544A-7EE6-4342-B048-85BDC9FD1C3A}</a:tableStyleId>
              </a:tblPr>
              <a:tblGrid>
                <a:gridCol w="1510858">
                  <a:extLst>
                    <a:ext uri="{9D8B030D-6E8A-4147-A177-3AD203B41FA5}">
                      <a16:colId xmlns:a16="http://schemas.microsoft.com/office/drawing/2014/main" val="916213216"/>
                    </a:ext>
                  </a:extLst>
                </a:gridCol>
                <a:gridCol w="1510858">
                  <a:extLst>
                    <a:ext uri="{9D8B030D-6E8A-4147-A177-3AD203B41FA5}">
                      <a16:colId xmlns:a16="http://schemas.microsoft.com/office/drawing/2014/main" val="1063974094"/>
                    </a:ext>
                  </a:extLst>
                </a:gridCol>
                <a:gridCol w="1431162">
                  <a:extLst>
                    <a:ext uri="{9D8B030D-6E8A-4147-A177-3AD203B41FA5}">
                      <a16:colId xmlns:a16="http://schemas.microsoft.com/office/drawing/2014/main" val="3847993094"/>
                    </a:ext>
                  </a:extLst>
                </a:gridCol>
                <a:gridCol w="1431162">
                  <a:extLst>
                    <a:ext uri="{9D8B030D-6E8A-4147-A177-3AD203B41FA5}">
                      <a16:colId xmlns:a16="http://schemas.microsoft.com/office/drawing/2014/main" val="1089624255"/>
                    </a:ext>
                  </a:extLst>
                </a:gridCol>
                <a:gridCol w="1431162">
                  <a:extLst>
                    <a:ext uri="{9D8B030D-6E8A-4147-A177-3AD203B41FA5}">
                      <a16:colId xmlns:a16="http://schemas.microsoft.com/office/drawing/2014/main" val="3241949027"/>
                    </a:ext>
                  </a:extLst>
                </a:gridCol>
              </a:tblGrid>
              <a:tr h="370840">
                <a:tc>
                  <a:txBody>
                    <a:bodyPr/>
                    <a:lstStyle/>
                    <a:p>
                      <a:r>
                        <a:rPr lang="hr-HR" u="sng" dirty="0" err="1" smtClean="0"/>
                        <a:t>ID</a:t>
                      </a:r>
                      <a:r>
                        <a:rPr lang="hr-HR" u="sng" baseline="0" dirty="0" err="1" smtClean="0"/>
                        <a:t>Kupac</a:t>
                      </a:r>
                      <a:endParaRPr lang="hr-HR" u="sng" dirty="0"/>
                    </a:p>
                  </a:txBody>
                  <a:tcPr/>
                </a:tc>
                <a:tc>
                  <a:txBody>
                    <a:bodyPr/>
                    <a:lstStyle/>
                    <a:p>
                      <a:r>
                        <a:rPr lang="hr-HR" sz="1400" dirty="0" err="1" smtClean="0"/>
                        <a:t>IDZaposlenik</a:t>
                      </a:r>
                      <a:endParaRPr lang="hr-HR" dirty="0"/>
                    </a:p>
                  </a:txBody>
                  <a:tcPr/>
                </a:tc>
                <a:tc>
                  <a:txBody>
                    <a:bodyPr/>
                    <a:lstStyle/>
                    <a:p>
                      <a:r>
                        <a:rPr lang="hr-HR" dirty="0" smtClean="0"/>
                        <a:t>Kupac</a:t>
                      </a:r>
                      <a:endParaRPr lang="hr-HR" dirty="0"/>
                    </a:p>
                  </a:txBody>
                  <a:tcPr/>
                </a:tc>
                <a:tc>
                  <a:txBody>
                    <a:bodyPr/>
                    <a:lstStyle/>
                    <a:p>
                      <a:r>
                        <a:rPr lang="hr-HR" sz="1600" i="1" dirty="0" err="1" smtClean="0"/>
                        <a:t>GradKupca</a:t>
                      </a:r>
                      <a:endParaRPr lang="hr-HR" i="1" dirty="0"/>
                    </a:p>
                  </a:txBody>
                  <a:tcPr/>
                </a:tc>
                <a:tc>
                  <a:txBody>
                    <a:bodyPr/>
                    <a:lstStyle/>
                    <a:p>
                      <a:r>
                        <a:rPr lang="hr-HR" i="1" dirty="0" smtClean="0"/>
                        <a:t>Pošta</a:t>
                      </a:r>
                      <a:endParaRPr lang="hr-HR" i="1" dirty="0"/>
                    </a:p>
                  </a:txBody>
                  <a:tcPr/>
                </a:tc>
                <a:extLst>
                  <a:ext uri="{0D108BD9-81ED-4DB2-BD59-A6C34878D82A}">
                    <a16:rowId xmlns:a16="http://schemas.microsoft.com/office/drawing/2014/main" val="1699709347"/>
                  </a:ext>
                </a:extLst>
              </a:tr>
              <a:tr h="370840">
                <a:tc>
                  <a:txBody>
                    <a:bodyPr/>
                    <a:lstStyle/>
                    <a:p>
                      <a:r>
                        <a:rPr lang="hr-HR" dirty="0" smtClean="0"/>
                        <a:t>K1</a:t>
                      </a:r>
                      <a:endParaRPr lang="hr-HR" dirty="0"/>
                    </a:p>
                  </a:txBody>
                  <a:tcPr/>
                </a:tc>
                <a:tc>
                  <a:txBody>
                    <a:bodyPr/>
                    <a:lstStyle/>
                    <a:p>
                      <a:r>
                        <a:rPr lang="hr-HR" dirty="0" smtClean="0"/>
                        <a:t>1003</a:t>
                      </a:r>
                      <a:endParaRPr lang="hr-HR" dirty="0"/>
                    </a:p>
                  </a:txBody>
                  <a:tcPr/>
                </a:tc>
                <a:tc>
                  <a:txBody>
                    <a:bodyPr/>
                    <a:lstStyle/>
                    <a:p>
                      <a:r>
                        <a:rPr lang="hr-HR" dirty="0" smtClean="0"/>
                        <a:t>Konzum</a:t>
                      </a:r>
                      <a:endParaRPr lang="hr-HR" dirty="0"/>
                    </a:p>
                  </a:txBody>
                  <a:tcPr/>
                </a:tc>
                <a:tc>
                  <a:txBody>
                    <a:bodyPr/>
                    <a:lstStyle/>
                    <a:p>
                      <a:r>
                        <a:rPr lang="hr-HR" dirty="0" smtClean="0"/>
                        <a:t>Zagreb</a:t>
                      </a:r>
                      <a:endParaRPr lang="hr-HR" dirty="0"/>
                    </a:p>
                  </a:txBody>
                  <a:tcPr/>
                </a:tc>
                <a:tc>
                  <a:txBody>
                    <a:bodyPr/>
                    <a:lstStyle/>
                    <a:p>
                      <a:r>
                        <a:rPr lang="hr-HR" dirty="0" smtClean="0"/>
                        <a:t>10000</a:t>
                      </a:r>
                      <a:endParaRPr lang="hr-HR" dirty="0"/>
                    </a:p>
                  </a:txBody>
                  <a:tcPr/>
                </a:tc>
                <a:extLst>
                  <a:ext uri="{0D108BD9-81ED-4DB2-BD59-A6C34878D82A}">
                    <a16:rowId xmlns:a16="http://schemas.microsoft.com/office/drawing/2014/main" val="2616123034"/>
                  </a:ext>
                </a:extLst>
              </a:tr>
              <a:tr h="370840">
                <a:tc>
                  <a:txBody>
                    <a:bodyPr/>
                    <a:lstStyle/>
                    <a:p>
                      <a:r>
                        <a:rPr lang="hr-HR" dirty="0" smtClean="0"/>
                        <a:t>K2</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1003</a:t>
                      </a:r>
                    </a:p>
                  </a:txBody>
                  <a:tcPr/>
                </a:tc>
                <a:tc>
                  <a:txBody>
                    <a:bodyPr/>
                    <a:lstStyle/>
                    <a:p>
                      <a:r>
                        <a:rPr lang="hr-HR" dirty="0" err="1" smtClean="0"/>
                        <a:t>Lidl</a:t>
                      </a:r>
                      <a:endParaRPr lang="hr-HR" dirty="0"/>
                    </a:p>
                  </a:txBody>
                  <a:tcPr/>
                </a:tc>
                <a:tc>
                  <a:txBody>
                    <a:bodyPr/>
                    <a:lstStyle/>
                    <a:p>
                      <a:r>
                        <a:rPr lang="hr-HR" dirty="0" smtClean="0"/>
                        <a:t>Zagreb</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1461687447"/>
                  </a:ext>
                </a:extLst>
              </a:tr>
              <a:tr h="370840">
                <a:tc>
                  <a:txBody>
                    <a:bodyPr/>
                    <a:lstStyle/>
                    <a:p>
                      <a:r>
                        <a:rPr lang="hr-HR" dirty="0" smtClean="0"/>
                        <a:t>K3</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1003</a:t>
                      </a:r>
                    </a:p>
                  </a:txBody>
                  <a:tcPr/>
                </a:tc>
                <a:tc>
                  <a:txBody>
                    <a:bodyPr/>
                    <a:lstStyle/>
                    <a:p>
                      <a:r>
                        <a:rPr lang="hr-HR" dirty="0" smtClean="0"/>
                        <a:t>KTC</a:t>
                      </a:r>
                      <a:endParaRPr lang="hr-HR" dirty="0"/>
                    </a:p>
                  </a:txBody>
                  <a:tcPr/>
                </a:tc>
                <a:tc>
                  <a:txBody>
                    <a:bodyPr/>
                    <a:lstStyle/>
                    <a:p>
                      <a:r>
                        <a:rPr lang="hr-HR" dirty="0" smtClean="0"/>
                        <a:t>Križevci</a:t>
                      </a:r>
                      <a:endParaRPr lang="hr-HR" dirty="0"/>
                    </a:p>
                  </a:txBody>
                  <a:tcPr/>
                </a:tc>
                <a:tc>
                  <a:txBody>
                    <a:bodyPr/>
                    <a:lstStyle/>
                    <a:p>
                      <a:r>
                        <a:rPr lang="hr-HR" dirty="0" smtClean="0"/>
                        <a:t>48260</a:t>
                      </a:r>
                      <a:endParaRPr lang="hr-HR" dirty="0"/>
                    </a:p>
                  </a:txBody>
                  <a:tcPr/>
                </a:tc>
                <a:extLst>
                  <a:ext uri="{0D108BD9-81ED-4DB2-BD59-A6C34878D82A}">
                    <a16:rowId xmlns:a16="http://schemas.microsoft.com/office/drawing/2014/main" val="3391396638"/>
                  </a:ext>
                </a:extLst>
              </a:tr>
              <a:tr h="370840">
                <a:tc>
                  <a:txBody>
                    <a:bodyPr/>
                    <a:lstStyle/>
                    <a:p>
                      <a:r>
                        <a:rPr lang="hr-HR" dirty="0" smtClean="0"/>
                        <a:t>K4</a:t>
                      </a:r>
                      <a:endParaRPr lang="hr-HR" dirty="0"/>
                    </a:p>
                  </a:txBody>
                  <a:tcPr/>
                </a:tc>
                <a:tc>
                  <a:txBody>
                    <a:bodyPr/>
                    <a:lstStyle/>
                    <a:p>
                      <a:r>
                        <a:rPr lang="hr-HR" dirty="0" smtClean="0"/>
                        <a:t>1004</a:t>
                      </a:r>
                      <a:endParaRPr lang="hr-HR" dirty="0"/>
                    </a:p>
                  </a:txBody>
                  <a:tcPr/>
                </a:tc>
                <a:tc>
                  <a:txBody>
                    <a:bodyPr/>
                    <a:lstStyle/>
                    <a:p>
                      <a:r>
                        <a:rPr lang="hr-HR" dirty="0" smtClean="0"/>
                        <a:t>Jadrolinija</a:t>
                      </a:r>
                      <a:endParaRPr lang="hr-HR" baseline="0" dirty="0" smtClean="0"/>
                    </a:p>
                  </a:txBody>
                  <a:tcPr/>
                </a:tc>
                <a:tc>
                  <a:txBody>
                    <a:bodyPr/>
                    <a:lstStyle/>
                    <a:p>
                      <a:r>
                        <a:rPr lang="hr-HR" dirty="0" smtClean="0"/>
                        <a:t>Rijeka</a:t>
                      </a:r>
                      <a:endParaRPr lang="hr-HR" dirty="0"/>
                    </a:p>
                  </a:txBody>
                  <a:tcPr/>
                </a:tc>
                <a:tc>
                  <a:txBody>
                    <a:bodyPr/>
                    <a:lstStyle/>
                    <a:p>
                      <a:r>
                        <a:rPr lang="hr-HR" dirty="0" smtClean="0"/>
                        <a:t>51000</a:t>
                      </a:r>
                      <a:endParaRPr lang="hr-HR" dirty="0"/>
                    </a:p>
                  </a:txBody>
                  <a:tcPr/>
                </a:tc>
                <a:extLst>
                  <a:ext uri="{0D108BD9-81ED-4DB2-BD59-A6C34878D82A}">
                    <a16:rowId xmlns:a16="http://schemas.microsoft.com/office/drawing/2014/main" val="1913195866"/>
                  </a:ext>
                </a:extLst>
              </a:tr>
              <a:tr h="370840">
                <a:tc>
                  <a:txBody>
                    <a:bodyPr/>
                    <a:lstStyle/>
                    <a:p>
                      <a:r>
                        <a:rPr lang="hr-HR" dirty="0" smtClean="0"/>
                        <a:t>K5</a:t>
                      </a:r>
                      <a:endParaRPr lang="hr-HR" dirty="0"/>
                    </a:p>
                  </a:txBody>
                  <a:tcPr/>
                </a:tc>
                <a:tc>
                  <a:txBody>
                    <a:bodyPr/>
                    <a:lstStyle/>
                    <a:p>
                      <a:r>
                        <a:rPr lang="hr-HR" dirty="0" smtClean="0"/>
                        <a:t>1004</a:t>
                      </a:r>
                      <a:endParaRPr lang="hr-HR" dirty="0"/>
                    </a:p>
                  </a:txBody>
                  <a:tcPr/>
                </a:tc>
                <a:tc>
                  <a:txBody>
                    <a:bodyPr/>
                    <a:lstStyle/>
                    <a:p>
                      <a:r>
                        <a:rPr lang="hr-HR" dirty="0" smtClean="0"/>
                        <a:t>1.</a:t>
                      </a:r>
                      <a:r>
                        <a:rPr lang="hr-HR" baseline="0" dirty="0" smtClean="0"/>
                        <a:t> maj</a:t>
                      </a:r>
                      <a:endParaRPr lang="hr-HR" dirty="0"/>
                    </a:p>
                  </a:txBody>
                  <a:tcPr/>
                </a:tc>
                <a:tc>
                  <a:txBody>
                    <a:bodyPr/>
                    <a:lstStyle/>
                    <a:p>
                      <a:r>
                        <a:rPr lang="hr-HR" dirty="0" smtClean="0"/>
                        <a:t>Rijeka</a:t>
                      </a:r>
                      <a:endParaRPr lang="hr-HR" dirty="0"/>
                    </a:p>
                  </a:txBody>
                  <a:tcPr/>
                </a:tc>
                <a:tc>
                  <a:txBody>
                    <a:bodyPr/>
                    <a:lstStyle/>
                    <a:p>
                      <a:r>
                        <a:rPr lang="hr-HR" dirty="0" smtClean="0"/>
                        <a:t>51000</a:t>
                      </a:r>
                      <a:endParaRPr lang="hr-HR" dirty="0"/>
                    </a:p>
                  </a:txBody>
                  <a:tcPr/>
                </a:tc>
                <a:extLst>
                  <a:ext uri="{0D108BD9-81ED-4DB2-BD59-A6C34878D82A}">
                    <a16:rowId xmlns:a16="http://schemas.microsoft.com/office/drawing/2014/main" val="4107174164"/>
                  </a:ext>
                </a:extLst>
              </a:tr>
              <a:tr h="370840">
                <a:tc>
                  <a:txBody>
                    <a:bodyPr/>
                    <a:lstStyle/>
                    <a:p>
                      <a:r>
                        <a:rPr lang="hr-HR" dirty="0" smtClean="0"/>
                        <a:t>K6</a:t>
                      </a:r>
                      <a:endParaRPr lang="hr-HR" dirty="0"/>
                    </a:p>
                  </a:txBody>
                  <a:tcPr/>
                </a:tc>
                <a:tc>
                  <a:txBody>
                    <a:bodyPr/>
                    <a:lstStyle/>
                    <a:p>
                      <a:r>
                        <a:rPr lang="hr-HR" dirty="0" smtClean="0"/>
                        <a:t>1005</a:t>
                      </a:r>
                      <a:endParaRPr lang="hr-HR" dirty="0"/>
                    </a:p>
                  </a:txBody>
                  <a:tcPr/>
                </a:tc>
                <a:tc>
                  <a:txBody>
                    <a:bodyPr/>
                    <a:lstStyle/>
                    <a:p>
                      <a:r>
                        <a:rPr lang="hr-HR" dirty="0" err="1" smtClean="0"/>
                        <a:t>Bipa</a:t>
                      </a:r>
                      <a:endParaRPr lang="hr-HR" baseline="0" dirty="0" smtClean="0"/>
                    </a:p>
                  </a:txBody>
                  <a:tcPr/>
                </a:tc>
                <a:tc>
                  <a:txBody>
                    <a:bodyPr/>
                    <a:lstStyle/>
                    <a:p>
                      <a:r>
                        <a:rPr lang="hr-HR" dirty="0" smtClean="0"/>
                        <a:t>Zagreb</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2619607533"/>
                  </a:ext>
                </a:extLst>
              </a:tr>
              <a:tr h="370840">
                <a:tc>
                  <a:txBody>
                    <a:bodyPr/>
                    <a:lstStyle/>
                    <a:p>
                      <a:r>
                        <a:rPr lang="hr-HR" dirty="0" smtClean="0"/>
                        <a:t>K7</a:t>
                      </a:r>
                      <a:endParaRPr lang="hr-HR" dirty="0"/>
                    </a:p>
                  </a:txBody>
                  <a:tcPr/>
                </a:tc>
                <a:tc>
                  <a:txBody>
                    <a:bodyPr/>
                    <a:lstStyle/>
                    <a:p>
                      <a:r>
                        <a:rPr lang="hr-HR" dirty="0" smtClean="0"/>
                        <a:t>1005</a:t>
                      </a:r>
                      <a:endParaRPr lang="hr-HR" dirty="0"/>
                    </a:p>
                  </a:txBody>
                  <a:tcPr/>
                </a:tc>
                <a:tc>
                  <a:txBody>
                    <a:bodyPr/>
                    <a:lstStyle/>
                    <a:p>
                      <a:r>
                        <a:rPr lang="hr-HR" dirty="0" smtClean="0"/>
                        <a:t>DM</a:t>
                      </a:r>
                      <a:endParaRPr lang="hr-HR" dirty="0"/>
                    </a:p>
                  </a:txBody>
                  <a:tcPr/>
                </a:tc>
                <a:tc>
                  <a:txBody>
                    <a:bodyPr/>
                    <a:lstStyle/>
                    <a:p>
                      <a:r>
                        <a:rPr lang="hr-HR" dirty="0" smtClean="0"/>
                        <a:t>Zagreb </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2415778465"/>
                  </a:ext>
                </a:extLst>
              </a:tr>
            </a:tbl>
          </a:graphicData>
        </a:graphic>
      </p:graphicFrame>
      <p:sp>
        <p:nvSpPr>
          <p:cNvPr id="6" name="Pravokutnik 5"/>
          <p:cNvSpPr/>
          <p:nvPr/>
        </p:nvSpPr>
        <p:spPr>
          <a:xfrm>
            <a:off x="4424421" y="782192"/>
            <a:ext cx="3302000" cy="5842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hr-HR"/>
          </a:p>
        </p:txBody>
      </p:sp>
      <p:sp>
        <p:nvSpPr>
          <p:cNvPr id="7" name="Pravokutnik 6"/>
          <p:cNvSpPr/>
          <p:nvPr/>
        </p:nvSpPr>
        <p:spPr>
          <a:xfrm>
            <a:off x="3657987" y="3498596"/>
            <a:ext cx="4083768" cy="5842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hr-HR"/>
          </a:p>
        </p:txBody>
      </p:sp>
      <p:sp>
        <p:nvSpPr>
          <p:cNvPr id="8" name="Rezervirano mjesto sadržaja 7"/>
          <p:cNvSpPr>
            <a:spLocks noGrp="1"/>
          </p:cNvSpPr>
          <p:nvPr>
            <p:ph idx="1"/>
          </p:nvPr>
        </p:nvSpPr>
        <p:spPr>
          <a:xfrm>
            <a:off x="8566484" y="2286001"/>
            <a:ext cx="2863516" cy="3593591"/>
          </a:xfrm>
        </p:spPr>
        <p:txBody>
          <a:bodyPr/>
          <a:lstStyle/>
          <a:p>
            <a:endParaRPr lang="hr-HR" dirty="0"/>
          </a:p>
        </p:txBody>
      </p:sp>
      <p:sp>
        <p:nvSpPr>
          <p:cNvPr id="3" name="Pravokutnik 2"/>
          <p:cNvSpPr/>
          <p:nvPr/>
        </p:nvSpPr>
        <p:spPr>
          <a:xfrm>
            <a:off x="2789040" y="-14437"/>
            <a:ext cx="8640960" cy="646331"/>
          </a:xfrm>
          <a:prstGeom prst="rect">
            <a:avLst/>
          </a:prstGeom>
        </p:spPr>
        <p:txBody>
          <a:bodyPr wrap="square">
            <a:spAutoFit/>
          </a:bodyPr>
          <a:lstStyle/>
          <a:p>
            <a:r>
              <a:rPr lang="hr-HR" b="1" dirty="0"/>
              <a:t>ako je svaki ne ključni atribut potpuno funkcionalno ovisan o bilo kojem ključu odnosno funkcionalno ovisi o svim dijelovima ključa</a:t>
            </a:r>
          </a:p>
        </p:txBody>
      </p:sp>
    </p:spTree>
    <p:extLst>
      <p:ext uri="{BB962C8B-B14F-4D97-AF65-F5344CB8AC3E}">
        <p14:creationId xmlns:p14="http://schemas.microsoft.com/office/powerpoint/2010/main" val="1749793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51678" y="382385"/>
            <a:ext cx="10178322" cy="548057"/>
          </a:xfrm>
        </p:spPr>
        <p:txBody>
          <a:bodyPr>
            <a:normAutofit fontScale="90000"/>
          </a:bodyPr>
          <a:lstStyle/>
          <a:p>
            <a:r>
              <a:rPr lang="hr-HR" dirty="0"/>
              <a:t>2</a:t>
            </a:r>
            <a:r>
              <a:rPr lang="hr-HR" dirty="0" smtClean="0"/>
              <a:t>. NF</a:t>
            </a:r>
            <a:endParaRPr lang="hr-HR" dirty="0"/>
          </a:p>
        </p:txBody>
      </p:sp>
      <p:graphicFrame>
        <p:nvGraphicFramePr>
          <p:cNvPr id="4" name="Rezervirano mjesto sadržaja 3"/>
          <p:cNvGraphicFramePr>
            <a:graphicFrameLocks/>
          </p:cNvGraphicFramePr>
          <p:nvPr>
            <p:extLst/>
          </p:nvPr>
        </p:nvGraphicFramePr>
        <p:xfrm>
          <a:off x="1251677" y="1128451"/>
          <a:ext cx="4860366" cy="2021840"/>
        </p:xfrm>
        <a:graphic>
          <a:graphicData uri="http://schemas.openxmlformats.org/drawingml/2006/table">
            <a:tbl>
              <a:tblPr firstRow="1" bandRow="1">
                <a:tableStyleId>{5C22544A-7EE6-4342-B048-85BDC9FD1C3A}</a:tableStyleId>
              </a:tblPr>
              <a:tblGrid>
                <a:gridCol w="1742688">
                  <a:extLst>
                    <a:ext uri="{9D8B030D-6E8A-4147-A177-3AD203B41FA5}">
                      <a16:colId xmlns:a16="http://schemas.microsoft.com/office/drawing/2014/main" val="1063974094"/>
                    </a:ext>
                  </a:extLst>
                </a:gridCol>
                <a:gridCol w="1558839">
                  <a:extLst>
                    <a:ext uri="{9D8B030D-6E8A-4147-A177-3AD203B41FA5}">
                      <a16:colId xmlns:a16="http://schemas.microsoft.com/office/drawing/2014/main" val="3689087846"/>
                    </a:ext>
                  </a:extLst>
                </a:gridCol>
                <a:gridCol w="1558839">
                  <a:extLst>
                    <a:ext uri="{9D8B030D-6E8A-4147-A177-3AD203B41FA5}">
                      <a16:colId xmlns:a16="http://schemas.microsoft.com/office/drawing/2014/main" val="3784517295"/>
                    </a:ext>
                  </a:extLst>
                </a:gridCol>
              </a:tblGrid>
              <a:tr h="370840">
                <a:tc>
                  <a:txBody>
                    <a:bodyPr/>
                    <a:lstStyle/>
                    <a:p>
                      <a:r>
                        <a:rPr lang="hr-HR" dirty="0" err="1" smtClean="0"/>
                        <a:t>IDZaposlenik</a:t>
                      </a:r>
                      <a:endParaRPr lang="hr-HR" dirty="0"/>
                    </a:p>
                  </a:txBody>
                  <a:tcPr/>
                </a:tc>
                <a:tc>
                  <a:txBody>
                    <a:bodyPr/>
                    <a:lstStyle/>
                    <a:p>
                      <a:r>
                        <a:rPr lang="hr-HR" dirty="0" smtClean="0"/>
                        <a:t>Prodavač</a:t>
                      </a:r>
                      <a:endParaRPr lang="hr-HR" dirty="0"/>
                    </a:p>
                  </a:txBody>
                  <a:tcPr/>
                </a:tc>
                <a:tc>
                  <a:txBody>
                    <a:bodyPr/>
                    <a:lstStyle/>
                    <a:p>
                      <a:r>
                        <a:rPr lang="hr-HR" dirty="0" err="1" smtClean="0"/>
                        <a:t>IDureda</a:t>
                      </a:r>
                      <a:endParaRPr lang="hr-HR" dirty="0"/>
                    </a:p>
                  </a:txBody>
                  <a:tcPr/>
                </a:tc>
                <a:extLst>
                  <a:ext uri="{0D108BD9-81ED-4DB2-BD59-A6C34878D82A}">
                    <a16:rowId xmlns:a16="http://schemas.microsoft.com/office/drawing/2014/main" val="1699709347"/>
                  </a:ext>
                </a:extLst>
              </a:tr>
              <a:tr h="370840">
                <a:tc>
                  <a:txBody>
                    <a:bodyPr/>
                    <a:lstStyle/>
                    <a:p>
                      <a:r>
                        <a:rPr lang="hr-HR" dirty="0" smtClean="0"/>
                        <a:t>1003</a:t>
                      </a:r>
                      <a:endParaRPr lang="hr-HR" dirty="0"/>
                    </a:p>
                  </a:txBody>
                  <a:tcPr/>
                </a:tc>
                <a:tc>
                  <a:txBody>
                    <a:bodyPr/>
                    <a:lstStyle/>
                    <a:p>
                      <a:r>
                        <a:rPr lang="hr-HR" dirty="0" smtClean="0"/>
                        <a:t>Mario Marić</a:t>
                      </a:r>
                      <a:endParaRPr lang="hr-HR" dirty="0"/>
                    </a:p>
                  </a:txBody>
                  <a:tcPr/>
                </a:tc>
                <a:tc>
                  <a:txBody>
                    <a:bodyPr/>
                    <a:lstStyle/>
                    <a:p>
                      <a:r>
                        <a:rPr lang="hr-HR" dirty="0" smtClean="0"/>
                        <a:t>U1</a:t>
                      </a:r>
                      <a:endParaRPr lang="hr-HR" dirty="0"/>
                    </a:p>
                  </a:txBody>
                  <a:tcPr/>
                </a:tc>
                <a:extLst>
                  <a:ext uri="{0D108BD9-81ED-4DB2-BD59-A6C34878D82A}">
                    <a16:rowId xmlns:a16="http://schemas.microsoft.com/office/drawing/2014/main" val="2616123034"/>
                  </a:ext>
                </a:extLst>
              </a:tr>
              <a:tr h="370840">
                <a:tc>
                  <a:txBody>
                    <a:bodyPr/>
                    <a:lstStyle/>
                    <a:p>
                      <a:r>
                        <a:rPr lang="hr-HR" dirty="0" smtClean="0"/>
                        <a:t>1004</a:t>
                      </a:r>
                      <a:endParaRPr lang="hr-HR" dirty="0"/>
                    </a:p>
                  </a:txBody>
                  <a:tcPr/>
                </a:tc>
                <a:tc>
                  <a:txBody>
                    <a:bodyPr/>
                    <a:lstStyle/>
                    <a:p>
                      <a:r>
                        <a:rPr lang="hr-HR" dirty="0" smtClean="0"/>
                        <a:t>Ivo Ivić</a:t>
                      </a:r>
                      <a:endParaRPr lang="hr-HR" dirty="0"/>
                    </a:p>
                  </a:txBody>
                  <a:tcPr/>
                </a:tc>
                <a:tc>
                  <a:txBody>
                    <a:bodyPr/>
                    <a:lstStyle/>
                    <a:p>
                      <a:r>
                        <a:rPr lang="hr-HR" dirty="0" smtClean="0"/>
                        <a:t>U2</a:t>
                      </a:r>
                      <a:endParaRPr lang="hr-HR" dirty="0"/>
                    </a:p>
                  </a:txBody>
                  <a:tcPr/>
                </a:tc>
                <a:extLst>
                  <a:ext uri="{0D108BD9-81ED-4DB2-BD59-A6C34878D82A}">
                    <a16:rowId xmlns:a16="http://schemas.microsoft.com/office/drawing/2014/main" val="1461687447"/>
                  </a:ext>
                </a:extLst>
              </a:tr>
              <a:tr h="370840">
                <a:tc>
                  <a:txBody>
                    <a:bodyPr/>
                    <a:lstStyle/>
                    <a:p>
                      <a:r>
                        <a:rPr lang="hr-HR" dirty="0" smtClean="0"/>
                        <a:t>1005</a:t>
                      </a:r>
                      <a:endParaRPr lang="hr-HR" dirty="0"/>
                    </a:p>
                  </a:txBody>
                  <a:tcPr/>
                </a:tc>
                <a:tc>
                  <a:txBody>
                    <a:bodyPr/>
                    <a:lstStyle/>
                    <a:p>
                      <a:r>
                        <a:rPr lang="hr-HR" dirty="0" smtClean="0"/>
                        <a:t>Marko </a:t>
                      </a:r>
                      <a:r>
                        <a:rPr lang="hr-HR" dirty="0" err="1" smtClean="0"/>
                        <a:t>Markić</a:t>
                      </a:r>
                      <a:endParaRPr lang="hr-HR" dirty="0"/>
                    </a:p>
                  </a:txBody>
                  <a:tcPr/>
                </a:tc>
                <a:tc>
                  <a:txBody>
                    <a:bodyPr/>
                    <a:lstStyle/>
                    <a:p>
                      <a:r>
                        <a:rPr lang="hr-HR" dirty="0" smtClean="0"/>
                        <a:t>U1</a:t>
                      </a:r>
                      <a:endParaRPr lang="hr-HR" dirty="0"/>
                    </a:p>
                  </a:txBody>
                  <a:tcPr/>
                </a:tc>
                <a:extLst>
                  <a:ext uri="{0D108BD9-81ED-4DB2-BD59-A6C34878D82A}">
                    <a16:rowId xmlns:a16="http://schemas.microsoft.com/office/drawing/2014/main" val="3391396638"/>
                  </a:ext>
                </a:extLst>
              </a:tr>
            </a:tbl>
          </a:graphicData>
        </a:graphic>
      </p:graphicFrame>
      <p:graphicFrame>
        <p:nvGraphicFramePr>
          <p:cNvPr id="5" name="Rezervirano mjesto sadržaja 3"/>
          <p:cNvGraphicFramePr>
            <a:graphicFrameLocks/>
          </p:cNvGraphicFramePr>
          <p:nvPr>
            <p:extLst>
              <p:ext uri="{D42A27DB-BD31-4B8C-83A1-F6EECF244321}">
                <p14:modId xmlns:p14="http://schemas.microsoft.com/office/powerpoint/2010/main" val="3683751475"/>
              </p:ext>
            </p:extLst>
          </p:nvPr>
        </p:nvGraphicFramePr>
        <p:xfrm>
          <a:off x="779688" y="3370839"/>
          <a:ext cx="5804344" cy="2966720"/>
        </p:xfrm>
        <a:graphic>
          <a:graphicData uri="http://schemas.openxmlformats.org/drawingml/2006/table">
            <a:tbl>
              <a:tblPr firstRow="1" bandRow="1">
                <a:tableStyleId>{5C22544A-7EE6-4342-B048-85BDC9FD1C3A}</a:tableStyleId>
              </a:tblPr>
              <a:tblGrid>
                <a:gridCol w="1355872">
                  <a:extLst>
                    <a:ext uri="{9D8B030D-6E8A-4147-A177-3AD203B41FA5}">
                      <a16:colId xmlns:a16="http://schemas.microsoft.com/office/drawing/2014/main" val="916213216"/>
                    </a:ext>
                  </a:extLst>
                </a:gridCol>
                <a:gridCol w="1440160">
                  <a:extLst>
                    <a:ext uri="{9D8B030D-6E8A-4147-A177-3AD203B41FA5}">
                      <a16:colId xmlns:a16="http://schemas.microsoft.com/office/drawing/2014/main" val="3847993094"/>
                    </a:ext>
                  </a:extLst>
                </a:gridCol>
                <a:gridCol w="1577150">
                  <a:extLst>
                    <a:ext uri="{9D8B030D-6E8A-4147-A177-3AD203B41FA5}">
                      <a16:colId xmlns:a16="http://schemas.microsoft.com/office/drawing/2014/main" val="1089624255"/>
                    </a:ext>
                  </a:extLst>
                </a:gridCol>
                <a:gridCol w="1431162">
                  <a:extLst>
                    <a:ext uri="{9D8B030D-6E8A-4147-A177-3AD203B41FA5}">
                      <a16:colId xmlns:a16="http://schemas.microsoft.com/office/drawing/2014/main" val="3241949027"/>
                    </a:ext>
                  </a:extLst>
                </a:gridCol>
              </a:tblGrid>
              <a:tr h="370840">
                <a:tc>
                  <a:txBody>
                    <a:bodyPr/>
                    <a:lstStyle/>
                    <a:p>
                      <a:r>
                        <a:rPr lang="hr-HR" u="sng" dirty="0" err="1" smtClean="0"/>
                        <a:t>ID</a:t>
                      </a:r>
                      <a:r>
                        <a:rPr lang="hr-HR" u="sng" baseline="0" dirty="0" err="1" smtClean="0"/>
                        <a:t>Kupac</a:t>
                      </a:r>
                      <a:endParaRPr lang="hr-HR" u="sng" dirty="0"/>
                    </a:p>
                  </a:txBody>
                  <a:tcPr/>
                </a:tc>
                <a:tc>
                  <a:txBody>
                    <a:bodyPr/>
                    <a:lstStyle/>
                    <a:p>
                      <a:r>
                        <a:rPr lang="hr-HR" dirty="0" smtClean="0"/>
                        <a:t>Kupac</a:t>
                      </a:r>
                      <a:endParaRPr lang="hr-HR" dirty="0"/>
                    </a:p>
                  </a:txBody>
                  <a:tcPr/>
                </a:tc>
                <a:tc>
                  <a:txBody>
                    <a:bodyPr/>
                    <a:lstStyle/>
                    <a:p>
                      <a:r>
                        <a:rPr lang="hr-HR" i="1" dirty="0" err="1" smtClean="0"/>
                        <a:t>GradKupca</a:t>
                      </a:r>
                      <a:endParaRPr lang="hr-HR" i="1" dirty="0"/>
                    </a:p>
                  </a:txBody>
                  <a:tcPr/>
                </a:tc>
                <a:tc>
                  <a:txBody>
                    <a:bodyPr/>
                    <a:lstStyle/>
                    <a:p>
                      <a:r>
                        <a:rPr lang="hr-HR" i="1" dirty="0" smtClean="0"/>
                        <a:t>Pošta</a:t>
                      </a:r>
                      <a:endParaRPr lang="hr-HR" i="1" dirty="0"/>
                    </a:p>
                  </a:txBody>
                  <a:tcPr/>
                </a:tc>
                <a:extLst>
                  <a:ext uri="{0D108BD9-81ED-4DB2-BD59-A6C34878D82A}">
                    <a16:rowId xmlns:a16="http://schemas.microsoft.com/office/drawing/2014/main" val="1699709347"/>
                  </a:ext>
                </a:extLst>
              </a:tr>
              <a:tr h="370840">
                <a:tc>
                  <a:txBody>
                    <a:bodyPr/>
                    <a:lstStyle/>
                    <a:p>
                      <a:r>
                        <a:rPr lang="hr-HR" dirty="0" smtClean="0"/>
                        <a:t>K1</a:t>
                      </a:r>
                      <a:endParaRPr lang="hr-HR" dirty="0"/>
                    </a:p>
                  </a:txBody>
                  <a:tcPr/>
                </a:tc>
                <a:tc>
                  <a:txBody>
                    <a:bodyPr/>
                    <a:lstStyle/>
                    <a:p>
                      <a:r>
                        <a:rPr lang="hr-HR" dirty="0" smtClean="0"/>
                        <a:t>Konzum</a:t>
                      </a:r>
                      <a:endParaRPr lang="hr-HR" dirty="0"/>
                    </a:p>
                  </a:txBody>
                  <a:tcPr/>
                </a:tc>
                <a:tc>
                  <a:txBody>
                    <a:bodyPr/>
                    <a:lstStyle/>
                    <a:p>
                      <a:r>
                        <a:rPr lang="hr-HR" dirty="0" smtClean="0"/>
                        <a:t>Zagreb</a:t>
                      </a:r>
                      <a:endParaRPr lang="hr-HR" dirty="0"/>
                    </a:p>
                  </a:txBody>
                  <a:tcPr/>
                </a:tc>
                <a:tc>
                  <a:txBody>
                    <a:bodyPr/>
                    <a:lstStyle/>
                    <a:p>
                      <a:r>
                        <a:rPr lang="hr-HR" dirty="0" smtClean="0"/>
                        <a:t>10000</a:t>
                      </a:r>
                      <a:endParaRPr lang="hr-HR" dirty="0"/>
                    </a:p>
                  </a:txBody>
                  <a:tcPr/>
                </a:tc>
                <a:extLst>
                  <a:ext uri="{0D108BD9-81ED-4DB2-BD59-A6C34878D82A}">
                    <a16:rowId xmlns:a16="http://schemas.microsoft.com/office/drawing/2014/main" val="2616123034"/>
                  </a:ext>
                </a:extLst>
              </a:tr>
              <a:tr h="370840">
                <a:tc>
                  <a:txBody>
                    <a:bodyPr/>
                    <a:lstStyle/>
                    <a:p>
                      <a:r>
                        <a:rPr lang="hr-HR" dirty="0" smtClean="0"/>
                        <a:t>K2</a:t>
                      </a:r>
                      <a:endParaRPr lang="hr-HR" dirty="0"/>
                    </a:p>
                  </a:txBody>
                  <a:tcPr/>
                </a:tc>
                <a:tc>
                  <a:txBody>
                    <a:bodyPr/>
                    <a:lstStyle/>
                    <a:p>
                      <a:r>
                        <a:rPr lang="hr-HR" dirty="0" err="1" smtClean="0"/>
                        <a:t>Lidl</a:t>
                      </a:r>
                      <a:endParaRPr lang="hr-HR" dirty="0"/>
                    </a:p>
                  </a:txBody>
                  <a:tcPr/>
                </a:tc>
                <a:tc>
                  <a:txBody>
                    <a:bodyPr/>
                    <a:lstStyle/>
                    <a:p>
                      <a:r>
                        <a:rPr lang="hr-HR" dirty="0" smtClean="0"/>
                        <a:t>Zagreb</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1461687447"/>
                  </a:ext>
                </a:extLst>
              </a:tr>
              <a:tr h="370840">
                <a:tc>
                  <a:txBody>
                    <a:bodyPr/>
                    <a:lstStyle/>
                    <a:p>
                      <a:r>
                        <a:rPr lang="hr-HR" dirty="0" smtClean="0"/>
                        <a:t>K3</a:t>
                      </a:r>
                      <a:endParaRPr lang="hr-HR" dirty="0"/>
                    </a:p>
                  </a:txBody>
                  <a:tcPr/>
                </a:tc>
                <a:tc>
                  <a:txBody>
                    <a:bodyPr/>
                    <a:lstStyle/>
                    <a:p>
                      <a:r>
                        <a:rPr lang="hr-HR" dirty="0" smtClean="0"/>
                        <a:t>KTC</a:t>
                      </a:r>
                      <a:endParaRPr lang="hr-HR" dirty="0"/>
                    </a:p>
                  </a:txBody>
                  <a:tcPr/>
                </a:tc>
                <a:tc>
                  <a:txBody>
                    <a:bodyPr/>
                    <a:lstStyle/>
                    <a:p>
                      <a:r>
                        <a:rPr lang="hr-HR" dirty="0" smtClean="0"/>
                        <a:t>Križevci</a:t>
                      </a:r>
                      <a:endParaRPr lang="hr-HR" dirty="0"/>
                    </a:p>
                  </a:txBody>
                  <a:tcPr/>
                </a:tc>
                <a:tc>
                  <a:txBody>
                    <a:bodyPr/>
                    <a:lstStyle/>
                    <a:p>
                      <a:r>
                        <a:rPr lang="hr-HR" dirty="0" smtClean="0"/>
                        <a:t>48260</a:t>
                      </a:r>
                      <a:endParaRPr lang="hr-HR" dirty="0"/>
                    </a:p>
                  </a:txBody>
                  <a:tcPr/>
                </a:tc>
                <a:extLst>
                  <a:ext uri="{0D108BD9-81ED-4DB2-BD59-A6C34878D82A}">
                    <a16:rowId xmlns:a16="http://schemas.microsoft.com/office/drawing/2014/main" val="3391396638"/>
                  </a:ext>
                </a:extLst>
              </a:tr>
              <a:tr h="370840">
                <a:tc>
                  <a:txBody>
                    <a:bodyPr/>
                    <a:lstStyle/>
                    <a:p>
                      <a:r>
                        <a:rPr lang="hr-HR" dirty="0" smtClean="0"/>
                        <a:t>K4</a:t>
                      </a:r>
                      <a:endParaRPr lang="hr-HR" dirty="0"/>
                    </a:p>
                  </a:txBody>
                  <a:tcPr/>
                </a:tc>
                <a:tc>
                  <a:txBody>
                    <a:bodyPr/>
                    <a:lstStyle/>
                    <a:p>
                      <a:r>
                        <a:rPr lang="hr-HR" dirty="0" smtClean="0"/>
                        <a:t>Jadrolinija</a:t>
                      </a:r>
                      <a:endParaRPr lang="hr-HR" baseline="0" dirty="0" smtClean="0"/>
                    </a:p>
                  </a:txBody>
                  <a:tcPr/>
                </a:tc>
                <a:tc>
                  <a:txBody>
                    <a:bodyPr/>
                    <a:lstStyle/>
                    <a:p>
                      <a:r>
                        <a:rPr lang="hr-HR" dirty="0" smtClean="0"/>
                        <a:t>Rijeka</a:t>
                      </a:r>
                      <a:endParaRPr lang="hr-HR" dirty="0"/>
                    </a:p>
                  </a:txBody>
                  <a:tcPr/>
                </a:tc>
                <a:tc>
                  <a:txBody>
                    <a:bodyPr/>
                    <a:lstStyle/>
                    <a:p>
                      <a:r>
                        <a:rPr lang="hr-HR" dirty="0" smtClean="0"/>
                        <a:t>51000</a:t>
                      </a:r>
                      <a:endParaRPr lang="hr-HR" dirty="0"/>
                    </a:p>
                  </a:txBody>
                  <a:tcPr/>
                </a:tc>
                <a:extLst>
                  <a:ext uri="{0D108BD9-81ED-4DB2-BD59-A6C34878D82A}">
                    <a16:rowId xmlns:a16="http://schemas.microsoft.com/office/drawing/2014/main" val="1913195866"/>
                  </a:ext>
                </a:extLst>
              </a:tr>
              <a:tr h="370840">
                <a:tc>
                  <a:txBody>
                    <a:bodyPr/>
                    <a:lstStyle/>
                    <a:p>
                      <a:r>
                        <a:rPr lang="hr-HR" dirty="0" smtClean="0"/>
                        <a:t>K5</a:t>
                      </a:r>
                      <a:endParaRPr lang="hr-HR" dirty="0"/>
                    </a:p>
                  </a:txBody>
                  <a:tcPr/>
                </a:tc>
                <a:tc>
                  <a:txBody>
                    <a:bodyPr/>
                    <a:lstStyle/>
                    <a:p>
                      <a:r>
                        <a:rPr lang="hr-HR" dirty="0" smtClean="0"/>
                        <a:t>1.</a:t>
                      </a:r>
                      <a:r>
                        <a:rPr lang="hr-HR" baseline="0" dirty="0" smtClean="0"/>
                        <a:t> maj</a:t>
                      </a:r>
                      <a:endParaRPr lang="hr-HR" dirty="0"/>
                    </a:p>
                  </a:txBody>
                  <a:tcPr/>
                </a:tc>
                <a:tc>
                  <a:txBody>
                    <a:bodyPr/>
                    <a:lstStyle/>
                    <a:p>
                      <a:r>
                        <a:rPr lang="hr-HR" dirty="0" smtClean="0"/>
                        <a:t>Rijeka</a:t>
                      </a:r>
                      <a:endParaRPr lang="hr-HR" dirty="0"/>
                    </a:p>
                  </a:txBody>
                  <a:tcPr/>
                </a:tc>
                <a:tc>
                  <a:txBody>
                    <a:bodyPr/>
                    <a:lstStyle/>
                    <a:p>
                      <a:r>
                        <a:rPr lang="hr-HR" dirty="0" smtClean="0"/>
                        <a:t>51000</a:t>
                      </a:r>
                      <a:endParaRPr lang="hr-HR" dirty="0"/>
                    </a:p>
                  </a:txBody>
                  <a:tcPr/>
                </a:tc>
                <a:extLst>
                  <a:ext uri="{0D108BD9-81ED-4DB2-BD59-A6C34878D82A}">
                    <a16:rowId xmlns:a16="http://schemas.microsoft.com/office/drawing/2014/main" val="4107174164"/>
                  </a:ext>
                </a:extLst>
              </a:tr>
              <a:tr h="370840">
                <a:tc>
                  <a:txBody>
                    <a:bodyPr/>
                    <a:lstStyle/>
                    <a:p>
                      <a:r>
                        <a:rPr lang="hr-HR" dirty="0" smtClean="0"/>
                        <a:t>K6</a:t>
                      </a:r>
                      <a:endParaRPr lang="hr-HR" dirty="0"/>
                    </a:p>
                  </a:txBody>
                  <a:tcPr/>
                </a:tc>
                <a:tc>
                  <a:txBody>
                    <a:bodyPr/>
                    <a:lstStyle/>
                    <a:p>
                      <a:r>
                        <a:rPr lang="hr-HR" dirty="0" err="1" smtClean="0"/>
                        <a:t>Bipa</a:t>
                      </a:r>
                      <a:endParaRPr lang="hr-HR" baseline="0" dirty="0" smtClean="0"/>
                    </a:p>
                  </a:txBody>
                  <a:tcPr/>
                </a:tc>
                <a:tc>
                  <a:txBody>
                    <a:bodyPr/>
                    <a:lstStyle/>
                    <a:p>
                      <a:r>
                        <a:rPr lang="hr-HR" dirty="0" smtClean="0"/>
                        <a:t>Zagreb</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2619607533"/>
                  </a:ext>
                </a:extLst>
              </a:tr>
              <a:tr h="370840">
                <a:tc>
                  <a:txBody>
                    <a:bodyPr/>
                    <a:lstStyle/>
                    <a:p>
                      <a:r>
                        <a:rPr lang="hr-HR" dirty="0" smtClean="0"/>
                        <a:t>K7</a:t>
                      </a:r>
                      <a:endParaRPr lang="hr-HR" dirty="0"/>
                    </a:p>
                  </a:txBody>
                  <a:tcPr/>
                </a:tc>
                <a:tc>
                  <a:txBody>
                    <a:bodyPr/>
                    <a:lstStyle/>
                    <a:p>
                      <a:r>
                        <a:rPr lang="hr-HR" dirty="0" smtClean="0"/>
                        <a:t>DM</a:t>
                      </a:r>
                      <a:endParaRPr lang="hr-HR" dirty="0"/>
                    </a:p>
                  </a:txBody>
                  <a:tcPr/>
                </a:tc>
                <a:tc>
                  <a:txBody>
                    <a:bodyPr/>
                    <a:lstStyle/>
                    <a:p>
                      <a:r>
                        <a:rPr lang="hr-HR" dirty="0" smtClean="0"/>
                        <a:t>Zagreb </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2415778465"/>
                  </a:ext>
                </a:extLst>
              </a:tr>
            </a:tbl>
          </a:graphicData>
        </a:graphic>
      </p:graphicFrame>
      <p:graphicFrame>
        <p:nvGraphicFramePr>
          <p:cNvPr id="3" name="Tablica 2"/>
          <p:cNvGraphicFramePr>
            <a:graphicFrameLocks noGrp="1"/>
          </p:cNvGraphicFramePr>
          <p:nvPr>
            <p:extLst>
              <p:ext uri="{D42A27DB-BD31-4B8C-83A1-F6EECF244321}">
                <p14:modId xmlns:p14="http://schemas.microsoft.com/office/powerpoint/2010/main" val="3366721367"/>
              </p:ext>
            </p:extLst>
          </p:nvPr>
        </p:nvGraphicFramePr>
        <p:xfrm>
          <a:off x="7731960" y="2970276"/>
          <a:ext cx="3480756" cy="2966720"/>
        </p:xfrm>
        <a:graphic>
          <a:graphicData uri="http://schemas.openxmlformats.org/drawingml/2006/table">
            <a:tbl>
              <a:tblPr firstRow="1" bandRow="1">
                <a:tableStyleId>{5C22544A-7EE6-4342-B048-85BDC9FD1C3A}</a:tableStyleId>
              </a:tblPr>
              <a:tblGrid>
                <a:gridCol w="1740378">
                  <a:extLst>
                    <a:ext uri="{9D8B030D-6E8A-4147-A177-3AD203B41FA5}">
                      <a16:colId xmlns:a16="http://schemas.microsoft.com/office/drawing/2014/main" val="1311727545"/>
                    </a:ext>
                  </a:extLst>
                </a:gridCol>
                <a:gridCol w="1740378">
                  <a:extLst>
                    <a:ext uri="{9D8B030D-6E8A-4147-A177-3AD203B41FA5}">
                      <a16:colId xmlns:a16="http://schemas.microsoft.com/office/drawing/2014/main" val="1881655603"/>
                    </a:ext>
                  </a:extLst>
                </a:gridCol>
              </a:tblGrid>
              <a:tr h="370840">
                <a:tc>
                  <a:txBody>
                    <a:bodyPr/>
                    <a:lstStyle/>
                    <a:p>
                      <a:r>
                        <a:rPr lang="hr-HR" u="sng" dirty="0" err="1" smtClean="0"/>
                        <a:t>ID</a:t>
                      </a:r>
                      <a:r>
                        <a:rPr lang="hr-HR" u="sng" baseline="0" dirty="0" err="1" smtClean="0"/>
                        <a:t>Kupac</a:t>
                      </a:r>
                      <a:endParaRPr lang="hr-HR" u="sng" dirty="0"/>
                    </a:p>
                  </a:txBody>
                  <a:tcPr/>
                </a:tc>
                <a:tc>
                  <a:txBody>
                    <a:bodyPr/>
                    <a:lstStyle/>
                    <a:p>
                      <a:r>
                        <a:rPr lang="hr-HR" sz="1600" dirty="0" err="1" smtClean="0"/>
                        <a:t>IDZaposlenik</a:t>
                      </a:r>
                      <a:endParaRPr lang="hr-HR" dirty="0"/>
                    </a:p>
                  </a:txBody>
                  <a:tcPr/>
                </a:tc>
                <a:extLst>
                  <a:ext uri="{0D108BD9-81ED-4DB2-BD59-A6C34878D82A}">
                    <a16:rowId xmlns:a16="http://schemas.microsoft.com/office/drawing/2014/main" val="1650253230"/>
                  </a:ext>
                </a:extLst>
              </a:tr>
              <a:tr h="370840">
                <a:tc>
                  <a:txBody>
                    <a:bodyPr/>
                    <a:lstStyle/>
                    <a:p>
                      <a:r>
                        <a:rPr lang="hr-HR" dirty="0" smtClean="0"/>
                        <a:t>K1</a:t>
                      </a:r>
                      <a:endParaRPr lang="hr-HR" dirty="0"/>
                    </a:p>
                  </a:txBody>
                  <a:tcPr/>
                </a:tc>
                <a:tc>
                  <a:txBody>
                    <a:bodyPr/>
                    <a:lstStyle/>
                    <a:p>
                      <a:r>
                        <a:rPr lang="hr-HR" dirty="0" smtClean="0"/>
                        <a:t>1003</a:t>
                      </a:r>
                      <a:endParaRPr lang="hr-HR" dirty="0"/>
                    </a:p>
                  </a:txBody>
                  <a:tcPr/>
                </a:tc>
                <a:extLst>
                  <a:ext uri="{0D108BD9-81ED-4DB2-BD59-A6C34878D82A}">
                    <a16:rowId xmlns:a16="http://schemas.microsoft.com/office/drawing/2014/main" val="805160836"/>
                  </a:ext>
                </a:extLst>
              </a:tr>
              <a:tr h="370840">
                <a:tc>
                  <a:txBody>
                    <a:bodyPr/>
                    <a:lstStyle/>
                    <a:p>
                      <a:r>
                        <a:rPr lang="hr-HR" dirty="0" smtClean="0"/>
                        <a:t>K2</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1003</a:t>
                      </a:r>
                    </a:p>
                  </a:txBody>
                  <a:tcPr/>
                </a:tc>
                <a:extLst>
                  <a:ext uri="{0D108BD9-81ED-4DB2-BD59-A6C34878D82A}">
                    <a16:rowId xmlns:a16="http://schemas.microsoft.com/office/drawing/2014/main" val="1821214563"/>
                  </a:ext>
                </a:extLst>
              </a:tr>
              <a:tr h="370840">
                <a:tc>
                  <a:txBody>
                    <a:bodyPr/>
                    <a:lstStyle/>
                    <a:p>
                      <a:r>
                        <a:rPr lang="hr-HR" dirty="0" smtClean="0"/>
                        <a:t>K3</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1003</a:t>
                      </a:r>
                    </a:p>
                  </a:txBody>
                  <a:tcPr/>
                </a:tc>
                <a:extLst>
                  <a:ext uri="{0D108BD9-81ED-4DB2-BD59-A6C34878D82A}">
                    <a16:rowId xmlns:a16="http://schemas.microsoft.com/office/drawing/2014/main" val="1276129098"/>
                  </a:ext>
                </a:extLst>
              </a:tr>
              <a:tr h="370840">
                <a:tc>
                  <a:txBody>
                    <a:bodyPr/>
                    <a:lstStyle/>
                    <a:p>
                      <a:r>
                        <a:rPr lang="hr-HR" dirty="0" smtClean="0"/>
                        <a:t>K4</a:t>
                      </a:r>
                      <a:endParaRPr lang="hr-HR" dirty="0"/>
                    </a:p>
                  </a:txBody>
                  <a:tcPr/>
                </a:tc>
                <a:tc>
                  <a:txBody>
                    <a:bodyPr/>
                    <a:lstStyle/>
                    <a:p>
                      <a:r>
                        <a:rPr lang="hr-HR" dirty="0" smtClean="0"/>
                        <a:t>1004</a:t>
                      </a:r>
                      <a:endParaRPr lang="hr-HR" dirty="0"/>
                    </a:p>
                  </a:txBody>
                  <a:tcPr/>
                </a:tc>
                <a:extLst>
                  <a:ext uri="{0D108BD9-81ED-4DB2-BD59-A6C34878D82A}">
                    <a16:rowId xmlns:a16="http://schemas.microsoft.com/office/drawing/2014/main" val="632552254"/>
                  </a:ext>
                </a:extLst>
              </a:tr>
              <a:tr h="370840">
                <a:tc>
                  <a:txBody>
                    <a:bodyPr/>
                    <a:lstStyle/>
                    <a:p>
                      <a:r>
                        <a:rPr lang="hr-HR" dirty="0" smtClean="0"/>
                        <a:t>K5</a:t>
                      </a:r>
                      <a:endParaRPr lang="hr-HR" dirty="0"/>
                    </a:p>
                  </a:txBody>
                  <a:tcPr/>
                </a:tc>
                <a:tc>
                  <a:txBody>
                    <a:bodyPr/>
                    <a:lstStyle/>
                    <a:p>
                      <a:r>
                        <a:rPr lang="hr-HR" dirty="0" smtClean="0"/>
                        <a:t>1004</a:t>
                      </a:r>
                      <a:endParaRPr lang="hr-HR" dirty="0"/>
                    </a:p>
                  </a:txBody>
                  <a:tcPr/>
                </a:tc>
                <a:extLst>
                  <a:ext uri="{0D108BD9-81ED-4DB2-BD59-A6C34878D82A}">
                    <a16:rowId xmlns:a16="http://schemas.microsoft.com/office/drawing/2014/main" val="1968537644"/>
                  </a:ext>
                </a:extLst>
              </a:tr>
              <a:tr h="370840">
                <a:tc>
                  <a:txBody>
                    <a:bodyPr/>
                    <a:lstStyle/>
                    <a:p>
                      <a:r>
                        <a:rPr lang="hr-HR" dirty="0" smtClean="0"/>
                        <a:t>K6</a:t>
                      </a:r>
                      <a:endParaRPr lang="hr-HR" dirty="0"/>
                    </a:p>
                  </a:txBody>
                  <a:tcPr/>
                </a:tc>
                <a:tc>
                  <a:txBody>
                    <a:bodyPr/>
                    <a:lstStyle/>
                    <a:p>
                      <a:r>
                        <a:rPr lang="hr-HR" dirty="0" smtClean="0"/>
                        <a:t>1005</a:t>
                      </a:r>
                      <a:endParaRPr lang="hr-HR" dirty="0"/>
                    </a:p>
                  </a:txBody>
                  <a:tcPr/>
                </a:tc>
                <a:extLst>
                  <a:ext uri="{0D108BD9-81ED-4DB2-BD59-A6C34878D82A}">
                    <a16:rowId xmlns:a16="http://schemas.microsoft.com/office/drawing/2014/main" val="2458832368"/>
                  </a:ext>
                </a:extLst>
              </a:tr>
              <a:tr h="370840">
                <a:tc>
                  <a:txBody>
                    <a:bodyPr/>
                    <a:lstStyle/>
                    <a:p>
                      <a:r>
                        <a:rPr lang="hr-HR" dirty="0" smtClean="0"/>
                        <a:t>K7</a:t>
                      </a:r>
                      <a:endParaRPr lang="hr-HR" dirty="0"/>
                    </a:p>
                  </a:txBody>
                  <a:tcPr/>
                </a:tc>
                <a:tc>
                  <a:txBody>
                    <a:bodyPr/>
                    <a:lstStyle/>
                    <a:p>
                      <a:r>
                        <a:rPr lang="hr-HR" dirty="0" smtClean="0"/>
                        <a:t>1005</a:t>
                      </a:r>
                      <a:endParaRPr lang="hr-HR" dirty="0"/>
                    </a:p>
                  </a:txBody>
                  <a:tcPr/>
                </a:tc>
                <a:extLst>
                  <a:ext uri="{0D108BD9-81ED-4DB2-BD59-A6C34878D82A}">
                    <a16:rowId xmlns:a16="http://schemas.microsoft.com/office/drawing/2014/main" val="1915327847"/>
                  </a:ext>
                </a:extLst>
              </a:tr>
            </a:tbl>
          </a:graphicData>
        </a:graphic>
      </p:graphicFrame>
      <p:graphicFrame>
        <p:nvGraphicFramePr>
          <p:cNvPr id="9" name="Tablica 8"/>
          <p:cNvGraphicFramePr>
            <a:graphicFrameLocks noGrp="1"/>
          </p:cNvGraphicFramePr>
          <p:nvPr>
            <p:extLst/>
          </p:nvPr>
        </p:nvGraphicFramePr>
        <p:xfrm>
          <a:off x="6782241" y="1288907"/>
          <a:ext cx="4430475" cy="1112520"/>
        </p:xfrm>
        <a:graphic>
          <a:graphicData uri="http://schemas.openxmlformats.org/drawingml/2006/table">
            <a:tbl>
              <a:tblPr firstRow="1" bandRow="1">
                <a:tableStyleId>{5C22544A-7EE6-4342-B048-85BDC9FD1C3A}</a:tableStyleId>
              </a:tblPr>
              <a:tblGrid>
                <a:gridCol w="1476825">
                  <a:extLst>
                    <a:ext uri="{9D8B030D-6E8A-4147-A177-3AD203B41FA5}">
                      <a16:colId xmlns:a16="http://schemas.microsoft.com/office/drawing/2014/main" val="1086924916"/>
                    </a:ext>
                  </a:extLst>
                </a:gridCol>
                <a:gridCol w="1476825">
                  <a:extLst>
                    <a:ext uri="{9D8B030D-6E8A-4147-A177-3AD203B41FA5}">
                      <a16:colId xmlns:a16="http://schemas.microsoft.com/office/drawing/2014/main" val="1379832694"/>
                    </a:ext>
                  </a:extLst>
                </a:gridCol>
                <a:gridCol w="1476825">
                  <a:extLst>
                    <a:ext uri="{9D8B030D-6E8A-4147-A177-3AD203B41FA5}">
                      <a16:colId xmlns:a16="http://schemas.microsoft.com/office/drawing/2014/main" val="240880186"/>
                    </a:ext>
                  </a:extLst>
                </a:gridCol>
              </a:tblGrid>
              <a:tr h="370840">
                <a:tc>
                  <a:txBody>
                    <a:bodyPr/>
                    <a:lstStyle/>
                    <a:p>
                      <a:r>
                        <a:rPr lang="hr-HR" dirty="0" err="1" smtClean="0"/>
                        <a:t>IDUreda</a:t>
                      </a:r>
                      <a:endParaRPr lang="hr-HR" dirty="0"/>
                    </a:p>
                  </a:txBody>
                  <a:tcPr/>
                </a:tc>
                <a:tc>
                  <a:txBody>
                    <a:bodyPr/>
                    <a:lstStyle/>
                    <a:p>
                      <a:r>
                        <a:rPr lang="hr-HR" dirty="0" smtClean="0"/>
                        <a:t>Ured</a:t>
                      </a:r>
                      <a:endParaRPr lang="hr-HR" dirty="0"/>
                    </a:p>
                  </a:txBody>
                  <a:tcPr/>
                </a:tc>
                <a:tc>
                  <a:txBody>
                    <a:bodyPr/>
                    <a:lstStyle/>
                    <a:p>
                      <a:r>
                        <a:rPr lang="hr-HR" dirty="0" err="1" smtClean="0"/>
                        <a:t>TelUreda</a:t>
                      </a:r>
                      <a:endParaRPr lang="hr-HR" dirty="0"/>
                    </a:p>
                  </a:txBody>
                  <a:tcPr/>
                </a:tc>
                <a:extLst>
                  <a:ext uri="{0D108BD9-81ED-4DB2-BD59-A6C34878D82A}">
                    <a16:rowId xmlns:a16="http://schemas.microsoft.com/office/drawing/2014/main" val="2191694434"/>
                  </a:ext>
                </a:extLst>
              </a:tr>
              <a:tr h="370840">
                <a:tc>
                  <a:txBody>
                    <a:bodyPr/>
                    <a:lstStyle/>
                    <a:p>
                      <a:r>
                        <a:rPr lang="hr-HR" dirty="0" smtClean="0"/>
                        <a:t>U1</a:t>
                      </a:r>
                      <a:endParaRPr lang="hr-HR" dirty="0"/>
                    </a:p>
                  </a:txBody>
                  <a:tcPr/>
                </a:tc>
                <a:tc>
                  <a:txBody>
                    <a:bodyPr/>
                    <a:lstStyle/>
                    <a:p>
                      <a:r>
                        <a:rPr lang="hr-HR" dirty="0" smtClean="0"/>
                        <a:t>Zagreb</a:t>
                      </a:r>
                      <a:endParaRPr lang="hr-HR" dirty="0"/>
                    </a:p>
                  </a:txBody>
                  <a:tcPr/>
                </a:tc>
                <a:tc>
                  <a:txBody>
                    <a:bodyPr/>
                    <a:lstStyle/>
                    <a:p>
                      <a:r>
                        <a:rPr lang="hr-HR" dirty="0" smtClean="0"/>
                        <a:t>01/222 333</a:t>
                      </a:r>
                      <a:endParaRPr lang="hr-HR" dirty="0"/>
                    </a:p>
                  </a:txBody>
                  <a:tcPr/>
                </a:tc>
                <a:extLst>
                  <a:ext uri="{0D108BD9-81ED-4DB2-BD59-A6C34878D82A}">
                    <a16:rowId xmlns:a16="http://schemas.microsoft.com/office/drawing/2014/main" val="1800848548"/>
                  </a:ext>
                </a:extLst>
              </a:tr>
              <a:tr h="370840">
                <a:tc>
                  <a:txBody>
                    <a:bodyPr/>
                    <a:lstStyle/>
                    <a:p>
                      <a:r>
                        <a:rPr lang="hr-HR" dirty="0" smtClean="0"/>
                        <a:t>U2</a:t>
                      </a:r>
                      <a:endParaRPr lang="hr-HR" dirty="0"/>
                    </a:p>
                  </a:txBody>
                  <a:tcPr/>
                </a:tc>
                <a:tc>
                  <a:txBody>
                    <a:bodyPr/>
                    <a:lstStyle/>
                    <a:p>
                      <a:r>
                        <a:rPr lang="hr-HR" dirty="0" smtClean="0"/>
                        <a:t>Rijeka</a:t>
                      </a:r>
                      <a:endParaRPr lang="hr-HR" dirty="0"/>
                    </a:p>
                  </a:txBody>
                  <a:tcPr/>
                </a:tc>
                <a:tc>
                  <a:txBody>
                    <a:bodyPr/>
                    <a:lstStyle/>
                    <a:p>
                      <a:r>
                        <a:rPr lang="hr-HR" dirty="0" smtClean="0"/>
                        <a:t>051/222</a:t>
                      </a:r>
                      <a:r>
                        <a:rPr lang="hr-HR" baseline="0" dirty="0" smtClean="0"/>
                        <a:t> 444</a:t>
                      </a:r>
                      <a:endParaRPr lang="hr-HR" dirty="0"/>
                    </a:p>
                  </a:txBody>
                  <a:tcPr/>
                </a:tc>
                <a:extLst>
                  <a:ext uri="{0D108BD9-81ED-4DB2-BD59-A6C34878D82A}">
                    <a16:rowId xmlns:a16="http://schemas.microsoft.com/office/drawing/2014/main" val="498309052"/>
                  </a:ext>
                </a:extLst>
              </a:tr>
            </a:tbl>
          </a:graphicData>
        </a:graphic>
      </p:graphicFrame>
    </p:spTree>
    <p:extLst>
      <p:ext uri="{BB962C8B-B14F-4D97-AF65-F5344CB8AC3E}">
        <p14:creationId xmlns:p14="http://schemas.microsoft.com/office/powerpoint/2010/main" val="3057128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7368" y="385982"/>
            <a:ext cx="10178322" cy="548057"/>
          </a:xfrm>
        </p:spPr>
        <p:txBody>
          <a:bodyPr>
            <a:normAutofit fontScale="90000"/>
          </a:bodyPr>
          <a:lstStyle/>
          <a:p>
            <a:r>
              <a:rPr lang="hr-HR" dirty="0" smtClean="0"/>
              <a:t>3. NF</a:t>
            </a:r>
            <a:endParaRPr lang="hr-HR" dirty="0"/>
          </a:p>
        </p:txBody>
      </p:sp>
      <p:graphicFrame>
        <p:nvGraphicFramePr>
          <p:cNvPr id="4" name="Rezervirano mjesto sadržaja 3"/>
          <p:cNvGraphicFramePr>
            <a:graphicFrameLocks/>
          </p:cNvGraphicFramePr>
          <p:nvPr>
            <p:extLst/>
          </p:nvPr>
        </p:nvGraphicFramePr>
        <p:xfrm>
          <a:off x="1251677" y="1128451"/>
          <a:ext cx="4860366" cy="2021840"/>
        </p:xfrm>
        <a:graphic>
          <a:graphicData uri="http://schemas.openxmlformats.org/drawingml/2006/table">
            <a:tbl>
              <a:tblPr firstRow="1" bandRow="1">
                <a:tableStyleId>{5C22544A-7EE6-4342-B048-85BDC9FD1C3A}</a:tableStyleId>
              </a:tblPr>
              <a:tblGrid>
                <a:gridCol w="1742688">
                  <a:extLst>
                    <a:ext uri="{9D8B030D-6E8A-4147-A177-3AD203B41FA5}">
                      <a16:colId xmlns:a16="http://schemas.microsoft.com/office/drawing/2014/main" val="1063974094"/>
                    </a:ext>
                  </a:extLst>
                </a:gridCol>
                <a:gridCol w="1558839">
                  <a:extLst>
                    <a:ext uri="{9D8B030D-6E8A-4147-A177-3AD203B41FA5}">
                      <a16:colId xmlns:a16="http://schemas.microsoft.com/office/drawing/2014/main" val="3689087846"/>
                    </a:ext>
                  </a:extLst>
                </a:gridCol>
                <a:gridCol w="1558839">
                  <a:extLst>
                    <a:ext uri="{9D8B030D-6E8A-4147-A177-3AD203B41FA5}">
                      <a16:colId xmlns:a16="http://schemas.microsoft.com/office/drawing/2014/main" val="3784517295"/>
                    </a:ext>
                  </a:extLst>
                </a:gridCol>
              </a:tblGrid>
              <a:tr h="370840">
                <a:tc>
                  <a:txBody>
                    <a:bodyPr/>
                    <a:lstStyle/>
                    <a:p>
                      <a:r>
                        <a:rPr lang="hr-HR" dirty="0" err="1" smtClean="0"/>
                        <a:t>IDZaposlenik</a:t>
                      </a:r>
                      <a:endParaRPr lang="hr-HR" dirty="0"/>
                    </a:p>
                  </a:txBody>
                  <a:tcPr/>
                </a:tc>
                <a:tc>
                  <a:txBody>
                    <a:bodyPr/>
                    <a:lstStyle/>
                    <a:p>
                      <a:r>
                        <a:rPr lang="hr-HR" dirty="0" smtClean="0"/>
                        <a:t>Prodavač</a:t>
                      </a:r>
                      <a:endParaRPr lang="hr-HR" dirty="0"/>
                    </a:p>
                  </a:txBody>
                  <a:tcPr/>
                </a:tc>
                <a:tc>
                  <a:txBody>
                    <a:bodyPr/>
                    <a:lstStyle/>
                    <a:p>
                      <a:r>
                        <a:rPr lang="hr-HR" dirty="0" err="1" smtClean="0"/>
                        <a:t>IDureda</a:t>
                      </a:r>
                      <a:endParaRPr lang="hr-HR" dirty="0"/>
                    </a:p>
                  </a:txBody>
                  <a:tcPr/>
                </a:tc>
                <a:extLst>
                  <a:ext uri="{0D108BD9-81ED-4DB2-BD59-A6C34878D82A}">
                    <a16:rowId xmlns:a16="http://schemas.microsoft.com/office/drawing/2014/main" val="1699709347"/>
                  </a:ext>
                </a:extLst>
              </a:tr>
              <a:tr h="370840">
                <a:tc>
                  <a:txBody>
                    <a:bodyPr/>
                    <a:lstStyle/>
                    <a:p>
                      <a:r>
                        <a:rPr lang="hr-HR" dirty="0" smtClean="0"/>
                        <a:t>1003</a:t>
                      </a:r>
                      <a:endParaRPr lang="hr-HR" dirty="0"/>
                    </a:p>
                  </a:txBody>
                  <a:tcPr/>
                </a:tc>
                <a:tc>
                  <a:txBody>
                    <a:bodyPr/>
                    <a:lstStyle/>
                    <a:p>
                      <a:r>
                        <a:rPr lang="hr-HR" dirty="0" smtClean="0"/>
                        <a:t>Mario Marić</a:t>
                      </a:r>
                      <a:endParaRPr lang="hr-HR" dirty="0"/>
                    </a:p>
                  </a:txBody>
                  <a:tcPr/>
                </a:tc>
                <a:tc>
                  <a:txBody>
                    <a:bodyPr/>
                    <a:lstStyle/>
                    <a:p>
                      <a:r>
                        <a:rPr lang="hr-HR" dirty="0" smtClean="0"/>
                        <a:t>U1</a:t>
                      </a:r>
                      <a:endParaRPr lang="hr-HR" dirty="0"/>
                    </a:p>
                  </a:txBody>
                  <a:tcPr/>
                </a:tc>
                <a:extLst>
                  <a:ext uri="{0D108BD9-81ED-4DB2-BD59-A6C34878D82A}">
                    <a16:rowId xmlns:a16="http://schemas.microsoft.com/office/drawing/2014/main" val="2616123034"/>
                  </a:ext>
                </a:extLst>
              </a:tr>
              <a:tr h="370840">
                <a:tc>
                  <a:txBody>
                    <a:bodyPr/>
                    <a:lstStyle/>
                    <a:p>
                      <a:r>
                        <a:rPr lang="hr-HR" dirty="0" smtClean="0"/>
                        <a:t>1004</a:t>
                      </a:r>
                      <a:endParaRPr lang="hr-HR" dirty="0"/>
                    </a:p>
                  </a:txBody>
                  <a:tcPr/>
                </a:tc>
                <a:tc>
                  <a:txBody>
                    <a:bodyPr/>
                    <a:lstStyle/>
                    <a:p>
                      <a:r>
                        <a:rPr lang="hr-HR" dirty="0" smtClean="0"/>
                        <a:t>Ivo Ivić</a:t>
                      </a:r>
                      <a:endParaRPr lang="hr-HR" dirty="0"/>
                    </a:p>
                  </a:txBody>
                  <a:tcPr/>
                </a:tc>
                <a:tc>
                  <a:txBody>
                    <a:bodyPr/>
                    <a:lstStyle/>
                    <a:p>
                      <a:r>
                        <a:rPr lang="hr-HR" dirty="0" smtClean="0"/>
                        <a:t>U2</a:t>
                      </a:r>
                      <a:endParaRPr lang="hr-HR" dirty="0"/>
                    </a:p>
                  </a:txBody>
                  <a:tcPr/>
                </a:tc>
                <a:extLst>
                  <a:ext uri="{0D108BD9-81ED-4DB2-BD59-A6C34878D82A}">
                    <a16:rowId xmlns:a16="http://schemas.microsoft.com/office/drawing/2014/main" val="1461687447"/>
                  </a:ext>
                </a:extLst>
              </a:tr>
              <a:tr h="370840">
                <a:tc>
                  <a:txBody>
                    <a:bodyPr/>
                    <a:lstStyle/>
                    <a:p>
                      <a:r>
                        <a:rPr lang="hr-HR" dirty="0" smtClean="0"/>
                        <a:t>1005</a:t>
                      </a:r>
                      <a:endParaRPr lang="hr-HR" dirty="0"/>
                    </a:p>
                  </a:txBody>
                  <a:tcPr/>
                </a:tc>
                <a:tc>
                  <a:txBody>
                    <a:bodyPr/>
                    <a:lstStyle/>
                    <a:p>
                      <a:r>
                        <a:rPr lang="hr-HR" dirty="0" smtClean="0"/>
                        <a:t>Marko </a:t>
                      </a:r>
                      <a:r>
                        <a:rPr lang="hr-HR" dirty="0" err="1" smtClean="0"/>
                        <a:t>Markić</a:t>
                      </a:r>
                      <a:endParaRPr lang="hr-HR" dirty="0"/>
                    </a:p>
                  </a:txBody>
                  <a:tcPr/>
                </a:tc>
                <a:tc>
                  <a:txBody>
                    <a:bodyPr/>
                    <a:lstStyle/>
                    <a:p>
                      <a:r>
                        <a:rPr lang="hr-HR" dirty="0" smtClean="0"/>
                        <a:t>U1</a:t>
                      </a:r>
                      <a:endParaRPr lang="hr-HR" dirty="0"/>
                    </a:p>
                  </a:txBody>
                  <a:tcPr/>
                </a:tc>
                <a:extLst>
                  <a:ext uri="{0D108BD9-81ED-4DB2-BD59-A6C34878D82A}">
                    <a16:rowId xmlns:a16="http://schemas.microsoft.com/office/drawing/2014/main" val="3391396638"/>
                  </a:ext>
                </a:extLst>
              </a:tr>
            </a:tbl>
          </a:graphicData>
        </a:graphic>
      </p:graphicFrame>
      <p:graphicFrame>
        <p:nvGraphicFramePr>
          <p:cNvPr id="5" name="Rezervirano mjesto sadržaja 3"/>
          <p:cNvGraphicFramePr>
            <a:graphicFrameLocks/>
          </p:cNvGraphicFramePr>
          <p:nvPr>
            <p:extLst>
              <p:ext uri="{D42A27DB-BD31-4B8C-83A1-F6EECF244321}">
                <p14:modId xmlns:p14="http://schemas.microsoft.com/office/powerpoint/2010/main" val="1704208129"/>
              </p:ext>
            </p:extLst>
          </p:nvPr>
        </p:nvGraphicFramePr>
        <p:xfrm>
          <a:off x="735638" y="3348300"/>
          <a:ext cx="3754525" cy="3235960"/>
        </p:xfrm>
        <a:graphic>
          <a:graphicData uri="http://schemas.openxmlformats.org/drawingml/2006/table">
            <a:tbl>
              <a:tblPr firstRow="1" bandRow="1">
                <a:tableStyleId>{5C22544A-7EE6-4342-B048-85BDC9FD1C3A}</a:tableStyleId>
              </a:tblPr>
              <a:tblGrid>
                <a:gridCol w="1297123">
                  <a:extLst>
                    <a:ext uri="{9D8B030D-6E8A-4147-A177-3AD203B41FA5}">
                      <a16:colId xmlns:a16="http://schemas.microsoft.com/office/drawing/2014/main" val="916213216"/>
                    </a:ext>
                  </a:extLst>
                </a:gridCol>
                <a:gridCol w="1228701">
                  <a:extLst>
                    <a:ext uri="{9D8B030D-6E8A-4147-A177-3AD203B41FA5}">
                      <a16:colId xmlns:a16="http://schemas.microsoft.com/office/drawing/2014/main" val="3847993094"/>
                    </a:ext>
                  </a:extLst>
                </a:gridCol>
                <a:gridCol w="1228701">
                  <a:extLst>
                    <a:ext uri="{9D8B030D-6E8A-4147-A177-3AD203B41FA5}">
                      <a16:colId xmlns:a16="http://schemas.microsoft.com/office/drawing/2014/main" val="2077437704"/>
                    </a:ext>
                  </a:extLst>
                </a:gridCol>
              </a:tblGrid>
              <a:tr h="370840">
                <a:tc>
                  <a:txBody>
                    <a:bodyPr/>
                    <a:lstStyle/>
                    <a:p>
                      <a:r>
                        <a:rPr lang="hr-HR" u="sng" dirty="0" err="1" smtClean="0"/>
                        <a:t>ID</a:t>
                      </a:r>
                      <a:r>
                        <a:rPr lang="hr-HR" u="sng" baseline="0" dirty="0" err="1" smtClean="0"/>
                        <a:t>Kupac</a:t>
                      </a:r>
                      <a:endParaRPr lang="hr-HR" u="sng" dirty="0"/>
                    </a:p>
                  </a:txBody>
                  <a:tcPr/>
                </a:tc>
                <a:tc>
                  <a:txBody>
                    <a:bodyPr/>
                    <a:lstStyle/>
                    <a:p>
                      <a:r>
                        <a:rPr lang="hr-HR" dirty="0" smtClean="0"/>
                        <a:t>Kupac</a:t>
                      </a:r>
                      <a:endParaRPr lang="hr-HR" dirty="0"/>
                    </a:p>
                  </a:txBody>
                  <a:tcPr/>
                </a:tc>
                <a:tc>
                  <a:txBody>
                    <a:bodyPr/>
                    <a:lstStyle/>
                    <a:p>
                      <a:r>
                        <a:rPr lang="hr-HR" i="1" dirty="0" smtClean="0"/>
                        <a:t>Pošta</a:t>
                      </a:r>
                      <a:endParaRPr lang="hr-HR" i="1" dirty="0"/>
                    </a:p>
                  </a:txBody>
                  <a:tcPr/>
                </a:tc>
                <a:extLst>
                  <a:ext uri="{0D108BD9-81ED-4DB2-BD59-A6C34878D82A}">
                    <a16:rowId xmlns:a16="http://schemas.microsoft.com/office/drawing/2014/main" val="1699709347"/>
                  </a:ext>
                </a:extLst>
              </a:tr>
              <a:tr h="370840">
                <a:tc>
                  <a:txBody>
                    <a:bodyPr/>
                    <a:lstStyle/>
                    <a:p>
                      <a:r>
                        <a:rPr lang="hr-HR" dirty="0" smtClean="0"/>
                        <a:t>K1</a:t>
                      </a:r>
                      <a:endParaRPr lang="hr-HR" dirty="0"/>
                    </a:p>
                  </a:txBody>
                  <a:tcPr/>
                </a:tc>
                <a:tc>
                  <a:txBody>
                    <a:bodyPr/>
                    <a:lstStyle/>
                    <a:p>
                      <a:r>
                        <a:rPr lang="hr-HR" dirty="0" smtClean="0"/>
                        <a:t>Konzum</a:t>
                      </a:r>
                      <a:endParaRPr lang="hr-HR" dirty="0"/>
                    </a:p>
                  </a:txBody>
                  <a:tcPr/>
                </a:tc>
                <a:tc>
                  <a:txBody>
                    <a:bodyPr/>
                    <a:lstStyle/>
                    <a:p>
                      <a:r>
                        <a:rPr lang="hr-HR" dirty="0" smtClean="0"/>
                        <a:t>10000</a:t>
                      </a:r>
                      <a:endParaRPr lang="hr-HR" dirty="0"/>
                    </a:p>
                  </a:txBody>
                  <a:tcPr/>
                </a:tc>
                <a:extLst>
                  <a:ext uri="{0D108BD9-81ED-4DB2-BD59-A6C34878D82A}">
                    <a16:rowId xmlns:a16="http://schemas.microsoft.com/office/drawing/2014/main" val="2616123034"/>
                  </a:ext>
                </a:extLst>
              </a:tr>
              <a:tr h="370840">
                <a:tc>
                  <a:txBody>
                    <a:bodyPr/>
                    <a:lstStyle/>
                    <a:p>
                      <a:r>
                        <a:rPr lang="hr-HR" dirty="0" smtClean="0"/>
                        <a:t>K2</a:t>
                      </a:r>
                      <a:endParaRPr lang="hr-HR" dirty="0"/>
                    </a:p>
                  </a:txBody>
                  <a:tcPr/>
                </a:tc>
                <a:tc>
                  <a:txBody>
                    <a:bodyPr/>
                    <a:lstStyle/>
                    <a:p>
                      <a:r>
                        <a:rPr lang="hr-HR" dirty="0" err="1" smtClean="0"/>
                        <a:t>Lidl</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1461687447"/>
                  </a:ext>
                </a:extLst>
              </a:tr>
              <a:tr h="370840">
                <a:tc>
                  <a:txBody>
                    <a:bodyPr/>
                    <a:lstStyle/>
                    <a:p>
                      <a:r>
                        <a:rPr lang="hr-HR" dirty="0" smtClean="0"/>
                        <a:t>K3</a:t>
                      </a:r>
                      <a:endParaRPr lang="hr-HR" dirty="0"/>
                    </a:p>
                  </a:txBody>
                  <a:tcPr/>
                </a:tc>
                <a:tc>
                  <a:txBody>
                    <a:bodyPr/>
                    <a:lstStyle/>
                    <a:p>
                      <a:r>
                        <a:rPr lang="hr-HR" dirty="0" smtClean="0"/>
                        <a:t>KTC</a:t>
                      </a:r>
                      <a:endParaRPr lang="hr-HR" dirty="0"/>
                    </a:p>
                  </a:txBody>
                  <a:tcPr/>
                </a:tc>
                <a:tc>
                  <a:txBody>
                    <a:bodyPr/>
                    <a:lstStyle/>
                    <a:p>
                      <a:r>
                        <a:rPr lang="hr-HR" dirty="0" smtClean="0"/>
                        <a:t>48260</a:t>
                      </a:r>
                      <a:endParaRPr lang="hr-HR" dirty="0"/>
                    </a:p>
                  </a:txBody>
                  <a:tcPr/>
                </a:tc>
                <a:extLst>
                  <a:ext uri="{0D108BD9-81ED-4DB2-BD59-A6C34878D82A}">
                    <a16:rowId xmlns:a16="http://schemas.microsoft.com/office/drawing/2014/main" val="3391396638"/>
                  </a:ext>
                </a:extLst>
              </a:tr>
              <a:tr h="370840">
                <a:tc>
                  <a:txBody>
                    <a:bodyPr/>
                    <a:lstStyle/>
                    <a:p>
                      <a:r>
                        <a:rPr lang="hr-HR" dirty="0" smtClean="0"/>
                        <a:t>K4</a:t>
                      </a:r>
                      <a:endParaRPr lang="hr-HR" dirty="0"/>
                    </a:p>
                  </a:txBody>
                  <a:tcPr/>
                </a:tc>
                <a:tc>
                  <a:txBody>
                    <a:bodyPr/>
                    <a:lstStyle/>
                    <a:p>
                      <a:r>
                        <a:rPr lang="hr-HR" dirty="0" smtClean="0"/>
                        <a:t>Jadrolinija</a:t>
                      </a:r>
                      <a:endParaRPr lang="hr-HR" baseline="0" dirty="0" smtClean="0"/>
                    </a:p>
                  </a:txBody>
                  <a:tcPr/>
                </a:tc>
                <a:tc>
                  <a:txBody>
                    <a:bodyPr/>
                    <a:lstStyle/>
                    <a:p>
                      <a:r>
                        <a:rPr lang="hr-HR" dirty="0" smtClean="0"/>
                        <a:t>51000</a:t>
                      </a:r>
                      <a:endParaRPr lang="hr-HR" dirty="0"/>
                    </a:p>
                  </a:txBody>
                  <a:tcPr/>
                </a:tc>
                <a:extLst>
                  <a:ext uri="{0D108BD9-81ED-4DB2-BD59-A6C34878D82A}">
                    <a16:rowId xmlns:a16="http://schemas.microsoft.com/office/drawing/2014/main" val="1913195866"/>
                  </a:ext>
                </a:extLst>
              </a:tr>
              <a:tr h="370840">
                <a:tc>
                  <a:txBody>
                    <a:bodyPr/>
                    <a:lstStyle/>
                    <a:p>
                      <a:r>
                        <a:rPr lang="hr-HR" dirty="0" smtClean="0"/>
                        <a:t>K5</a:t>
                      </a:r>
                      <a:endParaRPr lang="hr-HR" dirty="0"/>
                    </a:p>
                  </a:txBody>
                  <a:tcPr/>
                </a:tc>
                <a:tc>
                  <a:txBody>
                    <a:bodyPr/>
                    <a:lstStyle/>
                    <a:p>
                      <a:r>
                        <a:rPr lang="hr-HR" dirty="0" smtClean="0"/>
                        <a:t>1.</a:t>
                      </a:r>
                      <a:r>
                        <a:rPr lang="hr-HR" baseline="0" dirty="0" smtClean="0"/>
                        <a:t> maj</a:t>
                      </a:r>
                      <a:endParaRPr lang="hr-HR" dirty="0"/>
                    </a:p>
                  </a:txBody>
                  <a:tcPr/>
                </a:tc>
                <a:tc>
                  <a:txBody>
                    <a:bodyPr/>
                    <a:lstStyle/>
                    <a:p>
                      <a:r>
                        <a:rPr lang="hr-HR" dirty="0" smtClean="0"/>
                        <a:t>51000</a:t>
                      </a:r>
                      <a:endParaRPr lang="hr-HR" dirty="0"/>
                    </a:p>
                  </a:txBody>
                  <a:tcPr/>
                </a:tc>
                <a:extLst>
                  <a:ext uri="{0D108BD9-81ED-4DB2-BD59-A6C34878D82A}">
                    <a16:rowId xmlns:a16="http://schemas.microsoft.com/office/drawing/2014/main" val="4107174164"/>
                  </a:ext>
                </a:extLst>
              </a:tr>
              <a:tr h="370840">
                <a:tc>
                  <a:txBody>
                    <a:bodyPr/>
                    <a:lstStyle/>
                    <a:p>
                      <a:r>
                        <a:rPr lang="hr-HR" dirty="0" smtClean="0"/>
                        <a:t>K6</a:t>
                      </a:r>
                      <a:endParaRPr lang="hr-HR" dirty="0"/>
                    </a:p>
                  </a:txBody>
                  <a:tcPr/>
                </a:tc>
                <a:tc>
                  <a:txBody>
                    <a:bodyPr/>
                    <a:lstStyle/>
                    <a:p>
                      <a:r>
                        <a:rPr lang="hr-HR" dirty="0" err="1" smtClean="0"/>
                        <a:t>Bipa</a:t>
                      </a:r>
                      <a:endParaRPr lang="hr-HR"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2619607533"/>
                  </a:ext>
                </a:extLst>
              </a:tr>
              <a:tr h="370840">
                <a:tc>
                  <a:txBody>
                    <a:bodyPr/>
                    <a:lstStyle/>
                    <a:p>
                      <a:r>
                        <a:rPr lang="hr-HR" dirty="0" smtClean="0"/>
                        <a:t>K7</a:t>
                      </a:r>
                      <a:endParaRPr lang="hr-HR" dirty="0"/>
                    </a:p>
                  </a:txBody>
                  <a:tcPr/>
                </a:tc>
                <a:tc>
                  <a:txBody>
                    <a:bodyPr/>
                    <a:lstStyle/>
                    <a:p>
                      <a:r>
                        <a:rPr lang="hr-HR" dirty="0" smtClean="0"/>
                        <a:t>DM</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10000</a:t>
                      </a:r>
                    </a:p>
                  </a:txBody>
                  <a:tcPr/>
                </a:tc>
                <a:extLst>
                  <a:ext uri="{0D108BD9-81ED-4DB2-BD59-A6C34878D82A}">
                    <a16:rowId xmlns:a16="http://schemas.microsoft.com/office/drawing/2014/main" val="2415778465"/>
                  </a:ext>
                </a:extLst>
              </a:tr>
            </a:tbl>
          </a:graphicData>
        </a:graphic>
      </p:graphicFrame>
      <p:graphicFrame>
        <p:nvGraphicFramePr>
          <p:cNvPr id="3" name="Tablica 2"/>
          <p:cNvGraphicFramePr>
            <a:graphicFrameLocks noGrp="1"/>
          </p:cNvGraphicFramePr>
          <p:nvPr>
            <p:extLst>
              <p:ext uri="{D42A27DB-BD31-4B8C-83A1-F6EECF244321}">
                <p14:modId xmlns:p14="http://schemas.microsoft.com/office/powerpoint/2010/main" val="644785654"/>
              </p:ext>
            </p:extLst>
          </p:nvPr>
        </p:nvGraphicFramePr>
        <p:xfrm>
          <a:off x="8205202" y="3136277"/>
          <a:ext cx="3224798" cy="3235960"/>
        </p:xfrm>
        <a:graphic>
          <a:graphicData uri="http://schemas.openxmlformats.org/drawingml/2006/table">
            <a:tbl>
              <a:tblPr firstRow="1" bandRow="1">
                <a:tableStyleId>{5C22544A-7EE6-4342-B048-85BDC9FD1C3A}</a:tableStyleId>
              </a:tblPr>
              <a:tblGrid>
                <a:gridCol w="1612399">
                  <a:extLst>
                    <a:ext uri="{9D8B030D-6E8A-4147-A177-3AD203B41FA5}">
                      <a16:colId xmlns:a16="http://schemas.microsoft.com/office/drawing/2014/main" val="1311727545"/>
                    </a:ext>
                  </a:extLst>
                </a:gridCol>
                <a:gridCol w="1612399">
                  <a:extLst>
                    <a:ext uri="{9D8B030D-6E8A-4147-A177-3AD203B41FA5}">
                      <a16:colId xmlns:a16="http://schemas.microsoft.com/office/drawing/2014/main" val="1881655603"/>
                    </a:ext>
                  </a:extLst>
                </a:gridCol>
              </a:tblGrid>
              <a:tr h="613767">
                <a:tc>
                  <a:txBody>
                    <a:bodyPr/>
                    <a:lstStyle/>
                    <a:p>
                      <a:r>
                        <a:rPr lang="hr-HR" u="sng" dirty="0" err="1" smtClean="0"/>
                        <a:t>ID</a:t>
                      </a:r>
                      <a:r>
                        <a:rPr lang="hr-HR" u="sng" baseline="0" dirty="0" err="1" smtClean="0"/>
                        <a:t>Kupac</a:t>
                      </a:r>
                      <a:endParaRPr lang="hr-HR" u="sng" dirty="0"/>
                    </a:p>
                  </a:txBody>
                  <a:tcPr/>
                </a:tc>
                <a:tc>
                  <a:txBody>
                    <a:bodyPr/>
                    <a:lstStyle/>
                    <a:p>
                      <a:r>
                        <a:rPr lang="hr-HR" dirty="0" err="1" smtClean="0"/>
                        <a:t>IDZaposlenik</a:t>
                      </a:r>
                      <a:endParaRPr lang="hr-HR" dirty="0"/>
                    </a:p>
                  </a:txBody>
                  <a:tcPr/>
                </a:tc>
                <a:extLst>
                  <a:ext uri="{0D108BD9-81ED-4DB2-BD59-A6C34878D82A}">
                    <a16:rowId xmlns:a16="http://schemas.microsoft.com/office/drawing/2014/main" val="1650253230"/>
                  </a:ext>
                </a:extLst>
              </a:tr>
              <a:tr h="370840">
                <a:tc>
                  <a:txBody>
                    <a:bodyPr/>
                    <a:lstStyle/>
                    <a:p>
                      <a:r>
                        <a:rPr lang="hr-HR" dirty="0" smtClean="0"/>
                        <a:t>K1</a:t>
                      </a:r>
                      <a:endParaRPr lang="hr-HR" dirty="0"/>
                    </a:p>
                  </a:txBody>
                  <a:tcPr/>
                </a:tc>
                <a:tc>
                  <a:txBody>
                    <a:bodyPr/>
                    <a:lstStyle/>
                    <a:p>
                      <a:r>
                        <a:rPr lang="hr-HR" dirty="0" smtClean="0"/>
                        <a:t>1003</a:t>
                      </a:r>
                      <a:endParaRPr lang="hr-HR" dirty="0"/>
                    </a:p>
                  </a:txBody>
                  <a:tcPr/>
                </a:tc>
                <a:extLst>
                  <a:ext uri="{0D108BD9-81ED-4DB2-BD59-A6C34878D82A}">
                    <a16:rowId xmlns:a16="http://schemas.microsoft.com/office/drawing/2014/main" val="805160836"/>
                  </a:ext>
                </a:extLst>
              </a:tr>
              <a:tr h="370840">
                <a:tc>
                  <a:txBody>
                    <a:bodyPr/>
                    <a:lstStyle/>
                    <a:p>
                      <a:r>
                        <a:rPr lang="hr-HR" dirty="0" smtClean="0"/>
                        <a:t>K2</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1003</a:t>
                      </a:r>
                    </a:p>
                  </a:txBody>
                  <a:tcPr/>
                </a:tc>
                <a:extLst>
                  <a:ext uri="{0D108BD9-81ED-4DB2-BD59-A6C34878D82A}">
                    <a16:rowId xmlns:a16="http://schemas.microsoft.com/office/drawing/2014/main" val="1821214563"/>
                  </a:ext>
                </a:extLst>
              </a:tr>
              <a:tr h="370840">
                <a:tc>
                  <a:txBody>
                    <a:bodyPr/>
                    <a:lstStyle/>
                    <a:p>
                      <a:r>
                        <a:rPr lang="hr-HR" dirty="0" smtClean="0"/>
                        <a:t>K3</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1003</a:t>
                      </a:r>
                    </a:p>
                  </a:txBody>
                  <a:tcPr/>
                </a:tc>
                <a:extLst>
                  <a:ext uri="{0D108BD9-81ED-4DB2-BD59-A6C34878D82A}">
                    <a16:rowId xmlns:a16="http://schemas.microsoft.com/office/drawing/2014/main" val="1276129098"/>
                  </a:ext>
                </a:extLst>
              </a:tr>
              <a:tr h="370840">
                <a:tc>
                  <a:txBody>
                    <a:bodyPr/>
                    <a:lstStyle/>
                    <a:p>
                      <a:r>
                        <a:rPr lang="hr-HR" dirty="0" smtClean="0"/>
                        <a:t>K4</a:t>
                      </a:r>
                      <a:endParaRPr lang="hr-HR" dirty="0"/>
                    </a:p>
                  </a:txBody>
                  <a:tcPr/>
                </a:tc>
                <a:tc>
                  <a:txBody>
                    <a:bodyPr/>
                    <a:lstStyle/>
                    <a:p>
                      <a:r>
                        <a:rPr lang="hr-HR" dirty="0" smtClean="0"/>
                        <a:t>1004</a:t>
                      </a:r>
                      <a:endParaRPr lang="hr-HR" dirty="0"/>
                    </a:p>
                  </a:txBody>
                  <a:tcPr/>
                </a:tc>
                <a:extLst>
                  <a:ext uri="{0D108BD9-81ED-4DB2-BD59-A6C34878D82A}">
                    <a16:rowId xmlns:a16="http://schemas.microsoft.com/office/drawing/2014/main" val="632552254"/>
                  </a:ext>
                </a:extLst>
              </a:tr>
              <a:tr h="370840">
                <a:tc>
                  <a:txBody>
                    <a:bodyPr/>
                    <a:lstStyle/>
                    <a:p>
                      <a:r>
                        <a:rPr lang="hr-HR" dirty="0" smtClean="0"/>
                        <a:t>K5</a:t>
                      </a:r>
                      <a:endParaRPr lang="hr-HR" dirty="0"/>
                    </a:p>
                  </a:txBody>
                  <a:tcPr/>
                </a:tc>
                <a:tc>
                  <a:txBody>
                    <a:bodyPr/>
                    <a:lstStyle/>
                    <a:p>
                      <a:r>
                        <a:rPr lang="hr-HR" dirty="0" smtClean="0"/>
                        <a:t>1004</a:t>
                      </a:r>
                      <a:endParaRPr lang="hr-HR" dirty="0"/>
                    </a:p>
                  </a:txBody>
                  <a:tcPr/>
                </a:tc>
                <a:extLst>
                  <a:ext uri="{0D108BD9-81ED-4DB2-BD59-A6C34878D82A}">
                    <a16:rowId xmlns:a16="http://schemas.microsoft.com/office/drawing/2014/main" val="1968537644"/>
                  </a:ext>
                </a:extLst>
              </a:tr>
              <a:tr h="370840">
                <a:tc>
                  <a:txBody>
                    <a:bodyPr/>
                    <a:lstStyle/>
                    <a:p>
                      <a:r>
                        <a:rPr lang="hr-HR" dirty="0" smtClean="0"/>
                        <a:t>K6</a:t>
                      </a:r>
                      <a:endParaRPr lang="hr-HR" dirty="0"/>
                    </a:p>
                  </a:txBody>
                  <a:tcPr/>
                </a:tc>
                <a:tc>
                  <a:txBody>
                    <a:bodyPr/>
                    <a:lstStyle/>
                    <a:p>
                      <a:r>
                        <a:rPr lang="hr-HR" dirty="0" smtClean="0"/>
                        <a:t>1005</a:t>
                      </a:r>
                      <a:endParaRPr lang="hr-HR" dirty="0"/>
                    </a:p>
                  </a:txBody>
                  <a:tcPr/>
                </a:tc>
                <a:extLst>
                  <a:ext uri="{0D108BD9-81ED-4DB2-BD59-A6C34878D82A}">
                    <a16:rowId xmlns:a16="http://schemas.microsoft.com/office/drawing/2014/main" val="2458832368"/>
                  </a:ext>
                </a:extLst>
              </a:tr>
              <a:tr h="370840">
                <a:tc>
                  <a:txBody>
                    <a:bodyPr/>
                    <a:lstStyle/>
                    <a:p>
                      <a:r>
                        <a:rPr lang="hr-HR" dirty="0" smtClean="0"/>
                        <a:t>K7</a:t>
                      </a:r>
                      <a:endParaRPr lang="hr-HR" dirty="0"/>
                    </a:p>
                  </a:txBody>
                  <a:tcPr/>
                </a:tc>
                <a:tc>
                  <a:txBody>
                    <a:bodyPr/>
                    <a:lstStyle/>
                    <a:p>
                      <a:r>
                        <a:rPr lang="hr-HR" dirty="0" smtClean="0"/>
                        <a:t>1005</a:t>
                      </a:r>
                      <a:endParaRPr lang="hr-HR" dirty="0"/>
                    </a:p>
                  </a:txBody>
                  <a:tcPr/>
                </a:tc>
                <a:extLst>
                  <a:ext uri="{0D108BD9-81ED-4DB2-BD59-A6C34878D82A}">
                    <a16:rowId xmlns:a16="http://schemas.microsoft.com/office/drawing/2014/main" val="1915327847"/>
                  </a:ext>
                </a:extLst>
              </a:tr>
            </a:tbl>
          </a:graphicData>
        </a:graphic>
      </p:graphicFrame>
      <p:graphicFrame>
        <p:nvGraphicFramePr>
          <p:cNvPr id="9" name="Tablica 8"/>
          <p:cNvGraphicFramePr>
            <a:graphicFrameLocks noGrp="1"/>
          </p:cNvGraphicFramePr>
          <p:nvPr>
            <p:extLst/>
          </p:nvPr>
        </p:nvGraphicFramePr>
        <p:xfrm>
          <a:off x="6782241" y="1288907"/>
          <a:ext cx="4430475" cy="1112520"/>
        </p:xfrm>
        <a:graphic>
          <a:graphicData uri="http://schemas.openxmlformats.org/drawingml/2006/table">
            <a:tbl>
              <a:tblPr firstRow="1" bandRow="1">
                <a:tableStyleId>{5C22544A-7EE6-4342-B048-85BDC9FD1C3A}</a:tableStyleId>
              </a:tblPr>
              <a:tblGrid>
                <a:gridCol w="1476825">
                  <a:extLst>
                    <a:ext uri="{9D8B030D-6E8A-4147-A177-3AD203B41FA5}">
                      <a16:colId xmlns:a16="http://schemas.microsoft.com/office/drawing/2014/main" val="1086924916"/>
                    </a:ext>
                  </a:extLst>
                </a:gridCol>
                <a:gridCol w="1476825">
                  <a:extLst>
                    <a:ext uri="{9D8B030D-6E8A-4147-A177-3AD203B41FA5}">
                      <a16:colId xmlns:a16="http://schemas.microsoft.com/office/drawing/2014/main" val="1379832694"/>
                    </a:ext>
                  </a:extLst>
                </a:gridCol>
                <a:gridCol w="1476825">
                  <a:extLst>
                    <a:ext uri="{9D8B030D-6E8A-4147-A177-3AD203B41FA5}">
                      <a16:colId xmlns:a16="http://schemas.microsoft.com/office/drawing/2014/main" val="240880186"/>
                    </a:ext>
                  </a:extLst>
                </a:gridCol>
              </a:tblGrid>
              <a:tr h="370840">
                <a:tc>
                  <a:txBody>
                    <a:bodyPr/>
                    <a:lstStyle/>
                    <a:p>
                      <a:r>
                        <a:rPr lang="hr-HR" dirty="0" err="1" smtClean="0"/>
                        <a:t>IDUreda</a:t>
                      </a:r>
                      <a:endParaRPr lang="hr-HR" dirty="0"/>
                    </a:p>
                  </a:txBody>
                  <a:tcPr/>
                </a:tc>
                <a:tc>
                  <a:txBody>
                    <a:bodyPr/>
                    <a:lstStyle/>
                    <a:p>
                      <a:r>
                        <a:rPr lang="hr-HR" dirty="0" smtClean="0"/>
                        <a:t>Ured</a:t>
                      </a:r>
                      <a:endParaRPr lang="hr-HR" dirty="0"/>
                    </a:p>
                  </a:txBody>
                  <a:tcPr/>
                </a:tc>
                <a:tc>
                  <a:txBody>
                    <a:bodyPr/>
                    <a:lstStyle/>
                    <a:p>
                      <a:r>
                        <a:rPr lang="hr-HR" dirty="0" err="1" smtClean="0"/>
                        <a:t>TelUreda</a:t>
                      </a:r>
                      <a:endParaRPr lang="hr-HR" dirty="0"/>
                    </a:p>
                  </a:txBody>
                  <a:tcPr/>
                </a:tc>
                <a:extLst>
                  <a:ext uri="{0D108BD9-81ED-4DB2-BD59-A6C34878D82A}">
                    <a16:rowId xmlns:a16="http://schemas.microsoft.com/office/drawing/2014/main" val="2191694434"/>
                  </a:ext>
                </a:extLst>
              </a:tr>
              <a:tr h="370840">
                <a:tc>
                  <a:txBody>
                    <a:bodyPr/>
                    <a:lstStyle/>
                    <a:p>
                      <a:r>
                        <a:rPr lang="hr-HR" dirty="0" smtClean="0"/>
                        <a:t>U1</a:t>
                      </a:r>
                      <a:endParaRPr lang="hr-HR" dirty="0"/>
                    </a:p>
                  </a:txBody>
                  <a:tcPr/>
                </a:tc>
                <a:tc>
                  <a:txBody>
                    <a:bodyPr/>
                    <a:lstStyle/>
                    <a:p>
                      <a:r>
                        <a:rPr lang="hr-HR" dirty="0" smtClean="0"/>
                        <a:t>Zagreb</a:t>
                      </a:r>
                      <a:endParaRPr lang="hr-HR" dirty="0"/>
                    </a:p>
                  </a:txBody>
                  <a:tcPr/>
                </a:tc>
                <a:tc>
                  <a:txBody>
                    <a:bodyPr/>
                    <a:lstStyle/>
                    <a:p>
                      <a:r>
                        <a:rPr lang="hr-HR" dirty="0" smtClean="0"/>
                        <a:t>01/222 333</a:t>
                      </a:r>
                      <a:endParaRPr lang="hr-HR" dirty="0"/>
                    </a:p>
                  </a:txBody>
                  <a:tcPr/>
                </a:tc>
                <a:extLst>
                  <a:ext uri="{0D108BD9-81ED-4DB2-BD59-A6C34878D82A}">
                    <a16:rowId xmlns:a16="http://schemas.microsoft.com/office/drawing/2014/main" val="1800848548"/>
                  </a:ext>
                </a:extLst>
              </a:tr>
              <a:tr h="370840">
                <a:tc>
                  <a:txBody>
                    <a:bodyPr/>
                    <a:lstStyle/>
                    <a:p>
                      <a:r>
                        <a:rPr lang="hr-HR" dirty="0" smtClean="0"/>
                        <a:t>U2</a:t>
                      </a:r>
                      <a:endParaRPr lang="hr-HR" dirty="0"/>
                    </a:p>
                  </a:txBody>
                  <a:tcPr/>
                </a:tc>
                <a:tc>
                  <a:txBody>
                    <a:bodyPr/>
                    <a:lstStyle/>
                    <a:p>
                      <a:r>
                        <a:rPr lang="hr-HR" dirty="0" smtClean="0"/>
                        <a:t>Rijeka</a:t>
                      </a:r>
                      <a:endParaRPr lang="hr-HR" dirty="0"/>
                    </a:p>
                  </a:txBody>
                  <a:tcPr/>
                </a:tc>
                <a:tc>
                  <a:txBody>
                    <a:bodyPr/>
                    <a:lstStyle/>
                    <a:p>
                      <a:r>
                        <a:rPr lang="hr-HR" dirty="0" smtClean="0"/>
                        <a:t>051/222</a:t>
                      </a:r>
                      <a:r>
                        <a:rPr lang="hr-HR" baseline="0" dirty="0" smtClean="0"/>
                        <a:t> 444</a:t>
                      </a:r>
                      <a:endParaRPr lang="hr-HR" dirty="0"/>
                    </a:p>
                  </a:txBody>
                  <a:tcPr/>
                </a:tc>
                <a:extLst>
                  <a:ext uri="{0D108BD9-81ED-4DB2-BD59-A6C34878D82A}">
                    <a16:rowId xmlns:a16="http://schemas.microsoft.com/office/drawing/2014/main" val="498309052"/>
                  </a:ext>
                </a:extLst>
              </a:tr>
            </a:tbl>
          </a:graphicData>
        </a:graphic>
      </p:graphicFrame>
      <p:graphicFrame>
        <p:nvGraphicFramePr>
          <p:cNvPr id="10" name="Tablica 9"/>
          <p:cNvGraphicFramePr>
            <a:graphicFrameLocks noGrp="1"/>
          </p:cNvGraphicFramePr>
          <p:nvPr>
            <p:extLst/>
          </p:nvPr>
        </p:nvGraphicFramePr>
        <p:xfrm>
          <a:off x="4945008" y="3471325"/>
          <a:ext cx="2791662" cy="1752600"/>
        </p:xfrm>
        <a:graphic>
          <a:graphicData uri="http://schemas.openxmlformats.org/drawingml/2006/table">
            <a:tbl>
              <a:tblPr firstRow="1" bandRow="1">
                <a:tableStyleId>{5C22544A-7EE6-4342-B048-85BDC9FD1C3A}</a:tableStyleId>
              </a:tblPr>
              <a:tblGrid>
                <a:gridCol w="1395831">
                  <a:extLst>
                    <a:ext uri="{9D8B030D-6E8A-4147-A177-3AD203B41FA5}">
                      <a16:colId xmlns:a16="http://schemas.microsoft.com/office/drawing/2014/main" val="2829499532"/>
                    </a:ext>
                  </a:extLst>
                </a:gridCol>
                <a:gridCol w="1395831">
                  <a:extLst>
                    <a:ext uri="{9D8B030D-6E8A-4147-A177-3AD203B41FA5}">
                      <a16:colId xmlns:a16="http://schemas.microsoft.com/office/drawing/2014/main" val="1093026411"/>
                    </a:ext>
                  </a:extLst>
                </a:gridCol>
              </a:tblGrid>
              <a:tr h="370840">
                <a:tc>
                  <a:txBody>
                    <a:bodyPr/>
                    <a:lstStyle/>
                    <a:p>
                      <a:r>
                        <a:rPr lang="hr-HR" i="0" dirty="0" smtClean="0"/>
                        <a:t>Pošta</a:t>
                      </a:r>
                      <a:endParaRPr lang="hr-HR" i="0" dirty="0"/>
                    </a:p>
                  </a:txBody>
                  <a:tcPr/>
                </a:tc>
                <a:tc>
                  <a:txBody>
                    <a:bodyPr/>
                    <a:lstStyle/>
                    <a:p>
                      <a:r>
                        <a:rPr lang="hr-HR" i="0" dirty="0" err="1" smtClean="0"/>
                        <a:t>GradKupca</a:t>
                      </a:r>
                      <a:endParaRPr lang="hr-HR" i="0" dirty="0"/>
                    </a:p>
                  </a:txBody>
                  <a:tcPr/>
                </a:tc>
                <a:extLst>
                  <a:ext uri="{0D108BD9-81ED-4DB2-BD59-A6C34878D82A}">
                    <a16:rowId xmlns:a16="http://schemas.microsoft.com/office/drawing/2014/main" val="2250515448"/>
                  </a:ext>
                </a:extLst>
              </a:tr>
              <a:tr h="370840">
                <a:tc>
                  <a:txBody>
                    <a:bodyPr/>
                    <a:lstStyle/>
                    <a:p>
                      <a:r>
                        <a:rPr lang="hr-HR" dirty="0" smtClean="0"/>
                        <a:t>10000</a:t>
                      </a:r>
                      <a:endParaRPr lang="hr-HR" dirty="0"/>
                    </a:p>
                  </a:txBody>
                  <a:tcPr/>
                </a:tc>
                <a:tc>
                  <a:txBody>
                    <a:bodyPr/>
                    <a:lstStyle/>
                    <a:p>
                      <a:r>
                        <a:rPr lang="hr-HR" dirty="0" smtClean="0"/>
                        <a:t>Zagreb</a:t>
                      </a:r>
                      <a:endParaRPr lang="hr-HR" dirty="0"/>
                    </a:p>
                  </a:txBody>
                  <a:tcPr/>
                </a:tc>
                <a:extLst>
                  <a:ext uri="{0D108BD9-81ED-4DB2-BD59-A6C34878D82A}">
                    <a16:rowId xmlns:a16="http://schemas.microsoft.com/office/drawing/2014/main" val="93591883"/>
                  </a:ext>
                </a:extLst>
              </a:tr>
              <a:tr h="370840">
                <a:tc>
                  <a:txBody>
                    <a:bodyPr/>
                    <a:lstStyle/>
                    <a:p>
                      <a:r>
                        <a:rPr lang="hr-HR" dirty="0" smtClean="0"/>
                        <a:t>48260</a:t>
                      </a:r>
                      <a:endParaRPr lang="hr-HR" dirty="0"/>
                    </a:p>
                  </a:txBody>
                  <a:tcPr/>
                </a:tc>
                <a:tc>
                  <a:txBody>
                    <a:bodyPr/>
                    <a:lstStyle/>
                    <a:p>
                      <a:r>
                        <a:rPr lang="hr-HR" dirty="0" smtClean="0"/>
                        <a:t>Križevci</a:t>
                      </a:r>
                      <a:endParaRPr lang="hr-HR" dirty="0"/>
                    </a:p>
                  </a:txBody>
                  <a:tcPr/>
                </a:tc>
                <a:extLst>
                  <a:ext uri="{0D108BD9-81ED-4DB2-BD59-A6C34878D82A}">
                    <a16:rowId xmlns:a16="http://schemas.microsoft.com/office/drawing/2014/main" val="3595225812"/>
                  </a:ext>
                </a:extLst>
              </a:tr>
              <a:tr h="370840">
                <a:tc>
                  <a:txBody>
                    <a:bodyPr/>
                    <a:lstStyle/>
                    <a:p>
                      <a:r>
                        <a:rPr lang="hr-HR" dirty="0" smtClean="0"/>
                        <a:t>51000</a:t>
                      </a:r>
                      <a:endParaRPr lang="hr-HR" dirty="0"/>
                    </a:p>
                  </a:txBody>
                  <a:tcPr/>
                </a:tc>
                <a:tc>
                  <a:txBody>
                    <a:bodyPr/>
                    <a:lstStyle/>
                    <a:p>
                      <a:r>
                        <a:rPr lang="hr-HR" dirty="0" smtClean="0"/>
                        <a:t>Rijeka</a:t>
                      </a:r>
                      <a:endParaRPr lang="hr-HR" dirty="0"/>
                    </a:p>
                  </a:txBody>
                  <a:tcPr/>
                </a:tc>
                <a:extLst>
                  <a:ext uri="{0D108BD9-81ED-4DB2-BD59-A6C34878D82A}">
                    <a16:rowId xmlns:a16="http://schemas.microsoft.com/office/drawing/2014/main" val="1055080461"/>
                  </a:ext>
                </a:extLst>
              </a:tr>
            </a:tbl>
          </a:graphicData>
        </a:graphic>
      </p:graphicFrame>
      <p:sp>
        <p:nvSpPr>
          <p:cNvPr id="6" name="Pravokutnik 5"/>
          <p:cNvSpPr/>
          <p:nvPr/>
        </p:nvSpPr>
        <p:spPr>
          <a:xfrm>
            <a:off x="3575720" y="555677"/>
            <a:ext cx="7564988" cy="369332"/>
          </a:xfrm>
          <a:prstGeom prst="rect">
            <a:avLst/>
          </a:prstGeom>
        </p:spPr>
        <p:txBody>
          <a:bodyPr wrap="square">
            <a:spAutoFit/>
          </a:bodyPr>
          <a:lstStyle/>
          <a:p>
            <a:r>
              <a:rPr lang="hr-HR" b="1" dirty="0" smtClean="0"/>
              <a:t>svaki </a:t>
            </a:r>
            <a:r>
              <a:rPr lang="hr-HR" b="1" dirty="0" err="1"/>
              <a:t>neključni</a:t>
            </a:r>
            <a:r>
              <a:rPr lang="hr-HR" b="1" dirty="0"/>
              <a:t> atribut mora ovisiti o ključu (cijelom ključu)</a:t>
            </a:r>
          </a:p>
        </p:txBody>
      </p:sp>
      <p:sp>
        <p:nvSpPr>
          <p:cNvPr id="7" name="Pravokutnik 6"/>
          <p:cNvSpPr/>
          <p:nvPr/>
        </p:nvSpPr>
        <p:spPr>
          <a:xfrm>
            <a:off x="2615904" y="163360"/>
            <a:ext cx="8640960" cy="369332"/>
          </a:xfrm>
          <a:prstGeom prst="rect">
            <a:avLst/>
          </a:prstGeom>
        </p:spPr>
        <p:txBody>
          <a:bodyPr wrap="square">
            <a:spAutoFit/>
          </a:bodyPr>
          <a:lstStyle/>
          <a:p>
            <a:r>
              <a:rPr lang="hr-HR" b="1" dirty="0"/>
              <a:t>ako ni jedan ne-ključni atribut nije tranzitivno ovisan o ključu relacije</a:t>
            </a:r>
          </a:p>
        </p:txBody>
      </p:sp>
    </p:spTree>
    <p:extLst>
      <p:ext uri="{BB962C8B-B14F-4D97-AF65-F5344CB8AC3E}">
        <p14:creationId xmlns:p14="http://schemas.microsoft.com/office/powerpoint/2010/main" val="1166880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31504" y="44624"/>
            <a:ext cx="8108380" cy="709666"/>
          </a:xfrm>
        </p:spPr>
        <p:txBody>
          <a:bodyPr/>
          <a:lstStyle/>
          <a:p>
            <a:r>
              <a:rPr lang="hr-HR" dirty="0"/>
              <a:t>Fizički model</a:t>
            </a:r>
          </a:p>
        </p:txBody>
      </p:sp>
      <p:pic>
        <p:nvPicPr>
          <p:cNvPr id="7" name="Rezervirano mjesto sadržaja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43560" y="4005064"/>
            <a:ext cx="8594725" cy="2881324"/>
          </a:xfrm>
          <a:prstGeom prst="rect">
            <a:avLst/>
          </a:prstGeom>
        </p:spPr>
      </p:pic>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45</a:t>
            </a:fld>
            <a:endParaRPr lang="en-US" altLang="sr-Latn-RS"/>
          </a:p>
        </p:txBody>
      </p:sp>
      <p:pic>
        <p:nvPicPr>
          <p:cNvPr id="6" name="Slika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754290"/>
            <a:ext cx="8628003" cy="3250774"/>
          </a:xfrm>
          <a:prstGeom prst="rect">
            <a:avLst/>
          </a:prstGeom>
        </p:spPr>
      </p:pic>
    </p:spTree>
    <p:extLst>
      <p:ext uri="{BB962C8B-B14F-4D97-AF65-F5344CB8AC3E}">
        <p14:creationId xmlns:p14="http://schemas.microsoft.com/office/powerpoint/2010/main" val="4235057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Alati </a:t>
            </a:r>
          </a:p>
        </p:txBody>
      </p:sp>
      <p:sp>
        <p:nvSpPr>
          <p:cNvPr id="3" name="Rezervirano mjesto sadržaja 2"/>
          <p:cNvSpPr>
            <a:spLocks noGrp="1"/>
          </p:cNvSpPr>
          <p:nvPr>
            <p:ph idx="1"/>
          </p:nvPr>
        </p:nvSpPr>
        <p:spPr/>
        <p:txBody>
          <a:bodyPr>
            <a:normAutofit/>
          </a:bodyPr>
          <a:lstStyle/>
          <a:p>
            <a:r>
              <a:rPr lang="hr-HR" sz="2400" dirty="0">
                <a:hlinkClick r:id="rId2"/>
              </a:rPr>
              <a:t>https://www.dbdesigner.net/designer/schema/new</a:t>
            </a:r>
            <a:endParaRPr lang="hr-HR" sz="2400" dirty="0"/>
          </a:p>
          <a:p>
            <a:r>
              <a:rPr lang="hr-HR" sz="2400" dirty="0">
                <a:hlinkClick r:id="rId3"/>
              </a:rPr>
              <a:t>https://www.vertabelo.com/</a:t>
            </a:r>
            <a:r>
              <a:rPr lang="hr-HR" sz="2400" dirty="0"/>
              <a:t> </a:t>
            </a:r>
          </a:p>
          <a:p>
            <a:r>
              <a:rPr lang="hr-HR" sz="2400" dirty="0">
                <a:hlinkClick r:id="rId4"/>
              </a:rPr>
              <a:t>https://www.lucidchart.com</a:t>
            </a:r>
            <a:r>
              <a:rPr lang="hr-HR" sz="2400" dirty="0"/>
              <a:t> </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46</a:t>
            </a:fld>
            <a:endParaRPr lang="en-US" altLang="sr-Latn-RS"/>
          </a:p>
        </p:txBody>
      </p:sp>
      <p:pic>
        <p:nvPicPr>
          <p:cNvPr id="5" name="Slik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80" y="2620544"/>
            <a:ext cx="3577580" cy="3577580"/>
          </a:xfrm>
          <a:prstGeom prst="rect">
            <a:avLst/>
          </a:prstGeom>
        </p:spPr>
      </p:pic>
    </p:spTree>
    <p:extLst>
      <p:ext uri="{BB962C8B-B14F-4D97-AF65-F5344CB8AC3E}">
        <p14:creationId xmlns:p14="http://schemas.microsoft.com/office/powerpoint/2010/main" val="340392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dbdesigner</a:t>
            </a:r>
            <a:endParaRPr lang="hr-HR" dirty="0"/>
          </a:p>
        </p:txBody>
      </p:sp>
      <p:sp>
        <p:nvSpPr>
          <p:cNvPr id="3" name="Rezervirano mjesto sadržaja 2"/>
          <p:cNvSpPr>
            <a:spLocks noGrp="1"/>
          </p:cNvSpPr>
          <p:nvPr>
            <p:ph idx="1"/>
          </p:nvPr>
        </p:nvSpPr>
        <p:spPr>
          <a:xfrm>
            <a:off x="1631504" y="1196753"/>
            <a:ext cx="4896544" cy="5400599"/>
          </a:xfrm>
        </p:spPr>
        <p:txBody>
          <a:bodyPr/>
          <a:lstStyle/>
          <a:p>
            <a:endParaRPr lang="hr-HR"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47</a:t>
            </a:fld>
            <a:endParaRPr lang="en-US" altLang="sr-Latn-RS"/>
          </a:p>
        </p:txBody>
      </p:sp>
      <p:pic>
        <p:nvPicPr>
          <p:cNvPr id="6" name="Slika 5"/>
          <p:cNvPicPr>
            <a:picLocks noChangeAspect="1"/>
          </p:cNvPicPr>
          <p:nvPr/>
        </p:nvPicPr>
        <p:blipFill>
          <a:blip r:embed="rId2"/>
          <a:stretch>
            <a:fillRect/>
          </a:stretch>
        </p:blipFill>
        <p:spPr>
          <a:xfrm>
            <a:off x="6744073" y="52119"/>
            <a:ext cx="2562225" cy="3686175"/>
          </a:xfrm>
          <a:prstGeom prst="rect">
            <a:avLst/>
          </a:prstGeom>
        </p:spPr>
      </p:pic>
      <p:pic>
        <p:nvPicPr>
          <p:cNvPr id="7" name="Slika 6"/>
          <p:cNvPicPr>
            <a:picLocks noChangeAspect="1"/>
          </p:cNvPicPr>
          <p:nvPr/>
        </p:nvPicPr>
        <p:blipFill>
          <a:blip r:embed="rId3"/>
          <a:stretch>
            <a:fillRect/>
          </a:stretch>
        </p:blipFill>
        <p:spPr>
          <a:xfrm>
            <a:off x="2699607" y="3897051"/>
            <a:ext cx="5972175" cy="2171700"/>
          </a:xfrm>
          <a:prstGeom prst="rect">
            <a:avLst/>
          </a:prstGeom>
        </p:spPr>
      </p:pic>
    </p:spTree>
    <p:extLst>
      <p:ext uri="{BB962C8B-B14F-4D97-AF65-F5344CB8AC3E}">
        <p14:creationId xmlns:p14="http://schemas.microsoft.com/office/powerpoint/2010/main" val="2279298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vertabelo</a:t>
            </a:r>
            <a:endParaRPr lang="hr-HR" dirty="0"/>
          </a:p>
        </p:txBody>
      </p:sp>
      <p:sp>
        <p:nvSpPr>
          <p:cNvPr id="3" name="Rezervirano mjesto sadržaja 2"/>
          <p:cNvSpPr>
            <a:spLocks noGrp="1"/>
          </p:cNvSpPr>
          <p:nvPr>
            <p:ph idx="1"/>
          </p:nvPr>
        </p:nvSpPr>
        <p:spPr>
          <a:xfrm>
            <a:off x="1631504" y="1196753"/>
            <a:ext cx="4680520" cy="5400599"/>
          </a:xfrm>
        </p:spPr>
        <p:txBody>
          <a:bodyPr/>
          <a:lstStyle/>
          <a:p>
            <a:endParaRPr lang="hr-HR"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48</a:t>
            </a:fld>
            <a:endParaRPr lang="en-US" altLang="sr-Latn-RS"/>
          </a:p>
        </p:txBody>
      </p:sp>
      <p:pic>
        <p:nvPicPr>
          <p:cNvPr id="5" name="Slika 4"/>
          <p:cNvPicPr>
            <a:picLocks noChangeAspect="1"/>
          </p:cNvPicPr>
          <p:nvPr/>
        </p:nvPicPr>
        <p:blipFill>
          <a:blip r:embed="rId2"/>
          <a:stretch>
            <a:fillRect/>
          </a:stretch>
        </p:blipFill>
        <p:spPr>
          <a:xfrm>
            <a:off x="6462377" y="1628801"/>
            <a:ext cx="3276600" cy="4219575"/>
          </a:xfrm>
          <a:prstGeom prst="rect">
            <a:avLst/>
          </a:prstGeom>
        </p:spPr>
      </p:pic>
      <p:pic>
        <p:nvPicPr>
          <p:cNvPr id="6" name="Slika 5"/>
          <p:cNvPicPr>
            <a:picLocks noChangeAspect="1"/>
          </p:cNvPicPr>
          <p:nvPr/>
        </p:nvPicPr>
        <p:blipFill>
          <a:blip r:embed="rId3"/>
          <a:stretch>
            <a:fillRect/>
          </a:stretch>
        </p:blipFill>
        <p:spPr>
          <a:xfrm>
            <a:off x="1892424" y="2204865"/>
            <a:ext cx="4419600" cy="2619375"/>
          </a:xfrm>
          <a:prstGeom prst="rect">
            <a:avLst/>
          </a:prstGeom>
        </p:spPr>
      </p:pic>
    </p:spTree>
    <p:extLst>
      <p:ext uri="{BB962C8B-B14F-4D97-AF65-F5344CB8AC3E}">
        <p14:creationId xmlns:p14="http://schemas.microsoft.com/office/powerpoint/2010/main" val="3199666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Visio </a:t>
            </a:r>
            <a:endParaRPr lang="hr-HR" dirty="0"/>
          </a:p>
        </p:txBody>
      </p:sp>
      <p:pic>
        <p:nvPicPr>
          <p:cNvPr id="4" name="Slika 3"/>
          <p:cNvPicPr>
            <a:picLocks noChangeAspect="1"/>
          </p:cNvPicPr>
          <p:nvPr/>
        </p:nvPicPr>
        <p:blipFill>
          <a:blip r:embed="rId2"/>
          <a:stretch>
            <a:fillRect/>
          </a:stretch>
        </p:blipFill>
        <p:spPr>
          <a:xfrm>
            <a:off x="669924" y="1676400"/>
            <a:ext cx="2873376" cy="3252283"/>
          </a:xfrm>
          <a:prstGeom prst="rect">
            <a:avLst/>
          </a:prstGeom>
        </p:spPr>
      </p:pic>
      <p:pic>
        <p:nvPicPr>
          <p:cNvPr id="5" name="Slika 4"/>
          <p:cNvPicPr>
            <a:picLocks noChangeAspect="1"/>
          </p:cNvPicPr>
          <p:nvPr/>
        </p:nvPicPr>
        <p:blipFill>
          <a:blip r:embed="rId3"/>
          <a:stretch>
            <a:fillRect/>
          </a:stretch>
        </p:blipFill>
        <p:spPr>
          <a:xfrm>
            <a:off x="4486985" y="139887"/>
            <a:ext cx="4581525" cy="1876425"/>
          </a:xfrm>
          <a:prstGeom prst="rect">
            <a:avLst/>
          </a:prstGeom>
        </p:spPr>
      </p:pic>
      <p:pic>
        <p:nvPicPr>
          <p:cNvPr id="6" name="Slika 5"/>
          <p:cNvPicPr>
            <a:picLocks noChangeAspect="1"/>
          </p:cNvPicPr>
          <p:nvPr/>
        </p:nvPicPr>
        <p:blipFill>
          <a:blip r:embed="rId4"/>
          <a:stretch>
            <a:fillRect/>
          </a:stretch>
        </p:blipFill>
        <p:spPr>
          <a:xfrm>
            <a:off x="4486985" y="2119277"/>
            <a:ext cx="5106823" cy="1048834"/>
          </a:xfrm>
          <a:prstGeom prst="rect">
            <a:avLst/>
          </a:prstGeom>
        </p:spPr>
      </p:pic>
      <p:pic>
        <p:nvPicPr>
          <p:cNvPr id="7" name="Slika 6"/>
          <p:cNvPicPr>
            <a:picLocks noChangeAspect="1"/>
          </p:cNvPicPr>
          <p:nvPr/>
        </p:nvPicPr>
        <p:blipFill>
          <a:blip r:embed="rId5"/>
          <a:stretch>
            <a:fillRect/>
          </a:stretch>
        </p:blipFill>
        <p:spPr>
          <a:xfrm>
            <a:off x="4424158" y="3326033"/>
            <a:ext cx="7157206" cy="1295906"/>
          </a:xfrm>
          <a:prstGeom prst="rect">
            <a:avLst/>
          </a:prstGeom>
        </p:spPr>
      </p:pic>
      <p:pic>
        <p:nvPicPr>
          <p:cNvPr id="8" name="Slika 7"/>
          <p:cNvPicPr>
            <a:picLocks noChangeAspect="1"/>
          </p:cNvPicPr>
          <p:nvPr/>
        </p:nvPicPr>
        <p:blipFill>
          <a:blip r:embed="rId6"/>
          <a:stretch>
            <a:fillRect/>
          </a:stretch>
        </p:blipFill>
        <p:spPr>
          <a:xfrm>
            <a:off x="4424158" y="4765674"/>
            <a:ext cx="5232475" cy="2003425"/>
          </a:xfrm>
          <a:prstGeom prst="rect">
            <a:avLst/>
          </a:prstGeom>
        </p:spPr>
      </p:pic>
    </p:spTree>
    <p:extLst>
      <p:ext uri="{BB962C8B-B14F-4D97-AF65-F5344CB8AC3E}">
        <p14:creationId xmlns:p14="http://schemas.microsoft.com/office/powerpoint/2010/main" val="49406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hr-HR" altLang="sr-Latn-RS"/>
              <a:t>Baza podataka</a:t>
            </a:r>
          </a:p>
        </p:txBody>
      </p:sp>
      <p:sp>
        <p:nvSpPr>
          <p:cNvPr id="13314"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531C13EC-5053-478E-97FB-4C8B21962302}" type="slidenum">
              <a:rPr lang="en-US" altLang="sr-Latn-RS" sz="1400">
                <a:solidFill>
                  <a:schemeClr val="tx2"/>
                </a:solidFill>
              </a:rPr>
              <a:pPr>
                <a:spcBef>
                  <a:spcPct val="0"/>
                </a:spcBef>
                <a:buFontTx/>
                <a:buNone/>
              </a:pPr>
              <a:t>5</a:t>
            </a:fld>
            <a:endParaRPr lang="en-US" altLang="sr-Latn-RS" sz="1400">
              <a:solidFill>
                <a:schemeClr val="tx2"/>
              </a:solidFill>
            </a:endParaRPr>
          </a:p>
        </p:txBody>
      </p:sp>
      <p:sp>
        <p:nvSpPr>
          <p:cNvPr id="13316" name="Text Box 4"/>
          <p:cNvSpPr txBox="1">
            <a:spLocks noChangeArrowheads="1"/>
          </p:cNvSpPr>
          <p:nvPr/>
        </p:nvSpPr>
        <p:spPr bwMode="auto">
          <a:xfrm>
            <a:off x="3719513" y="1773239"/>
            <a:ext cx="2438400" cy="466725"/>
          </a:xfrm>
          <a:prstGeom prst="rect">
            <a:avLst/>
          </a:prstGeom>
          <a:solidFill>
            <a:schemeClr val="bg2"/>
          </a:solidFill>
          <a:ln w="9525">
            <a:solidFill>
              <a:schemeClr val="tx1"/>
            </a:solidFill>
            <a:miter lim="800000"/>
            <a:headEnd/>
            <a:tailEnd/>
          </a:ln>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50000"/>
              </a:spcBef>
              <a:buFontTx/>
              <a:buNone/>
            </a:pPr>
            <a:r>
              <a:rPr lang="hr-HR" altLang="sr-Latn-RS" sz="2400">
                <a:latin typeface="Tahoma" panose="020B0604030504040204" pitchFamily="34" charset="0"/>
              </a:rPr>
              <a:t>UČENIK</a:t>
            </a:r>
            <a:endParaRPr lang="en-US" altLang="sr-Latn-RS" sz="2400">
              <a:latin typeface="Tahoma" panose="020B0604030504040204" pitchFamily="34" charset="0"/>
            </a:endParaRPr>
          </a:p>
        </p:txBody>
      </p:sp>
      <p:sp>
        <p:nvSpPr>
          <p:cNvPr id="13317" name="Text Box 5"/>
          <p:cNvSpPr txBox="1">
            <a:spLocks noChangeArrowheads="1"/>
          </p:cNvSpPr>
          <p:nvPr/>
        </p:nvSpPr>
        <p:spPr bwMode="auto">
          <a:xfrm>
            <a:off x="2208213" y="2997201"/>
            <a:ext cx="1600200" cy="466725"/>
          </a:xfrm>
          <a:prstGeom prst="rect">
            <a:avLst/>
          </a:prstGeom>
          <a:solidFill>
            <a:srgbClr val="8FDFDF"/>
          </a:solidFill>
          <a:ln w="9525">
            <a:solidFill>
              <a:schemeClr val="tx1"/>
            </a:solidFill>
            <a:miter lim="800000"/>
            <a:headEnd/>
            <a:tailEnd/>
          </a:ln>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50000"/>
              </a:spcBef>
              <a:buFontTx/>
              <a:buNone/>
            </a:pPr>
            <a:r>
              <a:rPr lang="hr-HR" altLang="sr-Latn-RS" sz="2400">
                <a:latin typeface="Tahoma" panose="020B0604030504040204" pitchFamily="34" charset="0"/>
              </a:rPr>
              <a:t>prezime</a:t>
            </a:r>
            <a:endParaRPr lang="en-US" altLang="sr-Latn-RS" sz="2400">
              <a:latin typeface="Tahoma" panose="020B0604030504040204" pitchFamily="34" charset="0"/>
            </a:endParaRPr>
          </a:p>
        </p:txBody>
      </p:sp>
      <p:sp>
        <p:nvSpPr>
          <p:cNvPr id="13318" name="Text Box 6"/>
          <p:cNvSpPr txBox="1">
            <a:spLocks noChangeArrowheads="1"/>
          </p:cNvSpPr>
          <p:nvPr/>
        </p:nvSpPr>
        <p:spPr bwMode="auto">
          <a:xfrm>
            <a:off x="4079875" y="2997201"/>
            <a:ext cx="1600200" cy="466725"/>
          </a:xfrm>
          <a:prstGeom prst="rect">
            <a:avLst/>
          </a:prstGeom>
          <a:solidFill>
            <a:srgbClr val="8FDFDF"/>
          </a:solidFill>
          <a:ln w="9525">
            <a:solidFill>
              <a:schemeClr val="tx1"/>
            </a:solidFill>
            <a:miter lim="800000"/>
            <a:headEnd/>
            <a:tailEnd/>
          </a:ln>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50000"/>
              </a:spcBef>
              <a:buFontTx/>
              <a:buNone/>
            </a:pPr>
            <a:r>
              <a:rPr lang="hr-HR" altLang="sr-Latn-RS" sz="2400">
                <a:latin typeface="Tahoma" panose="020B0604030504040204" pitchFamily="34" charset="0"/>
              </a:rPr>
              <a:t>ime</a:t>
            </a:r>
            <a:endParaRPr lang="en-US" altLang="sr-Latn-RS" sz="2400">
              <a:latin typeface="Tahoma" panose="020B0604030504040204" pitchFamily="34" charset="0"/>
            </a:endParaRPr>
          </a:p>
        </p:txBody>
      </p:sp>
      <p:sp>
        <p:nvSpPr>
          <p:cNvPr id="13319" name="Text Box 7"/>
          <p:cNvSpPr txBox="1">
            <a:spLocks noChangeArrowheads="1"/>
          </p:cNvSpPr>
          <p:nvPr/>
        </p:nvSpPr>
        <p:spPr bwMode="auto">
          <a:xfrm>
            <a:off x="5951538" y="2997201"/>
            <a:ext cx="1981200" cy="466725"/>
          </a:xfrm>
          <a:prstGeom prst="rect">
            <a:avLst/>
          </a:prstGeom>
          <a:solidFill>
            <a:srgbClr val="8FDFDF"/>
          </a:solidFill>
          <a:ln w="9525">
            <a:solidFill>
              <a:schemeClr val="tx1"/>
            </a:solidFill>
            <a:miter lim="800000"/>
            <a:headEnd/>
            <a:tailEnd/>
          </a:ln>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50000"/>
              </a:spcBef>
              <a:buFontTx/>
              <a:buNone/>
            </a:pPr>
            <a:r>
              <a:rPr lang="hr-HR" altLang="sr-Latn-RS" sz="2400">
                <a:latin typeface="Tahoma" panose="020B0604030504040204" pitchFamily="34" charset="0"/>
              </a:rPr>
              <a:t>matični broj</a:t>
            </a:r>
            <a:endParaRPr lang="en-US" altLang="sr-Latn-RS" sz="2400">
              <a:latin typeface="Tahoma" panose="020B0604030504040204" pitchFamily="34" charset="0"/>
            </a:endParaRPr>
          </a:p>
        </p:txBody>
      </p:sp>
      <p:sp>
        <p:nvSpPr>
          <p:cNvPr id="13320" name="Text Box 8"/>
          <p:cNvSpPr txBox="1">
            <a:spLocks noChangeArrowheads="1"/>
          </p:cNvSpPr>
          <p:nvPr/>
        </p:nvSpPr>
        <p:spPr bwMode="auto">
          <a:xfrm>
            <a:off x="2208213" y="4365626"/>
            <a:ext cx="1600200" cy="466725"/>
          </a:xfrm>
          <a:prstGeom prst="rect">
            <a:avLst/>
          </a:prstGeom>
          <a:solidFill>
            <a:srgbClr val="CCA2C8"/>
          </a:solidFill>
          <a:ln w="9525">
            <a:solidFill>
              <a:schemeClr val="tx1"/>
            </a:solidFill>
            <a:miter lim="800000"/>
            <a:headEnd/>
            <a:tailEnd/>
          </a:ln>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50000"/>
              </a:spcBef>
              <a:buFontTx/>
              <a:buNone/>
            </a:pPr>
            <a:r>
              <a:rPr lang="hr-HR" altLang="sr-Latn-RS" sz="2400">
                <a:latin typeface="Tahoma" panose="020B0604030504040204" pitchFamily="34" charset="0"/>
              </a:rPr>
              <a:t>Marković</a:t>
            </a:r>
            <a:endParaRPr lang="en-US" altLang="sr-Latn-RS" sz="2400">
              <a:latin typeface="Tahoma" panose="020B0604030504040204" pitchFamily="34" charset="0"/>
            </a:endParaRPr>
          </a:p>
        </p:txBody>
      </p:sp>
      <p:sp>
        <p:nvSpPr>
          <p:cNvPr id="13321" name="Text Box 9"/>
          <p:cNvSpPr txBox="1">
            <a:spLocks noChangeArrowheads="1"/>
          </p:cNvSpPr>
          <p:nvPr/>
        </p:nvSpPr>
        <p:spPr bwMode="auto">
          <a:xfrm>
            <a:off x="4151313" y="4365626"/>
            <a:ext cx="1600200" cy="466725"/>
          </a:xfrm>
          <a:prstGeom prst="rect">
            <a:avLst/>
          </a:prstGeom>
          <a:solidFill>
            <a:srgbClr val="CCA2C8"/>
          </a:solidFill>
          <a:ln w="9525">
            <a:solidFill>
              <a:schemeClr val="tx1"/>
            </a:solidFill>
            <a:miter lim="800000"/>
            <a:headEnd/>
            <a:tailEnd/>
          </a:ln>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50000"/>
              </a:spcBef>
              <a:buFontTx/>
              <a:buNone/>
            </a:pPr>
            <a:r>
              <a:rPr lang="hr-HR" altLang="sr-Latn-RS" sz="2400">
                <a:latin typeface="Tahoma" panose="020B0604030504040204" pitchFamily="34" charset="0"/>
              </a:rPr>
              <a:t>Mirko</a:t>
            </a:r>
            <a:endParaRPr lang="en-US" altLang="sr-Latn-RS" sz="2400">
              <a:latin typeface="Tahoma" panose="020B0604030504040204" pitchFamily="34" charset="0"/>
            </a:endParaRPr>
          </a:p>
        </p:txBody>
      </p:sp>
      <p:sp>
        <p:nvSpPr>
          <p:cNvPr id="13322" name="Text Box 10"/>
          <p:cNvSpPr txBox="1">
            <a:spLocks noChangeArrowheads="1"/>
          </p:cNvSpPr>
          <p:nvPr/>
        </p:nvSpPr>
        <p:spPr bwMode="auto">
          <a:xfrm>
            <a:off x="6024563" y="4365626"/>
            <a:ext cx="1981200" cy="466725"/>
          </a:xfrm>
          <a:prstGeom prst="rect">
            <a:avLst/>
          </a:prstGeom>
          <a:solidFill>
            <a:srgbClr val="CCA2C8"/>
          </a:solidFill>
          <a:ln w="9525">
            <a:solidFill>
              <a:schemeClr val="tx1"/>
            </a:solidFill>
            <a:miter lim="800000"/>
            <a:headEnd/>
            <a:tailEnd/>
          </a:ln>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50000"/>
              </a:spcBef>
              <a:buFontTx/>
              <a:buNone/>
            </a:pPr>
            <a:r>
              <a:rPr lang="hr-HR" altLang="sr-Latn-RS" sz="2400">
                <a:latin typeface="Tahoma" panose="020B0604030504040204" pitchFamily="34" charset="0"/>
              </a:rPr>
              <a:t>12267</a:t>
            </a:r>
            <a:endParaRPr lang="en-US" altLang="sr-Latn-RS" sz="2400">
              <a:latin typeface="Tahoma" panose="020B0604030504040204" pitchFamily="34" charset="0"/>
            </a:endParaRPr>
          </a:p>
        </p:txBody>
      </p:sp>
      <p:sp>
        <p:nvSpPr>
          <p:cNvPr id="13323" name="Text Box 12"/>
          <p:cNvSpPr txBox="1">
            <a:spLocks noChangeArrowheads="1"/>
          </p:cNvSpPr>
          <p:nvPr/>
        </p:nvSpPr>
        <p:spPr bwMode="auto">
          <a:xfrm>
            <a:off x="8148638" y="4139254"/>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50000"/>
              </a:spcBef>
              <a:buFontTx/>
              <a:buNone/>
            </a:pPr>
            <a:r>
              <a:rPr lang="hr-HR" altLang="sr-Latn-RS" sz="2400" dirty="0">
                <a:latin typeface="Tahoma" panose="020B0604030504040204" pitchFamily="34" charset="0"/>
              </a:rPr>
              <a:t>vrijednost atributa</a:t>
            </a:r>
            <a:endParaRPr lang="en-US" altLang="sr-Latn-RS" sz="2400" dirty="0">
              <a:latin typeface="Tahoma" panose="020B0604030504040204" pitchFamily="34" charset="0"/>
            </a:endParaRPr>
          </a:p>
        </p:txBody>
      </p:sp>
      <p:sp>
        <p:nvSpPr>
          <p:cNvPr id="13324" name="Text Box 13"/>
          <p:cNvSpPr txBox="1">
            <a:spLocks noChangeArrowheads="1"/>
          </p:cNvSpPr>
          <p:nvPr/>
        </p:nvSpPr>
        <p:spPr bwMode="auto">
          <a:xfrm>
            <a:off x="8328025" y="2997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50000"/>
              </a:spcBef>
              <a:buFontTx/>
              <a:buNone/>
            </a:pPr>
            <a:r>
              <a:rPr lang="hr-HR" altLang="sr-Latn-RS" sz="2400">
                <a:latin typeface="Tahoma" panose="020B0604030504040204" pitchFamily="34" charset="0"/>
              </a:rPr>
              <a:t>atribut</a:t>
            </a:r>
            <a:endParaRPr lang="en-US" altLang="sr-Latn-RS" sz="2400">
              <a:latin typeface="Tahoma" panose="020B0604030504040204" pitchFamily="34" charset="0"/>
            </a:endParaRPr>
          </a:p>
        </p:txBody>
      </p:sp>
      <p:sp>
        <p:nvSpPr>
          <p:cNvPr id="13325" name="Text Box 14"/>
          <p:cNvSpPr txBox="1">
            <a:spLocks noChangeArrowheads="1"/>
          </p:cNvSpPr>
          <p:nvPr/>
        </p:nvSpPr>
        <p:spPr bwMode="auto">
          <a:xfrm>
            <a:off x="7392144" y="1786577"/>
            <a:ext cx="2462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50000"/>
              </a:spcBef>
              <a:buFontTx/>
              <a:buNone/>
            </a:pPr>
            <a:r>
              <a:rPr lang="hr-HR" altLang="sr-Latn-RS" sz="2400" dirty="0">
                <a:latin typeface="Tahoma" panose="020B0604030504040204" pitchFamily="34" charset="0"/>
              </a:rPr>
              <a:t>Objekt-entitet</a:t>
            </a:r>
            <a:endParaRPr lang="en-US" altLang="sr-Latn-RS" sz="2400" dirty="0">
              <a:latin typeface="Tahoma" panose="020B0604030504040204" pitchFamily="34" charset="0"/>
            </a:endParaRPr>
          </a:p>
        </p:txBody>
      </p:sp>
      <p:sp>
        <p:nvSpPr>
          <p:cNvPr id="13326" name="Line 15"/>
          <p:cNvSpPr>
            <a:spLocks noChangeShapeType="1"/>
          </p:cNvSpPr>
          <p:nvPr/>
        </p:nvSpPr>
        <p:spPr bwMode="auto">
          <a:xfrm>
            <a:off x="4943475" y="2276475"/>
            <a:ext cx="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13327" name="Line 16"/>
          <p:cNvSpPr>
            <a:spLocks noChangeShapeType="1"/>
          </p:cNvSpPr>
          <p:nvPr/>
        </p:nvSpPr>
        <p:spPr bwMode="auto">
          <a:xfrm>
            <a:off x="5303838" y="2276475"/>
            <a:ext cx="182880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13328" name="Line 17"/>
          <p:cNvSpPr>
            <a:spLocks noChangeShapeType="1"/>
          </p:cNvSpPr>
          <p:nvPr/>
        </p:nvSpPr>
        <p:spPr bwMode="auto">
          <a:xfrm flipH="1">
            <a:off x="3143250" y="2276475"/>
            <a:ext cx="144780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13329" name="Line 18"/>
          <p:cNvSpPr>
            <a:spLocks noChangeShapeType="1"/>
          </p:cNvSpPr>
          <p:nvPr/>
        </p:nvSpPr>
        <p:spPr bwMode="auto">
          <a:xfrm>
            <a:off x="3071813" y="3500438"/>
            <a:ext cx="0" cy="838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13330" name="Line 19"/>
          <p:cNvSpPr>
            <a:spLocks noChangeShapeType="1"/>
          </p:cNvSpPr>
          <p:nvPr/>
        </p:nvSpPr>
        <p:spPr bwMode="auto">
          <a:xfrm>
            <a:off x="4872038" y="3500438"/>
            <a:ext cx="0" cy="838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13331" name="Line 20"/>
          <p:cNvSpPr>
            <a:spLocks noChangeShapeType="1"/>
          </p:cNvSpPr>
          <p:nvPr/>
        </p:nvSpPr>
        <p:spPr bwMode="auto">
          <a:xfrm>
            <a:off x="7032625" y="3500438"/>
            <a:ext cx="0" cy="838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13332" name="Rectangle 21"/>
          <p:cNvSpPr>
            <a:spLocks noChangeArrowheads="1"/>
          </p:cNvSpPr>
          <p:nvPr/>
        </p:nvSpPr>
        <p:spPr bwMode="auto">
          <a:xfrm>
            <a:off x="1847851" y="3933826"/>
            <a:ext cx="8424863" cy="1223963"/>
          </a:xfrm>
          <a:prstGeom prst="rect">
            <a:avLst/>
          </a:prstGeom>
          <a:noFill/>
          <a:ln w="12700" cap="sq">
            <a:solidFill>
              <a:srgbClr val="CC00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0"/>
              </a:spcBef>
              <a:buFontTx/>
              <a:buNone/>
            </a:pPr>
            <a:endParaRPr lang="sr-Latn-CS" altLang="sr-Latn-RS" sz="1800">
              <a:solidFill>
                <a:schemeClr val="tx1"/>
              </a:solidFill>
            </a:endParaRPr>
          </a:p>
        </p:txBody>
      </p:sp>
      <p:sp>
        <p:nvSpPr>
          <p:cNvPr id="13333" name="Rectangle 22"/>
          <p:cNvSpPr>
            <a:spLocks noChangeArrowheads="1"/>
          </p:cNvSpPr>
          <p:nvPr/>
        </p:nvSpPr>
        <p:spPr bwMode="auto">
          <a:xfrm>
            <a:off x="1847851" y="2565400"/>
            <a:ext cx="8424863" cy="1079500"/>
          </a:xfrm>
          <a:prstGeom prst="rect">
            <a:avLst/>
          </a:prstGeom>
          <a:noFill/>
          <a:ln w="12700" cap="sq">
            <a:solidFill>
              <a:srgbClr val="66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0"/>
              </a:spcBef>
              <a:buFontTx/>
              <a:buNone/>
            </a:pPr>
            <a:endParaRPr lang="sr-Latn-CS" altLang="sr-Latn-RS" sz="180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Veze</a:t>
            </a:r>
            <a:endParaRPr lang="hr-HR" dirty="0"/>
          </a:p>
        </p:txBody>
      </p:sp>
      <p:sp>
        <p:nvSpPr>
          <p:cNvPr id="3" name="Rezervirano mjesto sadržaja 2"/>
          <p:cNvSpPr>
            <a:spLocks noGrp="1"/>
          </p:cNvSpPr>
          <p:nvPr>
            <p:ph idx="1"/>
          </p:nvPr>
        </p:nvSpPr>
        <p:spPr>
          <a:xfrm>
            <a:off x="6019800" y="2603500"/>
            <a:ext cx="5473700" cy="3416300"/>
          </a:xfrm>
        </p:spPr>
        <p:txBody>
          <a:bodyPr/>
          <a:lstStyle/>
          <a:p>
            <a:r>
              <a:rPr lang="hr-HR" dirty="0" err="1" smtClean="0"/>
              <a:t>Identificirajuća</a:t>
            </a:r>
            <a:r>
              <a:rPr lang="hr-HR" dirty="0" smtClean="0"/>
              <a:t> veza: dijete egzistencijalno ovisi o roditelju: npr. stavke računa ne mogu postojati bez glave računa </a:t>
            </a:r>
          </a:p>
          <a:p>
            <a:r>
              <a:rPr lang="hr-HR" dirty="0" err="1" smtClean="0"/>
              <a:t>Neidentificirajuća</a:t>
            </a:r>
            <a:r>
              <a:rPr lang="hr-HR" dirty="0" smtClean="0"/>
              <a:t> veza: dijete može postojati bez roditelja (učenik može postojati bez razreda, knjiga i korisnik mogu postojati bez posudbe)</a:t>
            </a:r>
            <a:endParaRPr lang="hr-HR" dirty="0"/>
          </a:p>
        </p:txBody>
      </p:sp>
      <p:pic>
        <p:nvPicPr>
          <p:cNvPr id="5" name="Slika 4"/>
          <p:cNvPicPr>
            <a:picLocks noChangeAspect="1"/>
          </p:cNvPicPr>
          <p:nvPr/>
        </p:nvPicPr>
        <p:blipFill>
          <a:blip r:embed="rId2"/>
          <a:stretch>
            <a:fillRect/>
          </a:stretch>
        </p:blipFill>
        <p:spPr>
          <a:xfrm>
            <a:off x="450848" y="1611312"/>
            <a:ext cx="5244981" cy="1635126"/>
          </a:xfrm>
          <a:prstGeom prst="rect">
            <a:avLst/>
          </a:prstGeom>
        </p:spPr>
      </p:pic>
      <p:pic>
        <p:nvPicPr>
          <p:cNvPr id="6" name="Slika 5"/>
          <p:cNvPicPr>
            <a:picLocks noChangeAspect="1"/>
          </p:cNvPicPr>
          <p:nvPr/>
        </p:nvPicPr>
        <p:blipFill>
          <a:blip r:embed="rId3"/>
          <a:stretch>
            <a:fillRect/>
          </a:stretch>
        </p:blipFill>
        <p:spPr>
          <a:xfrm>
            <a:off x="450848" y="3397250"/>
            <a:ext cx="5141181" cy="1509712"/>
          </a:xfrm>
          <a:prstGeom prst="rect">
            <a:avLst/>
          </a:prstGeom>
        </p:spPr>
      </p:pic>
      <p:pic>
        <p:nvPicPr>
          <p:cNvPr id="7" name="Slika 6"/>
          <p:cNvPicPr>
            <a:picLocks noChangeAspect="1"/>
          </p:cNvPicPr>
          <p:nvPr/>
        </p:nvPicPr>
        <p:blipFill>
          <a:blip r:embed="rId4"/>
          <a:stretch>
            <a:fillRect/>
          </a:stretch>
        </p:blipFill>
        <p:spPr>
          <a:xfrm>
            <a:off x="450847" y="5057774"/>
            <a:ext cx="5429375" cy="1647826"/>
          </a:xfrm>
          <a:prstGeom prst="rect">
            <a:avLst/>
          </a:prstGeom>
        </p:spPr>
      </p:pic>
    </p:spTree>
    <p:extLst>
      <p:ext uri="{BB962C8B-B14F-4D97-AF65-F5344CB8AC3E}">
        <p14:creationId xmlns:p14="http://schemas.microsoft.com/office/powerpoint/2010/main" val="312009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Suradnik</a:t>
            </a:r>
            <a:endParaRPr lang="hr-HR"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51</a:t>
            </a:fld>
            <a:endParaRPr lang="en-US" altLang="sr-Latn-RS"/>
          </a:p>
        </p:txBody>
      </p:sp>
      <p:pic>
        <p:nvPicPr>
          <p:cNvPr id="20" name="Slika 19"/>
          <p:cNvPicPr>
            <a:picLocks noChangeAspect="1"/>
          </p:cNvPicPr>
          <p:nvPr/>
        </p:nvPicPr>
        <p:blipFill rotWithShape="1">
          <a:blip r:embed="rId2"/>
          <a:srcRect b="64053"/>
          <a:stretch/>
        </p:blipFill>
        <p:spPr>
          <a:xfrm>
            <a:off x="173183" y="1196752"/>
            <a:ext cx="10727481" cy="1104002"/>
          </a:xfrm>
          <a:prstGeom prst="rect">
            <a:avLst/>
          </a:prstGeom>
        </p:spPr>
      </p:pic>
      <p:pic>
        <p:nvPicPr>
          <p:cNvPr id="5" name="Slika 4"/>
          <p:cNvPicPr>
            <a:picLocks noChangeAspect="1"/>
          </p:cNvPicPr>
          <p:nvPr/>
        </p:nvPicPr>
        <p:blipFill rotWithShape="1">
          <a:blip r:embed="rId2"/>
          <a:srcRect t="37514"/>
          <a:stretch/>
        </p:blipFill>
        <p:spPr>
          <a:xfrm>
            <a:off x="335360" y="3140968"/>
            <a:ext cx="10727481" cy="1919090"/>
          </a:xfrm>
          <a:prstGeom prst="rect">
            <a:avLst/>
          </a:prstGeom>
        </p:spPr>
      </p:pic>
    </p:spTree>
    <p:extLst>
      <p:ext uri="{BB962C8B-B14F-4D97-AF65-F5344CB8AC3E}">
        <p14:creationId xmlns:p14="http://schemas.microsoft.com/office/powerpoint/2010/main" val="8310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Dijelovi</a:t>
            </a:r>
            <a:endParaRPr lang="hr-HR"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52</a:t>
            </a:fld>
            <a:endParaRPr lang="en-US" altLang="sr-Latn-RS"/>
          </a:p>
        </p:txBody>
      </p:sp>
      <p:pic>
        <p:nvPicPr>
          <p:cNvPr id="5" name="Slika 4"/>
          <p:cNvPicPr>
            <a:picLocks noChangeAspect="1"/>
          </p:cNvPicPr>
          <p:nvPr/>
        </p:nvPicPr>
        <p:blipFill rotWithShape="1">
          <a:blip r:embed="rId2"/>
          <a:srcRect b="58252"/>
          <a:stretch/>
        </p:blipFill>
        <p:spPr>
          <a:xfrm>
            <a:off x="0" y="836712"/>
            <a:ext cx="10709047" cy="1368152"/>
          </a:xfrm>
          <a:prstGeom prst="rect">
            <a:avLst/>
          </a:prstGeom>
        </p:spPr>
      </p:pic>
      <p:pic>
        <p:nvPicPr>
          <p:cNvPr id="6" name="Slika 5"/>
          <p:cNvPicPr>
            <a:picLocks noChangeAspect="1"/>
          </p:cNvPicPr>
          <p:nvPr/>
        </p:nvPicPr>
        <p:blipFill rotWithShape="1">
          <a:blip r:embed="rId2"/>
          <a:srcRect t="41748"/>
          <a:stretch/>
        </p:blipFill>
        <p:spPr>
          <a:xfrm>
            <a:off x="182400" y="3041576"/>
            <a:ext cx="10709047" cy="1908994"/>
          </a:xfrm>
          <a:prstGeom prst="rect">
            <a:avLst/>
          </a:prstGeom>
        </p:spPr>
      </p:pic>
    </p:spTree>
    <p:extLst>
      <p:ext uri="{BB962C8B-B14F-4D97-AF65-F5344CB8AC3E}">
        <p14:creationId xmlns:p14="http://schemas.microsoft.com/office/powerpoint/2010/main" val="94899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Projekti</a:t>
            </a:r>
            <a:endParaRPr lang="hr-HR"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53</a:t>
            </a:fld>
            <a:endParaRPr lang="en-US" altLang="sr-Latn-RS"/>
          </a:p>
        </p:txBody>
      </p:sp>
      <p:pic>
        <p:nvPicPr>
          <p:cNvPr id="5" name="Slika 4"/>
          <p:cNvPicPr>
            <a:picLocks noChangeAspect="1"/>
          </p:cNvPicPr>
          <p:nvPr/>
        </p:nvPicPr>
        <p:blipFill rotWithShape="1">
          <a:blip r:embed="rId2"/>
          <a:srcRect b="57895"/>
          <a:stretch/>
        </p:blipFill>
        <p:spPr>
          <a:xfrm>
            <a:off x="39775" y="1052736"/>
            <a:ext cx="10994298" cy="1152128"/>
          </a:xfrm>
          <a:prstGeom prst="rect">
            <a:avLst/>
          </a:prstGeom>
        </p:spPr>
      </p:pic>
      <p:pic>
        <p:nvPicPr>
          <p:cNvPr id="6" name="Slika 5"/>
          <p:cNvPicPr>
            <a:picLocks noChangeAspect="1"/>
          </p:cNvPicPr>
          <p:nvPr/>
        </p:nvPicPr>
        <p:blipFill rotWithShape="1">
          <a:blip r:embed="rId2"/>
          <a:srcRect t="47368"/>
          <a:stretch/>
        </p:blipFill>
        <p:spPr>
          <a:xfrm>
            <a:off x="298542" y="3284984"/>
            <a:ext cx="10994298" cy="1440160"/>
          </a:xfrm>
          <a:prstGeom prst="rect">
            <a:avLst/>
          </a:prstGeom>
        </p:spPr>
      </p:pic>
    </p:spTree>
    <p:extLst>
      <p:ext uri="{BB962C8B-B14F-4D97-AF65-F5344CB8AC3E}">
        <p14:creationId xmlns:p14="http://schemas.microsoft.com/office/powerpoint/2010/main" val="110205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Isporuka</a:t>
            </a:r>
            <a:endParaRPr lang="hr-HR"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54</a:t>
            </a:fld>
            <a:endParaRPr lang="en-US" altLang="sr-Latn-RS"/>
          </a:p>
        </p:txBody>
      </p:sp>
      <p:pic>
        <p:nvPicPr>
          <p:cNvPr id="5" name="Slika 4"/>
          <p:cNvPicPr>
            <a:picLocks noChangeAspect="1"/>
          </p:cNvPicPr>
          <p:nvPr/>
        </p:nvPicPr>
        <p:blipFill rotWithShape="1">
          <a:blip r:embed="rId2"/>
          <a:srcRect b="65531"/>
          <a:stretch/>
        </p:blipFill>
        <p:spPr>
          <a:xfrm>
            <a:off x="119336" y="1124744"/>
            <a:ext cx="10387534" cy="1287786"/>
          </a:xfrm>
          <a:prstGeom prst="rect">
            <a:avLst/>
          </a:prstGeom>
        </p:spPr>
      </p:pic>
      <p:pic>
        <p:nvPicPr>
          <p:cNvPr id="6" name="Slika 5"/>
          <p:cNvPicPr>
            <a:picLocks noChangeAspect="1"/>
          </p:cNvPicPr>
          <p:nvPr/>
        </p:nvPicPr>
        <p:blipFill rotWithShape="1">
          <a:blip r:embed="rId2"/>
          <a:srcRect t="35975"/>
          <a:stretch/>
        </p:blipFill>
        <p:spPr>
          <a:xfrm>
            <a:off x="119336" y="3068960"/>
            <a:ext cx="10387534" cy="2391990"/>
          </a:xfrm>
          <a:prstGeom prst="rect">
            <a:avLst/>
          </a:prstGeom>
        </p:spPr>
      </p:pic>
    </p:spTree>
    <p:extLst>
      <p:ext uri="{BB962C8B-B14F-4D97-AF65-F5344CB8AC3E}">
        <p14:creationId xmlns:p14="http://schemas.microsoft.com/office/powerpoint/2010/main" val="429890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Škola</a:t>
            </a:r>
            <a:endParaRPr lang="hr-HR"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55</a:t>
            </a:fld>
            <a:endParaRPr lang="en-US" altLang="sr-Latn-RS"/>
          </a:p>
        </p:txBody>
      </p:sp>
      <p:pic>
        <p:nvPicPr>
          <p:cNvPr id="5" name="Slika 4"/>
          <p:cNvPicPr>
            <a:picLocks noChangeAspect="1"/>
          </p:cNvPicPr>
          <p:nvPr/>
        </p:nvPicPr>
        <p:blipFill>
          <a:blip r:embed="rId2"/>
          <a:stretch>
            <a:fillRect/>
          </a:stretch>
        </p:blipFill>
        <p:spPr>
          <a:xfrm>
            <a:off x="623392" y="989347"/>
            <a:ext cx="9991725" cy="5695950"/>
          </a:xfrm>
          <a:prstGeom prst="rect">
            <a:avLst/>
          </a:prstGeom>
        </p:spPr>
      </p:pic>
    </p:spTree>
    <p:extLst>
      <p:ext uri="{BB962C8B-B14F-4D97-AF65-F5344CB8AC3E}">
        <p14:creationId xmlns:p14="http://schemas.microsoft.com/office/powerpoint/2010/main" val="3636992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Booking</a:t>
            </a:r>
            <a:endParaRPr lang="hr-HR" dirty="0"/>
          </a:p>
        </p:txBody>
      </p:sp>
      <p:pic>
        <p:nvPicPr>
          <p:cNvPr id="5" name="Rezervirano mjesto sadržaja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8138" y="1184275"/>
            <a:ext cx="8039100" cy="5305425"/>
          </a:xfrm>
        </p:spPr>
      </p:pic>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56</a:t>
            </a:fld>
            <a:endParaRPr lang="en-US" altLang="sr-Latn-RS"/>
          </a:p>
        </p:txBody>
      </p:sp>
    </p:spTree>
    <p:extLst>
      <p:ext uri="{BB962C8B-B14F-4D97-AF65-F5344CB8AC3E}">
        <p14:creationId xmlns:p14="http://schemas.microsoft.com/office/powerpoint/2010/main" val="26710592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Isporuka</a:t>
            </a:r>
            <a:endParaRPr lang="hr-HR" dirty="0"/>
          </a:p>
        </p:txBody>
      </p:sp>
      <p:pic>
        <p:nvPicPr>
          <p:cNvPr id="5" name="Rezervirano mjesto sadržaja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23392" y="1340768"/>
            <a:ext cx="9748516" cy="5047456"/>
          </a:xfrm>
        </p:spPr>
      </p:pic>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57</a:t>
            </a:fld>
            <a:endParaRPr lang="en-US" altLang="sr-Latn-RS"/>
          </a:p>
        </p:txBody>
      </p:sp>
    </p:spTree>
    <p:extLst>
      <p:ext uri="{BB962C8B-B14F-4D97-AF65-F5344CB8AC3E}">
        <p14:creationId xmlns:p14="http://schemas.microsoft.com/office/powerpoint/2010/main" val="3014788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9336" y="0"/>
            <a:ext cx="3888432" cy="1268760"/>
          </a:xfrm>
        </p:spPr>
        <p:txBody>
          <a:bodyPr>
            <a:normAutofit fontScale="90000"/>
          </a:bodyPr>
          <a:lstStyle/>
          <a:p>
            <a:r>
              <a:rPr lang="hr-HR" dirty="0"/>
              <a:t>ER model 3</a:t>
            </a:r>
            <a:br>
              <a:rPr lang="hr-HR" dirty="0"/>
            </a:br>
            <a:r>
              <a:rPr lang="hr-HR" dirty="0"/>
              <a:t>Što nije u redu?</a:t>
            </a:r>
          </a:p>
        </p:txBody>
      </p:sp>
      <p:pic>
        <p:nvPicPr>
          <p:cNvPr id="6" name="Rezervirano mjesto sadržaja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007768" y="165933"/>
            <a:ext cx="7464011" cy="6578305"/>
          </a:xfrm>
        </p:spPr>
      </p:pic>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58</a:t>
            </a:fld>
            <a:endParaRPr lang="en-US" altLang="sr-Latn-RS"/>
          </a:p>
        </p:txBody>
      </p:sp>
    </p:spTree>
    <p:extLst>
      <p:ext uri="{BB962C8B-B14F-4D97-AF65-F5344CB8AC3E}">
        <p14:creationId xmlns:p14="http://schemas.microsoft.com/office/powerpoint/2010/main" val="3188776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Nastava</a:t>
            </a:r>
          </a:p>
        </p:txBody>
      </p:sp>
      <p:pic>
        <p:nvPicPr>
          <p:cNvPr id="5" name="Rezervirano mjesto sadržaja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472" y="908050"/>
            <a:ext cx="9760431" cy="5857875"/>
          </a:xfrm>
        </p:spPr>
      </p:pic>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59</a:t>
            </a:fld>
            <a:endParaRPr lang="en-US" altLang="sr-Latn-RS"/>
          </a:p>
        </p:txBody>
      </p:sp>
    </p:spTree>
    <p:extLst>
      <p:ext uri="{BB962C8B-B14F-4D97-AF65-F5344CB8AC3E}">
        <p14:creationId xmlns:p14="http://schemas.microsoft.com/office/powerpoint/2010/main" val="127333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hr-HR" altLang="sr-Latn-RS"/>
              <a:t>Baza podataka</a:t>
            </a:r>
          </a:p>
        </p:txBody>
      </p:sp>
      <p:sp>
        <p:nvSpPr>
          <p:cNvPr id="141315" name="Rectangle 3"/>
          <p:cNvSpPr>
            <a:spLocks noGrp="1" noChangeArrowheads="1"/>
          </p:cNvSpPr>
          <p:nvPr>
            <p:ph idx="1"/>
          </p:nvPr>
        </p:nvSpPr>
        <p:spPr/>
        <p:txBody>
          <a:bodyPr>
            <a:normAutofit/>
          </a:bodyPr>
          <a:lstStyle/>
          <a:p>
            <a:pPr eaLnBrk="1" hangingPunct="1">
              <a:defRPr/>
            </a:pPr>
            <a:r>
              <a:rPr lang="hr-HR" altLang="en-US" sz="2800" b="1" dirty="0">
                <a:effectLst>
                  <a:outerShdw blurRad="38100" dist="38100" dir="2700000" algn="tl">
                    <a:srgbClr val="C0C0C0"/>
                  </a:outerShdw>
                </a:effectLst>
              </a:rPr>
              <a:t>Svojstva entiteta se sastoje od </a:t>
            </a:r>
            <a:r>
              <a:rPr lang="hr-HR" altLang="en-US" sz="2800" b="1" dirty="0">
                <a:solidFill>
                  <a:schemeClr val="hlink"/>
                </a:solidFill>
                <a:effectLst>
                  <a:outerShdw blurRad="38100" dist="38100" dir="2700000" algn="tl">
                    <a:srgbClr val="C0C0C0"/>
                  </a:outerShdw>
                </a:effectLst>
              </a:rPr>
              <a:t>atributa</a:t>
            </a:r>
            <a:r>
              <a:rPr lang="hr-HR" altLang="en-US" sz="2800" b="1" dirty="0">
                <a:effectLst>
                  <a:outerShdw blurRad="38100" dist="38100" dir="2700000" algn="tl">
                    <a:srgbClr val="C0C0C0"/>
                  </a:outerShdw>
                </a:effectLst>
              </a:rPr>
              <a:t> i </a:t>
            </a:r>
            <a:r>
              <a:rPr lang="hr-HR" altLang="en-US" sz="2800" b="1" dirty="0">
                <a:solidFill>
                  <a:srgbClr val="9900FF"/>
                </a:solidFill>
                <a:effectLst>
                  <a:outerShdw blurRad="38100" dist="38100" dir="2700000" algn="tl">
                    <a:srgbClr val="C0C0C0"/>
                  </a:outerShdw>
                </a:effectLst>
              </a:rPr>
              <a:t>vrijednosti atributa</a:t>
            </a:r>
            <a:r>
              <a:rPr lang="hr-HR" altLang="en-US" sz="2800" b="1" dirty="0">
                <a:solidFill>
                  <a:srgbClr val="8FDFDF"/>
                </a:solidFill>
                <a:effectLst>
                  <a:outerShdw blurRad="38100" dist="38100" dir="2700000" algn="tl">
                    <a:srgbClr val="C0C0C0"/>
                  </a:outerShdw>
                </a:effectLst>
              </a:rPr>
              <a:t> </a:t>
            </a:r>
          </a:p>
          <a:p>
            <a:pPr eaLnBrk="1" hangingPunct="1">
              <a:defRPr/>
            </a:pPr>
            <a:r>
              <a:rPr lang="hr-HR" altLang="en-US" sz="2800" b="1" dirty="0">
                <a:solidFill>
                  <a:schemeClr val="hlink"/>
                </a:solidFill>
                <a:effectLst>
                  <a:outerShdw blurRad="38100" dist="38100" dir="2700000" algn="tl">
                    <a:srgbClr val="C0C0C0"/>
                  </a:outerShdw>
                </a:effectLst>
              </a:rPr>
              <a:t>Atribut</a:t>
            </a:r>
            <a:r>
              <a:rPr lang="hr-HR" altLang="en-US" sz="2800" b="1" dirty="0"/>
              <a:t>: element kojim je jednoznačno određeno  svojstvo entiteta </a:t>
            </a:r>
            <a:r>
              <a:rPr lang="hr-HR" altLang="en-US" sz="2800" b="1" i="1" dirty="0"/>
              <a:t>(ime, prezime, OIB, JMBG, adresa, visina...)</a:t>
            </a:r>
          </a:p>
          <a:p>
            <a:pPr eaLnBrk="1" hangingPunct="1">
              <a:defRPr/>
            </a:pPr>
            <a:r>
              <a:rPr lang="hr-HR" altLang="en-US" sz="2800" b="1" dirty="0">
                <a:solidFill>
                  <a:srgbClr val="9900FF"/>
                </a:solidFill>
                <a:effectLst>
                  <a:outerShdw blurRad="38100" dist="38100" dir="2700000" algn="tl">
                    <a:srgbClr val="C0C0C0"/>
                  </a:outerShdw>
                </a:effectLst>
              </a:rPr>
              <a:t>Vrijednost atributa</a:t>
            </a:r>
            <a:r>
              <a:rPr lang="hr-HR" altLang="en-US" sz="2800" b="1" dirty="0"/>
              <a:t>: vrijednosti koje mogu poprimiti atributi </a:t>
            </a:r>
            <a:r>
              <a:rPr lang="hr-HR" altLang="en-US" sz="2800" b="1" i="1" dirty="0"/>
              <a:t>(Marko, Marković, 0101985350002...)</a:t>
            </a:r>
          </a:p>
          <a:p>
            <a:pPr eaLnBrk="1" hangingPunct="1">
              <a:defRPr/>
            </a:pPr>
            <a:r>
              <a:rPr lang="hr-HR" altLang="en-US" sz="2800" b="1" dirty="0"/>
              <a:t>Podaci o: učenicima, radnicima, artiklima, prodaji, posudbi knjiga, …</a:t>
            </a:r>
          </a:p>
        </p:txBody>
      </p:sp>
      <p:sp>
        <p:nvSpPr>
          <p:cNvPr id="15362"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FFFDA40D-09B7-45A5-AC34-99621FDCE1CD}" type="slidenum">
              <a:rPr lang="en-US" altLang="sr-Latn-RS" sz="1400">
                <a:solidFill>
                  <a:schemeClr val="tx2"/>
                </a:solidFill>
              </a:rPr>
              <a:pPr>
                <a:spcBef>
                  <a:spcPct val="0"/>
                </a:spcBef>
                <a:buFontTx/>
                <a:buNone/>
              </a:pPr>
              <a:t>6</a:t>
            </a:fld>
            <a:endParaRPr lang="en-US" altLang="sr-Latn-RS" sz="1400">
              <a:solidFill>
                <a:schemeClr val="tx2"/>
              </a:solidFill>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Relacijski model</a:t>
            </a:r>
          </a:p>
        </p:txBody>
      </p:sp>
      <p:pic>
        <p:nvPicPr>
          <p:cNvPr id="6" name="Rezervirano mjesto sadržaja 5"/>
          <p:cNvPicPr>
            <a:picLocks noGrp="1" noChangeAspect="1"/>
          </p:cNvPicPr>
          <p:nvPr>
            <p:ph idx="1"/>
          </p:nvPr>
        </p:nvPicPr>
        <p:blipFill>
          <a:blip r:embed="rId2"/>
          <a:stretch>
            <a:fillRect/>
          </a:stretch>
        </p:blipFill>
        <p:spPr>
          <a:xfrm>
            <a:off x="1" y="836712"/>
            <a:ext cx="6588732" cy="4392488"/>
          </a:xfrm>
          <a:prstGeom prst="rect">
            <a:avLst/>
          </a:prstGeom>
        </p:spPr>
      </p:pic>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60</a:t>
            </a:fld>
            <a:endParaRPr lang="en-US" altLang="sr-Latn-RS"/>
          </a:p>
        </p:txBody>
      </p:sp>
      <p:pic>
        <p:nvPicPr>
          <p:cNvPr id="7" name="Slika 6"/>
          <p:cNvPicPr>
            <a:picLocks noChangeAspect="1"/>
          </p:cNvPicPr>
          <p:nvPr/>
        </p:nvPicPr>
        <p:blipFill>
          <a:blip r:embed="rId3"/>
          <a:stretch>
            <a:fillRect/>
          </a:stretch>
        </p:blipFill>
        <p:spPr>
          <a:xfrm>
            <a:off x="6384032" y="34558"/>
            <a:ext cx="5679192" cy="3658218"/>
          </a:xfrm>
          <a:prstGeom prst="rect">
            <a:avLst/>
          </a:prstGeom>
        </p:spPr>
      </p:pic>
      <p:graphicFrame>
        <p:nvGraphicFramePr>
          <p:cNvPr id="3" name="Tablica 2"/>
          <p:cNvGraphicFramePr>
            <a:graphicFrameLocks noGrp="1"/>
          </p:cNvGraphicFramePr>
          <p:nvPr>
            <p:extLst>
              <p:ext uri="{D42A27DB-BD31-4B8C-83A1-F6EECF244321}">
                <p14:modId xmlns:p14="http://schemas.microsoft.com/office/powerpoint/2010/main" val="625628337"/>
              </p:ext>
            </p:extLst>
          </p:nvPr>
        </p:nvGraphicFramePr>
        <p:xfrm>
          <a:off x="6376135" y="3861048"/>
          <a:ext cx="2579058" cy="1540495"/>
        </p:xfrm>
        <a:graphic>
          <a:graphicData uri="http://schemas.openxmlformats.org/drawingml/2006/table">
            <a:tbl>
              <a:tblPr firstRow="1" bandRow="1">
                <a:tableStyleId>{5C22544A-7EE6-4342-B048-85BDC9FD1C3A}</a:tableStyleId>
              </a:tblPr>
              <a:tblGrid>
                <a:gridCol w="1103630">
                  <a:extLst>
                    <a:ext uri="{9D8B030D-6E8A-4147-A177-3AD203B41FA5}">
                      <a16:colId xmlns:a16="http://schemas.microsoft.com/office/drawing/2014/main" val="551906038"/>
                    </a:ext>
                  </a:extLst>
                </a:gridCol>
                <a:gridCol w="1475428">
                  <a:extLst>
                    <a:ext uri="{9D8B030D-6E8A-4147-A177-3AD203B41FA5}">
                      <a16:colId xmlns:a16="http://schemas.microsoft.com/office/drawing/2014/main" val="2229855045"/>
                    </a:ext>
                  </a:extLst>
                </a:gridCol>
              </a:tblGrid>
              <a:tr h="308099">
                <a:tc>
                  <a:txBody>
                    <a:bodyPr/>
                    <a:lstStyle/>
                    <a:p>
                      <a:r>
                        <a:rPr lang="hr-HR" sz="1200" dirty="0"/>
                        <a:t>Kurikulum</a:t>
                      </a:r>
                    </a:p>
                  </a:txBody>
                  <a:tcPr/>
                </a:tc>
                <a:tc>
                  <a:txBody>
                    <a:bodyPr/>
                    <a:lstStyle/>
                    <a:p>
                      <a:endParaRPr lang="hr-HR" sz="1200"/>
                    </a:p>
                  </a:txBody>
                  <a:tcPr/>
                </a:tc>
                <a:extLst>
                  <a:ext uri="{0D108BD9-81ED-4DB2-BD59-A6C34878D82A}">
                    <a16:rowId xmlns:a16="http://schemas.microsoft.com/office/drawing/2014/main" val="3639014628"/>
                  </a:ext>
                </a:extLst>
              </a:tr>
              <a:tr h="308099">
                <a:tc>
                  <a:txBody>
                    <a:bodyPr/>
                    <a:lstStyle/>
                    <a:p>
                      <a:r>
                        <a:rPr lang="hr-HR" sz="1200" dirty="0" err="1"/>
                        <a:t>Id_kurikul</a:t>
                      </a:r>
                      <a:endParaRPr lang="hr-HR" sz="1200" dirty="0"/>
                    </a:p>
                  </a:txBody>
                  <a:tcPr/>
                </a:tc>
                <a:tc>
                  <a:txBody>
                    <a:bodyPr/>
                    <a:lstStyle/>
                    <a:p>
                      <a:r>
                        <a:rPr lang="hr-HR" sz="1200" dirty="0" err="1"/>
                        <a:t>Int</a:t>
                      </a:r>
                      <a:r>
                        <a:rPr lang="hr-HR" sz="1200" dirty="0"/>
                        <a:t>(11)</a:t>
                      </a:r>
                    </a:p>
                  </a:txBody>
                  <a:tcPr/>
                </a:tc>
                <a:extLst>
                  <a:ext uri="{0D108BD9-81ED-4DB2-BD59-A6C34878D82A}">
                    <a16:rowId xmlns:a16="http://schemas.microsoft.com/office/drawing/2014/main" val="1267097350"/>
                  </a:ext>
                </a:extLst>
              </a:tr>
              <a:tr h="308099">
                <a:tc>
                  <a:txBody>
                    <a:bodyPr/>
                    <a:lstStyle/>
                    <a:p>
                      <a:r>
                        <a:rPr lang="hr-HR" sz="1200" dirty="0" err="1"/>
                        <a:t>Id_predmeta</a:t>
                      </a:r>
                      <a:endParaRPr lang="hr-HR" sz="1200" dirty="0"/>
                    </a:p>
                  </a:txBody>
                  <a:tcPr/>
                </a:tc>
                <a:tc>
                  <a:txBody>
                    <a:bodyPr/>
                    <a:lstStyle/>
                    <a:p>
                      <a:r>
                        <a:rPr lang="hr-HR" sz="1200" dirty="0" err="1"/>
                        <a:t>Int</a:t>
                      </a:r>
                      <a:r>
                        <a:rPr lang="hr-HR" sz="1200" dirty="0"/>
                        <a:t>(11)</a:t>
                      </a:r>
                    </a:p>
                  </a:txBody>
                  <a:tcPr/>
                </a:tc>
                <a:extLst>
                  <a:ext uri="{0D108BD9-81ED-4DB2-BD59-A6C34878D82A}">
                    <a16:rowId xmlns:a16="http://schemas.microsoft.com/office/drawing/2014/main" val="3518344421"/>
                  </a:ext>
                </a:extLst>
              </a:tr>
              <a:tr h="308099">
                <a:tc>
                  <a:txBody>
                    <a:bodyPr/>
                    <a:lstStyle/>
                    <a:p>
                      <a:r>
                        <a:rPr lang="hr-HR" sz="1200" dirty="0" err="1"/>
                        <a:t>Id_razreda</a:t>
                      </a:r>
                      <a:endParaRPr lang="hr-HR" sz="1200" dirty="0"/>
                    </a:p>
                  </a:txBody>
                  <a:tcPr/>
                </a:tc>
                <a:tc>
                  <a:txBody>
                    <a:bodyPr/>
                    <a:lstStyle/>
                    <a:p>
                      <a:r>
                        <a:rPr lang="hr-HR" sz="1200" dirty="0" err="1"/>
                        <a:t>Int</a:t>
                      </a:r>
                      <a:r>
                        <a:rPr lang="hr-HR" sz="1200" dirty="0"/>
                        <a:t>(11)</a:t>
                      </a:r>
                    </a:p>
                  </a:txBody>
                  <a:tcPr/>
                </a:tc>
                <a:extLst>
                  <a:ext uri="{0D108BD9-81ED-4DB2-BD59-A6C34878D82A}">
                    <a16:rowId xmlns:a16="http://schemas.microsoft.com/office/drawing/2014/main" val="228169539"/>
                  </a:ext>
                </a:extLst>
              </a:tr>
              <a:tr h="308099">
                <a:tc>
                  <a:txBody>
                    <a:bodyPr/>
                    <a:lstStyle/>
                    <a:p>
                      <a:r>
                        <a:rPr lang="hr-HR" sz="1200" dirty="0" err="1"/>
                        <a:t>Broj_sati</a:t>
                      </a:r>
                      <a:endParaRPr lang="hr-HR" sz="1200" dirty="0"/>
                    </a:p>
                  </a:txBody>
                  <a:tcPr/>
                </a:tc>
                <a:tc>
                  <a:txBody>
                    <a:bodyPr/>
                    <a:lstStyle/>
                    <a:p>
                      <a:r>
                        <a:rPr lang="hr-HR" sz="1200" dirty="0" err="1"/>
                        <a:t>Int</a:t>
                      </a:r>
                      <a:endParaRPr lang="hr-HR" sz="1200" dirty="0"/>
                    </a:p>
                  </a:txBody>
                  <a:tcPr/>
                </a:tc>
                <a:extLst>
                  <a:ext uri="{0D108BD9-81ED-4DB2-BD59-A6C34878D82A}">
                    <a16:rowId xmlns:a16="http://schemas.microsoft.com/office/drawing/2014/main" val="1580504729"/>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182244540"/>
              </p:ext>
            </p:extLst>
          </p:nvPr>
        </p:nvGraphicFramePr>
        <p:xfrm>
          <a:off x="9048328" y="3861048"/>
          <a:ext cx="2523496" cy="1540495"/>
        </p:xfrm>
        <a:graphic>
          <a:graphicData uri="http://schemas.openxmlformats.org/drawingml/2006/table">
            <a:tbl>
              <a:tblPr firstRow="1" bandRow="1">
                <a:tableStyleId>{5C22544A-7EE6-4342-B048-85BDC9FD1C3A}</a:tableStyleId>
              </a:tblPr>
              <a:tblGrid>
                <a:gridCol w="1048068">
                  <a:extLst>
                    <a:ext uri="{9D8B030D-6E8A-4147-A177-3AD203B41FA5}">
                      <a16:colId xmlns:a16="http://schemas.microsoft.com/office/drawing/2014/main" val="551906038"/>
                    </a:ext>
                  </a:extLst>
                </a:gridCol>
                <a:gridCol w="1475428">
                  <a:extLst>
                    <a:ext uri="{9D8B030D-6E8A-4147-A177-3AD203B41FA5}">
                      <a16:colId xmlns:a16="http://schemas.microsoft.com/office/drawing/2014/main" val="2229855045"/>
                    </a:ext>
                  </a:extLst>
                </a:gridCol>
              </a:tblGrid>
              <a:tr h="308099">
                <a:tc>
                  <a:txBody>
                    <a:bodyPr/>
                    <a:lstStyle/>
                    <a:p>
                      <a:r>
                        <a:rPr lang="hr-HR" sz="1200" dirty="0"/>
                        <a:t>Nastava</a:t>
                      </a:r>
                    </a:p>
                  </a:txBody>
                  <a:tcPr/>
                </a:tc>
                <a:tc>
                  <a:txBody>
                    <a:bodyPr/>
                    <a:lstStyle/>
                    <a:p>
                      <a:endParaRPr lang="hr-HR" sz="1200"/>
                    </a:p>
                  </a:txBody>
                  <a:tcPr/>
                </a:tc>
                <a:extLst>
                  <a:ext uri="{0D108BD9-81ED-4DB2-BD59-A6C34878D82A}">
                    <a16:rowId xmlns:a16="http://schemas.microsoft.com/office/drawing/2014/main" val="3639014628"/>
                  </a:ext>
                </a:extLst>
              </a:tr>
              <a:tr h="308099">
                <a:tc>
                  <a:txBody>
                    <a:bodyPr/>
                    <a:lstStyle/>
                    <a:p>
                      <a:r>
                        <a:rPr lang="hr-HR" sz="1200" dirty="0" err="1"/>
                        <a:t>Id_nastave</a:t>
                      </a:r>
                      <a:endParaRPr lang="hr-HR" sz="1200" dirty="0"/>
                    </a:p>
                  </a:txBody>
                  <a:tcPr/>
                </a:tc>
                <a:tc>
                  <a:txBody>
                    <a:bodyPr/>
                    <a:lstStyle/>
                    <a:p>
                      <a:r>
                        <a:rPr lang="hr-HR" sz="1200" dirty="0" err="1"/>
                        <a:t>Int</a:t>
                      </a:r>
                      <a:r>
                        <a:rPr lang="hr-HR" sz="1200" dirty="0"/>
                        <a:t>(11)</a:t>
                      </a:r>
                    </a:p>
                  </a:txBody>
                  <a:tcPr/>
                </a:tc>
                <a:extLst>
                  <a:ext uri="{0D108BD9-81ED-4DB2-BD59-A6C34878D82A}">
                    <a16:rowId xmlns:a16="http://schemas.microsoft.com/office/drawing/2014/main" val="1267097350"/>
                  </a:ext>
                </a:extLst>
              </a:tr>
              <a:tr h="308099">
                <a:tc>
                  <a:txBody>
                    <a:bodyPr/>
                    <a:lstStyle/>
                    <a:p>
                      <a:r>
                        <a:rPr lang="hr-HR" sz="1200" dirty="0" err="1"/>
                        <a:t>Id_kurikul</a:t>
                      </a:r>
                      <a:endParaRPr lang="hr-HR" sz="1200" dirty="0"/>
                    </a:p>
                  </a:txBody>
                  <a:tcPr/>
                </a:tc>
                <a:tc>
                  <a:txBody>
                    <a:bodyPr/>
                    <a:lstStyle/>
                    <a:p>
                      <a:r>
                        <a:rPr lang="hr-HR" sz="1200" dirty="0" err="1"/>
                        <a:t>Int</a:t>
                      </a:r>
                      <a:r>
                        <a:rPr lang="hr-HR" sz="1200" dirty="0"/>
                        <a:t>(11)</a:t>
                      </a:r>
                    </a:p>
                  </a:txBody>
                  <a:tcPr/>
                </a:tc>
                <a:extLst>
                  <a:ext uri="{0D108BD9-81ED-4DB2-BD59-A6C34878D82A}">
                    <a16:rowId xmlns:a16="http://schemas.microsoft.com/office/drawing/2014/main" val="3518344421"/>
                  </a:ext>
                </a:extLst>
              </a:tr>
              <a:tr h="308099">
                <a:tc>
                  <a:txBody>
                    <a:bodyPr/>
                    <a:lstStyle/>
                    <a:p>
                      <a:r>
                        <a:rPr lang="hr-HR" sz="1200" dirty="0"/>
                        <a:t>Datum</a:t>
                      </a:r>
                    </a:p>
                  </a:txBody>
                  <a:tcPr/>
                </a:tc>
                <a:tc>
                  <a:txBody>
                    <a:bodyPr/>
                    <a:lstStyle/>
                    <a:p>
                      <a:r>
                        <a:rPr lang="hr-HR" sz="1200" dirty="0"/>
                        <a:t>Date</a:t>
                      </a:r>
                    </a:p>
                  </a:txBody>
                  <a:tcPr/>
                </a:tc>
                <a:extLst>
                  <a:ext uri="{0D108BD9-81ED-4DB2-BD59-A6C34878D82A}">
                    <a16:rowId xmlns:a16="http://schemas.microsoft.com/office/drawing/2014/main" val="228169539"/>
                  </a:ext>
                </a:extLst>
              </a:tr>
              <a:tr h="308099">
                <a:tc>
                  <a:txBody>
                    <a:bodyPr/>
                    <a:lstStyle/>
                    <a:p>
                      <a:r>
                        <a:rPr lang="hr-HR" sz="1200" dirty="0"/>
                        <a:t>Sat</a:t>
                      </a:r>
                    </a:p>
                  </a:txBody>
                  <a:tcPr/>
                </a:tc>
                <a:tc>
                  <a:txBody>
                    <a:bodyPr/>
                    <a:lstStyle/>
                    <a:p>
                      <a:r>
                        <a:rPr lang="hr-HR" sz="1200" dirty="0" err="1"/>
                        <a:t>Int</a:t>
                      </a:r>
                      <a:endParaRPr lang="hr-HR" sz="1200" dirty="0"/>
                    </a:p>
                  </a:txBody>
                  <a:tcPr/>
                </a:tc>
                <a:extLst>
                  <a:ext uri="{0D108BD9-81ED-4DB2-BD59-A6C34878D82A}">
                    <a16:rowId xmlns:a16="http://schemas.microsoft.com/office/drawing/2014/main" val="1580504729"/>
                  </a:ext>
                </a:extLst>
              </a:tr>
            </a:tbl>
          </a:graphicData>
        </a:graphic>
      </p:graphicFrame>
    </p:spTree>
    <p:extLst>
      <p:ext uri="{BB962C8B-B14F-4D97-AF65-F5344CB8AC3E}">
        <p14:creationId xmlns:p14="http://schemas.microsoft.com/office/powerpoint/2010/main" val="496047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15008" y="490720"/>
            <a:ext cx="9401360" cy="728480"/>
          </a:xfrm>
        </p:spPr>
        <p:txBody>
          <a:bodyPr/>
          <a:lstStyle/>
          <a:p>
            <a:r>
              <a:rPr lang="hr-HR" sz="2800" dirty="0" smtClean="0"/>
              <a:t>Natjecanje</a:t>
            </a:r>
            <a:endParaRPr lang="hr-HR" sz="2800" dirty="0"/>
          </a:p>
        </p:txBody>
      </p:sp>
      <p:pic>
        <p:nvPicPr>
          <p:cNvPr id="4" name="Slika 3"/>
          <p:cNvPicPr>
            <a:picLocks noChangeAspect="1"/>
          </p:cNvPicPr>
          <p:nvPr/>
        </p:nvPicPr>
        <p:blipFill>
          <a:blip r:embed="rId2"/>
          <a:stretch>
            <a:fillRect/>
          </a:stretch>
        </p:blipFill>
        <p:spPr>
          <a:xfrm>
            <a:off x="2743200" y="0"/>
            <a:ext cx="9360753" cy="6719226"/>
          </a:xfrm>
          <a:prstGeom prst="rect">
            <a:avLst/>
          </a:prstGeom>
        </p:spPr>
      </p:pic>
    </p:spTree>
    <p:extLst>
      <p:ext uri="{BB962C8B-B14F-4D97-AF65-F5344CB8AC3E}">
        <p14:creationId xmlns:p14="http://schemas.microsoft.com/office/powerpoint/2010/main" val="3717676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Igrači</a:t>
            </a:r>
            <a:endParaRPr lang="hr-HR" dirty="0"/>
          </a:p>
        </p:txBody>
      </p:sp>
      <p:pic>
        <p:nvPicPr>
          <p:cNvPr id="5" name="Rezervirano mjesto sadržaja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8132" y="2007220"/>
            <a:ext cx="10213568" cy="4259765"/>
          </a:xfrm>
        </p:spPr>
      </p:pic>
    </p:spTree>
    <p:extLst>
      <p:ext uri="{BB962C8B-B14F-4D97-AF65-F5344CB8AC3E}">
        <p14:creationId xmlns:p14="http://schemas.microsoft.com/office/powerpoint/2010/main" val="1914681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83477" y="490720"/>
            <a:ext cx="1331920" cy="728480"/>
          </a:xfrm>
        </p:spPr>
        <p:txBody>
          <a:bodyPr>
            <a:normAutofit fontScale="90000"/>
          </a:bodyPr>
          <a:lstStyle/>
          <a:p>
            <a:r>
              <a:rPr lang="hr-HR" sz="3200" dirty="0" smtClean="0"/>
              <a:t>Auto </a:t>
            </a:r>
            <a:r>
              <a:rPr lang="hr-HR" sz="2800" dirty="0" smtClean="0"/>
              <a:t>škola</a:t>
            </a:r>
            <a:endParaRPr lang="hr-HR" sz="3200" dirty="0"/>
          </a:p>
        </p:txBody>
      </p:sp>
      <p:pic>
        <p:nvPicPr>
          <p:cNvPr id="5" name="Rezervirano mjesto sadržaja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396" y="244610"/>
            <a:ext cx="10376604" cy="6613390"/>
          </a:xfrm>
        </p:spPr>
      </p:pic>
    </p:spTree>
    <p:extLst>
      <p:ext uri="{BB962C8B-B14F-4D97-AF65-F5344CB8AC3E}">
        <p14:creationId xmlns:p14="http://schemas.microsoft.com/office/powerpoint/2010/main" val="1520174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72966" y="490720"/>
            <a:ext cx="9443401" cy="728480"/>
          </a:xfrm>
        </p:spPr>
        <p:txBody>
          <a:bodyPr/>
          <a:lstStyle/>
          <a:p>
            <a:r>
              <a:rPr lang="hr-HR" dirty="0" smtClean="0"/>
              <a:t>Škola</a:t>
            </a:r>
            <a:endParaRPr lang="hr-HR" dirty="0"/>
          </a:p>
        </p:txBody>
      </p:sp>
      <p:pic>
        <p:nvPicPr>
          <p:cNvPr id="5" name="Rezervirano mjesto sadržaja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3392" y="473903"/>
            <a:ext cx="10268607" cy="6300014"/>
          </a:xfrm>
        </p:spPr>
      </p:pic>
    </p:spTree>
    <p:extLst>
      <p:ext uri="{BB962C8B-B14F-4D97-AF65-F5344CB8AC3E}">
        <p14:creationId xmlns:p14="http://schemas.microsoft.com/office/powerpoint/2010/main" val="35900389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83476" y="490720"/>
            <a:ext cx="9432891" cy="728480"/>
          </a:xfrm>
        </p:spPr>
        <p:txBody>
          <a:bodyPr/>
          <a:lstStyle/>
          <a:p>
            <a:r>
              <a:rPr lang="hr-HR" dirty="0" smtClean="0"/>
              <a:t>Škola</a:t>
            </a:r>
            <a:endParaRPr lang="hr-HR" dirty="0"/>
          </a:p>
        </p:txBody>
      </p:sp>
      <p:pic>
        <p:nvPicPr>
          <p:cNvPr id="4" name="Rezervirano mjesto sadržaja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9324" y="0"/>
            <a:ext cx="9939702" cy="6896324"/>
          </a:xfrm>
        </p:spPr>
      </p:pic>
    </p:spTree>
    <p:extLst>
      <p:ext uri="{BB962C8B-B14F-4D97-AF65-F5344CB8AC3E}">
        <p14:creationId xmlns:p14="http://schemas.microsoft.com/office/powerpoint/2010/main" val="14013939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Pacijenti</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6474" y="0"/>
            <a:ext cx="7348653" cy="6728058"/>
          </a:xfrm>
        </p:spPr>
      </p:pic>
    </p:spTree>
    <p:extLst>
      <p:ext uri="{BB962C8B-B14F-4D97-AF65-F5344CB8AC3E}">
        <p14:creationId xmlns:p14="http://schemas.microsoft.com/office/powerpoint/2010/main" val="15168045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Hostel</a:t>
            </a:r>
            <a:endParaRPr lang="hr-HR" dirty="0"/>
          </a:p>
        </p:txBody>
      </p:sp>
      <p:pic>
        <p:nvPicPr>
          <p:cNvPr id="4" name="Rezervirano mjesto sadržaja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0977"/>
          <a:stretch/>
        </p:blipFill>
        <p:spPr>
          <a:xfrm>
            <a:off x="4046482" y="1219200"/>
            <a:ext cx="7901418" cy="5668342"/>
          </a:xfrm>
        </p:spPr>
      </p:pic>
    </p:spTree>
    <p:extLst>
      <p:ext uri="{BB962C8B-B14F-4D97-AF65-F5344CB8AC3E}">
        <p14:creationId xmlns:p14="http://schemas.microsoft.com/office/powerpoint/2010/main" val="663912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88819" y="872201"/>
            <a:ext cx="2774026" cy="1325563"/>
          </a:xfrm>
        </p:spPr>
        <p:txBody>
          <a:bodyPr/>
          <a:lstStyle/>
          <a:p>
            <a:r>
              <a:rPr lang="hr-HR" dirty="0" smtClean="0"/>
              <a:t>Rent a car</a:t>
            </a:r>
            <a:endParaRPr lang="hr-HR" dirty="0"/>
          </a:p>
        </p:txBody>
      </p:sp>
      <p:pic>
        <p:nvPicPr>
          <p:cNvPr id="4" name="Slika 3"/>
          <p:cNvPicPr>
            <a:picLocks noChangeAspect="1"/>
          </p:cNvPicPr>
          <p:nvPr/>
        </p:nvPicPr>
        <p:blipFill>
          <a:blip r:embed="rId2"/>
          <a:stretch>
            <a:fillRect/>
          </a:stretch>
        </p:blipFill>
        <p:spPr>
          <a:xfrm>
            <a:off x="3362845" y="275446"/>
            <a:ext cx="8113940" cy="6582554"/>
          </a:xfrm>
          <a:prstGeom prst="rect">
            <a:avLst/>
          </a:prstGeom>
        </p:spPr>
      </p:pic>
    </p:spTree>
    <p:extLst>
      <p:ext uri="{BB962C8B-B14F-4D97-AF65-F5344CB8AC3E}">
        <p14:creationId xmlns:p14="http://schemas.microsoft.com/office/powerpoint/2010/main" val="8510395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Radionica</a:t>
            </a:r>
            <a:endParaRPr lang="hr-HR"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69</a:t>
            </a:fld>
            <a:endParaRPr lang="en-US" altLang="sr-Latn-RS"/>
          </a:p>
        </p:txBody>
      </p:sp>
      <p:pic>
        <p:nvPicPr>
          <p:cNvPr id="5" name="Slika 4"/>
          <p:cNvPicPr>
            <a:picLocks noChangeAspect="1"/>
          </p:cNvPicPr>
          <p:nvPr/>
        </p:nvPicPr>
        <p:blipFill>
          <a:blip r:embed="rId2"/>
          <a:stretch>
            <a:fillRect/>
          </a:stretch>
        </p:blipFill>
        <p:spPr>
          <a:xfrm>
            <a:off x="448674" y="1340768"/>
            <a:ext cx="10192938" cy="4968552"/>
          </a:xfrm>
          <a:prstGeom prst="rect">
            <a:avLst/>
          </a:prstGeom>
        </p:spPr>
      </p:pic>
    </p:spTree>
    <p:extLst>
      <p:ext uri="{BB962C8B-B14F-4D97-AF65-F5344CB8AC3E}">
        <p14:creationId xmlns:p14="http://schemas.microsoft.com/office/powerpoint/2010/main" val="298831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Baze podataka</a:t>
            </a:r>
          </a:p>
        </p:txBody>
      </p:sp>
      <p:sp>
        <p:nvSpPr>
          <p:cNvPr id="3" name="Rezervirano mjesto sadržaja 2"/>
          <p:cNvSpPr>
            <a:spLocks noGrp="1"/>
          </p:cNvSpPr>
          <p:nvPr>
            <p:ph idx="1"/>
          </p:nvPr>
        </p:nvSpPr>
        <p:spPr/>
        <p:txBody>
          <a:bodyPr/>
          <a:lstStyle/>
          <a:p>
            <a:endParaRPr lang="hr-H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7</a:t>
            </a:fld>
            <a:endParaRPr lang="en-US" altLang="sr-Latn-RS"/>
          </a:p>
        </p:txBody>
      </p:sp>
      <p:pic>
        <p:nvPicPr>
          <p:cNvPr id="5" name="Slika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02150" y="1628800"/>
            <a:ext cx="10836682"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8836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Radionica</a:t>
            </a:r>
          </a:p>
        </p:txBody>
      </p:sp>
      <p:sp>
        <p:nvSpPr>
          <p:cNvPr id="3" name="Rezervirano mjesto sadržaja 2"/>
          <p:cNvSpPr>
            <a:spLocks noGrp="1"/>
          </p:cNvSpPr>
          <p:nvPr>
            <p:ph idx="1"/>
          </p:nvPr>
        </p:nvSpPr>
        <p:spPr/>
        <p:txBody>
          <a:bodyPr/>
          <a:lstStyle/>
          <a:p>
            <a:r>
              <a:rPr lang="hr-HR" dirty="0"/>
              <a:t>Radnik radi u radionici. Radnik ima određenu cijenu sata rada, te ostale podatke (OIB, prezime, ime). Radionica se bavi popravcima elektroničkih uređaja. Kad je došao klijent otvara se radni nalog u kojem treba zapamtiti tko je popravljao, kome je popravljao, koji je kvar utvrđen, koliko je to trajalo i cijenu dijelova.</a:t>
            </a:r>
          </a:p>
          <a:p>
            <a:r>
              <a:rPr lang="hr-HR" dirty="0">
                <a:hlinkClick r:id="rId2"/>
              </a:rPr>
              <a:t>https://padlet.com/stjepan_salkovic/zsatzh0fo15</a:t>
            </a:r>
            <a:endParaRPr lang="hr-HR" dirty="0"/>
          </a:p>
          <a:p>
            <a:r>
              <a:rPr lang="hr-HR" dirty="0">
                <a:hlinkClick r:id="rId3"/>
              </a:rPr>
              <a:t>https://www.twiddla.com</a:t>
            </a:r>
            <a:r>
              <a:rPr lang="hr-HR" dirty="0"/>
              <a:t> </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70</a:t>
            </a:fld>
            <a:endParaRPr lang="en-US" altLang="sr-Latn-RS"/>
          </a:p>
        </p:txBody>
      </p:sp>
    </p:spTree>
    <p:extLst>
      <p:ext uri="{BB962C8B-B14F-4D97-AF65-F5344CB8AC3E}">
        <p14:creationId xmlns:p14="http://schemas.microsoft.com/office/powerpoint/2010/main" val="2055082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a:t>
            </a:r>
            <a:endParaRPr lang="hr-HR" dirty="0"/>
          </a:p>
        </p:txBody>
      </p:sp>
      <p:sp>
        <p:nvSpPr>
          <p:cNvPr id="3" name="Rezervirano mjesto sadržaja 2"/>
          <p:cNvSpPr>
            <a:spLocks noGrp="1"/>
          </p:cNvSpPr>
          <p:nvPr>
            <p:ph idx="1"/>
          </p:nvPr>
        </p:nvSpPr>
        <p:spPr>
          <a:xfrm>
            <a:off x="546538" y="2081048"/>
            <a:ext cx="9837683" cy="4130566"/>
          </a:xfrm>
        </p:spPr>
        <p:txBody>
          <a:bodyPr>
            <a:normAutofit/>
          </a:bodyPr>
          <a:lstStyle/>
          <a:p>
            <a:r>
              <a:rPr lang="hr-HR" dirty="0"/>
              <a:t>U firmi </a:t>
            </a:r>
            <a:r>
              <a:rPr lang="hr-HR" dirty="0" err="1"/>
              <a:t>Amonic</a:t>
            </a:r>
            <a:r>
              <a:rPr lang="hr-HR" dirty="0"/>
              <a:t> Airlines je zaposleno više od tisuću ljudi. U sklopu firme već dugi niz godina djeluje </a:t>
            </a:r>
            <a:r>
              <a:rPr lang="hr-HR" dirty="0" smtClean="0"/>
              <a:t>malonogometna sekcija </a:t>
            </a:r>
            <a:r>
              <a:rPr lang="hr-HR" dirty="0"/>
              <a:t>u kojoj je trenutno povremeno aktivno oko tridesetak zaposlenika. </a:t>
            </a:r>
            <a:endParaRPr lang="hr-HR" dirty="0" smtClean="0"/>
          </a:p>
          <a:p>
            <a:r>
              <a:rPr lang="hr-HR" dirty="0" smtClean="0"/>
              <a:t>Malonogometna </a:t>
            </a:r>
            <a:r>
              <a:rPr lang="hr-HR" dirty="0"/>
              <a:t>sekcija </a:t>
            </a:r>
            <a:r>
              <a:rPr lang="hr-HR" dirty="0" err="1"/>
              <a:t>Amonic</a:t>
            </a:r>
            <a:r>
              <a:rPr lang="hr-HR" dirty="0"/>
              <a:t> Airlinesa </a:t>
            </a:r>
            <a:r>
              <a:rPr lang="hr-HR" dirty="0" smtClean="0"/>
              <a:t>je član </a:t>
            </a:r>
            <a:r>
              <a:rPr lang="hr-HR" dirty="0"/>
              <a:t>lige zajedno sa sekcijama iz još petnaest firmi i za vrijeme sezone svaki vikend odigraju jednu utakmicu.</a:t>
            </a:r>
          </a:p>
          <a:p>
            <a:r>
              <a:rPr lang="hr-HR" dirty="0"/>
              <a:t>Već dulje vrijeme voditelji malonogometne sekcije imaju sljedeći veliki problem: na rezerviranim terminima za </a:t>
            </a:r>
            <a:r>
              <a:rPr lang="hr-HR" dirty="0" smtClean="0"/>
              <a:t>treninge se </a:t>
            </a:r>
            <a:r>
              <a:rPr lang="hr-HR" dirty="0"/>
              <a:t>nekad pojavi puno zaposlenika, a nekad se ne pojavi dovoljno za odigrati utakmicu na dva gola. Sličan problem </a:t>
            </a:r>
            <a:r>
              <a:rPr lang="hr-HR" dirty="0" smtClean="0"/>
              <a:t>se pojavljuje </a:t>
            </a:r>
            <a:r>
              <a:rPr lang="hr-HR" dirty="0"/>
              <a:t>i na vikend utakmicama; ponekad se na utakmicama pojave samo voditelji i dva ili tri igrača, čime je </a:t>
            </a:r>
            <a:r>
              <a:rPr lang="hr-HR" dirty="0" smtClean="0"/>
              <a:t>utakmica automatski </a:t>
            </a:r>
            <a:r>
              <a:rPr lang="hr-HR" dirty="0"/>
              <a:t>izgubljena.</a:t>
            </a:r>
          </a:p>
          <a:p>
            <a:r>
              <a:rPr lang="hr-HR" dirty="0"/>
              <a:t>Jedan od voditelja je čuo da ste vi izvanredan programer i zamolio vas je da, u okviru budžeta kojim raspolažu, </a:t>
            </a:r>
            <a:r>
              <a:rPr lang="hr-HR" dirty="0" smtClean="0"/>
              <a:t>dizajnirate i </a:t>
            </a:r>
            <a:r>
              <a:rPr lang="hr-HR" dirty="0"/>
              <a:t>izradite softversko rješenje koje će im pomoći da riješe svoje probleme.</a:t>
            </a:r>
            <a:endParaRPr lang="hr-HR" dirty="0"/>
          </a:p>
        </p:txBody>
      </p:sp>
    </p:spTree>
    <p:extLst>
      <p:ext uri="{BB962C8B-B14F-4D97-AF65-F5344CB8AC3E}">
        <p14:creationId xmlns:p14="http://schemas.microsoft.com/office/powerpoint/2010/main" val="34248959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10" name="Slika 9"/>
          <p:cNvPicPr>
            <a:picLocks noChangeAspect="1"/>
          </p:cNvPicPr>
          <p:nvPr/>
        </p:nvPicPr>
        <p:blipFill>
          <a:blip r:embed="rId2"/>
          <a:stretch>
            <a:fillRect/>
          </a:stretch>
        </p:blipFill>
        <p:spPr>
          <a:xfrm>
            <a:off x="2740925" y="1851135"/>
            <a:ext cx="6629400" cy="3695700"/>
          </a:xfrm>
          <a:prstGeom prst="rect">
            <a:avLst/>
          </a:prstGeom>
        </p:spPr>
      </p:pic>
    </p:spTree>
    <p:extLst>
      <p:ext uri="{BB962C8B-B14F-4D97-AF65-F5344CB8AC3E}">
        <p14:creationId xmlns:p14="http://schemas.microsoft.com/office/powerpoint/2010/main" val="1453887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Sekcija</a:t>
            </a:r>
            <a:endParaRPr lang="hr-HR" dirty="0"/>
          </a:p>
        </p:txBody>
      </p:sp>
      <p:pic>
        <p:nvPicPr>
          <p:cNvPr id="4" name="Slika 3"/>
          <p:cNvPicPr>
            <a:picLocks noChangeAspect="1"/>
          </p:cNvPicPr>
          <p:nvPr/>
        </p:nvPicPr>
        <p:blipFill>
          <a:blip r:embed="rId2"/>
          <a:stretch>
            <a:fillRect/>
          </a:stretch>
        </p:blipFill>
        <p:spPr>
          <a:xfrm>
            <a:off x="4225160" y="0"/>
            <a:ext cx="7859358" cy="6870599"/>
          </a:xfrm>
          <a:prstGeom prst="rect">
            <a:avLst/>
          </a:prstGeom>
        </p:spPr>
      </p:pic>
    </p:spTree>
    <p:extLst>
      <p:ext uri="{BB962C8B-B14F-4D97-AF65-F5344CB8AC3E}">
        <p14:creationId xmlns:p14="http://schemas.microsoft.com/office/powerpoint/2010/main" val="4008907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61872" y="365760"/>
            <a:ext cx="9692640" cy="470952"/>
          </a:xfrm>
        </p:spPr>
        <p:txBody>
          <a:bodyPr>
            <a:normAutofit fontScale="90000"/>
          </a:bodyPr>
          <a:lstStyle/>
          <a:p>
            <a:r>
              <a:rPr lang="hr-HR" dirty="0"/>
              <a:t>Bolnica</a:t>
            </a:r>
          </a:p>
        </p:txBody>
      </p:sp>
      <p:sp>
        <p:nvSpPr>
          <p:cNvPr id="3" name="Rezervirano mjesto sadržaja 2"/>
          <p:cNvSpPr>
            <a:spLocks noGrp="1"/>
          </p:cNvSpPr>
          <p:nvPr>
            <p:ph idx="1"/>
          </p:nvPr>
        </p:nvSpPr>
        <p:spPr>
          <a:xfrm>
            <a:off x="191344" y="836712"/>
            <a:ext cx="10763168" cy="5929213"/>
          </a:xfrm>
        </p:spPr>
        <p:txBody>
          <a:bodyPr>
            <a:noAutofit/>
          </a:bodyPr>
          <a:lstStyle/>
          <a:p>
            <a:pPr>
              <a:lnSpc>
                <a:spcPct val="120000"/>
              </a:lnSpc>
              <a:spcBef>
                <a:spcPts val="0"/>
              </a:spcBef>
              <a:spcAft>
                <a:spcPts val="0"/>
              </a:spcAft>
            </a:pPr>
            <a:r>
              <a:rPr lang="hr-HR" sz="1400" b="1" dirty="0"/>
              <a:t>Baza podataka za bolnicu</a:t>
            </a:r>
          </a:p>
          <a:p>
            <a:pPr>
              <a:lnSpc>
                <a:spcPct val="120000"/>
              </a:lnSpc>
              <a:spcBef>
                <a:spcPts val="0"/>
              </a:spcBef>
              <a:spcAft>
                <a:spcPts val="0"/>
              </a:spcAft>
            </a:pPr>
            <a:r>
              <a:rPr lang="hr-HR" sz="1400" b="1" dirty="0"/>
              <a:t>Pacijenti koji zauzimaju sobe</a:t>
            </a:r>
          </a:p>
          <a:p>
            <a:pPr>
              <a:lnSpc>
                <a:spcPct val="120000"/>
              </a:lnSpc>
              <a:spcBef>
                <a:spcPts val="0"/>
              </a:spcBef>
              <a:spcAft>
                <a:spcPts val="0"/>
              </a:spcAft>
            </a:pPr>
            <a:r>
              <a:rPr lang="hr-HR" sz="1400" dirty="0"/>
              <a:t>Pacijent se obično smješta u bolničku sobu prilikom dolaska u bolnicu. Svaka soba može primiti mnogo pacijenata, i imamo sobe različitih tipova. Konzultanti (stariji kirurzi) bolnice smiju imati i svoje pacijente, koji su smješteni u jednokrevetnim privatnim sobama. Informacije koje treba pamtiti o pacijentu uključuju jedinstveni broj zdravstvenog osiguranja, ime, adresu itd.</a:t>
            </a:r>
          </a:p>
          <a:p>
            <a:pPr>
              <a:lnSpc>
                <a:spcPct val="120000"/>
              </a:lnSpc>
              <a:spcBef>
                <a:spcPts val="0"/>
              </a:spcBef>
              <a:spcAft>
                <a:spcPts val="0"/>
              </a:spcAft>
            </a:pPr>
            <a:r>
              <a:rPr lang="hr-HR" sz="1400" b="1" dirty="0"/>
              <a:t>Medicinske sestre zadužene za sobe</a:t>
            </a:r>
          </a:p>
          <a:p>
            <a:pPr>
              <a:lnSpc>
                <a:spcPct val="120000"/>
              </a:lnSpc>
              <a:spcBef>
                <a:spcPts val="0"/>
              </a:spcBef>
              <a:spcAft>
                <a:spcPts val="0"/>
              </a:spcAft>
            </a:pPr>
            <a:r>
              <a:rPr lang="hr-HR" sz="1400" dirty="0"/>
              <a:t>Sestra može ili ne mora biti zadužena za sobu. Pritom jedna sestra može biti zadužena za najviše jednu sobu, no za istu sobu može biti zaduženo više sestara. Sestra je jednoznačno određena svojom identifikacijskom oznakom. </a:t>
            </a:r>
          </a:p>
          <a:p>
            <a:pPr>
              <a:lnSpc>
                <a:spcPct val="120000"/>
              </a:lnSpc>
              <a:spcBef>
                <a:spcPts val="0"/>
              </a:spcBef>
              <a:spcAft>
                <a:spcPts val="0"/>
              </a:spcAft>
            </a:pPr>
            <a:r>
              <a:rPr lang="hr-HR" sz="1400" b="1" dirty="0"/>
              <a:t>Operacije koje se obavljaju nad pacijentima</a:t>
            </a:r>
          </a:p>
          <a:p>
            <a:pPr>
              <a:lnSpc>
                <a:spcPct val="120000"/>
              </a:lnSpc>
              <a:spcBef>
                <a:spcPts val="0"/>
              </a:spcBef>
              <a:spcAft>
                <a:spcPts val="0"/>
              </a:spcAft>
            </a:pPr>
            <a:r>
              <a:rPr lang="hr-HR" sz="1400" dirty="0"/>
              <a:t>Nad istim pacijentom može se obaviti više operacija. Informacije o jednoj operaciji su: tip operacije, pacijent, kirurg, datum i vrijeme. </a:t>
            </a:r>
          </a:p>
          <a:p>
            <a:pPr>
              <a:lnSpc>
                <a:spcPct val="120000"/>
              </a:lnSpc>
              <a:spcBef>
                <a:spcPts val="0"/>
              </a:spcBef>
              <a:spcAft>
                <a:spcPts val="0"/>
              </a:spcAft>
            </a:pPr>
            <a:r>
              <a:rPr lang="hr-HR" sz="1400" b="1" dirty="0"/>
              <a:t>Kirurzi koji obavljaju operacije</a:t>
            </a:r>
          </a:p>
          <a:p>
            <a:pPr>
              <a:lnSpc>
                <a:spcPct val="120000"/>
              </a:lnSpc>
              <a:spcBef>
                <a:spcPts val="0"/>
              </a:spcBef>
              <a:spcAft>
                <a:spcPts val="0"/>
              </a:spcAft>
            </a:pPr>
            <a:r>
              <a:rPr lang="hr-HR" sz="1400" dirty="0"/>
              <a:t>Jednu operaciju obavlja samo jedan kirurg, a za ostale prisutne kirurge se smatra da oni asistiraju operaciji. Kirurge nadgledaju stariji kirurzi, tzv. konzultanti, koji također mogu obavljati operacije ili asistirati. Informacije o jednom kirurgu su ime (</a:t>
            </a:r>
            <a:r>
              <a:rPr lang="hr-HR" sz="1400" dirty="0" err="1"/>
              <a:t>pretp</a:t>
            </a:r>
            <a:r>
              <a:rPr lang="hr-HR" sz="1400" dirty="0"/>
              <a:t>. jedinstveno), adresa, br. telefona itd. Svaki konzultant ima svoju specijalnost. </a:t>
            </a:r>
          </a:p>
          <a:p>
            <a:pPr>
              <a:lnSpc>
                <a:spcPct val="120000"/>
              </a:lnSpc>
              <a:spcBef>
                <a:spcPts val="0"/>
              </a:spcBef>
              <a:spcAft>
                <a:spcPts val="0"/>
              </a:spcAft>
            </a:pPr>
            <a:r>
              <a:rPr lang="hr-HR" sz="1400" b="1" dirty="0"/>
              <a:t>Operacijske sale u kojima se obavljaju operacije</a:t>
            </a:r>
          </a:p>
          <a:p>
            <a:pPr>
              <a:lnSpc>
                <a:spcPct val="120000"/>
              </a:lnSpc>
              <a:spcBef>
                <a:spcPts val="0"/>
              </a:spcBef>
              <a:spcAft>
                <a:spcPts val="0"/>
              </a:spcAft>
            </a:pPr>
            <a:r>
              <a:rPr lang="hr-HR" sz="1400" dirty="0"/>
              <a:t>Jedna operacija se odvija u samo jednoj sali, no ista sala može biti mjesto mnogih operacija. Svaka sala ima svoj identifikacijski broj. Neke sale su specijalno opremljene za neke vrste operacija. </a:t>
            </a:r>
          </a:p>
          <a:p>
            <a:pPr>
              <a:lnSpc>
                <a:spcPct val="120000"/>
              </a:lnSpc>
              <a:spcBef>
                <a:spcPts val="0"/>
              </a:spcBef>
              <a:spcAft>
                <a:spcPts val="0"/>
              </a:spcAft>
            </a:pPr>
            <a:r>
              <a:rPr lang="hr-HR" sz="1400" b="1" dirty="0"/>
              <a:t>Medicinske sestre zadužene za sale</a:t>
            </a:r>
          </a:p>
          <a:p>
            <a:pPr>
              <a:lnSpc>
                <a:spcPct val="120000"/>
              </a:lnSpc>
              <a:spcBef>
                <a:spcPts val="0"/>
              </a:spcBef>
              <a:spcAft>
                <a:spcPts val="0"/>
              </a:spcAft>
            </a:pPr>
            <a:r>
              <a:rPr lang="hr-HR" sz="1400" dirty="0"/>
              <a:t>Sestra može ili ne mora biti zadužena za salu, no ne može biti zadužena za više od jedne sale. Za jednu salu može biti zaduženo mnogo sestara.</a:t>
            </a:r>
          </a:p>
          <a:p>
            <a:pPr>
              <a:lnSpc>
                <a:spcPct val="120000"/>
              </a:lnSpc>
              <a:spcBef>
                <a:spcPts val="0"/>
              </a:spcBef>
              <a:spcAft>
                <a:spcPts val="0"/>
              </a:spcAft>
            </a:pPr>
            <a:endParaRPr lang="hr-HR" sz="1400"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74</a:t>
            </a:fld>
            <a:endParaRPr lang="en-US" altLang="sr-Latn-RS"/>
          </a:p>
        </p:txBody>
      </p:sp>
    </p:spTree>
    <p:extLst>
      <p:ext uri="{BB962C8B-B14F-4D97-AF65-F5344CB8AC3E}">
        <p14:creationId xmlns:p14="http://schemas.microsoft.com/office/powerpoint/2010/main" val="28400945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t>Modeliranje entiteta i veza</a:t>
            </a:r>
            <a:endParaRPr lang="hr-HR" dirty="0"/>
          </a:p>
        </p:txBody>
      </p:sp>
      <p:sp>
        <p:nvSpPr>
          <p:cNvPr id="3" name="Rezervirano mjesto sadržaja 2"/>
          <p:cNvSpPr>
            <a:spLocks noGrp="1"/>
          </p:cNvSpPr>
          <p:nvPr>
            <p:ph idx="1"/>
          </p:nvPr>
        </p:nvSpPr>
        <p:spPr/>
        <p:txBody>
          <a:bodyPr>
            <a:noAutofit/>
          </a:bodyPr>
          <a:lstStyle/>
          <a:p>
            <a:r>
              <a:rPr lang="hr-HR" sz="2000" dirty="0"/>
              <a:t>Tip entiteta KIRURG, s atributima IME_KIRURGA (</a:t>
            </a:r>
            <a:r>
              <a:rPr lang="hr-HR" sz="2000" dirty="0" err="1"/>
              <a:t>pretp</a:t>
            </a:r>
            <a:r>
              <a:rPr lang="hr-HR" sz="2000" dirty="0"/>
              <a:t>. jedinstveno), ADRESA_KIRURGA, BROJ TELEFONA.</a:t>
            </a:r>
          </a:p>
          <a:p>
            <a:r>
              <a:rPr lang="hr-HR" sz="2000" dirty="0"/>
              <a:t>Tip entiteta KONZULTANT, podtip tipa KIRURG. Svaki konzultant je specijalist u određenoj grani kirurgije; to je zapisano u dodatnom atributu SPECIJALNOST.</a:t>
            </a:r>
          </a:p>
          <a:p>
            <a:r>
              <a:rPr lang="hr-HR" sz="2000" dirty="0"/>
              <a:t>Tip entiteta PACIJENT, s atributima ID_PACIJENTA (jedinstveni broj zdravstvenog osiguranika), IME_PACIJENTA, ADRESA_PACIJENTA, DATUM_ROĐENJA, SPOL.</a:t>
            </a:r>
          </a:p>
          <a:p>
            <a:r>
              <a:rPr lang="hr-HR" sz="2000" dirty="0"/>
              <a:t>Tip entiteta PRIVATNI_PACIJENT, podtip tipa PACIJENT. Dodatni atribut ID_PRIVATNE_SOBE čuva (jedinstven) broj privatne sobe u kojoj je privatni pacijent smješten.</a:t>
            </a:r>
          </a:p>
          <a:p>
            <a:r>
              <a:rPr lang="hr-HR" sz="2000" dirty="0"/>
              <a:t>Tip entiteta SESTRA, s atributima ID_SESTRE (identifikacijska oznaka), IME_SESTRE, STRUČNI_STUPANJ</a:t>
            </a:r>
          </a:p>
          <a:p>
            <a:r>
              <a:rPr lang="hr-HR" sz="2000" dirty="0"/>
              <a:t>Tip entiteta SOBA (misli se na privatnu sobu), ID_SOBE, BROJ_KREVETA.</a:t>
            </a:r>
          </a:p>
          <a:p>
            <a:r>
              <a:rPr lang="hr-HR" sz="2000" dirty="0"/>
              <a:t>Tip entiteta SALA, s atributima ID_SALE (identifikacijski broj sale), TIP_SALE.</a:t>
            </a:r>
          </a:p>
          <a:p>
            <a:r>
              <a:rPr lang="hr-HR" sz="2000" dirty="0"/>
              <a:t>Tip entiteta OPERACIJA, s atributima ID_OPERACIJE (identifikacijska oznaka operacije), TIP_OPERACIJE, DATUM, VRIJEME.</a:t>
            </a:r>
          </a:p>
          <a:p>
            <a:endParaRPr lang="hr-HR" sz="2000"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75</a:t>
            </a:fld>
            <a:endParaRPr lang="en-US" altLang="sr-Latn-RS"/>
          </a:p>
        </p:txBody>
      </p:sp>
    </p:spTree>
    <p:extLst>
      <p:ext uri="{BB962C8B-B14F-4D97-AF65-F5344CB8AC3E}">
        <p14:creationId xmlns:p14="http://schemas.microsoft.com/office/powerpoint/2010/main" val="26449326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Veze</a:t>
            </a:r>
          </a:p>
        </p:txBody>
      </p:sp>
      <p:sp>
        <p:nvSpPr>
          <p:cNvPr id="3" name="Rezervirano mjesto sadržaja 2"/>
          <p:cNvSpPr>
            <a:spLocks noGrp="1"/>
          </p:cNvSpPr>
          <p:nvPr>
            <p:ph idx="1"/>
          </p:nvPr>
        </p:nvSpPr>
        <p:spPr/>
        <p:txBody>
          <a:bodyPr/>
          <a:lstStyle/>
          <a:p>
            <a:r>
              <a:rPr lang="hr-HR" dirty="0"/>
              <a:t>OBAVLJA, 1:N veza između tipova entiteta KIRURG i OPERACIJA, s time da OPERACIJA ima obavezno članstvo.</a:t>
            </a:r>
          </a:p>
          <a:p>
            <a:r>
              <a:rPr lang="hr-HR" dirty="0"/>
              <a:t>ASISTIRA, N:M veza između tipova entiteta KIRURG i OPERACIJA. Mogući atribut veze je ULOGA kirurga u operaciji.</a:t>
            </a:r>
          </a:p>
          <a:p>
            <a:r>
              <a:rPr lang="hr-HR" dirty="0"/>
              <a:t>NADGLEDA, 1:N veza između tipova entiteta KONZULTANT i KIRURG. Članstvo KIRURGA je neobavezno, jer ima kirurga (npr. konzultanti) koje nitko ne nadgleda.</a:t>
            </a:r>
          </a:p>
          <a:p>
            <a:r>
              <a:rPr lang="hr-HR" dirty="0"/>
              <a:t>LIJEČI, 1:N veza između tipa entiteta KONZULTANT i podtipa PRIVATNI_PACIJENT. Članstvo PRIVATNOG_PACIJENTA je obavezno.</a:t>
            </a:r>
          </a:p>
          <a:p>
            <a:r>
              <a:rPr lang="hr-HR" dirty="0"/>
              <a:t>PODVRGAVA_SE, 1:N veza između tipova entiteta PACIJENT i OPERACIJA. Članstvo OPERACIJE je obavezno.</a:t>
            </a:r>
          </a:p>
          <a:p>
            <a:r>
              <a:rPr lang="hr-HR" dirty="0"/>
              <a:t>ZAUZIMA, 1:N veza između tipova entiteta SOBA i PACIJENT, gdje je članstvo PACIJENTA "skoro" obavezno (svi pacijenti osim nekolicine privatnih smješteni su u običnim sobama).</a:t>
            </a:r>
          </a:p>
          <a:p>
            <a:r>
              <a:rPr lang="hr-HR" dirty="0"/>
              <a:t>ODVIJA_SE, 1:N veza između tipova entiteta SALA i OPERACIJA. Članstvo OPERACIJE je obavezno.</a:t>
            </a:r>
          </a:p>
          <a:p>
            <a:r>
              <a:rPr lang="hr-HR" dirty="0"/>
              <a:t>ZADUŽENA_ZA_SOBU, 1:N veza između tipova entiteta SOBA i SESTRA. Mogući atribut veze je DATUM_ZADUŽIVANJA. Članstvo SESTRE je neobavezno.</a:t>
            </a:r>
          </a:p>
          <a:p>
            <a:r>
              <a:rPr lang="hr-HR" dirty="0"/>
              <a:t>ZADUŽENA_ZA_SALU, 1:N veza tipova entiteta SALA i SESTRA. Atribut veze je DATUM_ ZADUŽENJA. Članstvo SESTRE je neobavezno.</a:t>
            </a:r>
          </a:p>
          <a:p>
            <a:endParaRPr lang="hr-HR"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76</a:t>
            </a:fld>
            <a:endParaRPr lang="en-US" altLang="sr-Latn-RS"/>
          </a:p>
        </p:txBody>
      </p:sp>
    </p:spTree>
    <p:extLst>
      <p:ext uri="{BB962C8B-B14F-4D97-AF65-F5344CB8AC3E}">
        <p14:creationId xmlns:p14="http://schemas.microsoft.com/office/powerpoint/2010/main" val="1698988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ER model</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77</a:t>
            </a:fld>
            <a:endParaRPr lang="en-US" altLang="sr-Latn-RS"/>
          </a:p>
        </p:txBody>
      </p:sp>
      <p:pic>
        <p:nvPicPr>
          <p:cNvPr id="5" name="Slika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7488" y="1772816"/>
            <a:ext cx="7753350" cy="1656184"/>
          </a:xfrm>
          <a:prstGeom prst="rect">
            <a:avLst/>
          </a:prstGeom>
        </p:spPr>
      </p:pic>
      <p:pic>
        <p:nvPicPr>
          <p:cNvPr id="6" name="Slika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7808" y="4077072"/>
            <a:ext cx="2653130" cy="1938908"/>
          </a:xfrm>
          <a:prstGeom prst="rect">
            <a:avLst/>
          </a:prstGeom>
        </p:spPr>
      </p:pic>
    </p:spTree>
    <p:extLst>
      <p:ext uri="{BB962C8B-B14F-4D97-AF65-F5344CB8AC3E}">
        <p14:creationId xmlns:p14="http://schemas.microsoft.com/office/powerpoint/2010/main" val="1976110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Tipovi entiteta</a:t>
            </a:r>
          </a:p>
        </p:txBody>
      </p:sp>
      <p:sp>
        <p:nvSpPr>
          <p:cNvPr id="3" name="Rezervirano mjesto sadržaja 2"/>
          <p:cNvSpPr>
            <a:spLocks noGrp="1"/>
          </p:cNvSpPr>
          <p:nvPr>
            <p:ph idx="1"/>
          </p:nvPr>
        </p:nvSpPr>
        <p:spPr>
          <a:xfrm>
            <a:off x="1631504" y="1340769"/>
            <a:ext cx="8108380" cy="1872208"/>
          </a:xfrm>
        </p:spPr>
        <p:txBody>
          <a:bodyPr>
            <a:normAutofit/>
          </a:bodyPr>
          <a:lstStyle/>
          <a:p>
            <a:r>
              <a:rPr lang="hr-HR" sz="2000" dirty="0"/>
              <a:t>Jaki entitet		Slabi entitet</a:t>
            </a:r>
          </a:p>
          <a:p>
            <a:pPr marL="0" indent="0">
              <a:buNone/>
            </a:pPr>
            <a:r>
              <a:rPr lang="hr-HR" sz="2000" dirty="0"/>
              <a:t>			 (ne može postojati samostalno)</a:t>
            </a:r>
          </a:p>
          <a:p>
            <a:pPr marL="0" indent="0">
              <a:buNone/>
            </a:pPr>
            <a:endParaRPr lang="hr-HR" sz="2000" dirty="0"/>
          </a:p>
          <a:p>
            <a:pPr marL="0" indent="0">
              <a:buNone/>
            </a:pPr>
            <a:r>
              <a:rPr lang="hr-HR" sz="2000" dirty="0"/>
              <a:t>Artikli su identifikacijski ovisni i nasljeđuju ključ</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78</a:t>
            </a:fld>
            <a:endParaRPr lang="en-US" altLang="sr-Latn-RS"/>
          </a:p>
        </p:txBody>
      </p:sp>
      <p:pic>
        <p:nvPicPr>
          <p:cNvPr id="5" name="Slika 4"/>
          <p:cNvPicPr>
            <a:picLocks noChangeAspect="1"/>
          </p:cNvPicPr>
          <p:nvPr/>
        </p:nvPicPr>
        <p:blipFill>
          <a:blip r:embed="rId2"/>
          <a:stretch>
            <a:fillRect/>
          </a:stretch>
        </p:blipFill>
        <p:spPr>
          <a:xfrm>
            <a:off x="1524157" y="3429000"/>
            <a:ext cx="6086475" cy="1276350"/>
          </a:xfrm>
          <a:prstGeom prst="rect">
            <a:avLst/>
          </a:prstGeom>
        </p:spPr>
      </p:pic>
    </p:spTree>
    <p:extLst>
      <p:ext uri="{BB962C8B-B14F-4D97-AF65-F5344CB8AC3E}">
        <p14:creationId xmlns:p14="http://schemas.microsoft.com/office/powerpoint/2010/main" val="17025593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Veze među </a:t>
            </a:r>
            <a:r>
              <a:rPr lang="hr-HR" dirty="0" err="1"/>
              <a:t>entitima</a:t>
            </a:r>
            <a:endParaRPr lang="hr-HR" dirty="0"/>
          </a:p>
        </p:txBody>
      </p:sp>
      <p:sp>
        <p:nvSpPr>
          <p:cNvPr id="3" name="Rezervirano mjesto sadržaja 2"/>
          <p:cNvSpPr>
            <a:spLocks noGrp="1"/>
          </p:cNvSpPr>
          <p:nvPr>
            <p:ph idx="1"/>
          </p:nvPr>
        </p:nvSpPr>
        <p:spPr>
          <a:xfrm>
            <a:off x="119336" y="908720"/>
            <a:ext cx="11017224" cy="3528391"/>
          </a:xfrm>
        </p:spPr>
        <p:txBody>
          <a:bodyPr>
            <a:normAutofit/>
          </a:bodyPr>
          <a:lstStyle/>
          <a:p>
            <a:r>
              <a:rPr lang="hr-HR" sz="2000" dirty="0"/>
              <a:t>naziv veze definira značenje, ulogu veze</a:t>
            </a:r>
          </a:p>
          <a:p>
            <a:r>
              <a:rPr lang="hr-HR" sz="2000" dirty="0" err="1"/>
              <a:t>kardinalnost</a:t>
            </a:r>
            <a:r>
              <a:rPr lang="hr-HR" sz="2000" dirty="0"/>
              <a:t> (brojnost) veze –broj koji pokazuje koliko je pojava jednog tipa entiteta povezano sa jednom pojavom drugog tipa entiteta</a:t>
            </a:r>
          </a:p>
          <a:p>
            <a:r>
              <a:rPr lang="hr-HR" sz="2000" dirty="0" err="1"/>
              <a:t>opcionalnost</a:t>
            </a:r>
            <a:r>
              <a:rPr lang="hr-HR" sz="2000" dirty="0"/>
              <a:t> veze –način sudjelovanja u vezi–sudjelovanje svih pojava entiteta, u vezi sa nekim pojavama drugog entiteta </a:t>
            </a:r>
          </a:p>
          <a:p>
            <a:r>
              <a:rPr lang="hr-HR" sz="2000" dirty="0"/>
              <a:t>obavezno ili neobavezno (opcionalno)</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79</a:t>
            </a:fld>
            <a:endParaRPr lang="en-US" altLang="sr-Latn-RS"/>
          </a:p>
        </p:txBody>
      </p:sp>
    </p:spTree>
    <p:extLst>
      <p:ext uri="{BB962C8B-B14F-4D97-AF65-F5344CB8AC3E}">
        <p14:creationId xmlns:p14="http://schemas.microsoft.com/office/powerpoint/2010/main" val="321023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hr-HR" altLang="sr-Latn-RS"/>
              <a:t>Vrste baza podataka</a:t>
            </a:r>
          </a:p>
        </p:txBody>
      </p:sp>
      <p:sp>
        <p:nvSpPr>
          <p:cNvPr id="17412" name="Rectangle 3"/>
          <p:cNvSpPr>
            <a:spLocks noGrp="1" noChangeArrowheads="1"/>
          </p:cNvSpPr>
          <p:nvPr>
            <p:ph idx="1"/>
          </p:nvPr>
        </p:nvSpPr>
        <p:spPr>
          <a:xfrm>
            <a:off x="1057893" y="1341438"/>
            <a:ext cx="8229600" cy="4830762"/>
          </a:xfrm>
        </p:spPr>
        <p:txBody>
          <a:bodyPr/>
          <a:lstStyle/>
          <a:p>
            <a:pPr eaLnBrk="1" hangingPunct="1"/>
            <a:r>
              <a:rPr lang="hr-HR" altLang="sr-Latn-RS" sz="2800" dirty="0"/>
              <a:t>Plošne baze podataka – baze koje se sastoje od jedne tablice (tablica u Excel-u)</a:t>
            </a:r>
          </a:p>
          <a:p>
            <a:pPr eaLnBrk="1" hangingPunct="1"/>
            <a:r>
              <a:rPr lang="hr-HR" altLang="sr-Latn-RS" sz="2800" b="1" dirty="0"/>
              <a:t>Relacijske baze podataka – baze koje se sastoje od najmanje dvije  povezane tablice</a:t>
            </a:r>
          </a:p>
        </p:txBody>
      </p:sp>
      <p:sp>
        <p:nvSpPr>
          <p:cNvPr id="17410"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DF28E2BD-8274-49F4-AB3B-6218E464AD95}" type="slidenum">
              <a:rPr lang="en-US" altLang="sr-Latn-RS" sz="1400">
                <a:solidFill>
                  <a:schemeClr val="tx2"/>
                </a:solidFill>
              </a:rPr>
              <a:pPr>
                <a:spcBef>
                  <a:spcPct val="0"/>
                </a:spcBef>
                <a:buFontTx/>
                <a:buNone/>
              </a:pPr>
              <a:t>8</a:t>
            </a:fld>
            <a:endParaRPr lang="en-US" altLang="sr-Latn-RS" sz="1400">
              <a:solidFill>
                <a:schemeClr val="tx2"/>
              </a:solidFill>
            </a:endParaRPr>
          </a:p>
        </p:txBody>
      </p:sp>
      <p:pic>
        <p:nvPicPr>
          <p:cNvPr id="17413"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79650" y="3933825"/>
            <a:ext cx="2952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35639" y="4652964"/>
            <a:ext cx="35274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Tipovi veza</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80</a:t>
            </a:fld>
            <a:endParaRPr lang="en-US" altLang="sr-Latn-RS"/>
          </a:p>
        </p:txBody>
      </p:sp>
      <p:pic>
        <p:nvPicPr>
          <p:cNvPr id="5" name="Slika 4"/>
          <p:cNvPicPr>
            <a:picLocks noChangeAspect="1"/>
          </p:cNvPicPr>
          <p:nvPr/>
        </p:nvPicPr>
        <p:blipFill>
          <a:blip r:embed="rId2"/>
          <a:stretch>
            <a:fillRect/>
          </a:stretch>
        </p:blipFill>
        <p:spPr>
          <a:xfrm>
            <a:off x="2142394" y="1412776"/>
            <a:ext cx="7086600" cy="4305300"/>
          </a:xfrm>
          <a:prstGeom prst="rect">
            <a:avLst/>
          </a:prstGeom>
        </p:spPr>
      </p:pic>
    </p:spTree>
    <p:extLst>
      <p:ext uri="{BB962C8B-B14F-4D97-AF65-F5344CB8AC3E}">
        <p14:creationId xmlns:p14="http://schemas.microsoft.com/office/powerpoint/2010/main" val="7856515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Veze</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81</a:t>
            </a:fld>
            <a:endParaRPr lang="en-US" altLang="sr-Latn-RS"/>
          </a:p>
        </p:txBody>
      </p:sp>
      <p:pic>
        <p:nvPicPr>
          <p:cNvPr id="5" name="Slika 4"/>
          <p:cNvPicPr>
            <a:picLocks noChangeAspect="1"/>
          </p:cNvPicPr>
          <p:nvPr/>
        </p:nvPicPr>
        <p:blipFill>
          <a:blip r:embed="rId2"/>
          <a:stretch>
            <a:fillRect/>
          </a:stretch>
        </p:blipFill>
        <p:spPr>
          <a:xfrm>
            <a:off x="839416" y="1196752"/>
            <a:ext cx="9509205" cy="5119464"/>
          </a:xfrm>
          <a:prstGeom prst="rect">
            <a:avLst/>
          </a:prstGeom>
        </p:spPr>
      </p:pic>
    </p:spTree>
    <p:extLst>
      <p:ext uri="{BB962C8B-B14F-4D97-AF65-F5344CB8AC3E}">
        <p14:creationId xmlns:p14="http://schemas.microsoft.com/office/powerpoint/2010/main" val="4494631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Kardinalnost</a:t>
            </a:r>
            <a:r>
              <a:rPr lang="hr-HR" dirty="0"/>
              <a:t> veze</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82</a:t>
            </a:fld>
            <a:endParaRPr lang="en-US" altLang="sr-Latn-RS"/>
          </a:p>
        </p:txBody>
      </p:sp>
      <p:pic>
        <p:nvPicPr>
          <p:cNvPr id="5" name="Slika 4"/>
          <p:cNvPicPr>
            <a:picLocks noChangeAspect="1"/>
          </p:cNvPicPr>
          <p:nvPr/>
        </p:nvPicPr>
        <p:blipFill>
          <a:blip r:embed="rId2"/>
          <a:stretch>
            <a:fillRect/>
          </a:stretch>
        </p:blipFill>
        <p:spPr>
          <a:xfrm>
            <a:off x="983432" y="1052736"/>
            <a:ext cx="8690738" cy="5263902"/>
          </a:xfrm>
          <a:prstGeom prst="rect">
            <a:avLst/>
          </a:prstGeom>
        </p:spPr>
      </p:pic>
    </p:spTree>
    <p:extLst>
      <p:ext uri="{BB962C8B-B14F-4D97-AF65-F5344CB8AC3E}">
        <p14:creationId xmlns:p14="http://schemas.microsoft.com/office/powerpoint/2010/main" val="14393094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Opcionalnost</a:t>
            </a:r>
            <a:endParaRPr lang="hr-HR" dirty="0"/>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83</a:t>
            </a:fld>
            <a:endParaRPr lang="en-US" altLang="sr-Latn-RS"/>
          </a:p>
        </p:txBody>
      </p:sp>
      <p:pic>
        <p:nvPicPr>
          <p:cNvPr id="5" name="Slika 4"/>
          <p:cNvPicPr>
            <a:picLocks noChangeAspect="1"/>
          </p:cNvPicPr>
          <p:nvPr/>
        </p:nvPicPr>
        <p:blipFill>
          <a:blip r:embed="rId2"/>
          <a:stretch>
            <a:fillRect/>
          </a:stretch>
        </p:blipFill>
        <p:spPr>
          <a:xfrm>
            <a:off x="1271464" y="1268760"/>
            <a:ext cx="8177409" cy="1656184"/>
          </a:xfrm>
          <a:prstGeom prst="rect">
            <a:avLst/>
          </a:prstGeom>
        </p:spPr>
      </p:pic>
      <p:pic>
        <p:nvPicPr>
          <p:cNvPr id="6" name="Slika 5"/>
          <p:cNvPicPr>
            <a:picLocks noChangeAspect="1"/>
          </p:cNvPicPr>
          <p:nvPr/>
        </p:nvPicPr>
        <p:blipFill>
          <a:blip r:embed="rId3"/>
          <a:stretch>
            <a:fillRect/>
          </a:stretch>
        </p:blipFill>
        <p:spPr>
          <a:xfrm>
            <a:off x="1177862" y="3212976"/>
            <a:ext cx="8271011" cy="1440160"/>
          </a:xfrm>
          <a:prstGeom prst="rect">
            <a:avLst/>
          </a:prstGeom>
        </p:spPr>
      </p:pic>
    </p:spTree>
    <p:extLst>
      <p:ext uri="{BB962C8B-B14F-4D97-AF65-F5344CB8AC3E}">
        <p14:creationId xmlns:p14="http://schemas.microsoft.com/office/powerpoint/2010/main" val="572491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Nadtip</a:t>
            </a:r>
            <a:r>
              <a:rPr lang="hr-HR" dirty="0"/>
              <a:t>, podtip</a:t>
            </a:r>
          </a:p>
        </p:txBody>
      </p:sp>
      <p:pic>
        <p:nvPicPr>
          <p:cNvPr id="6" name="Rezervirano mjesto sadržaja 5"/>
          <p:cNvPicPr>
            <a:picLocks noGrp="1" noChangeAspect="1"/>
          </p:cNvPicPr>
          <p:nvPr>
            <p:ph idx="1"/>
          </p:nvPr>
        </p:nvPicPr>
        <p:blipFill>
          <a:blip r:embed="rId2"/>
          <a:stretch>
            <a:fillRect/>
          </a:stretch>
        </p:blipFill>
        <p:spPr>
          <a:xfrm>
            <a:off x="5879976" y="2240669"/>
            <a:ext cx="3801870" cy="3397734"/>
          </a:xfrm>
          <a:prstGeom prst="rect">
            <a:avLst/>
          </a:prstGeom>
        </p:spPr>
      </p:pic>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84</a:t>
            </a:fld>
            <a:endParaRPr lang="en-US" altLang="sr-Latn-RS"/>
          </a:p>
        </p:txBody>
      </p:sp>
      <p:pic>
        <p:nvPicPr>
          <p:cNvPr id="5" name="Slika 4"/>
          <p:cNvPicPr>
            <a:picLocks noChangeAspect="1"/>
          </p:cNvPicPr>
          <p:nvPr/>
        </p:nvPicPr>
        <p:blipFill>
          <a:blip r:embed="rId3"/>
          <a:stretch>
            <a:fillRect/>
          </a:stretch>
        </p:blipFill>
        <p:spPr>
          <a:xfrm>
            <a:off x="551384" y="1916832"/>
            <a:ext cx="4325069" cy="3721571"/>
          </a:xfrm>
          <a:prstGeom prst="rect">
            <a:avLst/>
          </a:prstGeom>
        </p:spPr>
      </p:pic>
    </p:spTree>
    <p:extLst>
      <p:ext uri="{BB962C8B-B14F-4D97-AF65-F5344CB8AC3E}">
        <p14:creationId xmlns:p14="http://schemas.microsoft.com/office/powerpoint/2010/main" val="8931310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Povratni tip veze</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85</a:t>
            </a:fld>
            <a:endParaRPr lang="en-US" altLang="sr-Latn-RS"/>
          </a:p>
        </p:txBody>
      </p:sp>
      <p:pic>
        <p:nvPicPr>
          <p:cNvPr id="5" name="Slika 4"/>
          <p:cNvPicPr>
            <a:picLocks noChangeAspect="1"/>
          </p:cNvPicPr>
          <p:nvPr/>
        </p:nvPicPr>
        <p:blipFill>
          <a:blip r:embed="rId2"/>
          <a:stretch>
            <a:fillRect/>
          </a:stretch>
        </p:blipFill>
        <p:spPr>
          <a:xfrm>
            <a:off x="2076353" y="1285874"/>
            <a:ext cx="7010497" cy="5023445"/>
          </a:xfrm>
          <a:prstGeom prst="rect">
            <a:avLst/>
          </a:prstGeom>
        </p:spPr>
      </p:pic>
    </p:spTree>
    <p:extLst>
      <p:ext uri="{BB962C8B-B14F-4D97-AF65-F5344CB8AC3E}">
        <p14:creationId xmlns:p14="http://schemas.microsoft.com/office/powerpoint/2010/main" val="23007178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Agregirani tip entiteta</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86</a:t>
            </a:fld>
            <a:endParaRPr lang="en-US" altLang="sr-Latn-RS"/>
          </a:p>
        </p:txBody>
      </p:sp>
      <p:pic>
        <p:nvPicPr>
          <p:cNvPr id="5" name="Slika 4"/>
          <p:cNvPicPr>
            <a:picLocks noChangeAspect="1"/>
          </p:cNvPicPr>
          <p:nvPr/>
        </p:nvPicPr>
        <p:blipFill>
          <a:blip r:embed="rId2"/>
          <a:stretch>
            <a:fillRect/>
          </a:stretch>
        </p:blipFill>
        <p:spPr>
          <a:xfrm>
            <a:off x="2370503" y="1412776"/>
            <a:ext cx="6373869" cy="2016224"/>
          </a:xfrm>
          <a:prstGeom prst="rect">
            <a:avLst/>
          </a:prstGeom>
        </p:spPr>
      </p:pic>
      <p:pic>
        <p:nvPicPr>
          <p:cNvPr id="6" name="Slika 5"/>
          <p:cNvPicPr>
            <a:picLocks noChangeAspect="1"/>
          </p:cNvPicPr>
          <p:nvPr/>
        </p:nvPicPr>
        <p:blipFill>
          <a:blip r:embed="rId3"/>
          <a:stretch>
            <a:fillRect/>
          </a:stretch>
        </p:blipFill>
        <p:spPr>
          <a:xfrm>
            <a:off x="2347972" y="3724275"/>
            <a:ext cx="6753225" cy="2447925"/>
          </a:xfrm>
          <a:prstGeom prst="rect">
            <a:avLst/>
          </a:prstGeom>
        </p:spPr>
      </p:pic>
    </p:spTree>
    <p:extLst>
      <p:ext uri="{BB962C8B-B14F-4D97-AF65-F5344CB8AC3E}">
        <p14:creationId xmlns:p14="http://schemas.microsoft.com/office/powerpoint/2010/main" val="7100195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Kompleksnije</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87</a:t>
            </a:fld>
            <a:endParaRPr lang="en-US" altLang="sr-Latn-RS"/>
          </a:p>
        </p:txBody>
      </p:sp>
      <p:pic>
        <p:nvPicPr>
          <p:cNvPr id="5" name="Slika 4"/>
          <p:cNvPicPr>
            <a:picLocks noChangeAspect="1"/>
          </p:cNvPicPr>
          <p:nvPr/>
        </p:nvPicPr>
        <p:blipFill>
          <a:blip r:embed="rId2"/>
          <a:stretch>
            <a:fillRect/>
          </a:stretch>
        </p:blipFill>
        <p:spPr>
          <a:xfrm>
            <a:off x="1775520" y="918059"/>
            <a:ext cx="8492480" cy="5724098"/>
          </a:xfrm>
          <a:prstGeom prst="rect">
            <a:avLst/>
          </a:prstGeom>
        </p:spPr>
      </p:pic>
    </p:spTree>
    <p:extLst>
      <p:ext uri="{BB962C8B-B14F-4D97-AF65-F5344CB8AC3E}">
        <p14:creationId xmlns:p14="http://schemas.microsoft.com/office/powerpoint/2010/main" val="37955471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Razred</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88</a:t>
            </a:fld>
            <a:endParaRPr lang="en-US" altLang="sr-Latn-RS"/>
          </a:p>
        </p:txBody>
      </p:sp>
      <p:pic>
        <p:nvPicPr>
          <p:cNvPr id="5" name="Slika 4"/>
          <p:cNvPicPr>
            <a:picLocks noChangeAspect="1"/>
          </p:cNvPicPr>
          <p:nvPr/>
        </p:nvPicPr>
        <p:blipFill>
          <a:blip r:embed="rId2"/>
          <a:stretch>
            <a:fillRect/>
          </a:stretch>
        </p:blipFill>
        <p:spPr>
          <a:xfrm>
            <a:off x="2423592" y="1988840"/>
            <a:ext cx="5848350" cy="1866900"/>
          </a:xfrm>
          <a:prstGeom prst="rect">
            <a:avLst/>
          </a:prstGeom>
        </p:spPr>
      </p:pic>
    </p:spTree>
    <p:extLst>
      <p:ext uri="{BB962C8B-B14F-4D97-AF65-F5344CB8AC3E}">
        <p14:creationId xmlns:p14="http://schemas.microsoft.com/office/powerpoint/2010/main" val="24764445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Posudba</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89</a:t>
            </a:fld>
            <a:endParaRPr lang="en-US" altLang="sr-Latn-RS"/>
          </a:p>
        </p:txBody>
      </p:sp>
      <p:pic>
        <p:nvPicPr>
          <p:cNvPr id="5" name="Slika 4"/>
          <p:cNvPicPr>
            <a:picLocks noChangeAspect="1"/>
          </p:cNvPicPr>
          <p:nvPr/>
        </p:nvPicPr>
        <p:blipFill>
          <a:blip r:embed="rId2"/>
          <a:stretch>
            <a:fillRect/>
          </a:stretch>
        </p:blipFill>
        <p:spPr>
          <a:xfrm>
            <a:off x="767408" y="1340768"/>
            <a:ext cx="9008176" cy="4448175"/>
          </a:xfrm>
          <a:prstGeom prst="rect">
            <a:avLst/>
          </a:prstGeom>
        </p:spPr>
      </p:pic>
    </p:spTree>
    <p:extLst>
      <p:ext uri="{BB962C8B-B14F-4D97-AF65-F5344CB8AC3E}">
        <p14:creationId xmlns:p14="http://schemas.microsoft.com/office/powerpoint/2010/main" val="365364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hr-HR" altLang="sr-Latn-RS" sz="3600"/>
              <a:t>Relacijski model baze podataka</a:t>
            </a:r>
          </a:p>
        </p:txBody>
      </p:sp>
      <p:sp>
        <p:nvSpPr>
          <p:cNvPr id="19460" name="Rectangle 3"/>
          <p:cNvSpPr>
            <a:spLocks noGrp="1" noChangeArrowheads="1"/>
          </p:cNvSpPr>
          <p:nvPr>
            <p:ph idx="1"/>
          </p:nvPr>
        </p:nvSpPr>
        <p:spPr>
          <a:xfrm>
            <a:off x="120302" y="980728"/>
            <a:ext cx="8135937" cy="4187825"/>
          </a:xfrm>
        </p:spPr>
        <p:txBody>
          <a:bodyPr/>
          <a:lstStyle/>
          <a:p>
            <a:pPr eaLnBrk="1" hangingPunct="1">
              <a:lnSpc>
                <a:spcPct val="80000"/>
              </a:lnSpc>
            </a:pPr>
            <a:r>
              <a:rPr lang="hr-HR" altLang="sr-Latn-RS" dirty="0"/>
              <a:t>Nedostaci </a:t>
            </a:r>
            <a:r>
              <a:rPr lang="hr-HR" altLang="sr-Latn-RS" dirty="0" err="1"/>
              <a:t>nerelacijskog</a:t>
            </a:r>
            <a:r>
              <a:rPr lang="hr-HR" altLang="sr-Latn-RS" dirty="0"/>
              <a:t> pristupa pohrani i uporabi podataka:</a:t>
            </a:r>
          </a:p>
          <a:p>
            <a:pPr lvl="1" eaLnBrk="1" hangingPunct="1">
              <a:lnSpc>
                <a:spcPct val="80000"/>
              </a:lnSpc>
            </a:pPr>
            <a:r>
              <a:rPr lang="hr-HR" altLang="sr-Latn-RS" sz="2200" dirty="0"/>
              <a:t>Zalihost (redundancija)</a:t>
            </a:r>
          </a:p>
          <a:p>
            <a:pPr lvl="1" eaLnBrk="1" hangingPunct="1">
              <a:lnSpc>
                <a:spcPct val="80000"/>
              </a:lnSpc>
            </a:pPr>
            <a:r>
              <a:rPr lang="hr-HR" altLang="sr-Latn-RS" sz="2200" dirty="0"/>
              <a:t>Neažurnost i netočnost</a:t>
            </a:r>
          </a:p>
          <a:p>
            <a:pPr eaLnBrk="1" hangingPunct="1">
              <a:lnSpc>
                <a:spcPct val="80000"/>
              </a:lnSpc>
            </a:pPr>
            <a:r>
              <a:rPr lang="hr-HR" altLang="sr-Latn-RS" dirty="0"/>
              <a:t>Prednost relacijskih baza podataka:</a:t>
            </a:r>
          </a:p>
          <a:p>
            <a:pPr lvl="1" eaLnBrk="1" hangingPunct="1">
              <a:lnSpc>
                <a:spcPct val="80000"/>
              </a:lnSpc>
            </a:pPr>
            <a:r>
              <a:rPr lang="hr-HR" altLang="sr-Latn-RS" sz="2200" dirty="0"/>
              <a:t>Fleksibilna struktura podataka</a:t>
            </a:r>
          </a:p>
          <a:p>
            <a:pPr lvl="1" eaLnBrk="1" hangingPunct="1">
              <a:lnSpc>
                <a:spcPct val="80000"/>
              </a:lnSpc>
            </a:pPr>
            <a:r>
              <a:rPr lang="hr-HR" altLang="sr-Latn-RS" sz="2200" dirty="0"/>
              <a:t>Minimalna (nužna) zalihost (normalizacija podataka!)</a:t>
            </a:r>
          </a:p>
          <a:p>
            <a:pPr lvl="1" eaLnBrk="1" hangingPunct="1">
              <a:lnSpc>
                <a:spcPct val="80000"/>
              </a:lnSpc>
            </a:pPr>
            <a:r>
              <a:rPr lang="hr-HR" altLang="sr-Latn-RS" sz="2200" dirty="0"/>
              <a:t>Standardizirani jezik upita (SQL)</a:t>
            </a:r>
          </a:p>
          <a:p>
            <a:pPr lvl="1" eaLnBrk="1" hangingPunct="1">
              <a:lnSpc>
                <a:spcPct val="80000"/>
              </a:lnSpc>
            </a:pPr>
            <a:r>
              <a:rPr lang="hr-HR" altLang="sr-Latn-RS" sz="2200" dirty="0"/>
              <a:t>Centralizirana kontrola i upravljanje podacima</a:t>
            </a:r>
          </a:p>
        </p:txBody>
      </p:sp>
      <p:sp>
        <p:nvSpPr>
          <p:cNvPr id="19458" name="Rezervirano mjesto broja slajd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pPr>
            <a:fld id="{DA6BBBAE-BB65-4002-9963-5DE44D402856}" type="slidenum">
              <a:rPr lang="en-US" altLang="sr-Latn-RS" sz="1400">
                <a:solidFill>
                  <a:schemeClr val="tx2"/>
                </a:solidFill>
              </a:rPr>
              <a:pPr>
                <a:spcBef>
                  <a:spcPct val="0"/>
                </a:spcBef>
                <a:buFontTx/>
                <a:buNone/>
              </a:pPr>
              <a:t>9</a:t>
            </a:fld>
            <a:endParaRPr lang="en-US" altLang="sr-Latn-RS" sz="1400">
              <a:solidFill>
                <a:schemeClr val="tx2"/>
              </a:solidFill>
            </a:endParaRPr>
          </a:p>
        </p:txBody>
      </p:sp>
      <p:graphicFrame>
        <p:nvGraphicFramePr>
          <p:cNvPr id="5" name="Tablica 4"/>
          <p:cNvGraphicFramePr>
            <a:graphicFrameLocks noGrp="1"/>
          </p:cNvGraphicFramePr>
          <p:nvPr>
            <p:extLst>
              <p:ext uri="{D42A27DB-BD31-4B8C-83A1-F6EECF244321}">
                <p14:modId xmlns:p14="http://schemas.microsoft.com/office/powerpoint/2010/main" val="2884682069"/>
              </p:ext>
            </p:extLst>
          </p:nvPr>
        </p:nvGraphicFramePr>
        <p:xfrm>
          <a:off x="266427" y="3552179"/>
          <a:ext cx="5270497" cy="3213746"/>
        </p:xfrm>
        <a:graphic>
          <a:graphicData uri="http://schemas.openxmlformats.org/drawingml/2006/table">
            <a:tbl>
              <a:tblPr>
                <a:tableStyleId>{5C22544A-7EE6-4342-B048-85BDC9FD1C3A}</a:tableStyleId>
              </a:tblPr>
              <a:tblGrid>
                <a:gridCol w="846616">
                  <a:extLst>
                    <a:ext uri="{9D8B030D-6E8A-4147-A177-3AD203B41FA5}">
                      <a16:colId xmlns:a16="http://schemas.microsoft.com/office/drawing/2014/main" val="20001"/>
                    </a:ext>
                  </a:extLst>
                </a:gridCol>
                <a:gridCol w="1110051">
                  <a:extLst>
                    <a:ext uri="{9D8B030D-6E8A-4147-A177-3AD203B41FA5}">
                      <a16:colId xmlns:a16="http://schemas.microsoft.com/office/drawing/2014/main" val="20002"/>
                    </a:ext>
                  </a:extLst>
                </a:gridCol>
                <a:gridCol w="706166">
                  <a:extLst>
                    <a:ext uri="{9D8B030D-6E8A-4147-A177-3AD203B41FA5}">
                      <a16:colId xmlns:a16="http://schemas.microsoft.com/office/drawing/2014/main" val="20003"/>
                    </a:ext>
                  </a:extLst>
                </a:gridCol>
                <a:gridCol w="1621973">
                  <a:extLst>
                    <a:ext uri="{9D8B030D-6E8A-4147-A177-3AD203B41FA5}">
                      <a16:colId xmlns:a16="http://schemas.microsoft.com/office/drawing/2014/main" val="20004"/>
                    </a:ext>
                  </a:extLst>
                </a:gridCol>
                <a:gridCol w="985691">
                  <a:extLst>
                    <a:ext uri="{9D8B030D-6E8A-4147-A177-3AD203B41FA5}">
                      <a16:colId xmlns:a16="http://schemas.microsoft.com/office/drawing/2014/main" val="20005"/>
                    </a:ext>
                  </a:extLst>
                </a:gridCol>
              </a:tblGrid>
              <a:tr h="313065">
                <a:tc>
                  <a:txBody>
                    <a:bodyPr/>
                    <a:lstStyle/>
                    <a:p>
                      <a:pPr algn="ctr" fontAlgn="b"/>
                      <a:r>
                        <a:rPr lang="hr-HR" sz="1200" u="none" strike="noStrike" dirty="0">
                          <a:solidFill>
                            <a:schemeClr val="tx2"/>
                          </a:solidFill>
                          <a:effectLst/>
                        </a:rPr>
                        <a:t>Naziv</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a:solidFill>
                            <a:schemeClr val="tx2"/>
                          </a:solidFill>
                          <a:effectLst/>
                        </a:rPr>
                        <a:t>OIB_firme</a:t>
                      </a:r>
                      <a:endParaRPr lang="hr-HR" sz="1200" b="0" i="0" u="none" strike="noStrike">
                        <a:solidFill>
                          <a:schemeClr val="tx2"/>
                        </a:solidFill>
                        <a:effectLst/>
                        <a:latin typeface="Calibri"/>
                      </a:endParaRPr>
                    </a:p>
                  </a:txBody>
                  <a:tcPr marL="9525" marR="9525" marT="9526" marB="0" anchor="b"/>
                </a:tc>
                <a:tc>
                  <a:txBody>
                    <a:bodyPr/>
                    <a:lstStyle/>
                    <a:p>
                      <a:pPr algn="ctr" fontAlgn="b"/>
                      <a:r>
                        <a:rPr lang="hr-HR" sz="1200" u="none" strike="noStrike" dirty="0">
                          <a:solidFill>
                            <a:schemeClr val="tx2"/>
                          </a:solidFill>
                          <a:effectLst/>
                        </a:rPr>
                        <a:t>Naziv firme</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dirty="0">
                          <a:solidFill>
                            <a:schemeClr val="tx2"/>
                          </a:solidFill>
                          <a:effectLst/>
                        </a:rPr>
                        <a:t>Adresa</a:t>
                      </a:r>
                      <a:endParaRPr lang="hr-HR" sz="1200" b="0" i="0" u="none" strike="noStrike" dirty="0">
                        <a:solidFill>
                          <a:schemeClr val="tx2"/>
                        </a:solidFill>
                        <a:effectLst/>
                        <a:latin typeface="Calibri"/>
                      </a:endParaRPr>
                    </a:p>
                  </a:txBody>
                  <a:tcPr marL="9525" marR="9525" marT="9526" marB="0" anchor="b"/>
                </a:tc>
                <a:tc>
                  <a:txBody>
                    <a:bodyPr/>
                    <a:lstStyle/>
                    <a:p>
                      <a:pPr algn="ctr" fontAlgn="b"/>
                      <a:r>
                        <a:rPr lang="hr-HR" sz="1200" u="none" strike="noStrike">
                          <a:solidFill>
                            <a:schemeClr val="tx2"/>
                          </a:solidFill>
                          <a:effectLst/>
                        </a:rPr>
                        <a:t>Cijena</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0"/>
                  </a:ext>
                </a:extLst>
              </a:tr>
              <a:tr h="299626">
                <a:tc>
                  <a:txBody>
                    <a:bodyPr/>
                    <a:lstStyle/>
                    <a:p>
                      <a:pPr algn="l" fontAlgn="b"/>
                      <a:r>
                        <a:rPr lang="hr-HR" sz="1200" u="none" strike="noStrike" dirty="0">
                          <a:solidFill>
                            <a:schemeClr val="tx2"/>
                          </a:solidFill>
                          <a:effectLst/>
                        </a:rPr>
                        <a:t>VW Golf</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dirty="0">
                          <a:solidFill>
                            <a:schemeClr val="tx2"/>
                          </a:solidFill>
                          <a:effectLst/>
                        </a:rPr>
                        <a:t>12345678901</a:t>
                      </a:r>
                      <a:endParaRPr lang="hr-HR" sz="1200" b="0" i="0" u="none" strike="noStrike" dirty="0">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AK1</a:t>
                      </a:r>
                    </a:p>
                  </a:txBody>
                  <a:tcPr marL="9525" marR="9525" marT="9526" marB="0" anchor="b"/>
                </a:tc>
                <a:tc>
                  <a:txBody>
                    <a:bodyPr/>
                    <a:lstStyle/>
                    <a:p>
                      <a:pPr algn="l" fontAlgn="b"/>
                      <a:r>
                        <a:rPr lang="hr-HR" sz="1200" u="none" strike="noStrike">
                          <a:solidFill>
                            <a:schemeClr val="tx2"/>
                          </a:solidFill>
                          <a:effectLst/>
                        </a:rPr>
                        <a:t>Šetalište HNP 6</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120.000,00 kn</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1"/>
                  </a:ext>
                </a:extLst>
              </a:tr>
              <a:tr h="160506">
                <a:tc>
                  <a:txBody>
                    <a:bodyPr/>
                    <a:lstStyle/>
                    <a:p>
                      <a:pPr algn="l" fontAlgn="b"/>
                      <a:r>
                        <a:rPr lang="hr-HR" sz="1200" u="none" strike="noStrike" dirty="0">
                          <a:solidFill>
                            <a:schemeClr val="tx2"/>
                          </a:solidFill>
                          <a:effectLst/>
                        </a:rPr>
                        <a:t>VW Polo</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dirty="0">
                          <a:solidFill>
                            <a:schemeClr val="tx2"/>
                          </a:solidFill>
                          <a:effectLst/>
                        </a:rPr>
                        <a:t>12345678901</a:t>
                      </a:r>
                      <a:endParaRPr lang="hr-HR" sz="1200" b="0" i="0" u="none" strike="noStrike" dirty="0">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AK1</a:t>
                      </a:r>
                    </a:p>
                  </a:txBody>
                  <a:tcPr marL="9525" marR="9525" marT="9526" marB="0" anchor="b"/>
                </a:tc>
                <a:tc>
                  <a:txBody>
                    <a:bodyPr/>
                    <a:lstStyle/>
                    <a:p>
                      <a:pPr algn="l" fontAlgn="b"/>
                      <a:r>
                        <a:rPr lang="hr-HR" sz="1200" u="none" strike="noStrike">
                          <a:solidFill>
                            <a:schemeClr val="tx2"/>
                          </a:solidFill>
                          <a:effectLst/>
                        </a:rPr>
                        <a:t>Šetalište HNP 6</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83.000,00 kn</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2"/>
                  </a:ext>
                </a:extLst>
              </a:tr>
              <a:tr h="160506">
                <a:tc>
                  <a:txBody>
                    <a:bodyPr/>
                    <a:lstStyle/>
                    <a:p>
                      <a:pPr algn="l" fontAlgn="b"/>
                      <a:r>
                        <a:rPr lang="hr-HR" sz="1200" u="none" strike="noStrike" dirty="0">
                          <a:solidFill>
                            <a:schemeClr val="tx2"/>
                          </a:solidFill>
                          <a:effectLst/>
                        </a:rPr>
                        <a:t>VW Polo</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12345678901</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AK1</a:t>
                      </a:r>
                    </a:p>
                  </a:txBody>
                  <a:tcPr marL="9525" marR="9525" marT="9526" marB="0" anchor="b"/>
                </a:tc>
                <a:tc>
                  <a:txBody>
                    <a:bodyPr/>
                    <a:lstStyle/>
                    <a:p>
                      <a:pPr algn="l" fontAlgn="b"/>
                      <a:r>
                        <a:rPr lang="hr-HR" sz="1200" u="none" strike="noStrike">
                          <a:solidFill>
                            <a:schemeClr val="tx2"/>
                          </a:solidFill>
                          <a:effectLst/>
                        </a:rPr>
                        <a:t>Šetalište HNP 6</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90.000,00 kn</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3"/>
                  </a:ext>
                </a:extLst>
              </a:tr>
              <a:tr h="299626">
                <a:tc>
                  <a:txBody>
                    <a:bodyPr/>
                    <a:lstStyle/>
                    <a:p>
                      <a:pPr algn="l" fontAlgn="b"/>
                      <a:r>
                        <a:rPr lang="hr-HR" sz="1200" u="none" strike="noStrike" dirty="0">
                          <a:solidFill>
                            <a:schemeClr val="tx2"/>
                          </a:solidFill>
                          <a:effectLst/>
                        </a:rPr>
                        <a:t>VW </a:t>
                      </a:r>
                      <a:r>
                        <a:rPr lang="hr-HR" sz="1200" u="none" strike="noStrike" dirty="0" err="1">
                          <a:solidFill>
                            <a:schemeClr val="tx2"/>
                          </a:solidFill>
                          <a:effectLst/>
                        </a:rPr>
                        <a:t>Passat</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12345678901</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AK1</a:t>
                      </a:r>
                    </a:p>
                  </a:txBody>
                  <a:tcPr marL="9525" marR="9525" marT="9526" marB="0" anchor="b"/>
                </a:tc>
                <a:tc>
                  <a:txBody>
                    <a:bodyPr/>
                    <a:lstStyle/>
                    <a:p>
                      <a:pPr algn="l" fontAlgn="b"/>
                      <a:r>
                        <a:rPr lang="hr-HR" sz="1200" u="none" strike="noStrike">
                          <a:solidFill>
                            <a:schemeClr val="tx2"/>
                          </a:solidFill>
                          <a:effectLst/>
                        </a:rPr>
                        <a:t>Šetalište HNP 6</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180.000,00 kn</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4"/>
                  </a:ext>
                </a:extLst>
              </a:tr>
              <a:tr h="299626">
                <a:tc>
                  <a:txBody>
                    <a:bodyPr/>
                    <a:lstStyle/>
                    <a:p>
                      <a:pPr algn="l" fontAlgn="b"/>
                      <a:r>
                        <a:rPr lang="hr-HR" sz="1200" u="none" strike="noStrike" dirty="0">
                          <a:solidFill>
                            <a:schemeClr val="tx2"/>
                          </a:solidFill>
                          <a:effectLst/>
                        </a:rPr>
                        <a:t>VW </a:t>
                      </a:r>
                      <a:r>
                        <a:rPr lang="hr-HR" sz="1200" u="none" strike="noStrike" dirty="0" err="1">
                          <a:solidFill>
                            <a:schemeClr val="tx2"/>
                          </a:solidFill>
                          <a:effectLst/>
                        </a:rPr>
                        <a:t>Passat</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12345678903</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AK2</a:t>
                      </a:r>
                    </a:p>
                  </a:txBody>
                  <a:tcPr marL="9525" marR="9525" marT="9526" marB="0" anchor="b"/>
                </a:tc>
                <a:tc>
                  <a:txBody>
                    <a:bodyPr/>
                    <a:lstStyle/>
                    <a:p>
                      <a:pPr algn="l" fontAlgn="b"/>
                      <a:r>
                        <a:rPr lang="hr-HR" sz="1200" u="none" strike="noStrike">
                          <a:solidFill>
                            <a:schemeClr val="tx2"/>
                          </a:solidFill>
                          <a:effectLst/>
                        </a:rPr>
                        <a:t>Trg  Lj. Gaja 8</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180.000,00 kn</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5"/>
                  </a:ext>
                </a:extLst>
              </a:tr>
              <a:tr h="299626">
                <a:tc>
                  <a:txBody>
                    <a:bodyPr/>
                    <a:lstStyle/>
                    <a:p>
                      <a:pPr algn="l" fontAlgn="b"/>
                      <a:r>
                        <a:rPr lang="hr-HR" sz="1200" u="none" strike="noStrike" dirty="0">
                          <a:solidFill>
                            <a:schemeClr val="tx2"/>
                          </a:solidFill>
                          <a:effectLst/>
                        </a:rPr>
                        <a:t>VW Golf</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12345678903</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AK2</a:t>
                      </a:r>
                    </a:p>
                  </a:txBody>
                  <a:tcPr marL="9525" marR="9525" marT="9526" marB="0" anchor="b"/>
                </a:tc>
                <a:tc>
                  <a:txBody>
                    <a:bodyPr/>
                    <a:lstStyle/>
                    <a:p>
                      <a:pPr algn="l" fontAlgn="b"/>
                      <a:r>
                        <a:rPr lang="hr-HR" sz="1200" u="none" strike="noStrike" dirty="0">
                          <a:solidFill>
                            <a:schemeClr val="tx2"/>
                          </a:solidFill>
                          <a:effectLst/>
                        </a:rPr>
                        <a:t>Trg  </a:t>
                      </a:r>
                      <a:r>
                        <a:rPr lang="hr-HR" sz="1200" u="none" strike="noStrike" dirty="0" err="1">
                          <a:solidFill>
                            <a:schemeClr val="tx2"/>
                          </a:solidFill>
                          <a:effectLst/>
                        </a:rPr>
                        <a:t>Lj</a:t>
                      </a:r>
                      <a:r>
                        <a:rPr lang="hr-HR" sz="1200" u="none" strike="noStrike" dirty="0">
                          <a:solidFill>
                            <a:schemeClr val="tx2"/>
                          </a:solidFill>
                          <a:effectLst/>
                        </a:rPr>
                        <a:t>. Gaja 8</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200.000,00 kn</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6"/>
                  </a:ext>
                </a:extLst>
              </a:tr>
              <a:tr h="299626">
                <a:tc>
                  <a:txBody>
                    <a:bodyPr/>
                    <a:lstStyle/>
                    <a:p>
                      <a:pPr algn="l" fontAlgn="b"/>
                      <a:r>
                        <a:rPr lang="hr-HR" sz="1200" u="none" strike="noStrike" dirty="0">
                          <a:solidFill>
                            <a:schemeClr val="tx2"/>
                          </a:solidFill>
                          <a:effectLst/>
                        </a:rPr>
                        <a:t>VW Golf</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12345678903</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AK2</a:t>
                      </a:r>
                    </a:p>
                  </a:txBody>
                  <a:tcPr marL="9525" marR="9525" marT="9526" marB="0" anchor="b"/>
                </a:tc>
                <a:tc>
                  <a:txBody>
                    <a:bodyPr/>
                    <a:lstStyle/>
                    <a:p>
                      <a:pPr algn="l" fontAlgn="b"/>
                      <a:r>
                        <a:rPr lang="hr-HR" sz="1200" u="none" strike="noStrike" dirty="0">
                          <a:solidFill>
                            <a:schemeClr val="tx2"/>
                          </a:solidFill>
                          <a:effectLst/>
                        </a:rPr>
                        <a:t>Trg  </a:t>
                      </a:r>
                      <a:r>
                        <a:rPr lang="hr-HR" sz="1200" u="none" strike="noStrike" dirty="0" err="1">
                          <a:solidFill>
                            <a:schemeClr val="tx2"/>
                          </a:solidFill>
                          <a:effectLst/>
                        </a:rPr>
                        <a:t>Lj</a:t>
                      </a:r>
                      <a:r>
                        <a:rPr lang="hr-HR" sz="1200" u="none" strike="noStrike" dirty="0">
                          <a:solidFill>
                            <a:schemeClr val="tx2"/>
                          </a:solidFill>
                          <a:effectLst/>
                        </a:rPr>
                        <a:t>. Gaja 8</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160.000,00 kn</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7"/>
                  </a:ext>
                </a:extLst>
              </a:tr>
              <a:tr h="160506">
                <a:tc>
                  <a:txBody>
                    <a:bodyPr/>
                    <a:lstStyle/>
                    <a:p>
                      <a:pPr algn="l" fontAlgn="b"/>
                      <a:r>
                        <a:rPr lang="hr-HR" sz="1200" u="none" strike="noStrike" dirty="0" err="1">
                          <a:solidFill>
                            <a:schemeClr val="tx2"/>
                          </a:solidFill>
                          <a:effectLst/>
                        </a:rPr>
                        <a:t>Peugot</a:t>
                      </a:r>
                      <a:r>
                        <a:rPr lang="hr-HR" sz="1200" u="none" strike="noStrike" dirty="0">
                          <a:solidFill>
                            <a:schemeClr val="tx2"/>
                          </a:solidFill>
                          <a:effectLst/>
                        </a:rPr>
                        <a:t> 107</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12345678905</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AK3</a:t>
                      </a:r>
                    </a:p>
                  </a:txBody>
                  <a:tcPr marL="9525" marR="9525" marT="9526" marB="0" anchor="b"/>
                </a:tc>
                <a:tc>
                  <a:txBody>
                    <a:bodyPr/>
                    <a:lstStyle/>
                    <a:p>
                      <a:pPr algn="l" fontAlgn="b"/>
                      <a:r>
                        <a:rPr lang="hr-HR" sz="1200" u="none" strike="noStrike">
                          <a:solidFill>
                            <a:schemeClr val="tx2"/>
                          </a:solidFill>
                          <a:effectLst/>
                        </a:rPr>
                        <a:t>Preradovićev trg 11</a:t>
                      </a:r>
                      <a:endParaRPr lang="hr-HR" sz="1200" b="0" i="0" u="none" strike="noStrike">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56.000,00 kn</a:t>
                      </a:r>
                      <a:endParaRPr lang="hr-HR" sz="1200" b="0" i="0" u="none" strike="noStrike">
                        <a:solidFill>
                          <a:schemeClr val="tx2"/>
                        </a:solidFill>
                        <a:effectLst/>
                        <a:latin typeface="Calibri"/>
                      </a:endParaRPr>
                    </a:p>
                  </a:txBody>
                  <a:tcPr marL="9525" marR="9525" marT="9526" marB="0" anchor="b"/>
                </a:tc>
                <a:extLst>
                  <a:ext uri="{0D108BD9-81ED-4DB2-BD59-A6C34878D82A}">
                    <a16:rowId xmlns:a16="http://schemas.microsoft.com/office/drawing/2014/main" val="10008"/>
                  </a:ext>
                </a:extLst>
              </a:tr>
              <a:tr h="160506">
                <a:tc>
                  <a:txBody>
                    <a:bodyPr/>
                    <a:lstStyle/>
                    <a:p>
                      <a:pPr algn="l" fontAlgn="b"/>
                      <a:r>
                        <a:rPr lang="hr-HR" sz="1200" u="none" strike="noStrike" dirty="0" err="1">
                          <a:solidFill>
                            <a:schemeClr val="tx2"/>
                          </a:solidFill>
                          <a:effectLst/>
                        </a:rPr>
                        <a:t>Peugot</a:t>
                      </a:r>
                      <a:r>
                        <a:rPr lang="hr-HR" sz="1200" u="none" strike="noStrike" dirty="0">
                          <a:solidFill>
                            <a:schemeClr val="tx2"/>
                          </a:solidFill>
                          <a:effectLst/>
                        </a:rPr>
                        <a:t> 107</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12345678905</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AK3</a:t>
                      </a:r>
                    </a:p>
                  </a:txBody>
                  <a:tcPr marL="9525" marR="9525" marT="9526" marB="0" anchor="b"/>
                </a:tc>
                <a:tc>
                  <a:txBody>
                    <a:bodyPr/>
                    <a:lstStyle/>
                    <a:p>
                      <a:pPr algn="l" fontAlgn="b"/>
                      <a:r>
                        <a:rPr lang="hr-HR" sz="1200" u="none" strike="noStrike" dirty="0" err="1">
                          <a:solidFill>
                            <a:schemeClr val="tx2"/>
                          </a:solidFill>
                          <a:effectLst/>
                        </a:rPr>
                        <a:t>Preradovićev</a:t>
                      </a:r>
                      <a:r>
                        <a:rPr lang="hr-HR" sz="1200" u="none" strike="noStrike" dirty="0">
                          <a:solidFill>
                            <a:schemeClr val="tx2"/>
                          </a:solidFill>
                          <a:effectLst/>
                        </a:rPr>
                        <a:t> trg 11</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dirty="0">
                          <a:solidFill>
                            <a:schemeClr val="tx2"/>
                          </a:solidFill>
                          <a:effectLst/>
                        </a:rPr>
                        <a:t>70.000,00 kn</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0009"/>
                  </a:ext>
                </a:extLst>
              </a:tr>
              <a:tr h="160506">
                <a:tc>
                  <a:txBody>
                    <a:bodyPr/>
                    <a:lstStyle/>
                    <a:p>
                      <a:pPr algn="l" fontAlgn="b"/>
                      <a:r>
                        <a:rPr lang="hr-HR" sz="1200" u="none" strike="noStrike" dirty="0" err="1">
                          <a:solidFill>
                            <a:schemeClr val="tx2"/>
                          </a:solidFill>
                          <a:effectLst/>
                        </a:rPr>
                        <a:t>Peugot</a:t>
                      </a:r>
                      <a:r>
                        <a:rPr lang="hr-HR" sz="1200" u="none" strike="noStrike" dirty="0">
                          <a:solidFill>
                            <a:schemeClr val="tx2"/>
                          </a:solidFill>
                          <a:effectLst/>
                        </a:rPr>
                        <a:t> 207</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a:solidFill>
                            <a:schemeClr val="tx2"/>
                          </a:solidFill>
                          <a:effectLst/>
                        </a:rPr>
                        <a:t>12345678905</a:t>
                      </a:r>
                      <a:endParaRPr lang="hr-HR" sz="1200" b="0" i="0" u="none" strike="noStrike">
                        <a:solidFill>
                          <a:schemeClr val="tx2"/>
                        </a:solidFill>
                        <a:effectLst/>
                        <a:latin typeface="Calibri"/>
                      </a:endParaRPr>
                    </a:p>
                  </a:txBody>
                  <a:tcPr marL="9525" marR="9525" marT="9526" marB="0" anchor="b"/>
                </a:tc>
                <a:tc>
                  <a:txBody>
                    <a:bodyPr/>
                    <a:lstStyle/>
                    <a:p>
                      <a:pPr algn="l" fontAlgn="b"/>
                      <a:r>
                        <a:rPr lang="hr-HR" sz="1200" b="0" i="0" u="none" strike="noStrike" dirty="0">
                          <a:solidFill>
                            <a:schemeClr val="tx2"/>
                          </a:solidFill>
                          <a:effectLst/>
                          <a:latin typeface="Calibri"/>
                        </a:rPr>
                        <a:t>AK3</a:t>
                      </a:r>
                    </a:p>
                  </a:txBody>
                  <a:tcPr marL="9525" marR="9525" marT="9526" marB="0" anchor="b"/>
                </a:tc>
                <a:tc>
                  <a:txBody>
                    <a:bodyPr/>
                    <a:lstStyle/>
                    <a:p>
                      <a:pPr algn="l" fontAlgn="b"/>
                      <a:r>
                        <a:rPr lang="hr-HR" sz="1200" u="none" strike="noStrike" dirty="0" err="1">
                          <a:solidFill>
                            <a:schemeClr val="tx2"/>
                          </a:solidFill>
                          <a:effectLst/>
                        </a:rPr>
                        <a:t>Preradovićev</a:t>
                      </a:r>
                      <a:r>
                        <a:rPr lang="hr-HR" sz="1200" u="none" strike="noStrike" dirty="0">
                          <a:solidFill>
                            <a:schemeClr val="tx2"/>
                          </a:solidFill>
                          <a:effectLst/>
                        </a:rPr>
                        <a:t> trg 11</a:t>
                      </a:r>
                      <a:endParaRPr lang="hr-HR" sz="1200" b="0" i="0" u="none" strike="noStrike" dirty="0">
                        <a:solidFill>
                          <a:schemeClr val="tx2"/>
                        </a:solidFill>
                        <a:effectLst/>
                        <a:latin typeface="Calibri"/>
                      </a:endParaRPr>
                    </a:p>
                  </a:txBody>
                  <a:tcPr marL="9525" marR="9525" marT="9526" marB="0" anchor="b"/>
                </a:tc>
                <a:tc>
                  <a:txBody>
                    <a:bodyPr/>
                    <a:lstStyle/>
                    <a:p>
                      <a:pPr algn="r" fontAlgn="b"/>
                      <a:r>
                        <a:rPr lang="hr-HR" sz="1200" u="none" strike="noStrike" dirty="0">
                          <a:solidFill>
                            <a:schemeClr val="tx2"/>
                          </a:solidFill>
                          <a:effectLst/>
                        </a:rPr>
                        <a:t>89.000,00 kn</a:t>
                      </a:r>
                      <a:endParaRPr lang="hr-HR" sz="1200" b="0" i="0" u="none" strike="noStrike" dirty="0">
                        <a:solidFill>
                          <a:schemeClr val="tx2"/>
                        </a:solidFill>
                        <a:effectLst/>
                        <a:latin typeface="Calibri"/>
                      </a:endParaRPr>
                    </a:p>
                  </a:txBody>
                  <a:tcPr marL="9525" marR="9525" marT="9526" marB="0" anchor="b"/>
                </a:tc>
                <a:extLst>
                  <a:ext uri="{0D108BD9-81ED-4DB2-BD59-A6C34878D82A}">
                    <a16:rowId xmlns:a16="http://schemas.microsoft.com/office/drawing/2014/main" val="10010"/>
                  </a:ext>
                </a:extLst>
              </a:tr>
            </a:tbl>
          </a:graphicData>
        </a:graphic>
      </p:graphicFrame>
      <p:pic>
        <p:nvPicPr>
          <p:cNvPr id="6" name="Picture 165"/>
          <p:cNvPicPr>
            <a:picLocks noChangeAspect="1" noChangeArrowheads="1"/>
          </p:cNvPicPr>
          <p:nvPr/>
        </p:nvPicPr>
        <p:blipFill rotWithShape="1">
          <a:blip r:embed="rId2">
            <a:extLst>
              <a:ext uri="{28A0092B-C50C-407E-A947-70E740481C1C}">
                <a14:useLocalDpi xmlns:a14="http://schemas.microsoft.com/office/drawing/2010/main"/>
              </a:ext>
            </a:extLst>
          </a:blip>
          <a:srcRect b="29801"/>
          <a:stretch/>
        </p:blipFill>
        <p:spPr bwMode="auto">
          <a:xfrm>
            <a:off x="6744072" y="3988360"/>
            <a:ext cx="4719638" cy="2341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 name="Strelica udesno 1"/>
          <p:cNvSpPr/>
          <p:nvPr/>
        </p:nvSpPr>
        <p:spPr>
          <a:xfrm>
            <a:off x="5739730" y="4734645"/>
            <a:ext cx="844999" cy="577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Nastava</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90</a:t>
            </a:fld>
            <a:endParaRPr lang="en-US" altLang="sr-Latn-RS"/>
          </a:p>
        </p:txBody>
      </p:sp>
      <p:pic>
        <p:nvPicPr>
          <p:cNvPr id="5" name="Slika 4"/>
          <p:cNvPicPr>
            <a:picLocks noChangeAspect="1"/>
          </p:cNvPicPr>
          <p:nvPr/>
        </p:nvPicPr>
        <p:blipFill>
          <a:blip r:embed="rId2"/>
          <a:stretch>
            <a:fillRect/>
          </a:stretch>
        </p:blipFill>
        <p:spPr>
          <a:xfrm>
            <a:off x="623392" y="1960897"/>
            <a:ext cx="8667750" cy="3752850"/>
          </a:xfrm>
          <a:prstGeom prst="rect">
            <a:avLst/>
          </a:prstGeom>
        </p:spPr>
      </p:pic>
    </p:spTree>
    <p:extLst>
      <p:ext uri="{BB962C8B-B14F-4D97-AF65-F5344CB8AC3E}">
        <p14:creationId xmlns:p14="http://schemas.microsoft.com/office/powerpoint/2010/main" val="33407600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Što nije u redu?</a:t>
            </a:r>
          </a:p>
        </p:txBody>
      </p:sp>
      <p:pic>
        <p:nvPicPr>
          <p:cNvPr id="5" name="Rezervirano mjesto sadržaja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1424" y="1268760"/>
            <a:ext cx="9456643" cy="5222041"/>
          </a:xfrm>
        </p:spPr>
      </p:pic>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91</a:t>
            </a:fld>
            <a:endParaRPr lang="en-US" altLang="sr-Latn-RS"/>
          </a:p>
        </p:txBody>
      </p:sp>
    </p:spTree>
    <p:extLst>
      <p:ext uri="{BB962C8B-B14F-4D97-AF65-F5344CB8AC3E}">
        <p14:creationId xmlns:p14="http://schemas.microsoft.com/office/powerpoint/2010/main" val="7703074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92</a:t>
            </a:fld>
            <a:endParaRPr lang="en-US" altLang="sr-Latn-RS"/>
          </a:p>
        </p:txBody>
      </p:sp>
      <p:pic>
        <p:nvPicPr>
          <p:cNvPr id="5" name="Slika 4"/>
          <p:cNvPicPr>
            <a:picLocks noChangeAspect="1"/>
          </p:cNvPicPr>
          <p:nvPr/>
        </p:nvPicPr>
        <p:blipFill>
          <a:blip r:embed="rId2"/>
          <a:stretch>
            <a:fillRect/>
          </a:stretch>
        </p:blipFill>
        <p:spPr>
          <a:xfrm>
            <a:off x="407368" y="1124744"/>
            <a:ext cx="5695950" cy="5257800"/>
          </a:xfrm>
          <a:prstGeom prst="rect">
            <a:avLst/>
          </a:prstGeom>
        </p:spPr>
      </p:pic>
      <p:pic>
        <p:nvPicPr>
          <p:cNvPr id="6" name="Slika 5"/>
          <p:cNvPicPr>
            <a:picLocks noChangeAspect="1"/>
          </p:cNvPicPr>
          <p:nvPr/>
        </p:nvPicPr>
        <p:blipFill>
          <a:blip r:embed="rId3"/>
          <a:stretch>
            <a:fillRect/>
          </a:stretch>
        </p:blipFill>
        <p:spPr>
          <a:xfrm>
            <a:off x="6105525" y="1115219"/>
            <a:ext cx="6086475" cy="5267325"/>
          </a:xfrm>
          <a:prstGeom prst="rect">
            <a:avLst/>
          </a:prstGeom>
        </p:spPr>
      </p:pic>
    </p:spTree>
    <p:extLst>
      <p:ext uri="{BB962C8B-B14F-4D97-AF65-F5344CB8AC3E}">
        <p14:creationId xmlns:p14="http://schemas.microsoft.com/office/powerpoint/2010/main" val="223757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51384" y="0"/>
            <a:ext cx="4961491" cy="6864659"/>
          </a:xfrm>
        </p:spPr>
      </p:pic>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93</a:t>
            </a:fld>
            <a:endParaRPr lang="en-US" altLang="sr-Latn-RS"/>
          </a:p>
        </p:txBody>
      </p:sp>
      <p:pic>
        <p:nvPicPr>
          <p:cNvPr id="6" name="Slika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0016" y="6659"/>
            <a:ext cx="4045850" cy="6759266"/>
          </a:xfrm>
          <a:prstGeom prst="rect">
            <a:avLst/>
          </a:prstGeom>
        </p:spPr>
      </p:pic>
    </p:spTree>
    <p:extLst>
      <p:ext uri="{BB962C8B-B14F-4D97-AF65-F5344CB8AC3E}">
        <p14:creationId xmlns:p14="http://schemas.microsoft.com/office/powerpoint/2010/main" val="33835275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9336" y="94320"/>
            <a:ext cx="1584176" cy="814400"/>
          </a:xfrm>
        </p:spPr>
        <p:txBody>
          <a:bodyPr>
            <a:normAutofit/>
          </a:bodyPr>
          <a:lstStyle/>
          <a:p>
            <a:r>
              <a:rPr lang="hr-HR" sz="2400" dirty="0"/>
              <a:t>ER dijagram</a:t>
            </a:r>
          </a:p>
        </p:txBody>
      </p:sp>
      <p:sp>
        <p:nvSpPr>
          <p:cNvPr id="4" name="Rezervirano mjesto broja slajda 3"/>
          <p:cNvSpPr>
            <a:spLocks noGrp="1"/>
          </p:cNvSpPr>
          <p:nvPr>
            <p:ph type="sldNum" sz="quarter" idx="12"/>
          </p:nvPr>
        </p:nvSpPr>
        <p:spPr/>
        <p:txBody>
          <a:bodyPr>
            <a:normAutofit lnSpcReduction="10000"/>
          </a:bodyPr>
          <a:lstStyle/>
          <a:p>
            <a:pPr>
              <a:defRPr/>
            </a:pPr>
            <a:fld id="{2C93002F-6597-4FF8-A671-9757A6CDCE30}" type="slidenum">
              <a:rPr lang="en-US" altLang="sr-Latn-RS" smtClean="0"/>
              <a:pPr>
                <a:defRPr/>
              </a:pPr>
              <a:t>94</a:t>
            </a:fld>
            <a:endParaRPr lang="en-US" altLang="sr-Latn-RS"/>
          </a:p>
        </p:txBody>
      </p:sp>
      <p:pic>
        <p:nvPicPr>
          <p:cNvPr id="5" name="Slika 4"/>
          <p:cNvPicPr>
            <a:picLocks noChangeAspect="1"/>
          </p:cNvPicPr>
          <p:nvPr/>
        </p:nvPicPr>
        <p:blipFill>
          <a:blip r:embed="rId2"/>
          <a:stretch>
            <a:fillRect/>
          </a:stretch>
        </p:blipFill>
        <p:spPr>
          <a:xfrm>
            <a:off x="1603755" y="260648"/>
            <a:ext cx="10588245" cy="6744021"/>
          </a:xfrm>
          <a:prstGeom prst="rect">
            <a:avLst/>
          </a:prstGeom>
        </p:spPr>
      </p:pic>
    </p:spTree>
    <p:extLst>
      <p:ext uri="{BB962C8B-B14F-4D97-AF65-F5344CB8AC3E}">
        <p14:creationId xmlns:p14="http://schemas.microsoft.com/office/powerpoint/2010/main" val="203691769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Megtekintés</Template>
  <TotalTime>4402</TotalTime>
  <Words>3811</Words>
  <Application>Microsoft Office PowerPoint</Application>
  <PresentationFormat>Široki zaslon</PresentationFormat>
  <Paragraphs>1363</Paragraphs>
  <Slides>94</Slides>
  <Notes>10</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94</vt:i4>
      </vt:variant>
    </vt:vector>
  </HeadingPairs>
  <TitlesOfParts>
    <vt:vector size="103" baseType="lpstr">
      <vt:lpstr>宋体</vt:lpstr>
      <vt:lpstr>Arial</vt:lpstr>
      <vt:lpstr>Calibri</vt:lpstr>
      <vt:lpstr>Century Schoolbook</vt:lpstr>
      <vt:lpstr>Tahoma</vt:lpstr>
      <vt:lpstr>Times New Roman</vt:lpstr>
      <vt:lpstr>Wingdings</vt:lpstr>
      <vt:lpstr>Wingdings 2</vt:lpstr>
      <vt:lpstr>View</vt:lpstr>
      <vt:lpstr>Relacijske baze podataka</vt:lpstr>
      <vt:lpstr>Baza podataka</vt:lpstr>
      <vt:lpstr>Baza podataka (Database) </vt:lpstr>
      <vt:lpstr>Baza podataka</vt:lpstr>
      <vt:lpstr>Baza podataka</vt:lpstr>
      <vt:lpstr>Baza podataka</vt:lpstr>
      <vt:lpstr>Baze podataka</vt:lpstr>
      <vt:lpstr>Vrste baza podataka</vt:lpstr>
      <vt:lpstr>Relacijski model baze podataka</vt:lpstr>
      <vt:lpstr>Relacijski model baze podataka</vt:lpstr>
      <vt:lpstr>PowerPoint prezentacija</vt:lpstr>
      <vt:lpstr>Tablice (Table)</vt:lpstr>
      <vt:lpstr> Tablica</vt:lpstr>
      <vt:lpstr> Tablica</vt:lpstr>
      <vt:lpstr>Primarni ključ</vt:lpstr>
      <vt:lpstr>Strani ključ i veze među tablicama</vt:lpstr>
      <vt:lpstr>Planiranje i projektiranje baze podataka</vt:lpstr>
      <vt:lpstr>Normalizacija</vt:lpstr>
      <vt:lpstr>Ovisnosti</vt:lpstr>
      <vt:lpstr>Funkcionalna ovisnost</vt:lpstr>
      <vt:lpstr>Tranzitivna ovisnost</vt:lpstr>
      <vt:lpstr>Tranzitivna ovisnost</vt:lpstr>
      <vt:lpstr>Potpuna/parcijalna ovisnost</vt:lpstr>
      <vt:lpstr>Parcijalna ovisnost</vt:lpstr>
      <vt:lpstr>Normalizacija - primjer</vt:lpstr>
      <vt:lpstr>Tablica</vt:lpstr>
      <vt:lpstr>Tablica</vt:lpstr>
      <vt:lpstr>Normalizirane tablice</vt:lpstr>
      <vt:lpstr>Normalne forme</vt:lpstr>
      <vt:lpstr>Prva normalna forma</vt:lpstr>
      <vt:lpstr>PowerPoint prezentacija</vt:lpstr>
      <vt:lpstr>PowerPoint prezentacija</vt:lpstr>
      <vt:lpstr>Druga normalna forma</vt:lpstr>
      <vt:lpstr>Treća normalna forma</vt:lpstr>
      <vt:lpstr>3NF ispravno</vt:lpstr>
      <vt:lpstr>PowerPoint prezentacija</vt:lpstr>
      <vt:lpstr>Zadatak</vt:lpstr>
      <vt:lpstr>Posudba filmova</vt:lpstr>
      <vt:lpstr>Normalizacija vježba</vt:lpstr>
      <vt:lpstr>Prodaja</vt:lpstr>
      <vt:lpstr>1. NF</vt:lpstr>
      <vt:lpstr>1. NF</vt:lpstr>
      <vt:lpstr>2. NF</vt:lpstr>
      <vt:lpstr>3. NF</vt:lpstr>
      <vt:lpstr>Fizički model</vt:lpstr>
      <vt:lpstr>Alati </vt:lpstr>
      <vt:lpstr>dbdesigner</vt:lpstr>
      <vt:lpstr>vertabelo</vt:lpstr>
      <vt:lpstr>Visio </vt:lpstr>
      <vt:lpstr>Veze</vt:lpstr>
      <vt:lpstr>Suradnik</vt:lpstr>
      <vt:lpstr>Dijelovi</vt:lpstr>
      <vt:lpstr>Projekti</vt:lpstr>
      <vt:lpstr>Isporuka</vt:lpstr>
      <vt:lpstr>Škola</vt:lpstr>
      <vt:lpstr>Booking</vt:lpstr>
      <vt:lpstr>Isporuka</vt:lpstr>
      <vt:lpstr>ER model 3 Što nije u redu?</vt:lpstr>
      <vt:lpstr>Nastava</vt:lpstr>
      <vt:lpstr>Relacijski model</vt:lpstr>
      <vt:lpstr>Natjecanje</vt:lpstr>
      <vt:lpstr>Igrači</vt:lpstr>
      <vt:lpstr>Auto škola</vt:lpstr>
      <vt:lpstr>Škola</vt:lpstr>
      <vt:lpstr>Škola</vt:lpstr>
      <vt:lpstr>Pacijenti</vt:lpstr>
      <vt:lpstr>Hostel</vt:lpstr>
      <vt:lpstr>Rent a car</vt:lpstr>
      <vt:lpstr>Radionica</vt:lpstr>
      <vt:lpstr>Radionica</vt:lpstr>
      <vt:lpstr>Zadatak</vt:lpstr>
      <vt:lpstr>PowerPoint prezentacija</vt:lpstr>
      <vt:lpstr>Sekcija</vt:lpstr>
      <vt:lpstr>Bolnica</vt:lpstr>
      <vt:lpstr>Modeliranje entiteta i veza</vt:lpstr>
      <vt:lpstr>Veze</vt:lpstr>
      <vt:lpstr>ER model</vt:lpstr>
      <vt:lpstr>Tipovi entiteta</vt:lpstr>
      <vt:lpstr>Veze među entitima</vt:lpstr>
      <vt:lpstr>Tipovi veza</vt:lpstr>
      <vt:lpstr>Veze</vt:lpstr>
      <vt:lpstr>Kardinalnost veze</vt:lpstr>
      <vt:lpstr>Opcionalnost</vt:lpstr>
      <vt:lpstr>Nadtip, podtip</vt:lpstr>
      <vt:lpstr>Povratni tip veze</vt:lpstr>
      <vt:lpstr>Agregirani tip entiteta</vt:lpstr>
      <vt:lpstr>Kompleksnije</vt:lpstr>
      <vt:lpstr>Razred</vt:lpstr>
      <vt:lpstr>Posudba</vt:lpstr>
      <vt:lpstr>Nastava</vt:lpstr>
      <vt:lpstr>Što nije u redu?</vt:lpstr>
      <vt:lpstr>PowerPoint prezentacija</vt:lpstr>
      <vt:lpstr>PowerPoint prezentacija</vt:lpstr>
      <vt:lpstr>ER dijagram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ACCESS</dc:title>
  <dc:creator>stjepan šalković</dc:creator>
  <cp:lastModifiedBy>ss</cp:lastModifiedBy>
  <cp:revision>175</cp:revision>
  <dcterms:created xsi:type="dcterms:W3CDTF">2001-11-07T10:02:41Z</dcterms:created>
  <dcterms:modified xsi:type="dcterms:W3CDTF">2020-09-30T21:03:34Z</dcterms:modified>
</cp:coreProperties>
</file>