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4" r:id="rId1"/>
  </p:sldMasterIdLst>
  <p:notesMasterIdLst>
    <p:notesMasterId r:id="rId27"/>
  </p:notesMasterIdLst>
  <p:handoutMasterIdLst>
    <p:handoutMasterId r:id="rId28"/>
  </p:handoutMasterIdLst>
  <p:sldIdLst>
    <p:sldId id="331" r:id="rId2"/>
    <p:sldId id="302" r:id="rId3"/>
    <p:sldId id="303" r:id="rId4"/>
    <p:sldId id="307" r:id="rId5"/>
    <p:sldId id="304" r:id="rId6"/>
    <p:sldId id="306" r:id="rId7"/>
    <p:sldId id="305" r:id="rId8"/>
    <p:sldId id="308" r:id="rId9"/>
    <p:sldId id="338" r:id="rId10"/>
    <p:sldId id="337" r:id="rId11"/>
    <p:sldId id="329" r:id="rId12"/>
    <p:sldId id="335" r:id="rId13"/>
    <p:sldId id="336" r:id="rId14"/>
    <p:sldId id="330" r:id="rId15"/>
    <p:sldId id="326" r:id="rId16"/>
    <p:sldId id="310" r:id="rId17"/>
    <p:sldId id="332" r:id="rId18"/>
    <p:sldId id="333" r:id="rId19"/>
    <p:sldId id="312" r:id="rId20"/>
    <p:sldId id="316" r:id="rId21"/>
    <p:sldId id="314" r:id="rId22"/>
    <p:sldId id="315" r:id="rId23"/>
    <p:sldId id="323" r:id="rId24"/>
    <p:sldId id="339" r:id="rId25"/>
    <p:sldId id="33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il teme 1 - Isticanj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Svijetli stil 3 - Isticanj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77265" autoAdjust="0"/>
  </p:normalViewPr>
  <p:slideViewPr>
    <p:cSldViewPr>
      <p:cViewPr varScale="1">
        <p:scale>
          <a:sx n="89" d="100"/>
          <a:sy n="89" d="100"/>
        </p:scale>
        <p:origin x="139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1C0DFDF-52FC-4CF2-9D00-2345D246C6AA}" type="datetime1">
              <a:rPr lang="en-US"/>
              <a:pPr>
                <a:defRPr/>
              </a:pPr>
              <a:t>5/31/2020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FEA11264-423C-4E3E-8A4D-E5B57CAA771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43140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AD0AC76-C340-47EC-86D0-58DD979962D7}" type="datetime1">
              <a:rPr lang="en-US"/>
              <a:pPr>
                <a:defRPr/>
              </a:pPr>
              <a:t>5/31/2020</a:t>
            </a:fld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04EA1B11-1752-49AC-8637-B4057FE510B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02404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mtClean="0"/>
              <a:t>Ponoviti!!! </a:t>
            </a:r>
            <a:r>
              <a:rPr lang="hr-HR" dirty="0" smtClean="0"/>
              <a:t>Na</a:t>
            </a:r>
            <a:r>
              <a:rPr lang="hr-HR" baseline="0" dirty="0" smtClean="0"/>
              <a:t> koje se sve načine zapisuju brojevi u memoriju? Koliko prostora zauzima pojedini način?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EA1B11-1752-49AC-8637-B4057FE510B8}" type="slidenum">
              <a:rPr lang="en-US" altLang="sr-Latn-RS" smtClean="0"/>
              <a:pPr>
                <a:defRPr/>
              </a:pPr>
              <a:t>2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6561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EA1B11-1752-49AC-8637-B4057FE510B8}" type="slidenum">
              <a:rPr lang="en-US" altLang="sr-Latn-RS" smtClean="0"/>
              <a:pPr>
                <a:defRPr/>
              </a:pPr>
              <a:t>12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86315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5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dirty="0" smtClean="0">
              <a:latin typeface="Arial" panose="020B0604020202020204" pitchFamily="34" charset="0"/>
            </a:endParaRPr>
          </a:p>
        </p:txBody>
      </p:sp>
      <p:sp>
        <p:nvSpPr>
          <p:cNvPr id="38916" name="Rezervirano mjesto broja slajd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67C6E7-885E-428D-86A4-A0AAF265F610}" type="slidenum">
              <a:rPr lang="en-US" altLang="sr-Latn-R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sr-Latn-R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592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7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r-HR" altLang="sr-Latn-RS" smtClean="0">
                <a:latin typeface="Arial" panose="020B0604020202020204" pitchFamily="34" charset="0"/>
              </a:rPr>
              <a:t>1024*1024</a:t>
            </a:r>
          </a:p>
        </p:txBody>
      </p:sp>
      <p:sp>
        <p:nvSpPr>
          <p:cNvPr id="47108" name="Rezervirano mjesto broja slajd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67E18C-0E30-4757-A715-843F0553DF90}" type="slidenum">
              <a:rPr lang="en-US" altLang="sr-Latn-R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sr-Latn-R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11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1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r-HR" altLang="sr-Latn-RS" smtClean="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43012" name="Rezervirano mjesto broja slajd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4FBBEA-35E8-4563-A784-04D81D7B8BA3}" type="slidenum">
              <a:rPr lang="en-US" altLang="sr-Latn-R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sr-Latn-R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94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r-HR" altLang="sr-Latn-RS" smtClean="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45060" name="Rezervirano mjesto broja slajd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73C3ED-CB03-4986-815F-114673CBFBE7}" type="slidenum">
              <a:rPr lang="en-US" altLang="sr-Latn-R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sr-Latn-R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24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fld id="{C8613BB3-1DC8-4F64-89B5-BFB2CFC99B63}" type="datetime1">
              <a:rPr lang="hr-HR" smtClean="0"/>
              <a:pPr>
                <a:defRPr/>
              </a:pPr>
              <a:t>31.5.2020.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r>
              <a:rPr lang="en-US" smtClean="0"/>
              <a:t>ime i prezime predavača: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>
              <a:defRPr/>
            </a:pPr>
            <a:fld id="{D65792D8-ECE9-455B-98B4-2545DED3E163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997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E56632-DA59-4F11-BDF5-B1B1A81BBC47}" type="datetime1">
              <a:rPr lang="hr-HR" smtClean="0"/>
              <a:pPr>
                <a:defRPr/>
              </a:pPr>
              <a:t>31.5.2020.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i prezime predavača: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8E7E4-A2DC-4761-B751-F02E226A8A96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8585386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E56632-DA59-4F11-BDF5-B1B1A81BBC47}" type="datetime1">
              <a:rPr lang="hr-HR" smtClean="0"/>
              <a:pPr>
                <a:defRPr/>
              </a:pPr>
              <a:t>31.5.2020.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i prezime predavača: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8E7E4-A2DC-4761-B751-F02E226A8A96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02942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E56632-DA59-4F11-BDF5-B1B1A81BBC47}" type="datetime1">
              <a:rPr lang="hr-HR" smtClean="0"/>
              <a:pPr>
                <a:defRPr/>
              </a:pPr>
              <a:t>31.5.2020.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i prezime predavača: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8E7E4-A2DC-4761-B751-F02E226A8A96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35344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E56632-DA59-4F11-BDF5-B1B1A81BBC47}" type="datetime1">
              <a:rPr lang="hr-HR" smtClean="0"/>
              <a:pPr>
                <a:defRPr/>
              </a:pPr>
              <a:t>31.5.2020.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i prezime predavača: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8E7E4-A2DC-4761-B751-F02E226A8A96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617256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E56632-DA59-4F11-BDF5-B1B1A81BBC47}" type="datetime1">
              <a:rPr lang="hr-HR" smtClean="0"/>
              <a:pPr>
                <a:defRPr/>
              </a:pPr>
              <a:t>31.5.2020.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i prezime predavača: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8E7E4-A2DC-4761-B751-F02E226A8A96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60698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E56632-DA59-4F11-BDF5-B1B1A81BBC47}" type="datetime1">
              <a:rPr lang="hr-HR" smtClean="0"/>
              <a:pPr>
                <a:defRPr/>
              </a:pPr>
              <a:t>31.5.2020.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i prezime predavača: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8E7E4-A2DC-4761-B751-F02E226A8A96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73665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29F62C-E733-4620-8632-8E41EDFB0AA9}" type="datetime1">
              <a:rPr lang="hr-HR" smtClean="0"/>
              <a:pPr>
                <a:defRPr/>
              </a:pPr>
              <a:t>31.5.2020.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i prezime predavača: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650B86-6F63-469E-8035-9722581DA973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9648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E5BBB-F39B-477D-BD31-61B8FFDCDCF6}" type="datetime1">
              <a:rPr lang="hr-HR" smtClean="0"/>
              <a:pPr>
                <a:defRPr/>
              </a:pPr>
              <a:t>31.5.2020.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i prezime predavača: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71D54-248C-4C42-8D3E-5BECDB5149DA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2153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127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371600"/>
            <a:ext cx="5588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588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582400" y="6477000"/>
            <a:ext cx="609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5A1E8-4DCA-4A74-B658-E7B2CE1E705F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905913483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6B87AF-B616-4772-88C3-6A1E48EE3379}" type="datetime1">
              <a:rPr lang="hr-HR" smtClean="0"/>
              <a:pPr>
                <a:defRPr/>
              </a:pPr>
              <a:t>31.5.2020.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i prezime predavača: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E8A3B-4FF0-4694-8B90-6833FDD7F2C2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369136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35E90E-1859-4D99-9598-43DA9E9E41E9}" type="datetime1">
              <a:rPr lang="hr-HR" smtClean="0"/>
              <a:pPr>
                <a:defRPr/>
              </a:pPr>
              <a:t>31.5.2020.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i prezime predavača: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72213-B9A5-451B-B412-A89EC3006F49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70779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4E16F5-8A6F-468F-8913-3EC3C98F04DA}" type="datetime1">
              <a:rPr lang="hr-HR" smtClean="0"/>
              <a:pPr>
                <a:defRPr/>
              </a:pPr>
              <a:t>31.5.2020.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i prezime predavača: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68A55-4BD1-4487-BD8E-583965C69B41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140005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744B3D-58E0-4070-9F53-135B304E05C5}" type="datetime1">
              <a:rPr lang="hr-HR" smtClean="0"/>
              <a:pPr>
                <a:defRPr/>
              </a:pPr>
              <a:t>31.5.2020.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i prezime predavača: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6C4A6-DD4B-4B9B-BE66-4771EAD9EDE1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58147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4DB023-8FFE-40E5-9AD7-635EAB95C863}" type="datetime1">
              <a:rPr lang="hr-HR" smtClean="0"/>
              <a:pPr>
                <a:defRPr/>
              </a:pPr>
              <a:t>31.5.2020.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i prezime predavača: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076BE-1360-4B02-991C-4CF7764DB4C7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1917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4D8CAC-BD45-4B49-BBD1-E26A130AF1DC}" type="datetime1">
              <a:rPr lang="hr-HR" smtClean="0"/>
              <a:pPr>
                <a:defRPr/>
              </a:pPr>
              <a:t>31.5.2020.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i prezime predavača: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D01C3-22CA-4432-99C5-3C42483F764D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175009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17D5DE-9119-4A63-9BC4-72D1CBED4061}" type="datetime1">
              <a:rPr lang="hr-HR" smtClean="0"/>
              <a:pPr>
                <a:defRPr/>
              </a:pPr>
              <a:t>31.5.2020.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i prezime predavača: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13F84-92B5-490D-BA79-95CA9B4C8182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225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A5BD10-182D-4625-8577-0782CA329E06}" type="datetime1">
              <a:rPr lang="hr-HR" smtClean="0"/>
              <a:pPr>
                <a:defRPr/>
              </a:pPr>
              <a:t>31.5.2020.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ime i prezime predavača: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2FADB-5ADF-4610-8008-26E52D954A1A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996440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5E56632-DA59-4F11-BDF5-B1B1A81BBC47}" type="datetime1">
              <a:rPr lang="hr-HR" smtClean="0"/>
              <a:pPr>
                <a:defRPr/>
              </a:pPr>
              <a:t>31.5.2020.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ime i prezime predavača: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848E7E4-A2DC-4761-B751-F02E226A8A96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1647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  <p:sldLayoutId id="2147484197" r:id="rId13"/>
    <p:sldLayoutId id="2147484198" r:id="rId14"/>
    <p:sldLayoutId id="2147484199" r:id="rId15"/>
    <p:sldLayoutId id="2147484200" r:id="rId16"/>
    <p:sldLayoutId id="2147484201" r:id="rId17"/>
    <p:sldLayoutId id="2147484202" r:id="rId18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ctrTitle"/>
          </p:nvPr>
        </p:nvSpPr>
        <p:spPr>
          <a:xfrm>
            <a:off x="2351584" y="1871131"/>
            <a:ext cx="7272808" cy="1515533"/>
          </a:xfrm>
        </p:spPr>
        <p:txBody>
          <a:bodyPr/>
          <a:lstStyle/>
          <a:p>
            <a:r>
              <a:rPr lang="hr-HR" sz="4000" dirty="0" smtClean="0"/>
              <a:t>Zapisivanje</a:t>
            </a:r>
            <a:r>
              <a:rPr lang="hr-HR" sz="4400" dirty="0" smtClean="0"/>
              <a:t> znakova u memoriju</a:t>
            </a:r>
            <a:br>
              <a:rPr lang="hr-HR" sz="4400" dirty="0" smtClean="0"/>
            </a:br>
            <a:r>
              <a:rPr lang="hr-HR" sz="4400" i="1" dirty="0" smtClean="0"/>
              <a:t>Kodiranje</a:t>
            </a:r>
            <a:endParaRPr lang="hr-HR" sz="4400" i="1" dirty="0"/>
          </a:p>
        </p:txBody>
      </p:sp>
      <p:sp>
        <p:nvSpPr>
          <p:cNvPr id="7" name="Podnaslov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Stjepan Šalković</a:t>
            </a: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294967295"/>
          </p:nvPr>
        </p:nvSpPr>
        <p:spPr>
          <a:xfrm>
            <a:off x="11582400" y="6477000"/>
            <a:ext cx="609600" cy="228600"/>
          </a:xfrm>
        </p:spPr>
        <p:txBody>
          <a:bodyPr/>
          <a:lstStyle/>
          <a:p>
            <a:pPr>
              <a:defRPr/>
            </a:pPr>
            <a:fld id="{C915A1E8-4DCA-4A74-B658-E7B2CE1E705F}" type="slidenum">
              <a:rPr lang="en-GB" altLang="sr-Latn-RS" smtClean="0"/>
              <a:pPr>
                <a:defRPr/>
              </a:pPr>
              <a:t>1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5003049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5125" y="549339"/>
            <a:ext cx="11277600" cy="114300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Znakovi naše </a:t>
            </a:r>
            <a:r>
              <a:rPr lang="hr-HR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abecede</a:t>
            </a: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15A1E8-4DCA-4A74-B658-E7B2CE1E705F}" type="slidenum">
              <a:rPr lang="en-GB" altLang="sr-Latn-RS" smtClean="0"/>
              <a:pPr>
                <a:defRPr/>
              </a:pPr>
              <a:t>10</a:t>
            </a:fld>
            <a:endParaRPr lang="en-GB" altLang="sr-Latn-RS"/>
          </a:p>
        </p:txBody>
      </p:sp>
      <p:sp>
        <p:nvSpPr>
          <p:cNvPr id="6" name="Rectangle 594"/>
          <p:cNvSpPr>
            <a:spLocks noChangeArrowheads="1"/>
          </p:cNvSpPr>
          <p:nvPr/>
        </p:nvSpPr>
        <p:spPr bwMode="auto">
          <a:xfrm>
            <a:off x="1774825" y="3429001"/>
            <a:ext cx="84582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kumimoji="1" lang="en-US" sz="28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pic>
        <p:nvPicPr>
          <p:cNvPr id="7" name="Picture 2" descr=" Kodovi HR grafem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3710445"/>
            <a:ext cx="7288212" cy="166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63552" y="1692339"/>
            <a:ext cx="4500562" cy="175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kumimoji="1" lang="hr-HR" altLang="sr-Latn-RS" sz="1800" i="1" dirty="0">
                <a:solidFill>
                  <a:srgbClr val="000066"/>
                </a:solidFill>
                <a:latin typeface="Tahoma" panose="020B0604030504040204" pitchFamily="34" charset="0"/>
              </a:rPr>
              <a:t>	</a:t>
            </a:r>
            <a:r>
              <a:rPr kumimoji="1" lang="hr-HR" altLang="sr-Latn-RS" sz="1800" dirty="0" smtClean="0">
                <a:solidFill>
                  <a:srgbClr val="000066"/>
                </a:solidFill>
                <a:latin typeface="Tahoma" panose="020B0604030504040204" pitchFamily="34" charset="0"/>
              </a:rPr>
              <a:t>HR standardi:</a:t>
            </a:r>
            <a:endParaRPr kumimoji="1" lang="hr-HR" altLang="sr-Latn-RS" sz="1800" b="1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006600"/>
              </a:buClr>
              <a:buNone/>
            </a:pPr>
            <a:r>
              <a:rPr kumimoji="1" lang="hr-HR" altLang="sr-Latn-RS" sz="1800" i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CROSCII</a:t>
            </a:r>
          </a:p>
          <a:p>
            <a:pPr>
              <a:lnSpc>
                <a:spcPct val="90000"/>
              </a:lnSpc>
              <a:buClr>
                <a:srgbClr val="006600"/>
              </a:buClr>
              <a:buNone/>
            </a:pPr>
            <a:r>
              <a:rPr kumimoji="1" lang="hr-HR" altLang="sr-Latn-RS" sz="1800" i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Kodna stranica 852</a:t>
            </a:r>
          </a:p>
          <a:p>
            <a:pPr>
              <a:lnSpc>
                <a:spcPct val="90000"/>
              </a:lnSpc>
              <a:buClr>
                <a:srgbClr val="006600"/>
              </a:buClr>
              <a:buNone/>
            </a:pPr>
            <a:r>
              <a:rPr kumimoji="1" lang="en-US" altLang="sr-Latn-RS" sz="1800" i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C</a:t>
            </a:r>
            <a:r>
              <a:rPr kumimoji="1" lang="hr-HR" altLang="sr-Latn-RS" sz="1800" i="1" dirty="0" err="1">
                <a:solidFill>
                  <a:srgbClr val="000066"/>
                </a:solidFill>
                <a:latin typeface="Tahoma" panose="020B0604030504040204" pitchFamily="34" charset="0"/>
              </a:rPr>
              <a:t>entral</a:t>
            </a:r>
            <a:r>
              <a:rPr kumimoji="1" lang="hr-HR" altLang="sr-Latn-RS" sz="1800" i="1" dirty="0">
                <a:solidFill>
                  <a:srgbClr val="000066"/>
                </a:solidFill>
                <a:latin typeface="Tahoma" panose="020B0604030504040204" pitchFamily="34" charset="0"/>
              </a:rPr>
              <a:t> European (ISO </a:t>
            </a:r>
            <a:r>
              <a:rPr kumimoji="1" lang="en-US" altLang="sr-Latn-RS" sz="1800" i="1" dirty="0">
                <a:solidFill>
                  <a:srgbClr val="000066"/>
                </a:solidFill>
                <a:latin typeface="Tahoma" panose="020B0604030504040204" pitchFamily="34" charset="0"/>
              </a:rPr>
              <a:t>885</a:t>
            </a:r>
            <a:r>
              <a:rPr kumimoji="1" lang="hr-HR" altLang="sr-Latn-RS" sz="1800" i="1" dirty="0">
                <a:solidFill>
                  <a:srgbClr val="000066"/>
                </a:solidFill>
                <a:latin typeface="Tahoma" panose="020B0604030504040204" pitchFamily="34" charset="0"/>
              </a:rPr>
              <a:t>9-2</a:t>
            </a:r>
            <a:r>
              <a:rPr kumimoji="1" lang="hr-HR" altLang="sr-Latn-RS" sz="1800" i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)</a:t>
            </a:r>
            <a:r>
              <a:rPr kumimoji="1" lang="hr-HR" altLang="sr-Latn-RS" sz="1800" dirty="0">
                <a:solidFill>
                  <a:srgbClr val="000066"/>
                </a:solidFill>
                <a:latin typeface="Tahoma" panose="020B0604030504040204" pitchFamily="34" charset="0"/>
              </a:rPr>
              <a:t>		</a:t>
            </a:r>
            <a:endParaRPr kumimoji="1" lang="hr-HR" altLang="sr-Latn-RS" sz="1800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kumimoji="1" lang="en-US" altLang="sr-Latn-RS" sz="1800" i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C</a:t>
            </a:r>
            <a:r>
              <a:rPr kumimoji="1" lang="hr-HR" altLang="sr-Latn-RS" sz="1800" i="1" dirty="0" err="1">
                <a:solidFill>
                  <a:srgbClr val="000066"/>
                </a:solidFill>
                <a:latin typeface="Tahoma" panose="020B0604030504040204" pitchFamily="34" charset="0"/>
              </a:rPr>
              <a:t>entral</a:t>
            </a:r>
            <a:r>
              <a:rPr kumimoji="1" lang="hr-HR" altLang="sr-Latn-RS" sz="1800" i="1" dirty="0">
                <a:solidFill>
                  <a:srgbClr val="000066"/>
                </a:solidFill>
                <a:latin typeface="Tahoma" panose="020B0604030504040204" pitchFamily="34" charset="0"/>
              </a:rPr>
              <a:t> European (Windows 1250) </a:t>
            </a:r>
            <a:r>
              <a:rPr kumimoji="1" lang="hr-HR" altLang="sr-Latn-RS" sz="1800" dirty="0" smtClean="0">
                <a:solidFill>
                  <a:srgbClr val="000066"/>
                </a:solidFill>
                <a:latin typeface="Tahoma" panose="020B0604030504040204" pitchFamily="34" charset="0"/>
              </a:rPr>
              <a:t> </a:t>
            </a:r>
            <a:endParaRPr kumimoji="1" lang="hr-HR" altLang="sr-Latn-RS" sz="1800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kumimoji="1" lang="hr-HR" altLang="sr-Latn-RS" sz="1800" i="1" dirty="0">
                <a:solidFill>
                  <a:srgbClr val="000066"/>
                </a:solidFill>
                <a:latin typeface="Tahoma" panose="020B0604030504040204" pitchFamily="34" charset="0"/>
              </a:rPr>
              <a:t>		</a:t>
            </a:r>
            <a:endParaRPr kumimoji="1" lang="hr-HR" altLang="sr-Latn-RS" sz="1800" dirty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022222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-29724"/>
            <a:ext cx="11277600" cy="72242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ISO 8859-2   Windows 1250</a:t>
            </a:r>
            <a:endParaRPr lang="hr-HR" dirty="0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0258287"/>
              </p:ext>
            </p:extLst>
          </p:nvPr>
        </p:nvGraphicFramePr>
        <p:xfrm>
          <a:off x="6096002" y="801043"/>
          <a:ext cx="5638798" cy="595759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31694">
                  <a:extLst>
                    <a:ext uri="{9D8B030D-6E8A-4147-A177-3AD203B41FA5}">
                      <a16:colId xmlns:a16="http://schemas.microsoft.com/office/drawing/2014/main" val="1799179022"/>
                    </a:ext>
                  </a:extLst>
                </a:gridCol>
                <a:gridCol w="331694">
                  <a:extLst>
                    <a:ext uri="{9D8B030D-6E8A-4147-A177-3AD203B41FA5}">
                      <a16:colId xmlns:a16="http://schemas.microsoft.com/office/drawing/2014/main" val="1845306118"/>
                    </a:ext>
                  </a:extLst>
                </a:gridCol>
                <a:gridCol w="331694">
                  <a:extLst>
                    <a:ext uri="{9D8B030D-6E8A-4147-A177-3AD203B41FA5}">
                      <a16:colId xmlns:a16="http://schemas.microsoft.com/office/drawing/2014/main" val="3051553794"/>
                    </a:ext>
                  </a:extLst>
                </a:gridCol>
                <a:gridCol w="331694">
                  <a:extLst>
                    <a:ext uri="{9D8B030D-6E8A-4147-A177-3AD203B41FA5}">
                      <a16:colId xmlns:a16="http://schemas.microsoft.com/office/drawing/2014/main" val="113451457"/>
                    </a:ext>
                  </a:extLst>
                </a:gridCol>
                <a:gridCol w="331694">
                  <a:extLst>
                    <a:ext uri="{9D8B030D-6E8A-4147-A177-3AD203B41FA5}">
                      <a16:colId xmlns:a16="http://schemas.microsoft.com/office/drawing/2014/main" val="949434389"/>
                    </a:ext>
                  </a:extLst>
                </a:gridCol>
                <a:gridCol w="331694">
                  <a:extLst>
                    <a:ext uri="{9D8B030D-6E8A-4147-A177-3AD203B41FA5}">
                      <a16:colId xmlns:a16="http://schemas.microsoft.com/office/drawing/2014/main" val="3188061316"/>
                    </a:ext>
                  </a:extLst>
                </a:gridCol>
                <a:gridCol w="331694">
                  <a:extLst>
                    <a:ext uri="{9D8B030D-6E8A-4147-A177-3AD203B41FA5}">
                      <a16:colId xmlns:a16="http://schemas.microsoft.com/office/drawing/2014/main" val="975291383"/>
                    </a:ext>
                  </a:extLst>
                </a:gridCol>
                <a:gridCol w="331694">
                  <a:extLst>
                    <a:ext uri="{9D8B030D-6E8A-4147-A177-3AD203B41FA5}">
                      <a16:colId xmlns:a16="http://schemas.microsoft.com/office/drawing/2014/main" val="3045296458"/>
                    </a:ext>
                  </a:extLst>
                </a:gridCol>
                <a:gridCol w="331694">
                  <a:extLst>
                    <a:ext uri="{9D8B030D-6E8A-4147-A177-3AD203B41FA5}">
                      <a16:colId xmlns:a16="http://schemas.microsoft.com/office/drawing/2014/main" val="279775584"/>
                    </a:ext>
                  </a:extLst>
                </a:gridCol>
                <a:gridCol w="331694">
                  <a:extLst>
                    <a:ext uri="{9D8B030D-6E8A-4147-A177-3AD203B41FA5}">
                      <a16:colId xmlns:a16="http://schemas.microsoft.com/office/drawing/2014/main" val="1415297389"/>
                    </a:ext>
                  </a:extLst>
                </a:gridCol>
                <a:gridCol w="331694">
                  <a:extLst>
                    <a:ext uri="{9D8B030D-6E8A-4147-A177-3AD203B41FA5}">
                      <a16:colId xmlns:a16="http://schemas.microsoft.com/office/drawing/2014/main" val="655183848"/>
                    </a:ext>
                  </a:extLst>
                </a:gridCol>
                <a:gridCol w="331694">
                  <a:extLst>
                    <a:ext uri="{9D8B030D-6E8A-4147-A177-3AD203B41FA5}">
                      <a16:colId xmlns:a16="http://schemas.microsoft.com/office/drawing/2014/main" val="758389920"/>
                    </a:ext>
                  </a:extLst>
                </a:gridCol>
                <a:gridCol w="331694">
                  <a:extLst>
                    <a:ext uri="{9D8B030D-6E8A-4147-A177-3AD203B41FA5}">
                      <a16:colId xmlns:a16="http://schemas.microsoft.com/office/drawing/2014/main" val="1495527512"/>
                    </a:ext>
                  </a:extLst>
                </a:gridCol>
                <a:gridCol w="331694">
                  <a:extLst>
                    <a:ext uri="{9D8B030D-6E8A-4147-A177-3AD203B41FA5}">
                      <a16:colId xmlns:a16="http://schemas.microsoft.com/office/drawing/2014/main" val="4079592501"/>
                    </a:ext>
                  </a:extLst>
                </a:gridCol>
                <a:gridCol w="331694">
                  <a:extLst>
                    <a:ext uri="{9D8B030D-6E8A-4147-A177-3AD203B41FA5}">
                      <a16:colId xmlns:a16="http://schemas.microsoft.com/office/drawing/2014/main" val="846205668"/>
                    </a:ext>
                  </a:extLst>
                </a:gridCol>
                <a:gridCol w="331694">
                  <a:extLst>
                    <a:ext uri="{9D8B030D-6E8A-4147-A177-3AD203B41FA5}">
                      <a16:colId xmlns:a16="http://schemas.microsoft.com/office/drawing/2014/main" val="3289042110"/>
                    </a:ext>
                  </a:extLst>
                </a:gridCol>
                <a:gridCol w="331694">
                  <a:extLst>
                    <a:ext uri="{9D8B030D-6E8A-4147-A177-3AD203B41FA5}">
                      <a16:colId xmlns:a16="http://schemas.microsoft.com/office/drawing/2014/main" val="1172719248"/>
                    </a:ext>
                  </a:extLst>
                </a:gridCol>
              </a:tblGrid>
              <a:tr h="211733">
                <a:tc>
                  <a:txBody>
                    <a:bodyPr/>
                    <a:lstStyle/>
                    <a:p>
                      <a:r>
                        <a:rPr lang="hr-HR" sz="1200"/>
                        <a:t>w2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0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1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2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3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4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5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6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7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8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9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a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b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c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d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e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f</a:t>
                      </a:r>
                    </a:p>
                  </a:txBody>
                  <a:tcPr marL="45983" marR="45983" marT="22991" marB="22991" anchor="ctr"/>
                </a:tc>
                <a:extLst>
                  <a:ext uri="{0D108BD9-81ED-4DB2-BD59-A6C34878D82A}">
                    <a16:rowId xmlns:a16="http://schemas.microsoft.com/office/drawing/2014/main" val="1168646565"/>
                  </a:ext>
                </a:extLst>
              </a:tr>
              <a:tr h="354466">
                <a:tc>
                  <a:txBody>
                    <a:bodyPr/>
                    <a:lstStyle/>
                    <a:p>
                      <a:r>
                        <a:rPr lang="hr-HR" sz="1200"/>
                        <a:t>0x0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nul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stx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sot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 dirty="0" err="1"/>
                        <a:t>etx</a:t>
                      </a:r>
                      <a:endParaRPr lang="hr-HR" sz="1200" dirty="0"/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eot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enq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ack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bel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bs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ht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lf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vt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ff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cr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so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si</a:t>
                      </a:r>
                    </a:p>
                  </a:txBody>
                  <a:tcPr marL="45983" marR="45983" marT="22991" marB="22991" anchor="ctr"/>
                </a:tc>
                <a:extLst>
                  <a:ext uri="{0D108BD9-81ED-4DB2-BD59-A6C34878D82A}">
                    <a16:rowId xmlns:a16="http://schemas.microsoft.com/office/drawing/2014/main" val="2536015253"/>
                  </a:ext>
                </a:extLst>
              </a:tr>
              <a:tr h="354466">
                <a:tc>
                  <a:txBody>
                    <a:bodyPr/>
                    <a:lstStyle/>
                    <a:p>
                      <a:r>
                        <a:rPr lang="hr-HR" sz="1200"/>
                        <a:t>0x1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dle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dc1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dc2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dc3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dc4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nak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syn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etb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can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em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sub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esc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fs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gs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rs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us</a:t>
                      </a:r>
                    </a:p>
                  </a:txBody>
                  <a:tcPr marL="45983" marR="45983" marT="22991" marB="22991" anchor="ctr"/>
                </a:tc>
                <a:extLst>
                  <a:ext uri="{0D108BD9-81ED-4DB2-BD59-A6C34878D82A}">
                    <a16:rowId xmlns:a16="http://schemas.microsoft.com/office/drawing/2014/main" val="2950756201"/>
                  </a:ext>
                </a:extLst>
              </a:tr>
              <a:tr h="354466">
                <a:tc>
                  <a:txBody>
                    <a:bodyPr/>
                    <a:lstStyle/>
                    <a:p>
                      <a:r>
                        <a:rPr lang="hr-HR" sz="1200"/>
                        <a:t>0x2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sp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!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"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#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$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%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&amp;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'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(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)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*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+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,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-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.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/</a:t>
                      </a:r>
                    </a:p>
                  </a:txBody>
                  <a:tcPr marL="45983" marR="45983" marT="22991" marB="22991" anchor="ctr"/>
                </a:tc>
                <a:extLst>
                  <a:ext uri="{0D108BD9-81ED-4DB2-BD59-A6C34878D82A}">
                    <a16:rowId xmlns:a16="http://schemas.microsoft.com/office/drawing/2014/main" val="3275101577"/>
                  </a:ext>
                </a:extLst>
              </a:tr>
              <a:tr h="354466">
                <a:tc>
                  <a:txBody>
                    <a:bodyPr/>
                    <a:lstStyle/>
                    <a:p>
                      <a:r>
                        <a:rPr lang="hr-HR" sz="1200"/>
                        <a:t>0x3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0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1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2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3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4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5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6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7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8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9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: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;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&lt;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=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&gt;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?</a:t>
                      </a:r>
                    </a:p>
                  </a:txBody>
                  <a:tcPr marL="45983" marR="45983" marT="22991" marB="22991" anchor="ctr"/>
                </a:tc>
                <a:extLst>
                  <a:ext uri="{0D108BD9-81ED-4DB2-BD59-A6C34878D82A}">
                    <a16:rowId xmlns:a16="http://schemas.microsoft.com/office/drawing/2014/main" val="1901249476"/>
                  </a:ext>
                </a:extLst>
              </a:tr>
              <a:tr h="354466">
                <a:tc>
                  <a:txBody>
                    <a:bodyPr/>
                    <a:lstStyle/>
                    <a:p>
                      <a:r>
                        <a:rPr lang="hr-HR" sz="1200"/>
                        <a:t>0x4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@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A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B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C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D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E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F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G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H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I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J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K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L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M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N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O</a:t>
                      </a:r>
                    </a:p>
                  </a:txBody>
                  <a:tcPr marL="45983" marR="45983" marT="22991" marB="22991" anchor="ctr"/>
                </a:tc>
                <a:extLst>
                  <a:ext uri="{0D108BD9-81ED-4DB2-BD59-A6C34878D82A}">
                    <a16:rowId xmlns:a16="http://schemas.microsoft.com/office/drawing/2014/main" val="4285225719"/>
                  </a:ext>
                </a:extLst>
              </a:tr>
              <a:tr h="354466">
                <a:tc>
                  <a:txBody>
                    <a:bodyPr/>
                    <a:lstStyle/>
                    <a:p>
                      <a:r>
                        <a:rPr lang="hr-HR" sz="1200"/>
                        <a:t>0x5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P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Q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R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T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U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V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W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X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Y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Z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[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\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]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^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_</a:t>
                      </a:r>
                    </a:p>
                  </a:txBody>
                  <a:tcPr marL="45983" marR="45983" marT="22991" marB="22991" anchor="ctr"/>
                </a:tc>
                <a:extLst>
                  <a:ext uri="{0D108BD9-81ED-4DB2-BD59-A6C34878D82A}">
                    <a16:rowId xmlns:a16="http://schemas.microsoft.com/office/drawing/2014/main" val="3504332040"/>
                  </a:ext>
                </a:extLst>
              </a:tr>
              <a:tr h="354466">
                <a:tc>
                  <a:txBody>
                    <a:bodyPr/>
                    <a:lstStyle/>
                    <a:p>
                      <a:r>
                        <a:rPr lang="hr-HR" sz="1200"/>
                        <a:t>0x6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`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a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b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c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d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e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f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g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h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i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j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k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l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m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n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o</a:t>
                      </a:r>
                    </a:p>
                  </a:txBody>
                  <a:tcPr marL="45983" marR="45983" marT="22991" marB="22991" anchor="ctr"/>
                </a:tc>
                <a:extLst>
                  <a:ext uri="{0D108BD9-81ED-4DB2-BD59-A6C34878D82A}">
                    <a16:rowId xmlns:a16="http://schemas.microsoft.com/office/drawing/2014/main" val="1677685644"/>
                  </a:ext>
                </a:extLst>
              </a:tr>
              <a:tr h="354466">
                <a:tc>
                  <a:txBody>
                    <a:bodyPr/>
                    <a:lstStyle/>
                    <a:p>
                      <a:r>
                        <a:rPr lang="hr-HR" sz="1200"/>
                        <a:t>0x7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p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q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r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t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u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v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w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x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y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z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{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|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}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~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del</a:t>
                      </a:r>
                    </a:p>
                  </a:txBody>
                  <a:tcPr marL="45983" marR="45983" marT="22991" marB="22991" anchor="ctr"/>
                </a:tc>
                <a:extLst>
                  <a:ext uri="{0D108BD9-81ED-4DB2-BD59-A6C34878D82A}">
                    <a16:rowId xmlns:a16="http://schemas.microsoft.com/office/drawing/2014/main" val="1496338235"/>
                  </a:ext>
                </a:extLst>
              </a:tr>
              <a:tr h="354466">
                <a:tc>
                  <a:txBody>
                    <a:bodyPr/>
                    <a:lstStyle/>
                    <a:p>
                      <a:r>
                        <a:rPr lang="hr-HR" sz="1200"/>
                        <a:t>0x8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€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XX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‚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XX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„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…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†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‡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XX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‰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Š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‹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Ś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Ť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Ž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Ź</a:t>
                      </a:r>
                    </a:p>
                  </a:txBody>
                  <a:tcPr marL="45983" marR="45983" marT="22991" marB="22991" anchor="ctr"/>
                </a:tc>
                <a:extLst>
                  <a:ext uri="{0D108BD9-81ED-4DB2-BD59-A6C34878D82A}">
                    <a16:rowId xmlns:a16="http://schemas.microsoft.com/office/drawing/2014/main" val="1686084949"/>
                  </a:ext>
                </a:extLst>
              </a:tr>
              <a:tr h="354466">
                <a:tc>
                  <a:txBody>
                    <a:bodyPr/>
                    <a:lstStyle/>
                    <a:p>
                      <a:r>
                        <a:rPr lang="hr-HR" sz="1200"/>
                        <a:t>0x9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XX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‘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’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“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”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•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–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—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XX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™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š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›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ś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ť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ž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ź</a:t>
                      </a:r>
                    </a:p>
                  </a:txBody>
                  <a:tcPr marL="45983" marR="45983" marT="22991" marB="22991" anchor="ctr"/>
                </a:tc>
                <a:extLst>
                  <a:ext uri="{0D108BD9-81ED-4DB2-BD59-A6C34878D82A}">
                    <a16:rowId xmlns:a16="http://schemas.microsoft.com/office/drawing/2014/main" val="1446116473"/>
                  </a:ext>
                </a:extLst>
              </a:tr>
              <a:tr h="376205">
                <a:tc>
                  <a:txBody>
                    <a:bodyPr/>
                    <a:lstStyle/>
                    <a:p>
                      <a:r>
                        <a:rPr lang="hr-HR" sz="1200"/>
                        <a:t>0xa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nbsp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ˇ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˘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Ł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¤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Ą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¦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§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¨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©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Ş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«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¬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shy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®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Ż</a:t>
                      </a:r>
                    </a:p>
                  </a:txBody>
                  <a:tcPr marL="45983" marR="45983" marT="22991" marB="22991" anchor="ctr"/>
                </a:tc>
                <a:extLst>
                  <a:ext uri="{0D108BD9-81ED-4DB2-BD59-A6C34878D82A}">
                    <a16:rowId xmlns:a16="http://schemas.microsoft.com/office/drawing/2014/main" val="2030578325"/>
                  </a:ext>
                </a:extLst>
              </a:tr>
              <a:tr h="354466">
                <a:tc>
                  <a:txBody>
                    <a:bodyPr/>
                    <a:lstStyle/>
                    <a:p>
                      <a:r>
                        <a:rPr lang="hr-HR" sz="1200"/>
                        <a:t>0xb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°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±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˛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ł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´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µ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¶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·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¸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ą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ş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»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Ľ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˝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ľ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ż</a:t>
                      </a:r>
                    </a:p>
                  </a:txBody>
                  <a:tcPr marL="45983" marR="45983" marT="22991" marB="22991" anchor="ctr"/>
                </a:tc>
                <a:extLst>
                  <a:ext uri="{0D108BD9-81ED-4DB2-BD59-A6C34878D82A}">
                    <a16:rowId xmlns:a16="http://schemas.microsoft.com/office/drawing/2014/main" val="4276999668"/>
                  </a:ext>
                </a:extLst>
              </a:tr>
              <a:tr h="354466">
                <a:tc>
                  <a:txBody>
                    <a:bodyPr/>
                    <a:lstStyle/>
                    <a:p>
                      <a:r>
                        <a:rPr lang="hr-HR" sz="1200"/>
                        <a:t>0xc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Ŕ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Á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Â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Ă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Ä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Ĺ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Ć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Ç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Č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É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Ę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Ë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Ě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Í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Î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Ď</a:t>
                      </a:r>
                    </a:p>
                  </a:txBody>
                  <a:tcPr marL="45983" marR="45983" marT="22991" marB="22991" anchor="ctr"/>
                </a:tc>
                <a:extLst>
                  <a:ext uri="{0D108BD9-81ED-4DB2-BD59-A6C34878D82A}">
                    <a16:rowId xmlns:a16="http://schemas.microsoft.com/office/drawing/2014/main" val="1208168176"/>
                  </a:ext>
                </a:extLst>
              </a:tr>
              <a:tr h="354466">
                <a:tc>
                  <a:txBody>
                    <a:bodyPr/>
                    <a:lstStyle/>
                    <a:p>
                      <a:r>
                        <a:rPr lang="hr-HR" sz="1200"/>
                        <a:t>0xd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Đ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Ń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Ň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Ó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Ô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Ő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Ö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×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Ř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Ů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Ú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Ű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Ü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Ý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Ţ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ß</a:t>
                      </a:r>
                    </a:p>
                  </a:txBody>
                  <a:tcPr marL="45983" marR="45983" marT="22991" marB="22991" anchor="ctr"/>
                </a:tc>
                <a:extLst>
                  <a:ext uri="{0D108BD9-81ED-4DB2-BD59-A6C34878D82A}">
                    <a16:rowId xmlns:a16="http://schemas.microsoft.com/office/drawing/2014/main" val="3442856627"/>
                  </a:ext>
                </a:extLst>
              </a:tr>
              <a:tr h="354466">
                <a:tc>
                  <a:txBody>
                    <a:bodyPr/>
                    <a:lstStyle/>
                    <a:p>
                      <a:r>
                        <a:rPr lang="hr-HR" sz="1200"/>
                        <a:t>0xe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ŕ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á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â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ă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ä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ĺ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ć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ç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č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é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ę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ë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ě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í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î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ď</a:t>
                      </a:r>
                    </a:p>
                  </a:txBody>
                  <a:tcPr marL="45983" marR="45983" marT="22991" marB="22991" anchor="ctr"/>
                </a:tc>
                <a:extLst>
                  <a:ext uri="{0D108BD9-81ED-4DB2-BD59-A6C34878D82A}">
                    <a16:rowId xmlns:a16="http://schemas.microsoft.com/office/drawing/2014/main" val="2593990271"/>
                  </a:ext>
                </a:extLst>
              </a:tr>
              <a:tr h="354466">
                <a:tc>
                  <a:txBody>
                    <a:bodyPr/>
                    <a:lstStyle/>
                    <a:p>
                      <a:r>
                        <a:rPr lang="hr-HR" sz="1200"/>
                        <a:t>0xf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đ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ń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ň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ó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ô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ő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ö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÷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ř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ů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ú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u-HU" sz="1200"/>
                        <a:t>ű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ü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ý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ţ</a:t>
                      </a:r>
                    </a:p>
                  </a:txBody>
                  <a:tcPr marL="45983" marR="45983" marT="22991" marB="22991" anchor="ctr"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˙</a:t>
                      </a:r>
                    </a:p>
                  </a:txBody>
                  <a:tcPr marL="45983" marR="45983" marT="22991" marB="22991" anchor="ctr"/>
                </a:tc>
                <a:extLst>
                  <a:ext uri="{0D108BD9-81ED-4DB2-BD59-A6C34878D82A}">
                    <a16:rowId xmlns:a16="http://schemas.microsoft.com/office/drawing/2014/main" val="1051702314"/>
                  </a:ext>
                </a:extLst>
              </a:tr>
            </a:tbl>
          </a:graphicData>
        </a:graphic>
      </p:graphicFrame>
      <p:sp>
        <p:nvSpPr>
          <p:cNvPr id="5" name="Rezervirano mjesto broja slajd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15A1E8-4DCA-4A74-B658-E7B2CE1E705F}" type="slidenum">
              <a:rPr lang="en-GB" altLang="sr-Latn-RS" smtClean="0"/>
              <a:pPr>
                <a:defRPr/>
              </a:pPr>
              <a:t>11</a:t>
            </a:fld>
            <a:endParaRPr lang="en-GB" altLang="sr-Latn-RS"/>
          </a:p>
        </p:txBody>
      </p:sp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770988"/>
              </p:ext>
            </p:extLst>
          </p:nvPr>
        </p:nvGraphicFramePr>
        <p:xfrm>
          <a:off x="263352" y="801043"/>
          <a:ext cx="5458445" cy="601260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21085">
                  <a:extLst>
                    <a:ext uri="{9D8B030D-6E8A-4147-A177-3AD203B41FA5}">
                      <a16:colId xmlns:a16="http://schemas.microsoft.com/office/drawing/2014/main" val="2492632055"/>
                    </a:ext>
                  </a:extLst>
                </a:gridCol>
                <a:gridCol w="321085">
                  <a:extLst>
                    <a:ext uri="{9D8B030D-6E8A-4147-A177-3AD203B41FA5}">
                      <a16:colId xmlns:a16="http://schemas.microsoft.com/office/drawing/2014/main" val="3840510932"/>
                    </a:ext>
                  </a:extLst>
                </a:gridCol>
                <a:gridCol w="321085">
                  <a:extLst>
                    <a:ext uri="{9D8B030D-6E8A-4147-A177-3AD203B41FA5}">
                      <a16:colId xmlns:a16="http://schemas.microsoft.com/office/drawing/2014/main" val="2336014950"/>
                    </a:ext>
                  </a:extLst>
                </a:gridCol>
                <a:gridCol w="321085">
                  <a:extLst>
                    <a:ext uri="{9D8B030D-6E8A-4147-A177-3AD203B41FA5}">
                      <a16:colId xmlns:a16="http://schemas.microsoft.com/office/drawing/2014/main" val="2444572267"/>
                    </a:ext>
                  </a:extLst>
                </a:gridCol>
                <a:gridCol w="321085">
                  <a:extLst>
                    <a:ext uri="{9D8B030D-6E8A-4147-A177-3AD203B41FA5}">
                      <a16:colId xmlns:a16="http://schemas.microsoft.com/office/drawing/2014/main" val="1923645737"/>
                    </a:ext>
                  </a:extLst>
                </a:gridCol>
                <a:gridCol w="321085">
                  <a:extLst>
                    <a:ext uri="{9D8B030D-6E8A-4147-A177-3AD203B41FA5}">
                      <a16:colId xmlns:a16="http://schemas.microsoft.com/office/drawing/2014/main" val="1077566631"/>
                    </a:ext>
                  </a:extLst>
                </a:gridCol>
                <a:gridCol w="321085">
                  <a:extLst>
                    <a:ext uri="{9D8B030D-6E8A-4147-A177-3AD203B41FA5}">
                      <a16:colId xmlns:a16="http://schemas.microsoft.com/office/drawing/2014/main" val="1697687474"/>
                    </a:ext>
                  </a:extLst>
                </a:gridCol>
                <a:gridCol w="321085">
                  <a:extLst>
                    <a:ext uri="{9D8B030D-6E8A-4147-A177-3AD203B41FA5}">
                      <a16:colId xmlns:a16="http://schemas.microsoft.com/office/drawing/2014/main" val="129420035"/>
                    </a:ext>
                  </a:extLst>
                </a:gridCol>
                <a:gridCol w="321085">
                  <a:extLst>
                    <a:ext uri="{9D8B030D-6E8A-4147-A177-3AD203B41FA5}">
                      <a16:colId xmlns:a16="http://schemas.microsoft.com/office/drawing/2014/main" val="4073347583"/>
                    </a:ext>
                  </a:extLst>
                </a:gridCol>
                <a:gridCol w="321085">
                  <a:extLst>
                    <a:ext uri="{9D8B030D-6E8A-4147-A177-3AD203B41FA5}">
                      <a16:colId xmlns:a16="http://schemas.microsoft.com/office/drawing/2014/main" val="3826128099"/>
                    </a:ext>
                  </a:extLst>
                </a:gridCol>
                <a:gridCol w="321085">
                  <a:extLst>
                    <a:ext uri="{9D8B030D-6E8A-4147-A177-3AD203B41FA5}">
                      <a16:colId xmlns:a16="http://schemas.microsoft.com/office/drawing/2014/main" val="1509087119"/>
                    </a:ext>
                  </a:extLst>
                </a:gridCol>
                <a:gridCol w="321085">
                  <a:extLst>
                    <a:ext uri="{9D8B030D-6E8A-4147-A177-3AD203B41FA5}">
                      <a16:colId xmlns:a16="http://schemas.microsoft.com/office/drawing/2014/main" val="1037217296"/>
                    </a:ext>
                  </a:extLst>
                </a:gridCol>
                <a:gridCol w="321085">
                  <a:extLst>
                    <a:ext uri="{9D8B030D-6E8A-4147-A177-3AD203B41FA5}">
                      <a16:colId xmlns:a16="http://schemas.microsoft.com/office/drawing/2014/main" val="4200665764"/>
                    </a:ext>
                  </a:extLst>
                </a:gridCol>
                <a:gridCol w="321085">
                  <a:extLst>
                    <a:ext uri="{9D8B030D-6E8A-4147-A177-3AD203B41FA5}">
                      <a16:colId xmlns:a16="http://schemas.microsoft.com/office/drawing/2014/main" val="1458033953"/>
                    </a:ext>
                  </a:extLst>
                </a:gridCol>
                <a:gridCol w="321085">
                  <a:extLst>
                    <a:ext uri="{9D8B030D-6E8A-4147-A177-3AD203B41FA5}">
                      <a16:colId xmlns:a16="http://schemas.microsoft.com/office/drawing/2014/main" val="2783469150"/>
                    </a:ext>
                  </a:extLst>
                </a:gridCol>
                <a:gridCol w="321085">
                  <a:extLst>
                    <a:ext uri="{9D8B030D-6E8A-4147-A177-3AD203B41FA5}">
                      <a16:colId xmlns:a16="http://schemas.microsoft.com/office/drawing/2014/main" val="133913128"/>
                    </a:ext>
                  </a:extLst>
                </a:gridCol>
                <a:gridCol w="321085">
                  <a:extLst>
                    <a:ext uri="{9D8B030D-6E8A-4147-A177-3AD203B41FA5}">
                      <a16:colId xmlns:a16="http://schemas.microsoft.com/office/drawing/2014/main" val="1681664914"/>
                    </a:ext>
                  </a:extLst>
                </a:gridCol>
              </a:tblGrid>
              <a:tr h="204294">
                <a:tc>
                  <a:txBody>
                    <a:bodyPr/>
                    <a:lstStyle/>
                    <a:p>
                      <a:r>
                        <a:rPr lang="hr-HR" sz="1200"/>
                        <a:t>2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0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1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2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3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4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5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6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7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8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9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a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b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c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d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e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f</a:t>
                      </a:r>
                    </a:p>
                  </a:txBody>
                  <a:tcPr marL="39017" marR="39017" marT="19508" marB="19508" anchor="ctr"/>
                </a:tc>
                <a:extLst>
                  <a:ext uri="{0D108BD9-81ED-4DB2-BD59-A6C34878D82A}">
                    <a16:rowId xmlns:a16="http://schemas.microsoft.com/office/drawing/2014/main" val="3975200321"/>
                  </a:ext>
                </a:extLst>
              </a:tr>
              <a:tr h="359062">
                <a:tc>
                  <a:txBody>
                    <a:bodyPr/>
                    <a:lstStyle/>
                    <a:p>
                      <a:r>
                        <a:rPr lang="hr-HR" sz="1200"/>
                        <a:t>0x0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 dirty="0" err="1"/>
                        <a:t>nul</a:t>
                      </a:r>
                      <a:endParaRPr lang="hr-HR" sz="1200" dirty="0"/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stx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sot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etx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eot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enq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ack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bel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bs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ht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lf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vt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ff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cr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so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si</a:t>
                      </a:r>
                    </a:p>
                  </a:txBody>
                  <a:tcPr marL="39017" marR="39017" marT="19508" marB="19508" anchor="ctr"/>
                </a:tc>
                <a:extLst>
                  <a:ext uri="{0D108BD9-81ED-4DB2-BD59-A6C34878D82A}">
                    <a16:rowId xmlns:a16="http://schemas.microsoft.com/office/drawing/2014/main" val="196801655"/>
                  </a:ext>
                </a:extLst>
              </a:tr>
              <a:tr h="359062">
                <a:tc>
                  <a:txBody>
                    <a:bodyPr/>
                    <a:lstStyle/>
                    <a:p>
                      <a:r>
                        <a:rPr lang="hr-HR" sz="1200"/>
                        <a:t>0x1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dle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dc1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dc2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dc3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dc4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nak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syn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etb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can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em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sub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esc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fs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gs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rs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us</a:t>
                      </a:r>
                    </a:p>
                  </a:txBody>
                  <a:tcPr marL="39017" marR="39017" marT="19508" marB="19508" anchor="ctr"/>
                </a:tc>
                <a:extLst>
                  <a:ext uri="{0D108BD9-81ED-4DB2-BD59-A6C34878D82A}">
                    <a16:rowId xmlns:a16="http://schemas.microsoft.com/office/drawing/2014/main" val="945930775"/>
                  </a:ext>
                </a:extLst>
              </a:tr>
              <a:tr h="359062">
                <a:tc>
                  <a:txBody>
                    <a:bodyPr/>
                    <a:lstStyle/>
                    <a:p>
                      <a:r>
                        <a:rPr lang="hr-HR" sz="1200"/>
                        <a:t>0x2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sp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!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"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#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$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%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&amp;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'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(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)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*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+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,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-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.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/</a:t>
                      </a:r>
                    </a:p>
                  </a:txBody>
                  <a:tcPr marL="39017" marR="39017" marT="19508" marB="19508" anchor="ctr"/>
                </a:tc>
                <a:extLst>
                  <a:ext uri="{0D108BD9-81ED-4DB2-BD59-A6C34878D82A}">
                    <a16:rowId xmlns:a16="http://schemas.microsoft.com/office/drawing/2014/main" val="3395603026"/>
                  </a:ext>
                </a:extLst>
              </a:tr>
              <a:tr h="359062">
                <a:tc>
                  <a:txBody>
                    <a:bodyPr/>
                    <a:lstStyle/>
                    <a:p>
                      <a:r>
                        <a:rPr lang="hr-HR" sz="1200"/>
                        <a:t>0x3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0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1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2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3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4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5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6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7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8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9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: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;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&lt;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=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&gt;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?</a:t>
                      </a:r>
                    </a:p>
                  </a:txBody>
                  <a:tcPr marL="39017" marR="39017" marT="19508" marB="19508" anchor="ctr"/>
                </a:tc>
                <a:extLst>
                  <a:ext uri="{0D108BD9-81ED-4DB2-BD59-A6C34878D82A}">
                    <a16:rowId xmlns:a16="http://schemas.microsoft.com/office/drawing/2014/main" val="3370486042"/>
                  </a:ext>
                </a:extLst>
              </a:tr>
              <a:tr h="359062">
                <a:tc>
                  <a:txBody>
                    <a:bodyPr/>
                    <a:lstStyle/>
                    <a:p>
                      <a:r>
                        <a:rPr lang="hr-HR" sz="1200"/>
                        <a:t>0x4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@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A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B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C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D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E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F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G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H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I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J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K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L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M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N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O</a:t>
                      </a:r>
                    </a:p>
                  </a:txBody>
                  <a:tcPr marL="39017" marR="39017" marT="19508" marB="19508" anchor="ctr"/>
                </a:tc>
                <a:extLst>
                  <a:ext uri="{0D108BD9-81ED-4DB2-BD59-A6C34878D82A}">
                    <a16:rowId xmlns:a16="http://schemas.microsoft.com/office/drawing/2014/main" val="921394905"/>
                  </a:ext>
                </a:extLst>
              </a:tr>
              <a:tr h="359062">
                <a:tc>
                  <a:txBody>
                    <a:bodyPr/>
                    <a:lstStyle/>
                    <a:p>
                      <a:r>
                        <a:rPr lang="hr-HR" sz="1200"/>
                        <a:t>0x5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P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Q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R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T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U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V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W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X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Y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Z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[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\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]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^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_</a:t>
                      </a:r>
                    </a:p>
                  </a:txBody>
                  <a:tcPr marL="39017" marR="39017" marT="19508" marB="19508" anchor="ctr"/>
                </a:tc>
                <a:extLst>
                  <a:ext uri="{0D108BD9-81ED-4DB2-BD59-A6C34878D82A}">
                    <a16:rowId xmlns:a16="http://schemas.microsoft.com/office/drawing/2014/main" val="1806130359"/>
                  </a:ext>
                </a:extLst>
              </a:tr>
              <a:tr h="359062">
                <a:tc>
                  <a:txBody>
                    <a:bodyPr/>
                    <a:lstStyle/>
                    <a:p>
                      <a:r>
                        <a:rPr lang="hr-HR" sz="1200"/>
                        <a:t>0x6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`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a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b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c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d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e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f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g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h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i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j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k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l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m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n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o</a:t>
                      </a:r>
                    </a:p>
                  </a:txBody>
                  <a:tcPr marL="39017" marR="39017" marT="19508" marB="19508" anchor="ctr"/>
                </a:tc>
                <a:extLst>
                  <a:ext uri="{0D108BD9-81ED-4DB2-BD59-A6C34878D82A}">
                    <a16:rowId xmlns:a16="http://schemas.microsoft.com/office/drawing/2014/main" val="2077940592"/>
                  </a:ext>
                </a:extLst>
              </a:tr>
              <a:tr h="359062">
                <a:tc>
                  <a:txBody>
                    <a:bodyPr/>
                    <a:lstStyle/>
                    <a:p>
                      <a:r>
                        <a:rPr lang="hr-HR" sz="1200"/>
                        <a:t>0x7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p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q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r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t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u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v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w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x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y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z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{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|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}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~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del</a:t>
                      </a:r>
                    </a:p>
                  </a:txBody>
                  <a:tcPr marL="39017" marR="39017" marT="19508" marB="19508" anchor="ctr"/>
                </a:tc>
                <a:extLst>
                  <a:ext uri="{0D108BD9-81ED-4DB2-BD59-A6C34878D82A}">
                    <a16:rowId xmlns:a16="http://schemas.microsoft.com/office/drawing/2014/main" val="498173318"/>
                  </a:ext>
                </a:extLst>
              </a:tr>
              <a:tr h="359062">
                <a:tc>
                  <a:txBody>
                    <a:bodyPr/>
                    <a:lstStyle/>
                    <a:p>
                      <a:r>
                        <a:rPr lang="hr-HR" sz="1200"/>
                        <a:t>0x8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pad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hop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bph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nbh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ind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nel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ssa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esa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hts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htj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vts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pld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plu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ri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ss2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ss3</a:t>
                      </a:r>
                    </a:p>
                  </a:txBody>
                  <a:tcPr marL="39017" marR="39017" marT="19508" marB="19508" anchor="ctr"/>
                </a:tc>
                <a:extLst>
                  <a:ext uri="{0D108BD9-81ED-4DB2-BD59-A6C34878D82A}">
                    <a16:rowId xmlns:a16="http://schemas.microsoft.com/office/drawing/2014/main" val="46418458"/>
                  </a:ext>
                </a:extLst>
              </a:tr>
              <a:tr h="359062">
                <a:tc>
                  <a:txBody>
                    <a:bodyPr/>
                    <a:lstStyle/>
                    <a:p>
                      <a:r>
                        <a:rPr lang="hr-HR" sz="1200"/>
                        <a:t>0x9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dcs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pu1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pu2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sts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cch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mw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spa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epa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sos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sgci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sci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csi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st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osc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pm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apc</a:t>
                      </a:r>
                    </a:p>
                  </a:txBody>
                  <a:tcPr marL="39017" marR="39017" marT="19508" marB="19508" anchor="ctr"/>
                </a:tc>
                <a:extLst>
                  <a:ext uri="{0D108BD9-81ED-4DB2-BD59-A6C34878D82A}">
                    <a16:rowId xmlns:a16="http://schemas.microsoft.com/office/drawing/2014/main" val="1478439622"/>
                  </a:ext>
                </a:extLst>
              </a:tr>
              <a:tr h="359062">
                <a:tc>
                  <a:txBody>
                    <a:bodyPr/>
                    <a:lstStyle/>
                    <a:p>
                      <a:r>
                        <a:rPr lang="hr-HR" sz="1200"/>
                        <a:t>0xa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nbsp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Ą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˘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Ł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¤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Ľ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Ś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§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¨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Š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Ş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Ť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Ź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shy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Ž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Ż</a:t>
                      </a:r>
                    </a:p>
                  </a:txBody>
                  <a:tcPr marL="39017" marR="39017" marT="19508" marB="19508" anchor="ctr"/>
                </a:tc>
                <a:extLst>
                  <a:ext uri="{0D108BD9-81ED-4DB2-BD59-A6C34878D82A}">
                    <a16:rowId xmlns:a16="http://schemas.microsoft.com/office/drawing/2014/main" val="3450520365"/>
                  </a:ext>
                </a:extLst>
              </a:tr>
              <a:tr h="359062">
                <a:tc>
                  <a:txBody>
                    <a:bodyPr/>
                    <a:lstStyle/>
                    <a:p>
                      <a:r>
                        <a:rPr lang="hr-HR" sz="1200"/>
                        <a:t>0xb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°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ą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˛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ł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´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ľ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ś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ˇ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¸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š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ş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ť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ź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˝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ž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ż</a:t>
                      </a:r>
                    </a:p>
                  </a:txBody>
                  <a:tcPr marL="39017" marR="39017" marT="19508" marB="19508" anchor="ctr"/>
                </a:tc>
                <a:extLst>
                  <a:ext uri="{0D108BD9-81ED-4DB2-BD59-A6C34878D82A}">
                    <a16:rowId xmlns:a16="http://schemas.microsoft.com/office/drawing/2014/main" val="1530875001"/>
                  </a:ext>
                </a:extLst>
              </a:tr>
              <a:tr h="359062">
                <a:tc>
                  <a:txBody>
                    <a:bodyPr/>
                    <a:lstStyle/>
                    <a:p>
                      <a:r>
                        <a:rPr lang="hr-HR" sz="1200"/>
                        <a:t>0xc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Ŕ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Á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Â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Ă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Ä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Ĺ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Ć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Ç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Č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É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Ę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Ë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Ě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Í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Î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Ď</a:t>
                      </a:r>
                    </a:p>
                  </a:txBody>
                  <a:tcPr marL="39017" marR="39017" marT="19508" marB="19508" anchor="ctr"/>
                </a:tc>
                <a:extLst>
                  <a:ext uri="{0D108BD9-81ED-4DB2-BD59-A6C34878D82A}">
                    <a16:rowId xmlns:a16="http://schemas.microsoft.com/office/drawing/2014/main" val="4285434488"/>
                  </a:ext>
                </a:extLst>
              </a:tr>
              <a:tr h="359062">
                <a:tc>
                  <a:txBody>
                    <a:bodyPr/>
                    <a:lstStyle/>
                    <a:p>
                      <a:r>
                        <a:rPr lang="hr-HR" sz="1200"/>
                        <a:t>0xd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Đ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Ń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Ň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Ó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Ô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Ő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Ö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×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Ř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Ů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Ú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Ű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Ü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Ý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Ţ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ß</a:t>
                      </a:r>
                    </a:p>
                  </a:txBody>
                  <a:tcPr marL="39017" marR="39017" marT="19508" marB="19508" anchor="ctr"/>
                </a:tc>
                <a:extLst>
                  <a:ext uri="{0D108BD9-81ED-4DB2-BD59-A6C34878D82A}">
                    <a16:rowId xmlns:a16="http://schemas.microsoft.com/office/drawing/2014/main" val="3366974952"/>
                  </a:ext>
                </a:extLst>
              </a:tr>
              <a:tr h="359062">
                <a:tc>
                  <a:txBody>
                    <a:bodyPr/>
                    <a:lstStyle/>
                    <a:p>
                      <a:r>
                        <a:rPr lang="hr-HR" sz="1200"/>
                        <a:t>0xe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ŕ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á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â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ă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ä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ĺ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ć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ç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č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é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ę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ë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ě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í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î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ď</a:t>
                      </a:r>
                    </a:p>
                  </a:txBody>
                  <a:tcPr marL="39017" marR="39017" marT="19508" marB="19508" anchor="ctr"/>
                </a:tc>
                <a:extLst>
                  <a:ext uri="{0D108BD9-81ED-4DB2-BD59-A6C34878D82A}">
                    <a16:rowId xmlns:a16="http://schemas.microsoft.com/office/drawing/2014/main" val="504051375"/>
                  </a:ext>
                </a:extLst>
              </a:tr>
              <a:tr h="359062">
                <a:tc>
                  <a:txBody>
                    <a:bodyPr/>
                    <a:lstStyle/>
                    <a:p>
                      <a:r>
                        <a:rPr lang="hr-HR" sz="1200"/>
                        <a:t>0xf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đ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ń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ň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ó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ô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ő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ö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÷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ř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ů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ú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u-HU" sz="1200"/>
                        <a:t>ű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ü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ý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ţ</a:t>
                      </a:r>
                    </a:p>
                  </a:txBody>
                  <a:tcPr marL="39017" marR="39017" marT="19508" marB="19508" anchor="ctr"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˙</a:t>
                      </a:r>
                    </a:p>
                  </a:txBody>
                  <a:tcPr marL="39017" marR="39017" marT="19508" marB="19508" anchor="ctr"/>
                </a:tc>
                <a:extLst>
                  <a:ext uri="{0D108BD9-81ED-4DB2-BD59-A6C34878D82A}">
                    <a16:rowId xmlns:a16="http://schemas.microsoft.com/office/drawing/2014/main" val="1887261443"/>
                  </a:ext>
                </a:extLst>
              </a:tr>
            </a:tbl>
          </a:graphicData>
        </a:graphic>
      </p:graphicFrame>
      <p:sp>
        <p:nvSpPr>
          <p:cNvPr id="8" name="Elipsa 7"/>
          <p:cNvSpPr/>
          <p:nvPr/>
        </p:nvSpPr>
        <p:spPr>
          <a:xfrm flipH="1">
            <a:off x="3287688" y="4653136"/>
            <a:ext cx="495674" cy="306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/>
          <p:cNvSpPr/>
          <p:nvPr/>
        </p:nvSpPr>
        <p:spPr>
          <a:xfrm flipH="1">
            <a:off x="9624392" y="3861048"/>
            <a:ext cx="495674" cy="306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951308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0167" y="692696"/>
            <a:ext cx="11277600" cy="1143000"/>
          </a:xfrm>
        </p:spPr>
        <p:txBody>
          <a:bodyPr/>
          <a:lstStyle/>
          <a:p>
            <a:r>
              <a:rPr lang="hr-HR" dirty="0" smtClean="0"/>
              <a:t>UNICODE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1199419" y="1628800"/>
            <a:ext cx="9433048" cy="4464496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6600"/>
              </a:buClr>
              <a:buNone/>
            </a:pPr>
            <a:r>
              <a:rPr lang="hr-HR" altLang="sr-Latn-RS" dirty="0"/>
              <a:t>8-bitni ASCII </a:t>
            </a:r>
            <a:r>
              <a:rPr lang="hr-HR" altLang="sr-Latn-RS" dirty="0" smtClean="0"/>
              <a:t>kod </a:t>
            </a:r>
            <a:r>
              <a:rPr lang="hr-HR" altLang="sr-Latn-RS" dirty="0"/>
              <a:t>nije dovoljan za prikaz znakova svih jezika u svijetu </a:t>
            </a:r>
          </a:p>
          <a:p>
            <a:pPr>
              <a:lnSpc>
                <a:spcPct val="140000"/>
              </a:lnSpc>
              <a:buClr>
                <a:srgbClr val="006600"/>
              </a:buClr>
              <a:buNone/>
            </a:pPr>
            <a:r>
              <a:rPr kumimoji="1" lang="hr-HR" altLang="sr-Latn-RS" dirty="0">
                <a:solidFill>
                  <a:srgbClr val="CC3300"/>
                </a:solidFill>
                <a:latin typeface="Tahoma" panose="020B0604030504040204" pitchFamily="34" charset="0"/>
              </a:rPr>
              <a:t>UNICODE: </a:t>
            </a:r>
            <a:r>
              <a:rPr lang="hr-HR" dirty="0" smtClean="0"/>
              <a:t>Standard </a:t>
            </a:r>
            <a:r>
              <a:rPr lang="hr-HR" dirty="0"/>
              <a:t>za razmjenu podataka usmjeren na prikaz slova na način neovisan o jeziku, računalnom programu ili računalnoj platformi</a:t>
            </a:r>
            <a:endParaRPr kumimoji="1" lang="hr-HR" altLang="sr-Latn-RS" dirty="0">
              <a:solidFill>
                <a:srgbClr val="CC3300"/>
              </a:solidFill>
              <a:latin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UTF-8</a:t>
            </a:r>
            <a:r>
              <a:rPr lang="hr-HR" dirty="0" smtClean="0"/>
              <a:t>: 1 do 4 bajta po znaku, ASCII se zapisuje jednim bajtom</a:t>
            </a:r>
          </a:p>
          <a:p>
            <a:pPr lvl="1"/>
            <a:r>
              <a:rPr lang="hr-HR" dirty="0" smtClean="0"/>
              <a:t>osnovni ASCII se zapisuje jednim bajtom, </a:t>
            </a:r>
          </a:p>
          <a:p>
            <a:pPr lvl="1"/>
            <a:r>
              <a:rPr lang="hr-HR" dirty="0" smtClean="0"/>
              <a:t>naši znakovi  (i većina svjetskih jezika) sa 2 bajta, </a:t>
            </a:r>
          </a:p>
          <a:p>
            <a:pPr lvl="1"/>
            <a:r>
              <a:rPr lang="hr-HR" dirty="0" smtClean="0"/>
              <a:t>tri bajta služe za ostale (Kina, Japan, Koreja), </a:t>
            </a:r>
          </a:p>
          <a:p>
            <a:pPr lvl="1"/>
            <a:r>
              <a:rPr lang="hr-HR" dirty="0" smtClean="0"/>
              <a:t>a 4 za ostalo (matematički simboli, </a:t>
            </a:r>
            <a:r>
              <a:rPr lang="hr-HR" dirty="0" err="1" smtClean="0"/>
              <a:t>emoji</a:t>
            </a:r>
            <a:r>
              <a:rPr lang="hr-HR" dirty="0"/>
              <a:t> 😭,  </a:t>
            </a:r>
            <a:r>
              <a:rPr lang="hr-HR" dirty="0" smtClean="0"/>
              <a:t>…)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UTF-16</a:t>
            </a:r>
            <a:r>
              <a:rPr lang="hr-HR" dirty="0" smtClean="0"/>
              <a:t>: 2  ili 4 bajta po znaku </a:t>
            </a: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15A1E8-4DCA-4A74-B658-E7B2CE1E705F}" type="slidenum">
              <a:rPr lang="en-GB" altLang="sr-Latn-RS" smtClean="0"/>
              <a:pPr>
                <a:defRPr/>
              </a:pPr>
              <a:t>12</a:t>
            </a:fld>
            <a:endParaRPr lang="en-GB" altLang="sr-Latn-RS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703512" y="5265597"/>
            <a:ext cx="8424862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None/>
            </a:pPr>
            <a:endParaRPr kumimoji="1" lang="hr-HR" altLang="sr-Latn-RS" sz="2000" dirty="0">
              <a:solidFill>
                <a:srgbClr val="CC3300"/>
              </a:solidFill>
              <a:latin typeface="Tahoma" panose="020B060403050404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9776124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9086" y="468288"/>
            <a:ext cx="11277600" cy="75091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Varijabilnost UTF-8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911424" y="2122512"/>
            <a:ext cx="5588000" cy="5334000"/>
          </a:xfrm>
        </p:spPr>
        <p:txBody>
          <a:bodyPr/>
          <a:lstStyle/>
          <a:p>
            <a:pPr marL="0" indent="0">
              <a:buNone/>
            </a:pPr>
            <a:r>
              <a:rPr lang="hr-HR" dirty="0" err="1"/>
              <a:t>ŠĐČĆŽćč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888088" y="2122512"/>
            <a:ext cx="5588000" cy="5334000"/>
          </a:xfrm>
        </p:spPr>
        <p:txBody>
          <a:bodyPr/>
          <a:lstStyle/>
          <a:p>
            <a:pPr marL="0" indent="0">
              <a:buNone/>
            </a:pPr>
            <a:r>
              <a:rPr lang="hr-HR" dirty="0" err="1"/>
              <a:t>qwerty</a:t>
            </a: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15A1E8-4DCA-4A74-B658-E7B2CE1E705F}" type="slidenum">
              <a:rPr lang="en-GB" altLang="sr-Latn-RS" smtClean="0"/>
              <a:pPr>
                <a:defRPr/>
              </a:pPr>
              <a:t>13</a:t>
            </a:fld>
            <a:endParaRPr lang="en-GB" altLang="sr-Latn-RS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425" y="2009775"/>
            <a:ext cx="3457575" cy="48482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2079456"/>
            <a:ext cx="3457575" cy="4848225"/>
          </a:xfrm>
          <a:prstGeom prst="rect">
            <a:avLst/>
          </a:prstGeom>
        </p:spPr>
      </p:pic>
      <p:sp>
        <p:nvSpPr>
          <p:cNvPr id="9" name="Elipsa 8"/>
          <p:cNvSpPr/>
          <p:nvPr/>
        </p:nvSpPr>
        <p:spPr>
          <a:xfrm>
            <a:off x="9682088" y="3569695"/>
            <a:ext cx="777403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/>
          <p:cNvSpPr/>
          <p:nvPr/>
        </p:nvSpPr>
        <p:spPr>
          <a:xfrm>
            <a:off x="4247046" y="3569695"/>
            <a:ext cx="777403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0428719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Rezervirano mjesto sadržaja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849357"/>
              </p:ext>
            </p:extLst>
          </p:nvPr>
        </p:nvGraphicFramePr>
        <p:xfrm>
          <a:off x="1919536" y="4053840"/>
          <a:ext cx="8229600" cy="219456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42464601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8872778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948946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/>
                        <a:t>Opis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/>
                        <a:t>Znak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/>
                        <a:t>Kod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526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r-HR" dirty="0"/>
                        <a:t>Capital C </a:t>
                      </a:r>
                      <a:r>
                        <a:rPr lang="hr-HR" dirty="0" err="1"/>
                        <a:t>with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acute</a:t>
                      </a:r>
                      <a:endParaRPr lang="hr-H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/>
                        <a:t>Ć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/>
                        <a:t>&amp;#262;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330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r-HR"/>
                        <a:t>Capital C with caron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/>
                        <a:t>Č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/>
                        <a:t>&amp;#268;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868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r-HR"/>
                        <a:t>Capital D with stroke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/>
                        <a:t>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/>
                        <a:t>&amp;#272;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22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r-HR"/>
                        <a:t>Capital S with caron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/>
                        <a:t>Š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/>
                        <a:t>&amp;#352;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36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r-HR"/>
                        <a:t>Capital Z with caron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/>
                        <a:t>Ž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&amp;#381;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318755"/>
                  </a:ext>
                </a:extLst>
              </a:tr>
            </a:tbl>
          </a:graphicData>
        </a:graphic>
      </p:graphicFrame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5A1E8-4DCA-4A74-B658-E7B2CE1E705F}" type="slidenum">
              <a:rPr lang="en-GB" altLang="sr-Latn-RS" smtClean="0"/>
              <a:pPr>
                <a:defRPr/>
              </a:pPr>
              <a:t>14</a:t>
            </a:fld>
            <a:endParaRPr lang="en-GB" altLang="sr-Latn-RS"/>
          </a:p>
        </p:txBody>
      </p:sp>
      <p:graphicFrame>
        <p:nvGraphicFramePr>
          <p:cNvPr id="9" name="Tablic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982450"/>
              </p:ext>
            </p:extLst>
          </p:nvPr>
        </p:nvGraphicFramePr>
        <p:xfrm>
          <a:off x="1903161" y="1340768"/>
          <a:ext cx="8229600" cy="219456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83227355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47942746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8851152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/>
                        <a:t>Opis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Znak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/>
                        <a:t>Kod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376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r-HR" dirty="0" err="1"/>
                        <a:t>Small</a:t>
                      </a:r>
                      <a:r>
                        <a:rPr lang="hr-HR" dirty="0"/>
                        <a:t> C </a:t>
                      </a:r>
                      <a:r>
                        <a:rPr lang="hr-HR" dirty="0" err="1"/>
                        <a:t>with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acute</a:t>
                      </a:r>
                      <a:endParaRPr lang="hr-H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/>
                        <a:t>ć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/>
                        <a:t>&amp;#263;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452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r-HR"/>
                        <a:t>Small C with caron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/>
                        <a:t>č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&amp;#269;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951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r-HR"/>
                        <a:t>Small D with stroke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/>
                        <a:t>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/>
                        <a:t>&amp;#273;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394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r-HR"/>
                        <a:t>Small S with caron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/>
                        <a:t>š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/>
                        <a:t>&amp;#353;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729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r-HR"/>
                        <a:t>Small Z with caron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/>
                        <a:t>ž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&amp;#382;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665769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631504" y="725215"/>
            <a:ext cx="3804247" cy="6155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r-Latn-RS" altLang="sr-Latn-RS" sz="2000" b="1" dirty="0"/>
              <a:t>UTF posebni hrvatski znakovi</a:t>
            </a:r>
          </a:p>
          <a:p>
            <a:r>
              <a:rPr lang="sr-Latn-RS" altLang="sr-Latn-RS" sz="1400" dirty="0"/>
              <a:t> </a:t>
            </a:r>
            <a:endParaRPr lang="sr-Latn-RS" altLang="sr-Latn-RS" sz="4800" dirty="0"/>
          </a:p>
        </p:txBody>
      </p:sp>
    </p:spTree>
    <p:extLst>
      <p:ext uri="{BB962C8B-B14F-4D97-AF65-F5344CB8AC3E}">
        <p14:creationId xmlns:p14="http://schemas.microsoft.com/office/powerpoint/2010/main" val="1407020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657" y="350520"/>
            <a:ext cx="11277600" cy="1143000"/>
          </a:xfrm>
        </p:spPr>
        <p:txBody>
          <a:bodyPr/>
          <a:lstStyle/>
          <a:p>
            <a:r>
              <a:rPr lang="hr-HR" dirty="0" smtClean="0"/>
              <a:t>Boje (RGB)</a:t>
            </a: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15A1E8-4DCA-4A74-B658-E7B2CE1E705F}" type="slidenum">
              <a:rPr lang="en-GB" altLang="sr-Latn-RS" smtClean="0"/>
              <a:pPr>
                <a:defRPr/>
              </a:pPr>
              <a:t>15</a:t>
            </a:fld>
            <a:endParaRPr lang="en-GB" altLang="sr-Latn-RS"/>
          </a:p>
        </p:txBody>
      </p:sp>
      <p:graphicFrame>
        <p:nvGraphicFramePr>
          <p:cNvPr id="6" name="Group 14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607825"/>
              </p:ext>
            </p:extLst>
          </p:nvPr>
        </p:nvGraphicFramePr>
        <p:xfrm>
          <a:off x="1703512" y="1493520"/>
          <a:ext cx="6480720" cy="5212080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5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r-Latn-C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000033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000066</a:t>
                      </a:r>
                      <a:endParaRPr kumimoji="0" lang="hr-H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000099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0000CC</a:t>
                      </a:r>
                      <a:endParaRPr kumimoji="0" lang="hr-H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0000FF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003300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003333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003366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003399</a:t>
                      </a:r>
                      <a:endParaRPr kumimoji="0" lang="hr-H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0033CC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0033FF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006600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006633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006666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006699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0066CC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0066FF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009900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009933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009966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009999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0099CC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0099FF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00CC00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00CC33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00CC66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00CC99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00CCCC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00CCFF</a:t>
                      </a:r>
                      <a:endParaRPr kumimoji="0" lang="hr-H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990000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990033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990066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990099</a:t>
                      </a:r>
                      <a:endParaRPr kumimoji="0" lang="hr-H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9900CC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9900FF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993300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993333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993366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993399</a:t>
                      </a:r>
                      <a:endParaRPr kumimoji="0" lang="hr-H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9933CC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9933FF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996600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996633</a:t>
                      </a:r>
                      <a:endParaRPr kumimoji="0" lang="hr-H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996666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996699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9966CC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9966FF</a:t>
                      </a:r>
                      <a:endParaRPr kumimoji="0" lang="hr-H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999900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999933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999966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999999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9999CC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9999FF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99CC00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99CC33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99CC66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99CC99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99CCCC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99CCFF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FF0000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FF0033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FF0066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FF0099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FF00CC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FF00FF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FF3300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FF3333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FF3366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FF3399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FF33CC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FF33FF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FF6600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FF6633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FF6666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FF6699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FF66CC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FF66FF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FF9900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FF9933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FF9966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FF9999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FF99CC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FF99FF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FFCC00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FFCC33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FFCC66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FFCC99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FFCCCC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FFCCFF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FFFF00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FFFF33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FFFF66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FFFF99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FFFFCC</a:t>
                      </a:r>
                      <a:endParaRPr kumimoji="0" lang="hr-H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FFFFFF</a:t>
                      </a:r>
                      <a:endParaRPr kumimoji="0" lang="hr-H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8327484" y="3645024"/>
            <a:ext cx="234051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dirty="0" smtClean="0"/>
              <a:t>Nijansu čini udio tri </a:t>
            </a:r>
            <a:r>
              <a:rPr lang="hr-HR" dirty="0"/>
              <a:t>boje – </a:t>
            </a:r>
            <a:r>
              <a:rPr lang="hr-HR" dirty="0" smtClean="0"/>
              <a:t>crvene, zelene </a:t>
            </a:r>
            <a:r>
              <a:rPr lang="hr-HR" dirty="0"/>
              <a:t>i </a:t>
            </a:r>
            <a:r>
              <a:rPr lang="hr-HR" dirty="0" smtClean="0"/>
              <a:t>plave </a:t>
            </a:r>
          </a:p>
          <a:p>
            <a:pPr>
              <a:lnSpc>
                <a:spcPct val="90000"/>
              </a:lnSpc>
            </a:pPr>
            <a:r>
              <a:rPr lang="hr-HR" dirty="0" smtClean="0"/>
              <a:t>(</a:t>
            </a:r>
            <a:r>
              <a:rPr lang="hr-HR" dirty="0"/>
              <a:t>RGB boje). </a:t>
            </a:r>
            <a:endParaRPr lang="hr-HR" dirty="0" smtClean="0"/>
          </a:p>
          <a:p>
            <a:pPr>
              <a:lnSpc>
                <a:spcPct val="90000"/>
              </a:lnSpc>
            </a:pP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8760296" y="1916832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00 00 FF</a:t>
            </a:r>
          </a:p>
          <a:p>
            <a:r>
              <a:rPr lang="hr-HR" dirty="0" smtClean="0"/>
              <a:t>R   G   B</a:t>
            </a:r>
          </a:p>
          <a:p>
            <a:r>
              <a:rPr lang="hr-HR" dirty="0" smtClean="0">
                <a:solidFill>
                  <a:schemeClr val="accent2"/>
                </a:solidFill>
              </a:rPr>
              <a:t>Plava!</a:t>
            </a:r>
            <a:endParaRPr lang="hr-HR" dirty="0">
              <a:solidFill>
                <a:schemeClr val="accent2"/>
              </a:solidFill>
            </a:endParaRPr>
          </a:p>
        </p:txBody>
      </p:sp>
      <p:sp>
        <p:nvSpPr>
          <p:cNvPr id="11" name="Strelica dolje 10"/>
          <p:cNvSpPr/>
          <p:nvPr/>
        </p:nvSpPr>
        <p:spPr>
          <a:xfrm rot="6511929">
            <a:off x="8162206" y="1457084"/>
            <a:ext cx="618562" cy="705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371" y="3705226"/>
            <a:ext cx="42767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9890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979355" y="476672"/>
            <a:ext cx="8458200" cy="1143000"/>
          </a:xfrm>
        </p:spPr>
        <p:txBody>
          <a:bodyPr/>
          <a:lstStyle/>
          <a:p>
            <a:r>
              <a:rPr lang="hr-HR" altLang="sr-Latn-RS" dirty="0" smtClean="0"/>
              <a:t>Što smo naučili?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8456FC-E799-4C98-B702-40AEDD3404E0}" type="slidenum">
              <a:rPr lang="en-GB" altLang="sr-Latn-R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sr-Latn-RS" sz="14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1424" y="1484784"/>
            <a:ext cx="6048672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AutoNum type="arabicPeriod"/>
            </a:pPr>
            <a:r>
              <a:rPr lang="hr-HR" altLang="sr-Latn-RS" sz="2400" dirty="0"/>
              <a:t>Koliko mjesta u memoriji računala zauzima tvoje </a:t>
            </a:r>
            <a:r>
              <a:rPr lang="hr-HR" altLang="sr-Latn-RS" sz="2400" dirty="0" smtClean="0"/>
              <a:t>ime ako koristimo ASCII kod?</a:t>
            </a:r>
            <a:endParaRPr lang="hr-HR" altLang="sr-Latn-RS" sz="2400" dirty="0"/>
          </a:p>
          <a:p>
            <a:pPr eaLnBrk="1" hangingPunct="1">
              <a:spcBef>
                <a:spcPts val="600"/>
              </a:spcBef>
              <a:buFontTx/>
              <a:buAutoNum type="arabicPeriod"/>
            </a:pPr>
            <a:r>
              <a:rPr lang="hr-HR" altLang="sr-Latn-RS" sz="2400" dirty="0"/>
              <a:t>Pomoću ASCII tablice zapiši svoje ime kako ga pohranjuje računalo (</a:t>
            </a:r>
            <a:r>
              <a:rPr lang="hr-HR" altLang="sr-Latn-RS" sz="2400" dirty="0" err="1"/>
              <a:t>heksadekadski</a:t>
            </a:r>
            <a:r>
              <a:rPr lang="hr-HR" altLang="sr-Latn-RS" sz="2400" dirty="0"/>
              <a:t>).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44" y="2348880"/>
            <a:ext cx="4799856" cy="461890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3744" y="1245467"/>
            <a:ext cx="8064896" cy="1143000"/>
          </a:xfrm>
        </p:spPr>
        <p:txBody>
          <a:bodyPr/>
          <a:lstStyle/>
          <a:p>
            <a:r>
              <a:rPr lang="hr-HR" dirty="0" smtClean="0"/>
              <a:t>MS word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9896" y="3006265"/>
            <a:ext cx="5508104" cy="3699336"/>
          </a:xfrm>
          <a:prstGeom prst="rect">
            <a:avLst/>
          </a:prstGeo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15A1E8-4DCA-4A74-B658-E7B2CE1E705F}" type="slidenum">
              <a:rPr lang="en-GB" altLang="sr-Latn-RS" smtClean="0"/>
              <a:pPr>
                <a:defRPr/>
              </a:pPr>
              <a:t>17</a:t>
            </a:fld>
            <a:endParaRPr lang="en-GB" altLang="sr-Latn-RS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067927"/>
            <a:ext cx="5772150" cy="3876675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2807492" y="3808759"/>
            <a:ext cx="4032448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6736349" y="5619365"/>
            <a:ext cx="4032448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416934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40878" y="1217756"/>
            <a:ext cx="4306354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Naši znakovi</a:t>
            </a:r>
            <a:br>
              <a:rPr lang="hr-HR" dirty="0" smtClean="0"/>
            </a:br>
            <a:r>
              <a:rPr lang="hr-HR" dirty="0" smtClean="0"/>
              <a:t>primjer: ž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08838" y="3284985"/>
            <a:ext cx="5359163" cy="3599305"/>
          </a:xfrm>
          <a:prstGeom prst="rect">
            <a:avLst/>
          </a:prstGeo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15A1E8-4DCA-4A74-B658-E7B2CE1E705F}" type="slidenum">
              <a:rPr lang="en-GB" altLang="sr-Latn-RS" smtClean="0"/>
              <a:pPr>
                <a:defRPr/>
              </a:pPr>
              <a:t>18</a:t>
            </a:fld>
            <a:endParaRPr lang="en-GB" altLang="sr-Latn-RS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128143"/>
            <a:ext cx="5772150" cy="3876675"/>
          </a:xfrm>
          <a:prstGeom prst="rect">
            <a:avLst/>
          </a:prstGeom>
        </p:spPr>
      </p:pic>
      <p:sp>
        <p:nvSpPr>
          <p:cNvPr id="8" name="Elipsa 7"/>
          <p:cNvSpPr/>
          <p:nvPr/>
        </p:nvSpPr>
        <p:spPr>
          <a:xfrm>
            <a:off x="3155752" y="3861048"/>
            <a:ext cx="4032448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/>
          <p:cNvSpPr/>
          <p:nvPr/>
        </p:nvSpPr>
        <p:spPr>
          <a:xfrm>
            <a:off x="6843760" y="5770053"/>
            <a:ext cx="4032448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881522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slov 1"/>
          <p:cNvSpPr>
            <a:spLocks noGrp="1"/>
          </p:cNvSpPr>
          <p:nvPr>
            <p:ph type="title"/>
          </p:nvPr>
        </p:nvSpPr>
        <p:spPr>
          <a:xfrm>
            <a:off x="1295402" y="740247"/>
            <a:ext cx="9601196" cy="1303867"/>
          </a:xfrm>
        </p:spPr>
        <p:txBody>
          <a:bodyPr/>
          <a:lstStyle/>
          <a:p>
            <a:r>
              <a:rPr lang="hr-HR" altLang="sr-Latn-RS" dirty="0" smtClean="0"/>
              <a:t>Zadatak 1</a:t>
            </a:r>
          </a:p>
        </p:txBody>
      </p:sp>
      <p:sp>
        <p:nvSpPr>
          <p:cNvPr id="37891" name="Rezervirano mjesto sadržaja 2"/>
          <p:cNvSpPr>
            <a:spLocks noGrp="1"/>
          </p:cNvSpPr>
          <p:nvPr>
            <p:ph idx="1"/>
          </p:nvPr>
        </p:nvSpPr>
        <p:spPr>
          <a:xfrm>
            <a:off x="1295402" y="2682391"/>
            <a:ext cx="8229600" cy="2548880"/>
          </a:xfrm>
        </p:spPr>
        <p:txBody>
          <a:bodyPr/>
          <a:lstStyle/>
          <a:p>
            <a:r>
              <a:rPr lang="pl-PL" altLang="sr-Latn-RS" dirty="0" smtClean="0"/>
              <a:t>Koliko je ukupno znakova moguce pohraniti na memorijski prostor velicine 256 KB ako se za zapis znakova rabi prošireni ASCII kôd.</a:t>
            </a:r>
            <a:endParaRPr lang="hr-HR" altLang="sr-Latn-RS" dirty="0" smtClean="0"/>
          </a:p>
        </p:txBody>
      </p:sp>
      <p:sp>
        <p:nvSpPr>
          <p:cNvPr id="37892" name="Rezervirano mjesto broja slajda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747F68-F2FE-4C3B-AD91-D5A9770DBB54}" type="slidenum">
              <a:rPr lang="en-US" altLang="sr-Latn-R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sr-Latn-RS" sz="1400"/>
          </a:p>
        </p:txBody>
      </p:sp>
      <p:sp>
        <p:nvSpPr>
          <p:cNvPr id="2" name="TekstniOkvir 1"/>
          <p:cNvSpPr txBox="1"/>
          <p:nvPr/>
        </p:nvSpPr>
        <p:spPr>
          <a:xfrm>
            <a:off x="3071665" y="5661248"/>
            <a:ext cx="6327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altLang="sr-Latn-RS" sz="2800" dirty="0"/>
              <a:t>=256*1024 znakova=262 144 znakova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4871864" y="5003329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1 znak=1bajt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4583832" y="4431962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256KB=256*1024 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3352" y="595719"/>
            <a:ext cx="11277600" cy="1143000"/>
          </a:xfrm>
        </p:spPr>
        <p:txBody>
          <a:bodyPr/>
          <a:lstStyle/>
          <a:p>
            <a:r>
              <a:rPr lang="hr-HR" altLang="sr-Latn-RS" dirty="0" smtClean="0"/>
              <a:t>Prikaz slova i ostalih znakova</a:t>
            </a:r>
            <a:endParaRPr lang="en-US" altLang="sr-Latn-RS" dirty="0" smtClean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87591" y="3074579"/>
            <a:ext cx="4553965" cy="227298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2000" dirty="0"/>
              <a:t>Koliko znakova moramo prikazati?</a:t>
            </a:r>
          </a:p>
          <a:p>
            <a:pPr lvl="1">
              <a:lnSpc>
                <a:spcPct val="90000"/>
              </a:lnSpc>
            </a:pPr>
            <a:r>
              <a:rPr lang="hr-HR" altLang="sr-Latn-RS" dirty="0"/>
              <a:t>26 velikih slova engleske abecede</a:t>
            </a:r>
          </a:p>
          <a:p>
            <a:pPr lvl="1">
              <a:lnSpc>
                <a:spcPct val="90000"/>
              </a:lnSpc>
            </a:pPr>
            <a:r>
              <a:rPr lang="hr-HR" altLang="sr-Latn-RS" dirty="0"/>
              <a:t>26 malih slova engleske abecede</a:t>
            </a:r>
          </a:p>
          <a:p>
            <a:pPr lvl="1">
              <a:lnSpc>
                <a:spcPct val="90000"/>
              </a:lnSpc>
            </a:pPr>
            <a:r>
              <a:rPr lang="hr-HR" altLang="sr-Latn-RS" dirty="0"/>
              <a:t>10 znamenaka</a:t>
            </a:r>
          </a:p>
          <a:p>
            <a:pPr lvl="1">
              <a:lnSpc>
                <a:spcPct val="90000"/>
              </a:lnSpc>
            </a:pPr>
            <a:r>
              <a:rPr lang="hr-HR" altLang="sr-Latn-RS" dirty="0"/>
              <a:t>operatori, interpunkcije, upravljački znakovi …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1271464" y="1602831"/>
            <a:ext cx="1015312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800" b="1" dirty="0" smtClean="0"/>
              <a:t>Kodiranje</a:t>
            </a:r>
            <a:r>
              <a:rPr lang="hr-HR" altLang="sr-Latn-RS" sz="2800" dirty="0" smtClean="0"/>
              <a:t>: postupak prevođenja brojeva, slova i znakova u binarni niz (broj)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800" b="1" dirty="0" smtClean="0"/>
              <a:t>Kod</a:t>
            </a:r>
            <a:r>
              <a:rPr lang="hr-HR" altLang="sr-Latn-RS" sz="2800" dirty="0" smtClean="0"/>
              <a:t>: skup </a:t>
            </a:r>
            <a:r>
              <a:rPr lang="hr-HR" altLang="sr-Latn-RS" sz="2800" dirty="0"/>
              <a:t>dogovorenih simbola </a:t>
            </a: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6023992" y="5373216"/>
            <a:ext cx="6192688" cy="6492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defRPr/>
            </a:pPr>
            <a:r>
              <a:rPr lang="hr-HR" sz="2400" dirty="0">
                <a:solidFill>
                  <a:srgbClr val="000066"/>
                </a:solidFill>
                <a:latin typeface="Tahoma" pitchFamily="34" charset="0"/>
              </a:rPr>
              <a:t>Za njihov prikaz je dovoljan 1 bajt</a:t>
            </a:r>
            <a:r>
              <a:rPr lang="hr-HR" sz="2400" dirty="0" smtClean="0">
                <a:solidFill>
                  <a:srgbClr val="000066"/>
                </a:solidFill>
                <a:latin typeface="Tahoma" pitchFamily="34" charset="0"/>
              </a:rPr>
              <a:t>!?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defRPr/>
            </a:pPr>
            <a:r>
              <a:rPr lang="hr-HR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256 kombinacija</a:t>
            </a:r>
            <a:endParaRPr lang="en-US" sz="24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" name="AutoShape 4" descr="Slikovni rezultat za binary"/>
          <p:cNvSpPr>
            <a:spLocks noChangeAspect="1" noChangeArrowheads="1"/>
          </p:cNvSpPr>
          <p:nvPr/>
        </p:nvSpPr>
        <p:spPr bwMode="auto">
          <a:xfrm>
            <a:off x="1679575" y="-1028700"/>
            <a:ext cx="38100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728" y="2987826"/>
            <a:ext cx="6575124" cy="215335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uiExpand="1" build="p"/>
      <p:bldP spid="27653" grpId="0"/>
      <p:bldP spid="14439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Zadatak 2</a:t>
            </a:r>
            <a:endParaRPr lang="hr-HR" altLang="sr-Latn-RS" dirty="0" smtClean="0"/>
          </a:p>
        </p:txBody>
      </p:sp>
      <p:sp>
        <p:nvSpPr>
          <p:cNvPr id="4608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dirty="0" smtClean="0"/>
              <a:t>Koliko je ukupno znakova moguće pohraniti na memorijski prostor veličine 4 KB ako se za zapis znakova koristi UTF-8 kod?</a:t>
            </a:r>
          </a:p>
        </p:txBody>
      </p:sp>
      <p:sp>
        <p:nvSpPr>
          <p:cNvPr id="4608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10341295" y="5470094"/>
            <a:ext cx="542697" cy="27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FCA2FE-77C4-456E-A4BB-811F6E838CA3}" type="slidenum">
              <a:rPr lang="en-US" altLang="sr-Latn-R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sr-Latn-RS" sz="1400"/>
          </a:p>
        </p:txBody>
      </p:sp>
      <p:sp>
        <p:nvSpPr>
          <p:cNvPr id="5" name="TekstniOkvir 4"/>
          <p:cNvSpPr txBox="1"/>
          <p:nvPr/>
        </p:nvSpPr>
        <p:spPr>
          <a:xfrm>
            <a:off x="3059059" y="5162342"/>
            <a:ext cx="6704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altLang="sr-Latn-RS" sz="2800" dirty="0"/>
              <a:t>=4*1024 bajtova/ (2 B/</a:t>
            </a:r>
            <a:r>
              <a:rPr lang="hr-HR" altLang="sr-Latn-RS" sz="2800" dirty="0" err="1"/>
              <a:t>zn</a:t>
            </a:r>
            <a:r>
              <a:rPr lang="hr-HR" altLang="sr-Latn-RS" sz="2800" dirty="0"/>
              <a:t>)=2048 znakova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4859259" y="4504423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1 znak=2bajta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4571227" y="3933056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4KB=4*1024 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Zadatak </a:t>
            </a:r>
            <a:r>
              <a:rPr lang="hr-HR" altLang="sr-Latn-RS" dirty="0" smtClean="0"/>
              <a:t>2</a:t>
            </a:r>
          </a:p>
        </p:txBody>
      </p:sp>
      <p:sp>
        <p:nvSpPr>
          <p:cNvPr id="41987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altLang="sr-Latn-RS" dirty="0" smtClean="0"/>
              <a:t>Ako je u ASCII tablici na 100. mjestu pohranjeno malo slovo d, na kojem se </a:t>
            </a:r>
            <a:r>
              <a:rPr lang="hr-HR" altLang="sr-Latn-RS" dirty="0" smtClean="0"/>
              <a:t>mjestu u ASCII tablici nalazi pohranjeno malo slovo a?</a:t>
            </a:r>
          </a:p>
          <a:p>
            <a:r>
              <a:rPr lang="hr-HR" altLang="sr-Latn-RS" dirty="0" smtClean="0"/>
              <a:t>a) 65</a:t>
            </a:r>
          </a:p>
          <a:p>
            <a:r>
              <a:rPr lang="hr-HR" altLang="sr-Latn-RS" dirty="0" smtClean="0"/>
              <a:t>b) 61</a:t>
            </a:r>
          </a:p>
          <a:p>
            <a:r>
              <a:rPr lang="hr-HR" altLang="sr-Latn-RS" dirty="0" smtClean="0"/>
              <a:t>c) 97</a:t>
            </a:r>
          </a:p>
          <a:p>
            <a:r>
              <a:rPr lang="hr-HR" altLang="sr-Latn-RS" dirty="0" smtClean="0"/>
              <a:t>d) 16</a:t>
            </a:r>
          </a:p>
        </p:txBody>
      </p:sp>
      <p:sp>
        <p:nvSpPr>
          <p:cNvPr id="41988" name="Rezervirano mjesto broja slajda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DA08DE-C61E-4797-9FA2-17BFC2FDA376}" type="slidenum">
              <a:rPr lang="en-US" altLang="sr-Latn-R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sr-Latn-RS" sz="14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Zadatak 3</a:t>
            </a:r>
            <a:endParaRPr lang="hr-HR" altLang="sr-Latn-RS" dirty="0" smtClean="0"/>
          </a:p>
        </p:txBody>
      </p:sp>
      <p:sp>
        <p:nvSpPr>
          <p:cNvPr id="44035" name="Rezervirano mjesto sadržaja 2"/>
          <p:cNvSpPr>
            <a:spLocks noGrp="1"/>
          </p:cNvSpPr>
          <p:nvPr>
            <p:ph idx="1"/>
          </p:nvPr>
        </p:nvSpPr>
        <p:spPr>
          <a:xfrm>
            <a:off x="1055440" y="2420888"/>
            <a:ext cx="6120680" cy="5001419"/>
          </a:xfrm>
        </p:spPr>
        <p:txBody>
          <a:bodyPr/>
          <a:lstStyle/>
          <a:p>
            <a:pPr marL="0" indent="0">
              <a:buNone/>
            </a:pPr>
            <a:r>
              <a:rPr lang="hr-HR" altLang="sr-Latn-RS" dirty="0" smtClean="0"/>
              <a:t>Niz </a:t>
            </a:r>
            <a:r>
              <a:rPr lang="hr-HR" altLang="sr-Latn-RS" dirty="0" err="1" smtClean="0"/>
              <a:t>heksadekadnih</a:t>
            </a:r>
            <a:r>
              <a:rPr lang="hr-HR" altLang="sr-Latn-RS" dirty="0" smtClean="0"/>
              <a:t> vrijednosti predstavlja tekst zapisan ASCII kodom:</a:t>
            </a:r>
          </a:p>
          <a:p>
            <a:pPr marL="0" indent="0">
              <a:buNone/>
            </a:pPr>
            <a:r>
              <a:rPr lang="hr-HR" altLang="sr-Latn-RS" dirty="0" smtClean="0"/>
              <a:t>47 65 6F 72 67 65 20 42 6F </a:t>
            </a:r>
            <a:r>
              <a:rPr lang="hr-HR" altLang="sr-Latn-RS" dirty="0" err="1" smtClean="0"/>
              <a:t>6F</a:t>
            </a:r>
            <a:r>
              <a:rPr lang="hr-HR" altLang="sr-Latn-RS" dirty="0" smtClean="0"/>
              <a:t> 6C 65.</a:t>
            </a:r>
          </a:p>
          <a:p>
            <a:pPr marL="0" indent="0">
              <a:buNone/>
            </a:pPr>
            <a:r>
              <a:rPr lang="pl-PL" altLang="sr-Latn-RS" dirty="0" smtClean="0"/>
              <a:t>Koji je tekst zapisan?</a:t>
            </a:r>
          </a:p>
          <a:p>
            <a:pPr marL="0" indent="0">
              <a:buNone/>
            </a:pPr>
            <a:r>
              <a:rPr lang="hr-HR" altLang="sr-Latn-RS" dirty="0" smtClean="0"/>
              <a:t>a) Perica </a:t>
            </a:r>
            <a:r>
              <a:rPr lang="hr-HR" altLang="sr-Latn-RS" dirty="0" err="1" smtClean="0"/>
              <a:t>Peric</a:t>
            </a:r>
            <a:endParaRPr lang="hr-HR" altLang="sr-Latn-RS" dirty="0" smtClean="0"/>
          </a:p>
          <a:p>
            <a:pPr marL="0" indent="0">
              <a:buNone/>
            </a:pPr>
            <a:r>
              <a:rPr lang="hr-HR" altLang="sr-Latn-RS" dirty="0" smtClean="0"/>
              <a:t>b) Gorana Goran</a:t>
            </a:r>
          </a:p>
          <a:p>
            <a:pPr marL="0" indent="0">
              <a:buNone/>
            </a:pPr>
            <a:r>
              <a:rPr lang="hr-HR" altLang="sr-Latn-RS" dirty="0" smtClean="0"/>
              <a:t>c) John </a:t>
            </a:r>
            <a:r>
              <a:rPr lang="hr-HR" altLang="sr-Latn-RS" dirty="0" err="1" smtClean="0"/>
              <a:t>Mauchly</a:t>
            </a:r>
            <a:endParaRPr lang="hr-HR" altLang="sr-Latn-RS" dirty="0" smtClean="0"/>
          </a:p>
          <a:p>
            <a:pPr marL="0" indent="0">
              <a:buNone/>
            </a:pPr>
            <a:r>
              <a:rPr lang="hr-HR" altLang="sr-Latn-RS" dirty="0" smtClean="0"/>
              <a:t>d) George Boole</a:t>
            </a:r>
          </a:p>
        </p:txBody>
      </p:sp>
      <p:sp>
        <p:nvSpPr>
          <p:cNvPr id="44036" name="Rezervirano mjesto broja slajda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CEBB4A-793B-47D6-B225-39346BA8D3B9}" type="slidenum">
              <a:rPr lang="en-US" altLang="sr-Latn-R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sr-Latn-RS" sz="1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464" y="2283084"/>
            <a:ext cx="4824536" cy="4642659"/>
          </a:xfrm>
          <a:prstGeom prst="rect">
            <a:avLst/>
          </a:prstGeom>
        </p:spPr>
      </p:pic>
      <p:sp>
        <p:nvSpPr>
          <p:cNvPr id="2" name="Elipsa 1"/>
          <p:cNvSpPr/>
          <p:nvPr/>
        </p:nvSpPr>
        <p:spPr>
          <a:xfrm>
            <a:off x="10128448" y="4437112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/>
          <p:cNvSpPr/>
          <p:nvPr/>
        </p:nvSpPr>
        <p:spPr>
          <a:xfrm>
            <a:off x="11208568" y="3933056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slov 1"/>
          <p:cNvSpPr>
            <a:spLocks noGrp="1"/>
          </p:cNvSpPr>
          <p:nvPr>
            <p:ph type="title"/>
          </p:nvPr>
        </p:nvSpPr>
        <p:spPr>
          <a:xfrm>
            <a:off x="1101719" y="620688"/>
            <a:ext cx="9601196" cy="1303867"/>
          </a:xfrm>
        </p:spPr>
        <p:txBody>
          <a:bodyPr/>
          <a:lstStyle/>
          <a:p>
            <a:r>
              <a:rPr lang="hr-HR" altLang="sr-Latn-RS" i="1" dirty="0" smtClean="0"/>
              <a:t>Zadatak 4</a:t>
            </a:r>
          </a:p>
        </p:txBody>
      </p:sp>
      <p:sp>
        <p:nvSpPr>
          <p:cNvPr id="55299" name="Rezervirano mjesto sadržaja 2"/>
          <p:cNvSpPr>
            <a:spLocks noGrp="1"/>
          </p:cNvSpPr>
          <p:nvPr>
            <p:ph idx="1"/>
          </p:nvPr>
        </p:nvSpPr>
        <p:spPr>
          <a:xfrm>
            <a:off x="1132653" y="2492896"/>
            <a:ext cx="8229600" cy="5121275"/>
          </a:xfrm>
        </p:spPr>
        <p:txBody>
          <a:bodyPr/>
          <a:lstStyle/>
          <a:p>
            <a:r>
              <a:rPr lang="hr-HR" altLang="sr-Latn-RS" i="1" dirty="0" smtClean="0"/>
              <a:t>Koliko će prostora (u kilobajtima) na tvrdome disku zauzeti slika čija je razlučivost </a:t>
            </a:r>
            <a:r>
              <a:rPr lang="hr-HR" altLang="sr-Latn-RS" i="1" dirty="0" smtClean="0">
                <a:solidFill>
                  <a:schemeClr val="accent1">
                    <a:lumMod val="50000"/>
                  </a:schemeClr>
                </a:solidFill>
              </a:rPr>
              <a:t>800 × 1 600 </a:t>
            </a:r>
            <a:r>
              <a:rPr lang="hr-HR" altLang="sr-Latn-RS" i="1" dirty="0" smtClean="0"/>
              <a:t>točkica ako je  slika spremljena bez kompresije i da ima ukupno </a:t>
            </a:r>
            <a:r>
              <a:rPr lang="hr-HR" altLang="sr-Latn-RS" i="1" dirty="0" smtClean="0">
                <a:solidFill>
                  <a:srgbClr val="002060"/>
                </a:solidFill>
              </a:rPr>
              <a:t>65536</a:t>
            </a:r>
            <a:r>
              <a:rPr lang="hr-HR" altLang="sr-Latn-RS" i="1" dirty="0" smtClean="0"/>
              <a:t> različitih mogućnosti za boju?</a:t>
            </a:r>
          </a:p>
          <a:p>
            <a:r>
              <a:rPr lang="hr-HR" altLang="sr-Latn-RS" i="1" dirty="0" smtClean="0">
                <a:solidFill>
                  <a:srgbClr val="002060"/>
                </a:solidFill>
              </a:rPr>
              <a:t>65536</a:t>
            </a:r>
            <a:r>
              <a:rPr lang="hr-HR" altLang="sr-Latn-RS" i="1" dirty="0" smtClean="0"/>
              <a:t>=2</a:t>
            </a:r>
            <a:r>
              <a:rPr lang="hr-HR" altLang="sr-Latn-RS" i="1" baseline="30000" dirty="0" smtClean="0"/>
              <a:t>16  </a:t>
            </a:r>
            <a:r>
              <a:rPr lang="hr-HR" altLang="sr-Latn-RS" i="1" dirty="0" smtClean="0"/>
              <a:t>1 </a:t>
            </a:r>
            <a:r>
              <a:rPr lang="hr-HR" altLang="sr-Latn-RS" i="1" dirty="0" err="1" smtClean="0"/>
              <a:t>pixel</a:t>
            </a:r>
            <a:r>
              <a:rPr lang="hr-HR" altLang="sr-Latn-RS" i="1" dirty="0" smtClean="0"/>
              <a:t>=2 bajta</a:t>
            </a:r>
          </a:p>
          <a:p>
            <a:r>
              <a:rPr lang="hr-HR" altLang="sr-Latn-RS" i="1" dirty="0" smtClean="0">
                <a:solidFill>
                  <a:schemeClr val="accent1">
                    <a:lumMod val="50000"/>
                  </a:schemeClr>
                </a:solidFill>
              </a:rPr>
              <a:t>800*1600 </a:t>
            </a:r>
            <a:r>
              <a:rPr lang="hr-HR" altLang="sr-Latn-RS" i="1" dirty="0" smtClean="0"/>
              <a:t>točkica</a:t>
            </a:r>
          </a:p>
          <a:p>
            <a:r>
              <a:rPr lang="hr-HR" altLang="sr-Latn-RS" i="1" dirty="0" smtClean="0">
                <a:solidFill>
                  <a:schemeClr val="accent1">
                    <a:lumMod val="50000"/>
                  </a:schemeClr>
                </a:solidFill>
              </a:rPr>
              <a:t>800*1600</a:t>
            </a:r>
            <a:r>
              <a:rPr lang="hr-HR" altLang="sr-Latn-RS" i="1" dirty="0" smtClean="0"/>
              <a:t> </a:t>
            </a:r>
            <a:r>
              <a:rPr lang="hr-HR" altLang="sr-Latn-RS" i="1" dirty="0" err="1" smtClean="0"/>
              <a:t>pix</a:t>
            </a:r>
            <a:r>
              <a:rPr lang="hr-HR" altLang="sr-Latn-RS" i="1" dirty="0" smtClean="0"/>
              <a:t> *2 B/</a:t>
            </a:r>
            <a:r>
              <a:rPr lang="hr-HR" altLang="sr-Latn-RS" i="1" dirty="0" err="1" smtClean="0"/>
              <a:t>pix</a:t>
            </a:r>
            <a:r>
              <a:rPr lang="hr-HR" altLang="sr-Latn-RS" i="1" dirty="0" smtClean="0"/>
              <a:t>=2 560 000 B=</a:t>
            </a:r>
          </a:p>
          <a:p>
            <a:r>
              <a:rPr lang="hr-HR" altLang="sr-Latn-RS" i="1" dirty="0"/>
              <a:t>2 560 000 </a:t>
            </a:r>
            <a:r>
              <a:rPr lang="hr-HR" altLang="sr-Latn-RS" i="1" dirty="0" smtClean="0"/>
              <a:t>/ 1024 KB = 2500 KB</a:t>
            </a:r>
          </a:p>
        </p:txBody>
      </p:sp>
      <p:sp>
        <p:nvSpPr>
          <p:cNvPr id="56324" name="Rezervirano mjesto broja slajda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6F60C0-661A-4112-95AB-D0B1C5E7D489}" type="slidenum">
              <a:rPr lang="en-US" altLang="sr-Latn-RS" sz="10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sr-Latn-RS" sz="10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Domaća zadaća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9416" y="2556932"/>
            <a:ext cx="10513167" cy="3318936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hr-HR" sz="1800" dirty="0"/>
              <a:t>1. A. Zapiši tvoje ime pomoću ASCII koda. Prvo koristi dekadske kodove, a zatim </a:t>
            </a:r>
            <a:r>
              <a:rPr lang="hr-HR" sz="1800" dirty="0" err="1"/>
              <a:t>heksadekadske</a:t>
            </a:r>
            <a:r>
              <a:rPr lang="hr-HR" sz="1800" dirty="0"/>
              <a:t>.</a:t>
            </a:r>
          </a:p>
          <a:p>
            <a:pPr marL="0" indent="0">
              <a:buNone/>
            </a:pPr>
            <a:r>
              <a:rPr lang="hr-HR" sz="1800" dirty="0"/>
              <a:t>B. ASCII kodom (dekadski) zapisano je </a:t>
            </a:r>
            <a:r>
              <a:rPr lang="hr-HR" sz="1800" dirty="0" smtClean="0"/>
              <a:t/>
            </a:r>
            <a:br>
              <a:rPr lang="hr-HR" sz="1800" dirty="0" smtClean="0"/>
            </a:br>
            <a:r>
              <a:rPr lang="hr-HR" sz="1800" dirty="0" smtClean="0"/>
              <a:t>72 </a:t>
            </a:r>
            <a:r>
              <a:rPr lang="hr-HR" sz="1800" dirty="0"/>
              <a:t>114 118 97 116 115 107 97   Što je napisano? </a:t>
            </a:r>
            <a:br>
              <a:rPr lang="hr-HR" sz="1800" dirty="0"/>
            </a:br>
            <a:r>
              <a:rPr lang="hr-HR" sz="1800" dirty="0" smtClean="0"/>
              <a:t>ASCII </a:t>
            </a:r>
            <a:r>
              <a:rPr lang="hr-HR" sz="1800" dirty="0"/>
              <a:t>kodom (</a:t>
            </a:r>
            <a:r>
              <a:rPr lang="hr-HR" sz="1800" dirty="0" err="1"/>
              <a:t>heksadekadski</a:t>
            </a:r>
            <a:r>
              <a:rPr lang="hr-HR" sz="1800" dirty="0"/>
              <a:t>) zapisano je: </a:t>
            </a:r>
            <a:r>
              <a:rPr lang="hr-HR" sz="1800" dirty="0" smtClean="0"/>
              <a:t/>
            </a:r>
            <a:br>
              <a:rPr lang="hr-HR" sz="1800" dirty="0" smtClean="0"/>
            </a:br>
            <a:r>
              <a:rPr lang="hr-HR" sz="1800" dirty="0" smtClean="0"/>
              <a:t>5a </a:t>
            </a:r>
            <a:r>
              <a:rPr lang="hr-HR" sz="1800" dirty="0"/>
              <a:t>61 67 6f 72 6a 65 Što je napisano? </a:t>
            </a:r>
            <a:br>
              <a:rPr lang="hr-HR" sz="1800" dirty="0"/>
            </a:br>
            <a:r>
              <a:rPr lang="hr-HR" sz="1800" dirty="0" smtClean="0"/>
              <a:t>2</a:t>
            </a:r>
            <a:r>
              <a:rPr lang="hr-HR" sz="1800" dirty="0"/>
              <a:t>. </a:t>
            </a:r>
            <a:r>
              <a:rPr lang="hr-HR" sz="1800" dirty="0" err="1"/>
              <a:t>A.Zapiši</a:t>
            </a:r>
            <a:r>
              <a:rPr lang="hr-HR" sz="1800" dirty="0"/>
              <a:t> sat u vrijeme kad pišeš zadaću u bajt </a:t>
            </a:r>
            <a:br>
              <a:rPr lang="hr-HR" sz="1800" dirty="0"/>
            </a:br>
            <a:r>
              <a:rPr lang="hr-HR" sz="1800" dirty="0" smtClean="0"/>
              <a:t>B</a:t>
            </a:r>
            <a:r>
              <a:rPr lang="hr-HR" sz="1800" dirty="0"/>
              <a:t>. Broj iz zadatka A) binarno zbroji sa 24. Provjeri rezultat</a:t>
            </a:r>
            <a:br>
              <a:rPr lang="hr-HR" sz="1800" dirty="0"/>
            </a:br>
            <a:endParaRPr lang="hr-HR" sz="1800" dirty="0"/>
          </a:p>
          <a:p>
            <a:pPr marL="0" indent="0">
              <a:buNone/>
            </a:pPr>
            <a:r>
              <a:rPr lang="hr-HR" sz="1800" dirty="0"/>
              <a:t>C</a:t>
            </a:r>
            <a:r>
              <a:rPr lang="hr-HR" sz="1800" dirty="0" smtClean="0"/>
              <a:t>. Zapiši</a:t>
            </a:r>
            <a:r>
              <a:rPr lang="hr-HR" sz="1800" dirty="0"/>
              <a:t>  broj iz zadataka A) ali sa negativnim predznakom u bajt pomoću predznaka i apsolutne vrijednosti, pa zatim pomoću dvojnog komplementa</a:t>
            </a:r>
          </a:p>
          <a:p>
            <a:pPr marL="0" indent="0">
              <a:buNone/>
            </a:pPr>
            <a:r>
              <a:rPr lang="hr-HR" sz="1800" dirty="0"/>
              <a:t>D</a:t>
            </a:r>
            <a:r>
              <a:rPr lang="hr-HR" sz="1800" dirty="0" smtClean="0"/>
              <a:t>. Zapiši </a:t>
            </a:r>
            <a:r>
              <a:rPr lang="hr-HR" sz="1800" dirty="0"/>
              <a:t>34.45 u IEEE754</a:t>
            </a:r>
          </a:p>
          <a:p>
            <a:pPr marL="0" indent="0">
              <a:buNone/>
            </a:pPr>
            <a:r>
              <a:rPr lang="hr-HR" sz="1800"/>
              <a:t>E</a:t>
            </a:r>
            <a:r>
              <a:rPr lang="hr-HR" sz="1800" smtClean="0"/>
              <a:t>. U </a:t>
            </a:r>
            <a:r>
              <a:rPr lang="hr-HR" sz="1800" dirty="0"/>
              <a:t>32-bitovnome registru zapisan je broj prema IEEE 754 standardu. </a:t>
            </a:r>
            <a:r>
              <a:rPr lang="hr-HR" sz="1800" dirty="0" err="1"/>
              <a:t>Heksadekadski</a:t>
            </a:r>
            <a:r>
              <a:rPr lang="hr-HR" sz="1800" dirty="0"/>
              <a:t> ekvivalent zapisa broja je 0x416a0000.  Koji je to dekadski broj?</a:t>
            </a:r>
          </a:p>
          <a:p>
            <a:pPr marL="0" indent="0">
              <a:buNone/>
            </a:pPr>
            <a:endParaRPr lang="hr-HR" sz="18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E8A3B-4FF0-4694-8B90-6833FDD7F2C2}" type="slidenum">
              <a:rPr lang="en-US" altLang="sr-Latn-RS" smtClean="0"/>
              <a:pPr>
                <a:defRPr/>
              </a:pPr>
              <a:t>24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04030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E8A3B-4FF0-4694-8B90-6833FDD7F2C2}" type="slidenum">
              <a:rPr lang="en-US" altLang="sr-Latn-RS" smtClean="0"/>
              <a:pPr>
                <a:defRPr/>
              </a:pPr>
              <a:t>25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702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5647" y="836712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hr-HR" altLang="sr-Latn-RS" dirty="0" smtClean="0"/>
              <a:t>Prikaz slova, brojki i svih potrebnih znakova</a:t>
            </a:r>
            <a:endParaRPr lang="en-US" altLang="sr-Latn-RS" dirty="0" smtClean="0"/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1631504" y="2780928"/>
            <a:ext cx="667702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defRPr/>
            </a:pPr>
            <a:r>
              <a:rPr lang="hr-HR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Kodovi: EBCDIC, ASCII, ISO-14962, …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defRPr/>
            </a:pPr>
            <a:r>
              <a:rPr lang="hr-HR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ASCII k</a:t>
            </a:r>
            <a:r>
              <a:rPr lang="hr-HR" sz="28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o</a:t>
            </a:r>
            <a:r>
              <a:rPr lang="hr-HR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d </a:t>
            </a:r>
            <a:r>
              <a:rPr lang="hr-HR" sz="28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(ISO-7 standard):</a:t>
            </a:r>
            <a:r>
              <a:rPr lang="hr-HR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defRPr/>
            </a:pPr>
            <a:r>
              <a:rPr lang="hr-HR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7 bita za informaciju 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ð"/>
              <a:defRPr/>
            </a:pPr>
            <a:r>
              <a:rPr lang="hr-HR" sz="28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2</a:t>
            </a:r>
            <a:r>
              <a:rPr lang="hr-HR" sz="2800" baseline="30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7</a:t>
            </a:r>
            <a:r>
              <a:rPr lang="hr-HR" sz="28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 = 128 različitih znakova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ð"/>
              <a:defRPr/>
            </a:pPr>
            <a:r>
              <a:rPr lang="hr-HR" sz="28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od 0 do 127</a:t>
            </a:r>
            <a:r>
              <a:rPr lang="hr-HR" sz="2800" baseline="-25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10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defRPr/>
            </a:pPr>
            <a:endParaRPr lang="hr-HR" sz="28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defRPr/>
            </a:pPr>
            <a:endParaRPr lang="hr-HR" sz="2000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  <a:sym typeface="Wingdings" pitchFamily="2" charset="2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defRPr/>
            </a:pPr>
            <a:endParaRPr lang="hr-HR" sz="2000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defRPr/>
            </a:pPr>
            <a:endParaRPr lang="hr-HR" sz="2000" dirty="0">
              <a:solidFill>
                <a:srgbClr val="000066"/>
              </a:solidFill>
              <a:latin typeface="Tahoma" pitchFamily="34" charset="0"/>
              <a:cs typeface="+mn-cs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 autoUpdateAnimBg="0" advAuto="10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410369"/>
            <a:ext cx="11277600" cy="1143000"/>
          </a:xfrm>
        </p:spPr>
        <p:txBody>
          <a:bodyPr/>
          <a:lstStyle/>
          <a:p>
            <a:r>
              <a:rPr lang="en-GB" altLang="sr-Latn-RS" sz="3200" dirty="0"/>
              <a:t>Problem </a:t>
            </a:r>
            <a:r>
              <a:rPr lang="en-GB" altLang="sr-Latn-RS" sz="3200" dirty="0" err="1"/>
              <a:t>prikaza</a:t>
            </a:r>
            <a:r>
              <a:rPr lang="hr-HR" altLang="sr-Latn-RS" sz="3200" dirty="0"/>
              <a:t> internacionalnih znakova</a:t>
            </a:r>
            <a:endParaRPr lang="en-US" altLang="sr-Latn-RS" sz="3200" dirty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27448" y="1553369"/>
            <a:ext cx="10485512" cy="1849224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buNone/>
            </a:pPr>
            <a:r>
              <a:rPr lang="hr-HR" altLang="sr-Latn-RS" sz="2800" dirty="0">
                <a:sym typeface="Wingdings" panose="05000000000000000000" pitchFamily="2" charset="2"/>
              </a:rPr>
              <a:t>Prošireni ASCII kod</a:t>
            </a:r>
            <a:r>
              <a:rPr lang="hr-HR" altLang="sr-Latn-RS" sz="2800" dirty="0"/>
              <a:t>:</a:t>
            </a:r>
            <a:r>
              <a:rPr lang="hr-HR" altLang="sr-Latn-RS" dirty="0"/>
              <a:t> 8-bitni ASCII kôd </a:t>
            </a:r>
            <a:r>
              <a:rPr lang="hr-HR" altLang="sr-Latn-RS" dirty="0">
                <a:sym typeface="Wingdings" panose="05000000000000000000" pitchFamily="2" charset="2"/>
              </a:rPr>
              <a:t> 2</a:t>
            </a:r>
            <a:r>
              <a:rPr lang="hr-HR" altLang="sr-Latn-RS" baseline="30000" dirty="0">
                <a:sym typeface="Wingdings" panose="05000000000000000000" pitchFamily="2" charset="2"/>
              </a:rPr>
              <a:t>8</a:t>
            </a:r>
            <a:r>
              <a:rPr lang="hr-HR" altLang="sr-Latn-RS" dirty="0">
                <a:sym typeface="Wingdings" panose="05000000000000000000" pitchFamily="2" charset="2"/>
              </a:rPr>
              <a:t> = 256 različitih znakova</a:t>
            </a:r>
          </a:p>
          <a:p>
            <a:pPr algn="ctr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hr-HR" altLang="sr-Latn-RS" dirty="0">
                <a:solidFill>
                  <a:srgbClr val="CC3300"/>
                </a:solidFill>
                <a:sym typeface="Wingdings" panose="05000000000000000000" pitchFamily="2" charset="2"/>
              </a:rPr>
              <a:t>Naši su znakovi smješteni u područje 128-255</a:t>
            </a:r>
            <a:r>
              <a:rPr lang="hr-HR" altLang="sr-Latn-RS" dirty="0" smtClean="0">
                <a:solidFill>
                  <a:srgbClr val="CC3300"/>
                </a:solidFill>
                <a:sym typeface="Wingdings" panose="05000000000000000000" pitchFamily="2" charset="2"/>
              </a:rPr>
              <a:t>.</a:t>
            </a:r>
          </a:p>
          <a:p>
            <a:pPr algn="ctr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hr-HR" altLang="sr-Latn-RS" dirty="0" smtClean="0">
                <a:solidFill>
                  <a:srgbClr val="CC3300"/>
                </a:solidFill>
                <a:sym typeface="Wingdings" panose="05000000000000000000" pitchFamily="2" charset="2"/>
              </a:rPr>
              <a:t>Kodne stranice za pojedine jezike</a:t>
            </a:r>
          </a:p>
          <a:p>
            <a:pPr algn="ctr">
              <a:lnSpc>
                <a:spcPct val="140000"/>
              </a:lnSpc>
              <a:buFont typeface="Wingdings" panose="05000000000000000000" pitchFamily="2" charset="2"/>
              <a:buNone/>
            </a:pPr>
            <a:endParaRPr lang="hr-HR" altLang="sr-Latn-RS" dirty="0">
              <a:solidFill>
                <a:srgbClr val="CC3300"/>
              </a:solidFill>
            </a:endParaRPr>
          </a:p>
        </p:txBody>
      </p:sp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274248"/>
              </p:ext>
            </p:extLst>
          </p:nvPr>
        </p:nvGraphicFramePr>
        <p:xfrm>
          <a:off x="1847528" y="4308530"/>
          <a:ext cx="7200802" cy="698500"/>
        </p:xfrm>
        <a:graphic>
          <a:graphicData uri="http://schemas.openxmlformats.org/drawingml/2006/table">
            <a:tbl>
              <a:tblPr/>
              <a:tblGrid>
                <a:gridCol w="1440162">
                  <a:extLst>
                    <a:ext uri="{9D8B030D-6E8A-4147-A177-3AD203B41FA5}">
                      <a16:colId xmlns:a16="http://schemas.microsoft.com/office/drawing/2014/main" val="400024278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04900619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19206789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6222328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16480248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95933777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5904045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45384046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2489248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92834539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6570500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r-HR" sz="2000">
                          <a:effectLst/>
                        </a:rPr>
                        <a:t>ISO 8859-2</a:t>
                      </a:r>
                    </a:p>
                  </a:txBody>
                  <a:tcPr marL="9525" marR="9525" marT="22225" marB="22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Č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č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/>
                        <a:t>Ć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/>
                        <a:t>ć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/>
                        <a:t>Š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/>
                        <a:t>š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/>
                        <a:t>Đ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/>
                        <a:t>đ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/>
                        <a:t>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/>
                        <a:t>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422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r-HR" sz="2000">
                          <a:effectLst/>
                        </a:rPr>
                        <a:t>ASCII</a:t>
                      </a:r>
                    </a:p>
                  </a:txBody>
                  <a:tcPr marL="9525" marR="9525" marT="22225" marB="22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/>
                        <a:t>^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/>
                        <a:t>~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/>
                        <a:t>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/>
                        <a:t>}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/>
                        <a:t>[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/>
                        <a:t>{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/>
                        <a:t>\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/>
                        <a:t>|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/>
                        <a:t>@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'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69864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7368" y="474665"/>
            <a:ext cx="11277600" cy="1143000"/>
          </a:xfrm>
        </p:spPr>
        <p:txBody>
          <a:bodyPr/>
          <a:lstStyle/>
          <a:p>
            <a:r>
              <a:rPr lang="en-US" altLang="sr-Latn-RS" dirty="0" smtClean="0"/>
              <a:t>ASCII </a:t>
            </a:r>
            <a:r>
              <a:rPr lang="en-US" altLang="sr-Latn-RS" dirty="0" err="1" smtClean="0"/>
              <a:t>kod</a:t>
            </a:r>
            <a:endParaRPr lang="en-US" altLang="sr-Latn-R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1" y="1371600"/>
            <a:ext cx="8012113" cy="7620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GB" altLang="sr-Latn-RS" i="1" smtClean="0"/>
              <a:t>(0-31 de</a:t>
            </a:r>
            <a:r>
              <a:rPr lang="hr-HR" altLang="sr-Latn-RS" i="1" smtClean="0"/>
              <a:t>kadski</a:t>
            </a:r>
            <a:r>
              <a:rPr lang="en-GB" altLang="sr-Latn-RS" i="1" smtClean="0"/>
              <a:t>)</a:t>
            </a:r>
            <a:r>
              <a:rPr lang="en-GB" altLang="sr-Latn-RS" smtClean="0"/>
              <a:t> </a:t>
            </a:r>
            <a:endParaRPr lang="hr-HR" altLang="sr-Latn-RS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n-GB" altLang="sr-Latn-RS" smtClean="0"/>
              <a:t>Znakovi za upravljanje ulazno-izlaznim </a:t>
            </a:r>
            <a:r>
              <a:rPr lang="hr-HR" altLang="sr-Latn-RS" smtClean="0"/>
              <a:t>uređajima</a:t>
            </a:r>
            <a:r>
              <a:rPr lang="en-GB" altLang="sr-Latn-RS" smtClean="0"/>
              <a:t> računala</a:t>
            </a:r>
            <a:endParaRPr lang="en-GB" altLang="sr-Latn-RS" sz="1600"/>
          </a:p>
          <a:p>
            <a:pPr fontAlgn="auto">
              <a:spcAft>
                <a:spcPts val="0"/>
              </a:spcAft>
              <a:buNone/>
              <a:defRPr/>
            </a:pPr>
            <a:endParaRPr lang="en-US" altLang="sr-Latn-RS" smtClean="0"/>
          </a:p>
        </p:txBody>
      </p:sp>
      <p:graphicFrame>
        <p:nvGraphicFramePr>
          <p:cNvPr id="145703" name="Group 295"/>
          <p:cNvGraphicFramePr>
            <a:graphicFrameLocks noGrp="1"/>
          </p:cNvGraphicFramePr>
          <p:nvPr>
            <p:ph sz="half" idx="2"/>
          </p:nvPr>
        </p:nvGraphicFramePr>
        <p:xfrm>
          <a:off x="2640013" y="2636838"/>
          <a:ext cx="6337300" cy="3200400"/>
        </p:xfrm>
        <a:graphic>
          <a:graphicData uri="http://schemas.openxmlformats.org/drawingml/2006/table">
            <a:tbl>
              <a:tblPr/>
              <a:tblGrid>
                <a:gridCol w="159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dekadski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binarno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znak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</a:t>
                      </a: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0000000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NULL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7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</a:t>
                      </a: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0000111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BELL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zvučni signal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</a:t>
                      </a: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0001000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BS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brisanje prethodnog znaka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…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</a:t>
                      </a: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0001010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LF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novi redak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…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12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</a:t>
                      </a: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0001100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FF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nova stranica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747" name="Rectangle 30"/>
          <p:cNvSpPr>
            <a:spLocks noChangeArrowheads="1"/>
          </p:cNvSpPr>
          <p:nvPr/>
        </p:nvSpPr>
        <p:spPr bwMode="auto">
          <a:xfrm>
            <a:off x="4656139" y="3722689"/>
            <a:ext cx="7937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29748" name="Rectangle 62"/>
          <p:cNvSpPr>
            <a:spLocks noChangeArrowheads="1"/>
          </p:cNvSpPr>
          <p:nvPr/>
        </p:nvSpPr>
        <p:spPr bwMode="auto">
          <a:xfrm>
            <a:off x="5330825" y="5092701"/>
            <a:ext cx="7938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29749" name="Text Box 68"/>
          <p:cNvSpPr txBox="1">
            <a:spLocks noChangeArrowheads="1"/>
          </p:cNvSpPr>
          <p:nvPr/>
        </p:nvSpPr>
        <p:spPr bwMode="auto">
          <a:xfrm>
            <a:off x="4343400" y="9906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sr-Latn-RS" sz="240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374553"/>
            <a:ext cx="11277600" cy="1143000"/>
          </a:xfrm>
        </p:spPr>
        <p:txBody>
          <a:bodyPr/>
          <a:lstStyle/>
          <a:p>
            <a:r>
              <a:rPr lang="en-GB" altLang="sr-Latn-RS" dirty="0" smtClean="0"/>
              <a:t>ASCII </a:t>
            </a:r>
            <a:r>
              <a:rPr lang="en-GB" altLang="sr-Latn-RS" dirty="0" err="1" smtClean="0"/>
              <a:t>kod</a:t>
            </a:r>
            <a:endParaRPr lang="en-US" altLang="sr-Latn-RS" sz="1800" b="1" dirty="0"/>
          </a:p>
        </p:txBody>
      </p:sp>
      <p:graphicFrame>
        <p:nvGraphicFramePr>
          <p:cNvPr id="187988" name="Group 59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98845757"/>
              </p:ext>
            </p:extLst>
          </p:nvPr>
        </p:nvGraphicFramePr>
        <p:xfrm>
          <a:off x="2639616" y="2487808"/>
          <a:ext cx="5589587" cy="1928618"/>
        </p:xfrm>
        <a:graphic>
          <a:graphicData uri="http://schemas.openxmlformats.org/drawingml/2006/table">
            <a:tbl>
              <a:tblPr/>
              <a:tblGrid>
                <a:gridCol w="208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dekadski</a:t>
                      </a:r>
                      <a:endParaRPr kumimoji="0" lang="hr-H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00" marB="457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binarno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znak</a:t>
                      </a:r>
                      <a:endParaRPr kumimoji="0" lang="hr-H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33</a:t>
                      </a:r>
                      <a:endParaRPr kumimoji="0" lang="hr-H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0" marB="457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ahoma" pitchFamily="34" charset="0"/>
                        </a:rPr>
                        <a:t>0001 0001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!</a:t>
                      </a:r>
                      <a:endParaRPr kumimoji="0" lang="hr-H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65</a:t>
                      </a:r>
                      <a:endParaRPr kumimoji="0" lang="hr-H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0" marB="457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ahoma" pitchFamily="34" charset="0"/>
                        </a:rPr>
                        <a:t>01</a:t>
                      </a: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ahoma" pitchFamily="34" charset="0"/>
                        </a:rPr>
                        <a:t>0 0001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7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97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0" marB="457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ahoma" pitchFamily="34" charset="0"/>
                        </a:rPr>
                        <a:t>01</a:t>
                      </a: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ahoma" pitchFamily="34" charset="0"/>
                        </a:rPr>
                        <a:t>0 0001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</a:t>
                      </a:r>
                      <a:endParaRPr kumimoji="0" lang="hr-H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7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</a:t>
                      </a:r>
                    </a:p>
                  </a:txBody>
                  <a:tcPr marT="45700" marB="457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ahoma" pitchFamily="34" charset="0"/>
                        </a:rPr>
                        <a:t>0011 </a:t>
                      </a: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0000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770" name="Rectangle 4"/>
          <p:cNvSpPr>
            <a:spLocks noChangeArrowheads="1"/>
          </p:cNvSpPr>
          <p:nvPr/>
        </p:nvSpPr>
        <p:spPr bwMode="auto">
          <a:xfrm>
            <a:off x="3251200" y="2693989"/>
            <a:ext cx="7938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1771" name="Rectangle 5"/>
          <p:cNvSpPr>
            <a:spLocks noChangeArrowheads="1"/>
          </p:cNvSpPr>
          <p:nvPr/>
        </p:nvSpPr>
        <p:spPr bwMode="auto">
          <a:xfrm>
            <a:off x="4437064" y="2693989"/>
            <a:ext cx="9525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1772" name="Rectangle 6"/>
          <p:cNvSpPr>
            <a:spLocks noChangeArrowheads="1"/>
          </p:cNvSpPr>
          <p:nvPr/>
        </p:nvSpPr>
        <p:spPr bwMode="auto">
          <a:xfrm>
            <a:off x="5138739" y="2693989"/>
            <a:ext cx="9525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1773" name="Rectangle 7"/>
          <p:cNvSpPr>
            <a:spLocks noChangeArrowheads="1"/>
          </p:cNvSpPr>
          <p:nvPr/>
        </p:nvSpPr>
        <p:spPr bwMode="auto">
          <a:xfrm>
            <a:off x="6308725" y="2693989"/>
            <a:ext cx="7938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1774" name="Rectangle 8"/>
          <p:cNvSpPr>
            <a:spLocks noChangeArrowheads="1"/>
          </p:cNvSpPr>
          <p:nvPr/>
        </p:nvSpPr>
        <p:spPr bwMode="auto">
          <a:xfrm>
            <a:off x="7008814" y="2693989"/>
            <a:ext cx="793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1775" name="Rectangle 9"/>
          <p:cNvSpPr>
            <a:spLocks noChangeArrowheads="1"/>
          </p:cNvSpPr>
          <p:nvPr/>
        </p:nvSpPr>
        <p:spPr bwMode="auto">
          <a:xfrm>
            <a:off x="3251200" y="2955925"/>
            <a:ext cx="793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1776" name="Rectangle 10"/>
          <p:cNvSpPr>
            <a:spLocks noChangeArrowheads="1"/>
          </p:cNvSpPr>
          <p:nvPr/>
        </p:nvSpPr>
        <p:spPr bwMode="auto">
          <a:xfrm>
            <a:off x="4437064" y="2955925"/>
            <a:ext cx="9525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1777" name="Rectangle 11"/>
          <p:cNvSpPr>
            <a:spLocks noChangeArrowheads="1"/>
          </p:cNvSpPr>
          <p:nvPr/>
        </p:nvSpPr>
        <p:spPr bwMode="auto">
          <a:xfrm>
            <a:off x="5138739" y="2955925"/>
            <a:ext cx="9525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1778" name="Rectangle 12"/>
          <p:cNvSpPr>
            <a:spLocks noChangeArrowheads="1"/>
          </p:cNvSpPr>
          <p:nvPr/>
        </p:nvSpPr>
        <p:spPr bwMode="auto">
          <a:xfrm>
            <a:off x="6308725" y="2955925"/>
            <a:ext cx="793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1779" name="Rectangle 13"/>
          <p:cNvSpPr>
            <a:spLocks noChangeArrowheads="1"/>
          </p:cNvSpPr>
          <p:nvPr/>
        </p:nvSpPr>
        <p:spPr bwMode="auto">
          <a:xfrm>
            <a:off x="7007225" y="2955925"/>
            <a:ext cx="793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1780" name="Rectangle 21"/>
          <p:cNvSpPr>
            <a:spLocks noChangeArrowheads="1"/>
          </p:cNvSpPr>
          <p:nvPr/>
        </p:nvSpPr>
        <p:spPr bwMode="auto">
          <a:xfrm>
            <a:off x="3251200" y="3676651"/>
            <a:ext cx="7938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1781" name="Rectangle 48"/>
          <p:cNvSpPr>
            <a:spLocks noChangeArrowheads="1"/>
          </p:cNvSpPr>
          <p:nvPr/>
        </p:nvSpPr>
        <p:spPr bwMode="auto">
          <a:xfrm>
            <a:off x="7007225" y="4406901"/>
            <a:ext cx="7938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1782" name="Rectangle 56"/>
          <p:cNvSpPr>
            <a:spLocks noChangeArrowheads="1"/>
          </p:cNvSpPr>
          <p:nvPr/>
        </p:nvSpPr>
        <p:spPr bwMode="auto">
          <a:xfrm>
            <a:off x="5138739" y="4649789"/>
            <a:ext cx="9525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1783" name="Rectangle 58"/>
          <p:cNvSpPr>
            <a:spLocks noChangeArrowheads="1"/>
          </p:cNvSpPr>
          <p:nvPr/>
        </p:nvSpPr>
        <p:spPr bwMode="auto">
          <a:xfrm>
            <a:off x="6308725" y="4649789"/>
            <a:ext cx="7938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1784" name="Rectangle 60"/>
          <p:cNvSpPr>
            <a:spLocks noChangeArrowheads="1"/>
          </p:cNvSpPr>
          <p:nvPr/>
        </p:nvSpPr>
        <p:spPr bwMode="auto">
          <a:xfrm>
            <a:off x="7007225" y="4649789"/>
            <a:ext cx="7938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1785" name="Rectangle 67"/>
          <p:cNvSpPr>
            <a:spLocks noChangeArrowheads="1"/>
          </p:cNvSpPr>
          <p:nvPr/>
        </p:nvSpPr>
        <p:spPr bwMode="auto">
          <a:xfrm>
            <a:off x="3251200" y="5137150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1786" name="Rectangle 237"/>
          <p:cNvSpPr>
            <a:spLocks noChangeArrowheads="1"/>
          </p:cNvSpPr>
          <p:nvPr/>
        </p:nvSpPr>
        <p:spPr bwMode="auto">
          <a:xfrm>
            <a:off x="3251200" y="3435350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1787" name="Rectangle 396"/>
          <p:cNvSpPr>
            <a:spLocks noChangeArrowheads="1"/>
          </p:cNvSpPr>
          <p:nvPr/>
        </p:nvSpPr>
        <p:spPr bwMode="auto">
          <a:xfrm>
            <a:off x="5138739" y="4406901"/>
            <a:ext cx="9525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1788" name="Rectangle 401"/>
          <p:cNvSpPr>
            <a:spLocks noChangeArrowheads="1"/>
          </p:cNvSpPr>
          <p:nvPr/>
        </p:nvSpPr>
        <p:spPr bwMode="auto">
          <a:xfrm>
            <a:off x="6308725" y="4406901"/>
            <a:ext cx="7938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2" name="Strelica ulijevo 1"/>
          <p:cNvSpPr/>
          <p:nvPr/>
        </p:nvSpPr>
        <p:spPr>
          <a:xfrm>
            <a:off x="8632285" y="2669187"/>
            <a:ext cx="1549688" cy="19662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17" y="358778"/>
            <a:ext cx="11277600" cy="1143000"/>
          </a:xfrm>
        </p:spPr>
        <p:txBody>
          <a:bodyPr/>
          <a:lstStyle/>
          <a:p>
            <a:r>
              <a:rPr lang="en-GB" altLang="sr-Latn-RS" dirty="0" smtClean="0"/>
              <a:t>ASCII </a:t>
            </a:r>
            <a:r>
              <a:rPr lang="en-GB" altLang="sr-Latn-RS" dirty="0" err="1" smtClean="0"/>
              <a:t>kod</a:t>
            </a:r>
            <a:endParaRPr lang="en-US" altLang="sr-Latn-RS" sz="1800" b="1" dirty="0"/>
          </a:p>
        </p:txBody>
      </p:sp>
      <p:graphicFrame>
        <p:nvGraphicFramePr>
          <p:cNvPr id="147002" name="Group 57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49947334"/>
              </p:ext>
            </p:extLst>
          </p:nvPr>
        </p:nvGraphicFramePr>
        <p:xfrm>
          <a:off x="2711624" y="1323976"/>
          <a:ext cx="7776864" cy="4724400"/>
        </p:xfrm>
        <a:graphic>
          <a:graphicData uri="http://schemas.openxmlformats.org/drawingml/2006/table">
            <a:tbl>
              <a:tblPr/>
              <a:tblGrid>
                <a:gridCol w="1881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1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3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833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    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32: </a:t>
                      </a:r>
                      <a:r>
                        <a:rPr kumimoji="0" lang="hr-H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razmak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    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33:  !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</a:br>
                      <a:r>
                        <a:rPr kumimoji="0" lang="hr-H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…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    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40:  (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41:  )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42:  *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43:  +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44:  ,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45: −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46:  .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47:  /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48:  0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49:  1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50:  2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51:  3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52:  4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53:  5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54:  6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55:  7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    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56:  8 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57:  9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</a:br>
                      <a:r>
                        <a:rPr kumimoji="0" lang="hr-H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…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64:  @   (Ž)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65:  A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66:  B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67:  C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68:  D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69:  E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70:  F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71:  G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72:  H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73:  I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74:  J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75:  K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76:  L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77:  M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78:  N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79:  O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    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80:  P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81:  Q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</a:br>
                      <a:r>
                        <a:rPr kumimoji="0" lang="hr-H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…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88:  X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89:  Y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90:  Z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91:  [    (Š)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92:  \    (Đ)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93:  ]    (Ć)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94:  ^   (Č)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95:  _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96:  `    (ž)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97:    a  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98:    b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99:    c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100:  d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101:  e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102:  f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103:  g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    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104:  h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105:  </a:t>
                      </a: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</a:br>
                      <a:r>
                        <a:rPr kumimoji="0" lang="hr-H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…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112:  p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113:  q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114:  r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115:  s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116:  t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117:  u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118:  v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119:  w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120:  x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121:  y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122:  z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123:  {   (š)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124:  |   (đ)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125:  }   (ć)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126: ~   (č)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127:  </a:t>
                      </a:r>
                      <a:r>
                        <a:rPr kumimoji="0" lang="en-US" alt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DEL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736" name="Rectangle 4"/>
          <p:cNvSpPr>
            <a:spLocks noChangeArrowheads="1"/>
          </p:cNvSpPr>
          <p:nvPr/>
        </p:nvSpPr>
        <p:spPr bwMode="auto">
          <a:xfrm>
            <a:off x="3251200" y="2693989"/>
            <a:ext cx="7938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0737" name="Rectangle 5"/>
          <p:cNvSpPr>
            <a:spLocks noChangeArrowheads="1"/>
          </p:cNvSpPr>
          <p:nvPr/>
        </p:nvSpPr>
        <p:spPr bwMode="auto">
          <a:xfrm>
            <a:off x="4437064" y="2693989"/>
            <a:ext cx="9525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0738" name="Rectangle 6"/>
          <p:cNvSpPr>
            <a:spLocks noChangeArrowheads="1"/>
          </p:cNvSpPr>
          <p:nvPr/>
        </p:nvSpPr>
        <p:spPr bwMode="auto">
          <a:xfrm>
            <a:off x="5138739" y="2693989"/>
            <a:ext cx="9525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0739" name="Rectangle 7"/>
          <p:cNvSpPr>
            <a:spLocks noChangeArrowheads="1"/>
          </p:cNvSpPr>
          <p:nvPr/>
        </p:nvSpPr>
        <p:spPr bwMode="auto">
          <a:xfrm>
            <a:off x="6308725" y="2693989"/>
            <a:ext cx="7938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0740" name="Rectangle 8"/>
          <p:cNvSpPr>
            <a:spLocks noChangeArrowheads="1"/>
          </p:cNvSpPr>
          <p:nvPr/>
        </p:nvSpPr>
        <p:spPr bwMode="auto">
          <a:xfrm>
            <a:off x="7008814" y="2693989"/>
            <a:ext cx="793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0741" name="Rectangle 9"/>
          <p:cNvSpPr>
            <a:spLocks noChangeArrowheads="1"/>
          </p:cNvSpPr>
          <p:nvPr/>
        </p:nvSpPr>
        <p:spPr bwMode="auto">
          <a:xfrm>
            <a:off x="3251200" y="2955925"/>
            <a:ext cx="793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0742" name="Rectangle 10"/>
          <p:cNvSpPr>
            <a:spLocks noChangeArrowheads="1"/>
          </p:cNvSpPr>
          <p:nvPr/>
        </p:nvSpPr>
        <p:spPr bwMode="auto">
          <a:xfrm>
            <a:off x="4437064" y="2955925"/>
            <a:ext cx="9525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0743" name="Rectangle 11"/>
          <p:cNvSpPr>
            <a:spLocks noChangeArrowheads="1"/>
          </p:cNvSpPr>
          <p:nvPr/>
        </p:nvSpPr>
        <p:spPr bwMode="auto">
          <a:xfrm>
            <a:off x="5138739" y="2955925"/>
            <a:ext cx="9525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0744" name="Rectangle 12"/>
          <p:cNvSpPr>
            <a:spLocks noChangeArrowheads="1"/>
          </p:cNvSpPr>
          <p:nvPr/>
        </p:nvSpPr>
        <p:spPr bwMode="auto">
          <a:xfrm>
            <a:off x="6308725" y="2955925"/>
            <a:ext cx="793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0745" name="Rectangle 13"/>
          <p:cNvSpPr>
            <a:spLocks noChangeArrowheads="1"/>
          </p:cNvSpPr>
          <p:nvPr/>
        </p:nvSpPr>
        <p:spPr bwMode="auto">
          <a:xfrm>
            <a:off x="7007225" y="2955925"/>
            <a:ext cx="793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0746" name="Rectangle 21"/>
          <p:cNvSpPr>
            <a:spLocks noChangeArrowheads="1"/>
          </p:cNvSpPr>
          <p:nvPr/>
        </p:nvSpPr>
        <p:spPr bwMode="auto">
          <a:xfrm>
            <a:off x="3251200" y="3676651"/>
            <a:ext cx="7938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0747" name="Rectangle 48"/>
          <p:cNvSpPr>
            <a:spLocks noChangeArrowheads="1"/>
          </p:cNvSpPr>
          <p:nvPr/>
        </p:nvSpPr>
        <p:spPr bwMode="auto">
          <a:xfrm>
            <a:off x="7007225" y="4406901"/>
            <a:ext cx="7938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0748" name="Rectangle 56"/>
          <p:cNvSpPr>
            <a:spLocks noChangeArrowheads="1"/>
          </p:cNvSpPr>
          <p:nvPr/>
        </p:nvSpPr>
        <p:spPr bwMode="auto">
          <a:xfrm>
            <a:off x="5138739" y="4649789"/>
            <a:ext cx="9525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0749" name="Rectangle 58"/>
          <p:cNvSpPr>
            <a:spLocks noChangeArrowheads="1"/>
          </p:cNvSpPr>
          <p:nvPr/>
        </p:nvSpPr>
        <p:spPr bwMode="auto">
          <a:xfrm>
            <a:off x="6308725" y="4649789"/>
            <a:ext cx="7938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0750" name="Rectangle 60"/>
          <p:cNvSpPr>
            <a:spLocks noChangeArrowheads="1"/>
          </p:cNvSpPr>
          <p:nvPr/>
        </p:nvSpPr>
        <p:spPr bwMode="auto">
          <a:xfrm>
            <a:off x="7007225" y="4649789"/>
            <a:ext cx="7938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0751" name="Rectangle 67"/>
          <p:cNvSpPr>
            <a:spLocks noChangeArrowheads="1"/>
          </p:cNvSpPr>
          <p:nvPr/>
        </p:nvSpPr>
        <p:spPr bwMode="auto">
          <a:xfrm>
            <a:off x="3251200" y="5137150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0752" name="Rectangle 238"/>
          <p:cNvSpPr>
            <a:spLocks noChangeArrowheads="1"/>
          </p:cNvSpPr>
          <p:nvPr/>
        </p:nvSpPr>
        <p:spPr bwMode="auto">
          <a:xfrm>
            <a:off x="3251200" y="3435350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0753" name="Rectangle 397"/>
          <p:cNvSpPr>
            <a:spLocks noChangeArrowheads="1"/>
          </p:cNvSpPr>
          <p:nvPr/>
        </p:nvSpPr>
        <p:spPr bwMode="auto">
          <a:xfrm>
            <a:off x="5138739" y="4406901"/>
            <a:ext cx="9525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0754" name="Rectangle 402"/>
          <p:cNvSpPr>
            <a:spLocks noChangeArrowheads="1"/>
          </p:cNvSpPr>
          <p:nvPr/>
        </p:nvSpPr>
        <p:spPr bwMode="auto">
          <a:xfrm>
            <a:off x="6308725" y="4406901"/>
            <a:ext cx="7938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0755" name="Rectangle 537"/>
          <p:cNvSpPr>
            <a:spLocks noChangeArrowheads="1"/>
          </p:cNvSpPr>
          <p:nvPr/>
        </p:nvSpPr>
        <p:spPr bwMode="auto">
          <a:xfrm>
            <a:off x="1524001" y="31981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240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93347" y="1628800"/>
            <a:ext cx="2304256" cy="1143000"/>
          </a:xfrm>
        </p:spPr>
        <p:txBody>
          <a:bodyPr>
            <a:normAutofit fontScale="90000"/>
          </a:bodyPr>
          <a:lstStyle/>
          <a:p>
            <a:r>
              <a:rPr lang="hr-HR" altLang="sr-Latn-RS" dirty="0" smtClean="0"/>
              <a:t>8</a:t>
            </a:r>
            <a:r>
              <a:rPr lang="en-US" altLang="sr-Latn-RS" dirty="0" smtClean="0"/>
              <a:t>-</a:t>
            </a:r>
            <a:r>
              <a:rPr lang="en-US" altLang="sr-Latn-RS" dirty="0" err="1" smtClean="0"/>
              <a:t>bitni</a:t>
            </a:r>
            <a:r>
              <a:rPr lang="en-US" altLang="sr-Latn-RS" dirty="0" smtClean="0"/>
              <a:t> ASCII </a:t>
            </a:r>
            <a:r>
              <a:rPr lang="en-US" altLang="sr-Latn-RS" dirty="0" err="1" smtClean="0"/>
              <a:t>kod</a:t>
            </a:r>
            <a:endParaRPr lang="en-US" altLang="sr-Latn-RS" dirty="0" smtClean="0"/>
          </a:p>
        </p:txBody>
      </p:sp>
      <p:sp>
        <p:nvSpPr>
          <p:cNvPr id="33795" name="Rectangle 30"/>
          <p:cNvSpPr>
            <a:spLocks noChangeArrowheads="1"/>
          </p:cNvSpPr>
          <p:nvPr/>
        </p:nvSpPr>
        <p:spPr bwMode="auto">
          <a:xfrm>
            <a:off x="4656139" y="3722689"/>
            <a:ext cx="7937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3796" name="Rectangle 62"/>
          <p:cNvSpPr>
            <a:spLocks noChangeArrowheads="1"/>
          </p:cNvSpPr>
          <p:nvPr/>
        </p:nvSpPr>
        <p:spPr bwMode="auto">
          <a:xfrm>
            <a:off x="5330825" y="5092701"/>
            <a:ext cx="7938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33797" name="Text Box 68"/>
          <p:cNvSpPr txBox="1">
            <a:spLocks noChangeArrowheads="1"/>
          </p:cNvSpPr>
          <p:nvPr/>
        </p:nvSpPr>
        <p:spPr bwMode="auto">
          <a:xfrm>
            <a:off x="4343400" y="9906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sr-Latn-RS" sz="240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311333"/>
              </p:ext>
            </p:extLst>
          </p:nvPr>
        </p:nvGraphicFramePr>
        <p:xfrm>
          <a:off x="3032555" y="165910"/>
          <a:ext cx="9145017" cy="6669344"/>
        </p:xfrm>
        <a:graphic>
          <a:graphicData uri="http://schemas.openxmlformats.org/drawingml/2006/table">
            <a:tbl>
              <a:tblPr/>
              <a:tblGrid>
                <a:gridCol w="531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1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44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61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37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57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37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00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831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7865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6119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7051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2390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0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Null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&lt;SPACE&gt;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@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96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`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128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Ç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160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192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└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224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☺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!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65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97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129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ü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161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í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193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┴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225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ß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☻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"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66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98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162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ó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194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┬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226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♥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#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67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99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131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â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163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ú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195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├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227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Ń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♦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$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68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132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ä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164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Ą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196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─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228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ń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♣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69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101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133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ů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165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ą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197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┼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229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ň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♠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&amp;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102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134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ć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166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Ž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198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230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•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'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71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103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135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ç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167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ž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199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231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◘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72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104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136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ł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168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Ę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╚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232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Ŕ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○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41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73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137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ë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169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ę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╔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233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Ú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◙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74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106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138</a:t>
                      </a:r>
                      <a:endParaRPr kumimoji="0" lang="hr-H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Ő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170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¬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╩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234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ŕ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♂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107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139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ő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171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ź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203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╦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235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Ű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♀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76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108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140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î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172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204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╠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236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13 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♪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45 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77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109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141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Ź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173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ş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205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═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237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♫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46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78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110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142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Ä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174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gLiU" pitchFamily="49" charset="-120"/>
                          <a:ea typeface="Calibri" pitchFamily="34" charset="0"/>
                          <a:cs typeface="MingLiU" pitchFamily="49" charset="-120"/>
                        </a:rPr>
                        <a:t>«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206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╬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238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ţ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☼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47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79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111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143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Ć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175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207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¤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239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´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►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48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112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144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176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░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208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240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­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◄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49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81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113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145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Ĺ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177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▒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209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241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˝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↕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82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114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146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ĺ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178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▓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210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Ď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242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˛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‼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51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83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115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147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ô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179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│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211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243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ˇ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▄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52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84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116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148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ö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180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┤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212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ď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244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˘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§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53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85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117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149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Ľ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181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213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Ň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245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§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▬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54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86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118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150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ľ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182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214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Í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246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÷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↨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55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87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119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151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Ś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183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Ě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215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Î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247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¸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↑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56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88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120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152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ś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184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Ş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216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ě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248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°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↓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89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121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153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Ö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185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217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┘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249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¨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→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58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122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154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Ü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186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║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218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┌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250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˙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0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←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59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;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91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123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{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155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Ť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187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╗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219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█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251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ű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0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∟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92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\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124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|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156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ť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188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╝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220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▄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252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Ř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0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↔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61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=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93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]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125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}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157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Ł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189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Ż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221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Ţ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253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ř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0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▲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62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94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^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126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~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158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×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190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ż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222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Ů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254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S Mincho" pitchFamily="49" charset="-128"/>
                          <a:ea typeface="Calibri" pitchFamily="34" charset="0"/>
                          <a:cs typeface="MS Mincho" pitchFamily="49" charset="-128"/>
                        </a:rPr>
                        <a:t>■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08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▼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?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_</a:t>
                      </a:r>
                      <a:endParaRPr kumimoji="0" lang="hr-H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127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&lt;DEL&gt;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159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č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191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┐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223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▀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255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hr-H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560" y="1180713"/>
            <a:ext cx="576064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ASCII kod (ISO7) </a:t>
            </a:r>
            <a:r>
              <a:rPr lang="hr-HR" dirty="0" err="1" smtClean="0"/>
              <a:t>heksadekadski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320800" y="5445224"/>
            <a:ext cx="10261600" cy="1260376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Oznaka stupca je heksadekadska znamenka zapisana u gornjem kvartetu jednoga bajta, a oznaka retka je heksadekadska znamenka zapisana u donjem kvartetu bajta</a:t>
            </a:r>
            <a:endParaRPr lang="hr-HR" sz="2400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15A1E8-4DCA-4A74-B658-E7B2CE1E705F}" type="slidenum">
              <a:rPr lang="en-GB" altLang="sr-Latn-RS" smtClean="0"/>
              <a:pPr>
                <a:defRPr/>
              </a:pPr>
              <a:t>9</a:t>
            </a:fld>
            <a:endParaRPr lang="en-GB" altLang="sr-Latn-RS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825599"/>
            <a:ext cx="4800600" cy="4619625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8112224" y="3429000"/>
            <a:ext cx="11172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41</a:t>
            </a:r>
            <a:r>
              <a:rPr lang="hr-HR" sz="2400" baseline="-25000" dirty="0"/>
              <a:t>16</a:t>
            </a:r>
            <a:r>
              <a:rPr lang="hr-HR" sz="2400" dirty="0"/>
              <a:t>=A</a:t>
            </a:r>
          </a:p>
          <a:p>
            <a:r>
              <a:rPr lang="hr-HR" sz="2400" dirty="0"/>
              <a:t>61</a:t>
            </a:r>
            <a:r>
              <a:rPr lang="hr-HR" sz="2400" baseline="-25000" dirty="0"/>
              <a:t>16</a:t>
            </a:r>
            <a:r>
              <a:rPr lang="hr-HR" sz="2400" dirty="0"/>
              <a:t>=a</a:t>
            </a:r>
          </a:p>
          <a:p>
            <a:r>
              <a:rPr lang="hr-HR" sz="2400" dirty="0"/>
              <a:t>30</a:t>
            </a:r>
            <a:r>
              <a:rPr lang="hr-HR" sz="2400" baseline="-25000" dirty="0"/>
              <a:t>16</a:t>
            </a:r>
            <a:r>
              <a:rPr lang="hr-HR" sz="2400" dirty="0"/>
              <a:t>=0</a:t>
            </a:r>
          </a:p>
        </p:txBody>
      </p:sp>
      <p:sp>
        <p:nvSpPr>
          <p:cNvPr id="3" name="Elipsa 2"/>
          <p:cNvSpPr/>
          <p:nvPr/>
        </p:nvSpPr>
        <p:spPr>
          <a:xfrm>
            <a:off x="4799856" y="1412776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5807968" y="1412776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/>
          <p:cNvSpPr/>
          <p:nvPr/>
        </p:nvSpPr>
        <p:spPr>
          <a:xfrm>
            <a:off x="4295800" y="1124744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3553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1643</TotalTime>
  <Words>2491</Words>
  <Application>Microsoft Office PowerPoint</Application>
  <PresentationFormat>Široki zaslon</PresentationFormat>
  <Paragraphs>1422</Paragraphs>
  <Slides>25</Slides>
  <Notes>6</Notes>
  <HiddenSlides>1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35" baseType="lpstr">
      <vt:lpstr>Arial</vt:lpstr>
      <vt:lpstr>Calibri</vt:lpstr>
      <vt:lpstr>Garamond</vt:lpstr>
      <vt:lpstr>MingLiU</vt:lpstr>
      <vt:lpstr>MS Mincho</vt:lpstr>
      <vt:lpstr>Tahoma</vt:lpstr>
      <vt:lpstr>Times New Roman</vt:lpstr>
      <vt:lpstr>Verdana</vt:lpstr>
      <vt:lpstr>Wingdings</vt:lpstr>
      <vt:lpstr>Organski</vt:lpstr>
      <vt:lpstr>Zapisivanje znakova u memoriju Kodiranje</vt:lpstr>
      <vt:lpstr>Prikaz slova i ostalih znakova</vt:lpstr>
      <vt:lpstr>Prikaz slova, brojki i svih potrebnih znakova</vt:lpstr>
      <vt:lpstr>Problem prikaza internacionalnih znakova</vt:lpstr>
      <vt:lpstr>ASCII kod</vt:lpstr>
      <vt:lpstr>ASCII kod</vt:lpstr>
      <vt:lpstr>ASCII kod</vt:lpstr>
      <vt:lpstr>8-bitni ASCII kod</vt:lpstr>
      <vt:lpstr>ASCII kod (ISO7) heksadekadski</vt:lpstr>
      <vt:lpstr>Znakovi naše abecede</vt:lpstr>
      <vt:lpstr>ISO 8859-2   Windows 1250</vt:lpstr>
      <vt:lpstr>UNICODE</vt:lpstr>
      <vt:lpstr>Varijabilnost UTF-8</vt:lpstr>
      <vt:lpstr>PowerPoint prezentacija</vt:lpstr>
      <vt:lpstr>Boje (RGB)</vt:lpstr>
      <vt:lpstr>Što smo naučili?</vt:lpstr>
      <vt:lpstr>MS word</vt:lpstr>
      <vt:lpstr>Naši znakovi primjer: ž</vt:lpstr>
      <vt:lpstr>Zadatak 1</vt:lpstr>
      <vt:lpstr>Zadatak 2</vt:lpstr>
      <vt:lpstr>Zadatak 2</vt:lpstr>
      <vt:lpstr>Zadatak 3</vt:lpstr>
      <vt:lpstr>Zadatak 4</vt:lpstr>
      <vt:lpstr>Domaća zadaća</vt:lpstr>
      <vt:lpstr>Hvala na pažnji</vt:lpstr>
    </vt:vector>
  </TitlesOfParts>
  <Company>Pro-mil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Pro-mil</dc:creator>
  <cp:lastModifiedBy>ss</cp:lastModifiedBy>
  <cp:revision>94</cp:revision>
  <dcterms:created xsi:type="dcterms:W3CDTF">2008-07-22T19:30:52Z</dcterms:created>
  <dcterms:modified xsi:type="dcterms:W3CDTF">2020-05-31T16:27:41Z</dcterms:modified>
</cp:coreProperties>
</file>