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1" r:id="rId3"/>
    <p:sldId id="257" r:id="rId4"/>
    <p:sldId id="271" r:id="rId5"/>
    <p:sldId id="272" r:id="rId6"/>
    <p:sldId id="259" r:id="rId7"/>
    <p:sldId id="258" r:id="rId8"/>
    <p:sldId id="273" r:id="rId9"/>
    <p:sldId id="274" r:id="rId10"/>
    <p:sldId id="275" r:id="rId11"/>
    <p:sldId id="277" r:id="rId12"/>
    <p:sldId id="276" r:id="rId13"/>
    <p:sldId id="278" r:id="rId14"/>
    <p:sldId id="260" r:id="rId15"/>
    <p:sldId id="261" r:id="rId16"/>
    <p:sldId id="284" r:id="rId17"/>
    <p:sldId id="283" r:id="rId18"/>
    <p:sldId id="286" r:id="rId19"/>
    <p:sldId id="287" r:id="rId20"/>
    <p:sldId id="279" r:id="rId21"/>
    <p:sldId id="285" r:id="rId22"/>
    <p:sldId id="288" r:id="rId23"/>
    <p:sldId id="289" r:id="rId24"/>
    <p:sldId id="290" r:id="rId25"/>
    <p:sldId id="270" r:id="rId26"/>
    <p:sldId id="282" r:id="rId2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il teme 2 - Isticanj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Stil teme 1 - Isticanj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1" autoAdjust="0"/>
    <p:restoredTop sz="94630" autoAdjust="0"/>
  </p:normalViewPr>
  <p:slideViewPr>
    <p:cSldViewPr>
      <p:cViewPr varScale="1">
        <p:scale>
          <a:sx n="69" d="100"/>
          <a:sy n="69" d="100"/>
        </p:scale>
        <p:origin x="-14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664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avokutni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avokutni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avokutni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avokutni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avokutni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jeni pravokutni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jeni pravokutni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avokutni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23D0707-CF86-421C-88CD-32193D036972}" type="datetimeFigureOut">
              <a:rPr lang="hr-HR" smtClean="0"/>
              <a:pPr/>
              <a:t>9.2.2019.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0707-CF86-421C-88CD-32193D036972}" type="datetimeFigureOut">
              <a:rPr lang="hr-HR" smtClean="0"/>
              <a:pPr/>
              <a:t>9.2.2019.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0707-CF86-421C-88CD-32193D036972}" type="datetimeFigureOut">
              <a:rPr lang="hr-HR" smtClean="0"/>
              <a:pPr/>
              <a:t>9.2.2019.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0707-CF86-421C-88CD-32193D036972}" type="datetimeFigureOut">
              <a:rPr lang="hr-HR" smtClean="0"/>
              <a:pPr/>
              <a:t>9.2.2019.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0707-CF86-421C-88CD-32193D036972}" type="datetimeFigureOut">
              <a:rPr lang="hr-HR" smtClean="0"/>
              <a:pPr/>
              <a:t>9.2.2019.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0707-CF86-421C-88CD-32193D036972}" type="datetimeFigureOut">
              <a:rPr lang="hr-HR" smtClean="0"/>
              <a:pPr/>
              <a:t>9.2.2019.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6" name="Rezervirano mjesto datum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23D0707-CF86-421C-88CD-32193D036972}" type="datetimeFigureOut">
              <a:rPr lang="hr-HR" smtClean="0"/>
              <a:pPr/>
              <a:t>9.2.2019.</a:t>
            </a:fld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8" name="Rezervirano mjesto podnožj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23D0707-CF86-421C-88CD-32193D036972}" type="datetimeFigureOut">
              <a:rPr lang="hr-HR" smtClean="0"/>
              <a:pPr/>
              <a:t>9.2.2019.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0707-CF86-421C-88CD-32193D036972}" type="datetimeFigureOut">
              <a:rPr lang="hr-HR" smtClean="0"/>
              <a:pPr/>
              <a:t>9.2.2019.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0707-CF86-421C-88CD-32193D036972}" type="datetimeFigureOut">
              <a:rPr lang="hr-HR" smtClean="0"/>
              <a:pPr/>
              <a:t>9.2.2019.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0707-CF86-421C-88CD-32193D036972}" type="datetimeFigureOut">
              <a:rPr lang="hr-HR" smtClean="0"/>
              <a:pPr/>
              <a:t>9.2.2019.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avokutni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avokutni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avokutni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avokutni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avokutni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jeni pravokutni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jeni pravokutni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avokutni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avokutni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avokutni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avokutni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avokutni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avokutni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23D0707-CF86-421C-88CD-32193D036972}" type="datetimeFigureOut">
              <a:rPr lang="hr-HR" smtClean="0"/>
              <a:pPr/>
              <a:t>9.2.2019.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DIRICHLETOV PRINCIP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Pigeonhole</a:t>
            </a:r>
            <a:r>
              <a:rPr lang="hr-HR" dirty="0" smtClean="0"/>
              <a:t> </a:t>
            </a:r>
            <a:r>
              <a:rPr lang="hr-HR" dirty="0" err="1" smtClean="0"/>
              <a:t>Principle</a:t>
            </a:r>
            <a:endParaRPr lang="hr-HR" dirty="0" smtClean="0"/>
          </a:p>
          <a:p>
            <a:endParaRPr lang="hr-HR" dirty="0"/>
          </a:p>
        </p:txBody>
      </p:sp>
      <p:pic>
        <p:nvPicPr>
          <p:cNvPr id="4" name="Slika 3" descr="Pigeo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4509120"/>
            <a:ext cx="2965950" cy="20242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01697"/>
            <a:ext cx="8229600" cy="1066800"/>
          </a:xfrm>
        </p:spPr>
        <p:txBody>
          <a:bodyPr/>
          <a:lstStyle/>
          <a:p>
            <a:r>
              <a:rPr lang="hr-HR" dirty="0" smtClean="0"/>
              <a:t>ili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7182" y="1772816"/>
            <a:ext cx="8229600" cy="4896544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Sigurno </a:t>
            </a:r>
            <a:r>
              <a:rPr lang="hr-HR" dirty="0"/>
              <a:t>postoji bar jedna posuda u kojoj će se nalaziti bar </a:t>
            </a:r>
            <a:r>
              <a:rPr lang="hr-HR" dirty="0" smtClean="0"/>
              <a:t>tri </a:t>
            </a:r>
            <a:r>
              <a:rPr lang="hr-HR" dirty="0"/>
              <a:t>kuglice</a:t>
            </a:r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Harmonija 3"/>
          <p:cNvSpPr/>
          <p:nvPr/>
        </p:nvSpPr>
        <p:spPr>
          <a:xfrm rot="17600318">
            <a:off x="1276368" y="2899139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Harmonija 4"/>
          <p:cNvSpPr/>
          <p:nvPr/>
        </p:nvSpPr>
        <p:spPr>
          <a:xfrm rot="17600318">
            <a:off x="3332174" y="2892140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Harmonija 5"/>
          <p:cNvSpPr/>
          <p:nvPr/>
        </p:nvSpPr>
        <p:spPr>
          <a:xfrm rot="17600318">
            <a:off x="5734530" y="2899139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Elipsa 6"/>
          <p:cNvSpPr/>
          <p:nvPr/>
        </p:nvSpPr>
        <p:spPr>
          <a:xfrm>
            <a:off x="1791703" y="1441877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Elipsa 7"/>
          <p:cNvSpPr/>
          <p:nvPr/>
        </p:nvSpPr>
        <p:spPr>
          <a:xfrm>
            <a:off x="2968315" y="1412776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4567538" y="1431136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Elipsa 9"/>
          <p:cNvSpPr/>
          <p:nvPr/>
        </p:nvSpPr>
        <p:spPr>
          <a:xfrm>
            <a:off x="5779114" y="1412776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Elipsa 10"/>
          <p:cNvSpPr/>
          <p:nvPr/>
        </p:nvSpPr>
        <p:spPr>
          <a:xfrm>
            <a:off x="6531069" y="1833279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Elipsa 11"/>
          <p:cNvSpPr/>
          <p:nvPr/>
        </p:nvSpPr>
        <p:spPr>
          <a:xfrm>
            <a:off x="2380668" y="1811596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Elipsa 12"/>
          <p:cNvSpPr/>
          <p:nvPr/>
        </p:nvSpPr>
        <p:spPr>
          <a:xfrm>
            <a:off x="3767926" y="1828819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Elipsa 13"/>
          <p:cNvSpPr/>
          <p:nvPr/>
        </p:nvSpPr>
        <p:spPr>
          <a:xfrm>
            <a:off x="5151109" y="1916832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16" name="Ravni poveznik 15"/>
          <p:cNvCxnSpPr/>
          <p:nvPr/>
        </p:nvCxnSpPr>
        <p:spPr>
          <a:xfrm>
            <a:off x="1907704" y="5949280"/>
            <a:ext cx="387141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>
            <a:off x="1835696" y="6381328"/>
            <a:ext cx="223224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Naslov 1"/>
          <p:cNvSpPr txBox="1">
            <a:spLocks/>
          </p:cNvSpPr>
          <p:nvPr/>
        </p:nvSpPr>
        <p:spPr>
          <a:xfrm>
            <a:off x="518864" y="4306416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mtClean="0"/>
              <a:t>ili …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528745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-0.02743 0.2388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2" y="1194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12952 0.2523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76" y="1261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13872 0.2608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27" y="1303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96296E-6 L 0.08264 0.2587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2" y="1294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07407E-6 L -0.0342 0.2606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9" y="1303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7 L 0.11893 0.1993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7" y="995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L -0.0026 0.2504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1252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44444E-6 L -0.14601 0.1449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09" y="7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8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Poopćenje</a:t>
            </a:r>
            <a:r>
              <a:rPr lang="hr-HR" dirty="0" smtClean="0"/>
              <a:t> </a:t>
            </a:r>
            <a:r>
              <a:rPr lang="hr-HR" dirty="0" err="1" smtClean="0"/>
              <a:t>Dirichletovog</a:t>
            </a:r>
            <a:r>
              <a:rPr lang="hr-HR" dirty="0" smtClean="0"/>
              <a:t> principa: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Ako 7 predmeta treba rasporediti u 3 kutije, tada će bar jedna kutija sadržavati bar 3 predmeta.</a:t>
            </a:r>
          </a:p>
          <a:p>
            <a:r>
              <a:rPr lang="hr-HR" dirty="0"/>
              <a:t>Ako </a:t>
            </a:r>
            <a:r>
              <a:rPr lang="hr-HR" dirty="0" smtClean="0"/>
              <a:t>101 predmet </a:t>
            </a:r>
            <a:r>
              <a:rPr lang="hr-HR" dirty="0"/>
              <a:t>treba rasporediti u </a:t>
            </a:r>
            <a:r>
              <a:rPr lang="hr-HR" dirty="0" smtClean="0"/>
              <a:t>50 kutija, </a:t>
            </a:r>
            <a:r>
              <a:rPr lang="hr-HR" dirty="0"/>
              <a:t>tada će bar jedna kutija sadržavati bar </a:t>
            </a:r>
            <a:r>
              <a:rPr lang="hr-HR" dirty="0" smtClean="0"/>
              <a:t>3 predmeta.</a:t>
            </a:r>
          </a:p>
          <a:p>
            <a:r>
              <a:rPr lang="hr-HR" dirty="0" smtClean="0"/>
              <a:t>Ako 2</a:t>
            </a:r>
            <a:r>
              <a:rPr lang="hr-HR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hr-HR" dirty="0" smtClean="0"/>
              <a:t>+1 predmeta treba rasporediti u </a:t>
            </a:r>
            <a:r>
              <a:rPr lang="hr-HR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hr-HR" dirty="0" smtClean="0"/>
              <a:t> kutija, tada će bar jedna kutija sadržavati bar 3 predmeta.</a:t>
            </a:r>
          </a:p>
          <a:p>
            <a:r>
              <a:rPr lang="hr-HR" dirty="0" smtClean="0"/>
              <a:t>Ako 3</a:t>
            </a:r>
            <a:r>
              <a:rPr lang="hr-HR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hr-HR" dirty="0" smtClean="0"/>
              <a:t>+1 predmeta treba rasporediti u </a:t>
            </a:r>
            <a:r>
              <a:rPr lang="hr-HR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hr-HR" dirty="0" smtClean="0"/>
              <a:t> kutija, tada će bar jedna kutija sadržavati bar 4 predmeta.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64185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Dirichletov princip (jaka forma):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Ako </a:t>
            </a:r>
            <a:r>
              <a:rPr lang="hr-HR" i="1" dirty="0" smtClean="0"/>
              <a:t>kn</a:t>
            </a:r>
            <a:r>
              <a:rPr lang="hr-HR" dirty="0" smtClean="0"/>
              <a:t>+1 predmeta rasporedimo u </a:t>
            </a:r>
            <a:r>
              <a:rPr lang="hr-HR" i="1" dirty="0" smtClean="0"/>
              <a:t>n</a:t>
            </a:r>
            <a:r>
              <a:rPr lang="hr-HR" dirty="0" smtClean="0"/>
              <a:t> kutija (pretinaca), onda postoji barem jedna kutija koja sadrži bar </a:t>
            </a:r>
            <a:r>
              <a:rPr lang="hr-HR" i="1" dirty="0" smtClean="0"/>
              <a:t>k</a:t>
            </a:r>
            <a:r>
              <a:rPr lang="hr-HR" dirty="0" smtClean="0"/>
              <a:t>+1 od tih predmeta.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Dokaz: kontradikcijom</a:t>
            </a:r>
          </a:p>
          <a:p>
            <a:pPr lvl="1">
              <a:buNone/>
            </a:pPr>
            <a:r>
              <a:rPr lang="hr-HR" dirty="0" smtClean="0"/>
              <a:t>	Pretpostavimo suprotno, </a:t>
            </a:r>
            <a:r>
              <a:rPr lang="hr-HR" dirty="0" err="1" smtClean="0"/>
              <a:t>tj</a:t>
            </a:r>
            <a:r>
              <a:rPr lang="hr-HR" dirty="0" smtClean="0"/>
              <a:t>. da svaka od </a:t>
            </a:r>
            <a:r>
              <a:rPr lang="hr-HR" i="1" dirty="0" smtClean="0"/>
              <a:t>n </a:t>
            </a:r>
            <a:r>
              <a:rPr lang="hr-HR" dirty="0" smtClean="0"/>
              <a:t>kutija sadrži najviše </a:t>
            </a:r>
            <a:r>
              <a:rPr lang="hr-HR" i="1" dirty="0" smtClean="0"/>
              <a:t>k</a:t>
            </a:r>
            <a:r>
              <a:rPr lang="hr-HR" dirty="0" smtClean="0"/>
              <a:t> predmeta.</a:t>
            </a:r>
          </a:p>
          <a:p>
            <a:pPr lvl="1">
              <a:buNone/>
            </a:pPr>
            <a:r>
              <a:rPr lang="hr-HR" dirty="0" smtClean="0"/>
              <a:t>   Tada bi bilo najviše </a:t>
            </a:r>
            <a:r>
              <a:rPr lang="hr-HR" i="1" dirty="0" smtClean="0"/>
              <a:t>kn</a:t>
            </a:r>
            <a:r>
              <a:rPr lang="hr-HR" dirty="0" smtClean="0"/>
              <a:t> predmeta što je kontradikcija jer ih imamo </a:t>
            </a:r>
            <a:r>
              <a:rPr lang="hr-HR" i="1" dirty="0" smtClean="0"/>
              <a:t>kn</a:t>
            </a:r>
            <a:r>
              <a:rPr lang="hr-HR" dirty="0" smtClean="0"/>
              <a:t>+1.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996991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hr-HR" dirty="0" smtClean="0"/>
              <a:t>Među 44 ljudi, bar 4 je rođeno u istom mjesecu.</a:t>
            </a:r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Rješenje: </a:t>
            </a:r>
          </a:p>
          <a:p>
            <a:pPr lvl="1">
              <a:buNone/>
            </a:pPr>
            <a:r>
              <a:rPr lang="hr-HR" dirty="0" smtClean="0"/>
              <a:t>44 ljudi raspoređujemo u 12 “kutija” (mjeseci) </a:t>
            </a:r>
          </a:p>
          <a:p>
            <a:pPr lvl="1" algn="ctr">
              <a:buNone/>
            </a:pPr>
            <a:r>
              <a:rPr lang="hr-HR" dirty="0" smtClean="0"/>
              <a:t>44=12</a:t>
            </a:r>
            <a:r>
              <a:rPr lang="hr-HR" dirty="0" smtClean="0">
                <a:ea typeface="Yu Mincho Demibold" panose="02020600000000000000" pitchFamily="18" charset="-128"/>
              </a:rPr>
              <a:t>∙3+8</a:t>
            </a:r>
            <a:endParaRPr lang="hr-HR" dirty="0"/>
          </a:p>
          <a:p>
            <a:pPr lvl="1">
              <a:buNone/>
            </a:pPr>
            <a:r>
              <a:rPr lang="hr-HR" dirty="0" smtClean="0"/>
              <a:t>Prema Dirichletovom principu barem jedan mjesec sadrži barem 4 ljudi tj. </a:t>
            </a:r>
            <a:r>
              <a:rPr lang="hr-HR" dirty="0"/>
              <a:t>bar 4 je rođeno u istom </a:t>
            </a:r>
            <a:r>
              <a:rPr lang="hr-HR" dirty="0" smtClean="0"/>
              <a:t>mjesecu.</a:t>
            </a:r>
          </a:p>
          <a:p>
            <a:pPr marL="73152">
              <a:buNone/>
            </a:pPr>
            <a:r>
              <a:rPr lang="hr-HR" dirty="0" smtClean="0"/>
              <a:t>Primijetimo: dovoljno je bilo </a:t>
            </a:r>
            <a:r>
              <a:rPr lang="hr-HR" dirty="0"/>
              <a:t>zadati </a:t>
            </a:r>
            <a:r>
              <a:rPr lang="hr-HR" dirty="0" smtClean="0"/>
              <a:t>12</a:t>
            </a:r>
            <a:r>
              <a:rPr lang="hr-HR" dirty="0">
                <a:ea typeface="Yu Mincho Demibold" panose="02020600000000000000" pitchFamily="18" charset="-128"/>
              </a:rPr>
              <a:t>∙</a:t>
            </a:r>
            <a:r>
              <a:rPr lang="hr-HR" dirty="0" smtClean="0">
                <a:ea typeface="Yu Mincho Demibold" panose="02020600000000000000" pitchFamily="18" charset="-128"/>
              </a:rPr>
              <a:t>3+1=37 ljudi.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4276134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29816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Zadatak 4: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hr-HR" dirty="0" smtClean="0"/>
              <a:t>Hrvatska ima 4 284 889 stanovnika. Čovjek ima najviše 300 000 vlasi na glavi. Dokažite da postoji barem 15 ljudi u Hrvatskoj s “na dlaku” jednakim brojem vlasi na glavi.</a:t>
            </a:r>
          </a:p>
          <a:p>
            <a:pPr marL="624078" indent="-514350">
              <a:buNone/>
            </a:pPr>
            <a:endParaRPr lang="hr-HR" dirty="0" smtClean="0"/>
          </a:p>
          <a:p>
            <a:pPr marL="624078" indent="-514350">
              <a:buNone/>
            </a:pPr>
            <a:r>
              <a:rPr lang="hr-HR" dirty="0" smtClean="0"/>
              <a:t>Rješenje: </a:t>
            </a:r>
          </a:p>
          <a:p>
            <a:pPr lvl="1"/>
            <a:r>
              <a:rPr lang="hr-HR" sz="2200" dirty="0" smtClean="0"/>
              <a:t>Podijelimo sve stanovnike Hrvatske u “pretince” obzirom na broj lasi na glavi, tj. one koji imaju 0, 1, 2,… 300 000 lasi na glavi.</a:t>
            </a:r>
          </a:p>
          <a:p>
            <a:pPr lvl="1"/>
            <a:r>
              <a:rPr lang="hr-HR" sz="2200" dirty="0" smtClean="0"/>
              <a:t>Kad bi u svakom pretincu bilo najviše 14 ljudi, tada bi u Hrvatskoj bilo najviše 14</a:t>
            </a:r>
            <a:r>
              <a:rPr lang="hr-HR" sz="2200" dirty="0" smtClean="0">
                <a:latin typeface="MS Mincho"/>
                <a:ea typeface="MS Mincho"/>
              </a:rPr>
              <a:t>⋅</a:t>
            </a:r>
            <a:r>
              <a:rPr lang="hr-HR" sz="2200" dirty="0" smtClean="0">
                <a:ea typeface="MS Mincho"/>
              </a:rPr>
              <a:t>300001=4200014 ljudi. </a:t>
            </a:r>
          </a:p>
          <a:p>
            <a:pPr lvl="1"/>
            <a:r>
              <a:rPr lang="hr-HR" sz="2200" dirty="0" smtClean="0">
                <a:ea typeface="MS Mincho"/>
              </a:rPr>
              <a:t>Dakle, postoji pretinac s brojem lasi barem 15.</a:t>
            </a:r>
            <a:endParaRPr lang="hr-HR" sz="2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92088"/>
          </a:xfrm>
        </p:spPr>
        <p:txBody>
          <a:bodyPr>
            <a:normAutofit/>
          </a:bodyPr>
          <a:lstStyle/>
          <a:p>
            <a:r>
              <a:rPr lang="hr-HR" dirty="0" smtClean="0"/>
              <a:t>Dirichletov princip u geometriji: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>
                <a:latin typeface="+mj-lt"/>
              </a:rPr>
              <a:t>Zadatak 5</a:t>
            </a:r>
            <a:r>
              <a:rPr lang="hr-HR" dirty="0" smtClean="0"/>
              <a:t>: U jediničnom kvadratu dano je 5 točaka. Dokažite da postoje barem dvije čija udaljenost je manja od 	   .</a:t>
            </a:r>
          </a:p>
          <a:p>
            <a:pPr>
              <a:buNone/>
            </a:pPr>
            <a:endParaRPr lang="hr-HR" sz="1600" dirty="0" smtClean="0"/>
          </a:p>
          <a:p>
            <a:pPr>
              <a:buNone/>
            </a:pPr>
            <a:endParaRPr lang="hr-HR" sz="1600" dirty="0" smtClean="0"/>
          </a:p>
          <a:p>
            <a:pPr>
              <a:buNone/>
            </a:pPr>
            <a:endParaRPr lang="hr-HR" sz="1600" dirty="0" smtClean="0"/>
          </a:p>
          <a:p>
            <a:pPr>
              <a:buNone/>
            </a:pPr>
            <a:r>
              <a:rPr lang="hr-HR" sz="2400" dirty="0" smtClean="0"/>
              <a:t>Rješenje:</a:t>
            </a:r>
          </a:p>
          <a:p>
            <a:pPr lvl="1"/>
            <a:r>
              <a:rPr lang="hr-HR" sz="2200" dirty="0" smtClean="0"/>
              <a:t>Spojimo polovišta stranica i tako podijelimo jedinični kvadrat na četiri mala kvadrata čija je stranica duga 0,5.</a:t>
            </a:r>
          </a:p>
          <a:p>
            <a:pPr lvl="1"/>
            <a:r>
              <a:rPr lang="hr-HR" sz="2200" dirty="0" smtClean="0"/>
              <a:t>S obzirom da u polazni kvadrat moramo smjestiti 5 točaka, po Dirichletovom principu će se barem u jednom malom kvadratu nalaziti barem dvije točke. </a:t>
            </a:r>
          </a:p>
          <a:p>
            <a:pPr lvl="1"/>
            <a:r>
              <a:rPr lang="hr-HR" sz="2200" dirty="0" smtClean="0"/>
              <a:t>Kako je dijagonala malog kvadrata duga          , možemo zaključiti da postoje barem dvije točke čija je udaljenost manja od           .</a:t>
            </a:r>
            <a:endParaRPr lang="hr-HR" sz="22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82443973"/>
              </p:ext>
            </p:extLst>
          </p:nvPr>
        </p:nvGraphicFramePr>
        <p:xfrm>
          <a:off x="4499992" y="2204864"/>
          <a:ext cx="872451" cy="463490"/>
        </p:xfrm>
        <a:graphic>
          <a:graphicData uri="http://schemas.openxmlformats.org/presentationml/2006/ole">
            <p:oleObj spid="_x0000_s1238" name="Equation" r:id="rId3" imgW="406048" imgH="215713" progId="">
              <p:embed/>
            </p:oleObj>
          </a:graphicData>
        </a:graphic>
      </p:graphicFrame>
      <p:sp>
        <p:nvSpPr>
          <p:cNvPr id="5" name="Pravokutnik 4"/>
          <p:cNvSpPr/>
          <p:nvPr/>
        </p:nvSpPr>
        <p:spPr>
          <a:xfrm>
            <a:off x="3491880" y="2852936"/>
            <a:ext cx="864000" cy="86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7" name="Ravni poveznik 6"/>
          <p:cNvCxnSpPr>
            <a:stCxn id="5" idx="0"/>
            <a:endCxn id="5" idx="2"/>
          </p:cNvCxnSpPr>
          <p:nvPr/>
        </p:nvCxnSpPr>
        <p:spPr>
          <a:xfrm>
            <a:off x="3923880" y="2852936"/>
            <a:ext cx="0" cy="86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>
            <a:stCxn id="5" idx="1"/>
            <a:endCxn id="5" idx="3"/>
          </p:cNvCxnSpPr>
          <p:nvPr/>
        </p:nvCxnSpPr>
        <p:spPr>
          <a:xfrm>
            <a:off x="3491880" y="3284936"/>
            <a:ext cx="86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90146142"/>
              </p:ext>
            </p:extLst>
          </p:nvPr>
        </p:nvGraphicFramePr>
        <p:xfrm>
          <a:off x="6203431" y="5311935"/>
          <a:ext cx="608394" cy="385316"/>
        </p:xfrm>
        <a:graphic>
          <a:graphicData uri="http://schemas.openxmlformats.org/presentationml/2006/ole">
            <p:oleObj spid="_x0000_s1239" name="Equation" r:id="rId4" imgW="380835" imgH="241195" progId="">
              <p:embed/>
            </p:oleObj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56768464"/>
              </p:ext>
            </p:extLst>
          </p:nvPr>
        </p:nvGraphicFramePr>
        <p:xfrm>
          <a:off x="2483768" y="6021288"/>
          <a:ext cx="568487" cy="360041"/>
        </p:xfrm>
        <a:graphic>
          <a:graphicData uri="http://schemas.openxmlformats.org/presentationml/2006/ole">
            <p:oleObj spid="_x0000_s1240" name="Equation" r:id="rId5" imgW="380835" imgH="241195" progId="">
              <p:embed/>
            </p:oleObj>
          </a:graphicData>
        </a:graphic>
      </p:graphicFrame>
      <p:sp>
        <p:nvSpPr>
          <p:cNvPr id="6" name="Sunce 5"/>
          <p:cNvSpPr/>
          <p:nvPr/>
        </p:nvSpPr>
        <p:spPr>
          <a:xfrm>
            <a:off x="4067944" y="2924944"/>
            <a:ext cx="72008" cy="72008"/>
          </a:xfrm>
          <a:prstGeom prst="sun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Sunce 10"/>
          <p:cNvSpPr/>
          <p:nvPr/>
        </p:nvSpPr>
        <p:spPr>
          <a:xfrm>
            <a:off x="4220344" y="3077344"/>
            <a:ext cx="72008" cy="72008"/>
          </a:xfrm>
          <a:prstGeom prst="sun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Sunce 12"/>
          <p:cNvSpPr/>
          <p:nvPr/>
        </p:nvSpPr>
        <p:spPr>
          <a:xfrm>
            <a:off x="3707904" y="3140968"/>
            <a:ext cx="72008" cy="72008"/>
          </a:xfrm>
          <a:prstGeom prst="sun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Sunce 13"/>
          <p:cNvSpPr/>
          <p:nvPr/>
        </p:nvSpPr>
        <p:spPr>
          <a:xfrm>
            <a:off x="3779912" y="3382144"/>
            <a:ext cx="72008" cy="72008"/>
          </a:xfrm>
          <a:prstGeom prst="sun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Sunce 15"/>
          <p:cNvSpPr/>
          <p:nvPr/>
        </p:nvSpPr>
        <p:spPr>
          <a:xfrm>
            <a:off x="4067944" y="3534544"/>
            <a:ext cx="72008" cy="72008"/>
          </a:xfrm>
          <a:prstGeom prst="sun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10" name="Ravni poveznik 9"/>
          <p:cNvCxnSpPr/>
          <p:nvPr/>
        </p:nvCxnSpPr>
        <p:spPr>
          <a:xfrm flipV="1">
            <a:off x="3923928" y="2852936"/>
            <a:ext cx="431952" cy="432048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3" grpId="0" animBg="1"/>
      <p:bldP spid="14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1066800"/>
          </a:xfrm>
        </p:spPr>
        <p:txBody>
          <a:bodyPr/>
          <a:lstStyle/>
          <a:p>
            <a:r>
              <a:rPr lang="hr-HR" dirty="0" smtClean="0"/>
              <a:t>Zadatak 6: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199" y="1700808"/>
            <a:ext cx="8229600" cy="4325112"/>
          </a:xfrm>
        </p:spPr>
        <p:txBody>
          <a:bodyPr/>
          <a:lstStyle/>
          <a:p>
            <a:r>
              <a:rPr lang="hr-HR" dirty="0"/>
              <a:t>Psić Bubi je za treći rođendan dobio na poklon 100 loptica. Njegovoj sreći nije bilo kraja. Dokaži da, nakon sat vremena igre s lopticama u sobi širine 4 m i duljine 2.5 m, postoji kvadrat površine ¼ m</a:t>
            </a:r>
            <a:r>
              <a:rPr lang="hr-HR" baseline="30000" dirty="0"/>
              <a:t>2</a:t>
            </a:r>
            <a:r>
              <a:rPr lang="hr-HR" dirty="0"/>
              <a:t> na kojem se </a:t>
            </a:r>
            <a:r>
              <a:rPr lang="hr-HR" dirty="0" smtClean="0"/>
              <a:t>nalaze </a:t>
            </a:r>
            <a:r>
              <a:rPr lang="hr-HR" dirty="0"/>
              <a:t>bar 3</a:t>
            </a:r>
            <a:r>
              <a:rPr lang="hr-HR" dirty="0" smtClean="0"/>
              <a:t> loptice.</a:t>
            </a:r>
          </a:p>
          <a:p>
            <a:endParaRPr lang="hr-HR" dirty="0"/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83383" y="4149080"/>
            <a:ext cx="2177231" cy="21772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1657581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066800"/>
          </a:xfrm>
        </p:spPr>
        <p:txBody>
          <a:bodyPr/>
          <a:lstStyle/>
          <a:p>
            <a:r>
              <a:rPr lang="hr-HR" dirty="0"/>
              <a:t>Rješenje: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5040560"/>
          </a:xfrm>
        </p:spPr>
        <p:txBody>
          <a:bodyPr/>
          <a:lstStyle/>
          <a:p>
            <a:pPr lvl="1"/>
            <a:r>
              <a:rPr lang="hr-HR" dirty="0" smtClean="0"/>
              <a:t>S obzirom da tražimo kvadrat površine 0.25 m</a:t>
            </a:r>
            <a:r>
              <a:rPr lang="hr-HR" baseline="30000" dirty="0" smtClean="0"/>
              <a:t>2</a:t>
            </a:r>
            <a:r>
              <a:rPr lang="hr-HR" dirty="0" smtClean="0"/>
              <a:t>, podijelimo sobu na kvadrate stranice 0.5 m.</a:t>
            </a:r>
          </a:p>
          <a:p>
            <a:pPr lvl="1"/>
            <a:endParaRPr lang="hr-HR" dirty="0" smtClean="0"/>
          </a:p>
          <a:p>
            <a:pPr lvl="1"/>
            <a:endParaRPr lang="hr-HR" dirty="0"/>
          </a:p>
          <a:p>
            <a:pPr lvl="1"/>
            <a:endParaRPr lang="hr-HR" dirty="0" smtClean="0"/>
          </a:p>
          <a:p>
            <a:pPr lvl="1"/>
            <a:endParaRPr lang="hr-HR" dirty="0"/>
          </a:p>
          <a:p>
            <a:pPr lvl="1"/>
            <a:endParaRPr lang="hr-HR" dirty="0" smtClean="0"/>
          </a:p>
          <a:p>
            <a:pPr lvl="1"/>
            <a:endParaRPr lang="hr-HR" dirty="0" smtClean="0"/>
          </a:p>
          <a:p>
            <a:pPr lvl="1"/>
            <a:r>
              <a:rPr lang="hr-HR" dirty="0" smtClean="0"/>
              <a:t>Takvih je kvadrata 40.</a:t>
            </a:r>
          </a:p>
          <a:p>
            <a:pPr lvl="1"/>
            <a:r>
              <a:rPr lang="hr-HR" dirty="0" smtClean="0"/>
              <a:t>Jer je 100=40</a:t>
            </a:r>
            <a:r>
              <a:rPr lang="hr-HR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∙</a:t>
            </a:r>
            <a:r>
              <a:rPr lang="hr-HR" dirty="0" smtClean="0">
                <a:ea typeface="Yu Mincho Demibold" panose="02020600000000000000" pitchFamily="18" charset="-128"/>
              </a:rPr>
              <a:t>2+20, sigurno postoji </a:t>
            </a:r>
          </a:p>
          <a:p>
            <a:pPr marL="411480" lvl="1" indent="0">
              <a:buNone/>
            </a:pPr>
            <a:r>
              <a:rPr lang="hr-HR" dirty="0" smtClean="0">
                <a:ea typeface="Yu Mincho Demibold" panose="02020600000000000000" pitchFamily="18" charset="-128"/>
              </a:rPr>
              <a:t>kvadrat na kojem se nalaze bar 3 loptice.</a:t>
            </a: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2843808" y="2996952"/>
            <a:ext cx="2880000" cy="18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6" name="Ravni poveznik 5"/>
          <p:cNvCxnSpPr>
            <a:stCxn id="4" idx="0"/>
            <a:endCxn id="4" idx="2"/>
          </p:cNvCxnSpPr>
          <p:nvPr/>
        </p:nvCxnSpPr>
        <p:spPr>
          <a:xfrm>
            <a:off x="4283808" y="2996952"/>
            <a:ext cx="0" cy="18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>
            <a:off x="3203848" y="2996952"/>
            <a:ext cx="0" cy="18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>
            <a:off x="2843808" y="3717032"/>
            <a:ext cx="28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>
            <a:off x="3563888" y="2996952"/>
            <a:ext cx="0" cy="18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15"/>
          <p:cNvCxnSpPr/>
          <p:nvPr/>
        </p:nvCxnSpPr>
        <p:spPr>
          <a:xfrm>
            <a:off x="4644008" y="2996952"/>
            <a:ext cx="0" cy="18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/>
          <p:cNvCxnSpPr/>
          <p:nvPr/>
        </p:nvCxnSpPr>
        <p:spPr>
          <a:xfrm>
            <a:off x="5364088" y="2996952"/>
            <a:ext cx="0" cy="18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>
            <a:off x="5004048" y="2996952"/>
            <a:ext cx="0" cy="18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>
            <a:off x="3923928" y="2996952"/>
            <a:ext cx="0" cy="18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ni poveznik 19"/>
          <p:cNvCxnSpPr/>
          <p:nvPr/>
        </p:nvCxnSpPr>
        <p:spPr>
          <a:xfrm>
            <a:off x="2844128" y="4437112"/>
            <a:ext cx="28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>
            <a:off x="2843808" y="3356992"/>
            <a:ext cx="28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Slika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63846" y="4012634"/>
            <a:ext cx="1733550" cy="1219200"/>
          </a:xfrm>
          <a:prstGeom prst="rect">
            <a:avLst/>
          </a:prstGeom>
        </p:spPr>
      </p:pic>
      <p:cxnSp>
        <p:nvCxnSpPr>
          <p:cNvPr id="22" name="Ravni poveznik 21"/>
          <p:cNvCxnSpPr/>
          <p:nvPr/>
        </p:nvCxnSpPr>
        <p:spPr>
          <a:xfrm>
            <a:off x="2844128" y="4077072"/>
            <a:ext cx="28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56540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1066800"/>
          </a:xfrm>
        </p:spPr>
        <p:txBody>
          <a:bodyPr>
            <a:normAutofit/>
          </a:bodyPr>
          <a:lstStyle/>
          <a:p>
            <a:r>
              <a:rPr lang="hr-HR" dirty="0" smtClean="0"/>
              <a:t>Zadatak 7: </a:t>
            </a:r>
            <a:r>
              <a:rPr lang="hr-HR" dirty="0">
                <a:latin typeface="Times New Roman" panose="02020603050405020304" pitchFamily="18" charset="0"/>
                <a:ea typeface="Calibri" panose="020F0502020204030204" pitchFamily="34" charset="0"/>
              </a:rPr>
              <a:t>(Državno 2013. 8.raz</a:t>
            </a:r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700808"/>
            <a:ext cx="8640960" cy="4896544"/>
          </a:xfrm>
        </p:spPr>
        <p:txBody>
          <a:bodyPr>
            <a:normAutofit fontScale="92500" lnSpcReduction="10000"/>
          </a:bodyPr>
          <a:lstStyle/>
          <a:p>
            <a:r>
              <a:rPr lang="hr-HR" dirty="0">
                <a:latin typeface="Times New Roman" panose="02020603050405020304" pitchFamily="18" charset="0"/>
                <a:ea typeface="Calibri" panose="020F0502020204030204" pitchFamily="34" charset="0"/>
              </a:rPr>
              <a:t>Unutar kvadrata čija je stranica duljine 1 dm nalazi se 110 točaka. Dokaži da postoji krug polumjera 1/8 dm unutar kojeg se nalaze barem 4 zadane točke. </a:t>
            </a:r>
            <a:endParaRPr lang="hr-HR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hr-HR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1"/>
            <a:r>
              <a:rPr lang="hr-HR" dirty="0" smtClean="0">
                <a:latin typeface="Times New Roman" panose="02020603050405020304" pitchFamily="18" charset="0"/>
              </a:rPr>
              <a:t>Kako znamo da je to Dirichletov princip?</a:t>
            </a:r>
          </a:p>
          <a:p>
            <a:pPr lvl="2"/>
            <a:r>
              <a:rPr lang="hr-HR" dirty="0" smtClean="0"/>
              <a:t>„Dokaži</a:t>
            </a:r>
            <a:r>
              <a:rPr lang="hr-HR" dirty="0">
                <a:latin typeface="Times New Roman" panose="02020603050405020304" pitchFamily="18" charset="0"/>
                <a:ea typeface="Calibri" panose="020F0502020204030204" pitchFamily="34" charset="0"/>
              </a:rPr>
              <a:t> da postoji </a:t>
            </a:r>
            <a:r>
              <a:rPr lang="hr-HR" dirty="0" smtClean="0"/>
              <a:t>”,</a:t>
            </a:r>
          </a:p>
          <a:p>
            <a:pPr lvl="2"/>
            <a:r>
              <a:rPr lang="hr-HR" dirty="0" smtClean="0"/>
              <a:t>„</a:t>
            </a:r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barem 4 točke”</a:t>
            </a:r>
          </a:p>
          <a:p>
            <a:pPr lvl="1"/>
            <a:r>
              <a:rPr lang="hr-HR" dirty="0" smtClean="0"/>
              <a:t>Ideja rješenja? </a:t>
            </a:r>
          </a:p>
          <a:p>
            <a:pPr lvl="2"/>
            <a:r>
              <a:rPr lang="hr-HR" dirty="0" smtClean="0"/>
              <a:t>Jer u traženom krugu moraju biti bar 4 točke, broj 110 dijelimo s 3</a:t>
            </a:r>
          </a:p>
          <a:p>
            <a:pPr lvl="2"/>
            <a:r>
              <a:rPr lang="hr-HR" dirty="0" smtClean="0"/>
              <a:t>110=3</a:t>
            </a:r>
            <a:r>
              <a:rPr lang="hr-HR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∙</a:t>
            </a:r>
            <a:r>
              <a:rPr lang="hr-HR" dirty="0" smtClean="0"/>
              <a:t>36+2</a:t>
            </a:r>
          </a:p>
          <a:p>
            <a:pPr lvl="2"/>
            <a:r>
              <a:rPr lang="hr-HR" dirty="0" smtClean="0"/>
              <a:t>Ako zadani kvadrat podijelimo na 36 jednakih kvadratića, među njima će postojati bar jedan u kojem su bar 4 točke.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897724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434644" y="47667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hr-HR" dirty="0">
                <a:latin typeface="Times New Roman" panose="02020603050405020304" pitchFamily="18" charset="0"/>
              </a:rPr>
              <a:t>Rješenje</a:t>
            </a:r>
            <a:r>
              <a:rPr lang="hr-HR" dirty="0" smtClean="0">
                <a:latin typeface="Times New Roman" panose="02020603050405020304" pitchFamily="18" charset="0"/>
              </a:rPr>
              <a:t>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722651"/>
          </a:xfrm>
        </p:spPr>
        <p:txBody>
          <a:bodyPr>
            <a:normAutofit lnSpcReduction="10000"/>
          </a:bodyPr>
          <a:lstStyle/>
          <a:p>
            <a:pPr marL="621792" lvl="3" indent="-256032">
              <a:buClr>
                <a:schemeClr val="accent3"/>
              </a:buClr>
              <a:buFont typeface="Georgia"/>
              <a:buChar char="•"/>
            </a:pPr>
            <a:r>
              <a:rPr lang="hr-HR" sz="2000" dirty="0" smtClean="0">
                <a:solidFill>
                  <a:schemeClr val="tx1"/>
                </a:solidFill>
              </a:rPr>
              <a:t>Zadani </a:t>
            </a:r>
            <a:r>
              <a:rPr lang="hr-HR" sz="2000" dirty="0">
                <a:solidFill>
                  <a:schemeClr val="tx1"/>
                </a:solidFill>
              </a:rPr>
              <a:t>kvadrat </a:t>
            </a:r>
            <a:r>
              <a:rPr lang="hr-HR" sz="2000" dirty="0" smtClean="0">
                <a:solidFill>
                  <a:schemeClr val="tx1"/>
                </a:solidFill>
              </a:rPr>
              <a:t>duljine stranice 1 dm podijelimo </a:t>
            </a:r>
            <a:r>
              <a:rPr lang="hr-HR" sz="2000" dirty="0">
                <a:solidFill>
                  <a:schemeClr val="tx1"/>
                </a:solidFill>
              </a:rPr>
              <a:t>na 36 jednakih </a:t>
            </a:r>
            <a:r>
              <a:rPr lang="hr-HR" sz="2000" dirty="0" smtClean="0">
                <a:solidFill>
                  <a:schemeClr val="tx1"/>
                </a:solidFill>
              </a:rPr>
              <a:t>kvadratića duljine stranice 1/6 dm.</a:t>
            </a:r>
          </a:p>
          <a:p>
            <a:pPr marL="621792" lvl="3" indent="-256032">
              <a:buClr>
                <a:schemeClr val="accent3"/>
              </a:buClr>
              <a:buFont typeface="Georgia"/>
              <a:buChar char="•"/>
            </a:pPr>
            <a:r>
              <a:rPr lang="hr-HR" sz="2000" dirty="0" smtClean="0">
                <a:solidFill>
                  <a:schemeClr val="tx1"/>
                </a:solidFill>
              </a:rPr>
              <a:t>S obzirom da je </a:t>
            </a:r>
            <a:r>
              <a:rPr lang="hr-HR" sz="2000" dirty="0">
                <a:solidFill>
                  <a:schemeClr val="tx1"/>
                </a:solidFill>
              </a:rPr>
              <a:t>110=3</a:t>
            </a:r>
            <a:r>
              <a:rPr lang="hr-HR" sz="2000" dirty="0">
                <a:solidFill>
                  <a:schemeClr val="tx1"/>
                </a:solidFill>
                <a:latin typeface="Yu Mincho Demibold" panose="02020600000000000000" pitchFamily="18" charset="-128"/>
                <a:ea typeface="Yu Mincho Demibold" panose="02020600000000000000" pitchFamily="18" charset="-128"/>
              </a:rPr>
              <a:t>∙</a:t>
            </a:r>
            <a:r>
              <a:rPr lang="hr-HR" sz="2000" dirty="0" smtClean="0">
                <a:solidFill>
                  <a:schemeClr val="tx1"/>
                </a:solidFill>
              </a:rPr>
              <a:t>36+2, među kvadratićima će sigurno postojati bar jedan u kojem su bar 4 točke.</a:t>
            </a:r>
          </a:p>
          <a:p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722651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Moramo pokazati</a:t>
            </a:r>
            <a:r>
              <a:rPr lang="hr-HR" dirty="0">
                <a:latin typeface="Times New Roman" panose="02020603050405020304" pitchFamily="18" charset="0"/>
                <a:ea typeface="Calibri" panose="020F0502020204030204" pitchFamily="34" charset="0"/>
              </a:rPr>
              <a:t> da postoji krug polumjera 1/8 dm unutar kojeg se nalaze barem 4 zadane </a:t>
            </a:r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točke.</a:t>
            </a:r>
          </a:p>
          <a:p>
            <a:pPr marL="109728" indent="0">
              <a:buNone/>
            </a:pPr>
            <a:r>
              <a:rPr lang="hr-HR" dirty="0" smtClean="0"/>
              <a:t> 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Nađenom kvadratiću u kojem se nalaze bar 4 točke opišemo krug.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dirty="0" smtClean="0"/>
              <a:t>Dokazali smo da postoji krug radijusa (i manjeg) od 1/8 u kojem su bar 4 točke.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56304514"/>
              </p:ext>
            </p:extLst>
          </p:nvPr>
        </p:nvGraphicFramePr>
        <p:xfrm>
          <a:off x="1187624" y="3717032"/>
          <a:ext cx="2520282" cy="2225040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418213"/>
                <a:gridCol w="418213"/>
                <a:gridCol w="418213"/>
                <a:gridCol w="418213"/>
                <a:gridCol w="418213"/>
                <a:gridCol w="4292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Pravokutnik 7"/>
          <p:cNvSpPr/>
          <p:nvPr/>
        </p:nvSpPr>
        <p:spPr>
          <a:xfrm>
            <a:off x="6012160" y="2276872"/>
            <a:ext cx="1008112" cy="9361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Sunce 8"/>
          <p:cNvSpPr/>
          <p:nvPr/>
        </p:nvSpPr>
        <p:spPr>
          <a:xfrm>
            <a:off x="6156175" y="2780928"/>
            <a:ext cx="72000" cy="7200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Sunce 9"/>
          <p:cNvSpPr/>
          <p:nvPr/>
        </p:nvSpPr>
        <p:spPr>
          <a:xfrm>
            <a:off x="6317584" y="2993399"/>
            <a:ext cx="72000" cy="7200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Sunce 10"/>
          <p:cNvSpPr/>
          <p:nvPr/>
        </p:nvSpPr>
        <p:spPr>
          <a:xfrm>
            <a:off x="6685375" y="2524795"/>
            <a:ext cx="72000" cy="7200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Sunce 11"/>
          <p:cNvSpPr/>
          <p:nvPr/>
        </p:nvSpPr>
        <p:spPr>
          <a:xfrm>
            <a:off x="6613375" y="2924944"/>
            <a:ext cx="72000" cy="7200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Elipsa 12"/>
          <p:cNvSpPr/>
          <p:nvPr/>
        </p:nvSpPr>
        <p:spPr>
          <a:xfrm>
            <a:off x="5832296" y="2060848"/>
            <a:ext cx="1368000" cy="1368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15" name="Ravni poveznik 14"/>
          <p:cNvCxnSpPr/>
          <p:nvPr/>
        </p:nvCxnSpPr>
        <p:spPr>
          <a:xfrm>
            <a:off x="6021549" y="2292206"/>
            <a:ext cx="998723" cy="92077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56083373"/>
              </p:ext>
            </p:extLst>
          </p:nvPr>
        </p:nvGraphicFramePr>
        <p:xfrm>
          <a:off x="5962430" y="4309528"/>
          <a:ext cx="1141089" cy="395888"/>
        </p:xfrm>
        <a:graphic>
          <a:graphicData uri="http://schemas.openxmlformats.org/presentationml/2006/ole">
            <p:oleObj spid="_x0000_s3191" name="Jednadžba" r:id="rId3" imgW="622080" imgH="215640" progId="">
              <p:embed/>
            </p:oleObj>
          </a:graphicData>
        </a:graphic>
      </p:graphicFrame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87683732"/>
              </p:ext>
            </p:extLst>
          </p:nvPr>
        </p:nvGraphicFramePr>
        <p:xfrm>
          <a:off x="7613268" y="2420888"/>
          <a:ext cx="660400" cy="682625"/>
        </p:xfrm>
        <a:graphic>
          <a:graphicData uri="http://schemas.openxmlformats.org/presentationml/2006/ole">
            <p:oleObj spid="_x0000_s3192" name="Jednadžba" r:id="rId4" imgW="380880" imgH="393480" progId="">
              <p:embed/>
            </p:oleObj>
          </a:graphicData>
        </a:graphic>
      </p:graphicFrame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83525544"/>
              </p:ext>
            </p:extLst>
          </p:nvPr>
        </p:nvGraphicFramePr>
        <p:xfrm>
          <a:off x="4808514" y="4726028"/>
          <a:ext cx="4030686" cy="824459"/>
        </p:xfrm>
        <a:graphic>
          <a:graphicData uri="http://schemas.openxmlformats.org/presentationml/2006/ole">
            <p:oleObj spid="_x0000_s3193" name="Jednadžba" r:id="rId5" imgW="2234880" imgH="4572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768567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err="1" smtClean="0"/>
              <a:t>Dirichle</a:t>
            </a:r>
            <a:r>
              <a:rPr lang="hr-HR" sz="2400" dirty="0" smtClean="0"/>
              <a:t> </a:t>
            </a:r>
            <a:r>
              <a:rPr lang="hr-HR" sz="2400" dirty="0"/>
              <a:t>(1805.-1859.)</a:t>
            </a:r>
            <a:br>
              <a:rPr lang="hr-HR" sz="2400" dirty="0"/>
            </a:br>
            <a:endParaRPr lang="hr-HR" sz="2400" dirty="0"/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294894" indent="-285750">
              <a:buFont typeface="Arial" panose="020B0604020202020204" pitchFamily="34" charset="0"/>
              <a:buChar char="•"/>
            </a:pPr>
            <a:r>
              <a:rPr lang="hr-HR" sz="1800" dirty="0" smtClean="0"/>
              <a:t>Spavao je s </a:t>
            </a:r>
            <a:r>
              <a:rPr lang="hr-HR" sz="1800" dirty="0" err="1" smtClean="0"/>
              <a:t>Gaussovom</a:t>
            </a:r>
            <a:r>
              <a:rPr lang="hr-HR" sz="1800" dirty="0" smtClean="0"/>
              <a:t> knjigom o teoriji brojeva pod jastukom</a:t>
            </a:r>
          </a:p>
          <a:p>
            <a:pPr marL="294894" indent="-285750">
              <a:buFont typeface="Arial" panose="020B0604020202020204" pitchFamily="34" charset="0"/>
              <a:buChar char="•"/>
            </a:pPr>
            <a:endParaRPr lang="hr-HR" sz="1800" dirty="0" smtClean="0"/>
          </a:p>
          <a:p>
            <a:pPr marL="294894" indent="-285750">
              <a:buFont typeface="Arial" panose="020B0604020202020204" pitchFamily="34" charset="0"/>
              <a:buChar char="•"/>
            </a:pPr>
            <a:r>
              <a:rPr lang="hr-HR" sz="1800" dirty="0"/>
              <a:t> “</a:t>
            </a:r>
            <a:r>
              <a:rPr lang="hr-HR" sz="1800" dirty="0" smtClean="0"/>
              <a:t>Broj njegovih </a:t>
            </a:r>
            <a:r>
              <a:rPr lang="hr-HR" sz="1800" dirty="0"/>
              <a:t>publikacija nije velik,” govorio je Gauss. “Ali dragulji se ne </a:t>
            </a:r>
            <a:r>
              <a:rPr lang="hr-HR" sz="1800" dirty="0" smtClean="0"/>
              <a:t>važu </a:t>
            </a:r>
            <a:r>
              <a:rPr lang="hr-HR" sz="1800" dirty="0"/>
              <a:t>na </a:t>
            </a:r>
            <a:r>
              <a:rPr lang="hr-HR" sz="1800" dirty="0" smtClean="0"/>
              <a:t>trgovačkoj vagi. Malo</a:t>
            </a:r>
            <a:r>
              <a:rPr lang="hr-HR" sz="1800" dirty="0"/>
              <a:t>, ali zrelo</a:t>
            </a:r>
            <a:r>
              <a:rPr lang="hr-HR" sz="1800" dirty="0" smtClean="0"/>
              <a:t>”.</a:t>
            </a:r>
          </a:p>
          <a:p>
            <a:pPr marL="294894" indent="-285750">
              <a:buFont typeface="Arial" panose="020B0604020202020204" pitchFamily="34" charset="0"/>
              <a:buChar char="•"/>
            </a:pPr>
            <a:endParaRPr lang="hr-HR" sz="1800" dirty="0" smtClean="0"/>
          </a:p>
          <a:p>
            <a:pPr marL="294894" indent="-285750">
              <a:buFont typeface="Arial" panose="020B0604020202020204" pitchFamily="34" charset="0"/>
              <a:buChar char="•"/>
            </a:pPr>
            <a:r>
              <a:rPr lang="hr-HR" sz="1800" dirty="0"/>
              <a:t>Kad mu se rodilo prvo dijete, </a:t>
            </a:r>
            <a:r>
              <a:rPr lang="hr-HR" sz="1800" dirty="0" err="1" smtClean="0"/>
              <a:t>Dirichle</a:t>
            </a:r>
            <a:r>
              <a:rPr lang="hr-HR" sz="1800" dirty="0" smtClean="0"/>
              <a:t> </a:t>
            </a:r>
            <a:r>
              <a:rPr lang="hr-HR" sz="1800" dirty="0"/>
              <a:t>je sretnu vijest </a:t>
            </a:r>
            <a:r>
              <a:rPr lang="hr-HR" sz="1800" dirty="0" smtClean="0"/>
              <a:t>javio svojem puncu. </a:t>
            </a:r>
            <a:r>
              <a:rPr lang="hr-HR" sz="1800" dirty="0"/>
              <a:t>Poruka je glasila: “2+1=3.”</a:t>
            </a:r>
          </a:p>
          <a:p>
            <a:pPr marL="294894" indent="-285750">
              <a:buFont typeface="Arial" panose="020B0604020202020204" pitchFamily="34" charset="0"/>
              <a:buChar char="•"/>
            </a:pPr>
            <a:endParaRPr lang="hr-HR" sz="1800" dirty="0"/>
          </a:p>
        </p:txBody>
      </p:sp>
      <p:pic>
        <p:nvPicPr>
          <p:cNvPr id="7" name="Rezervirano mjesto slike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608" y="1343016"/>
            <a:ext cx="3600400" cy="43769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4020491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Dirichletov princip </a:t>
            </a:r>
            <a:r>
              <a:rPr lang="hr-HR" dirty="0" smtClean="0"/>
              <a:t>u teoriji brojeva: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Prisjetimo se:</a:t>
            </a:r>
          </a:p>
          <a:p>
            <a:pPr lvl="1"/>
            <a:r>
              <a:rPr lang="hr-HR" dirty="0" smtClean="0"/>
              <a:t>Prilikom dijeljenja s 3 prirodni broj </a:t>
            </a:r>
            <a:r>
              <a:rPr lang="hr-HR" i="1" dirty="0" smtClean="0"/>
              <a:t>n</a:t>
            </a:r>
            <a:r>
              <a:rPr lang="hr-HR" dirty="0" smtClean="0"/>
              <a:t> može imati ostatak 0, 1 ili 2.</a:t>
            </a:r>
          </a:p>
          <a:p>
            <a:pPr marL="704088" lvl="2" indent="0" algn="ctr">
              <a:buNone/>
            </a:pPr>
            <a:r>
              <a:rPr lang="hr-HR" i="1" dirty="0" smtClean="0"/>
              <a:t>n</a:t>
            </a:r>
            <a:r>
              <a:rPr lang="hr-HR" dirty="0" smtClean="0"/>
              <a:t>=3</a:t>
            </a:r>
            <a:r>
              <a:rPr lang="hr-HR" i="1" dirty="0" smtClean="0"/>
              <a:t>k  </a:t>
            </a:r>
            <a:r>
              <a:rPr lang="hr-HR" dirty="0" smtClean="0"/>
              <a:t> ili   </a:t>
            </a:r>
            <a:r>
              <a:rPr lang="hr-HR" i="1" dirty="0" smtClean="0"/>
              <a:t>n</a:t>
            </a:r>
            <a:r>
              <a:rPr lang="hr-HR" dirty="0" smtClean="0"/>
              <a:t>=3</a:t>
            </a:r>
            <a:r>
              <a:rPr lang="hr-HR" i="1" dirty="0" smtClean="0"/>
              <a:t>k</a:t>
            </a:r>
            <a:r>
              <a:rPr lang="hr-HR" dirty="0" smtClean="0"/>
              <a:t>+1   ili   </a:t>
            </a:r>
            <a:r>
              <a:rPr lang="hr-HR" i="1" dirty="0" smtClean="0"/>
              <a:t>n</a:t>
            </a:r>
            <a:r>
              <a:rPr lang="hr-HR" dirty="0" smtClean="0"/>
              <a:t>=3</a:t>
            </a:r>
            <a:r>
              <a:rPr lang="hr-HR" i="1" dirty="0" smtClean="0"/>
              <a:t>k</a:t>
            </a:r>
            <a:r>
              <a:rPr lang="hr-HR" dirty="0" smtClean="0"/>
              <a:t>+2</a:t>
            </a:r>
          </a:p>
          <a:p>
            <a:pPr lvl="1"/>
            <a:r>
              <a:rPr lang="hr-HR" dirty="0"/>
              <a:t>Prilikom dijeljenja s </a:t>
            </a:r>
            <a:r>
              <a:rPr lang="hr-HR" dirty="0" smtClean="0"/>
              <a:t>10 </a:t>
            </a:r>
            <a:r>
              <a:rPr lang="hr-HR" dirty="0"/>
              <a:t>prirodni broj </a:t>
            </a:r>
            <a:r>
              <a:rPr lang="hr-HR" i="1" dirty="0"/>
              <a:t>n</a:t>
            </a:r>
            <a:r>
              <a:rPr lang="hr-HR" dirty="0"/>
              <a:t> može imati ostatak 0, </a:t>
            </a:r>
            <a:r>
              <a:rPr lang="hr-HR" dirty="0" smtClean="0"/>
              <a:t>1,…,8 </a:t>
            </a:r>
            <a:r>
              <a:rPr lang="hr-HR" dirty="0"/>
              <a:t>ili </a:t>
            </a:r>
            <a:r>
              <a:rPr lang="hr-HR" dirty="0" smtClean="0"/>
              <a:t>9.</a:t>
            </a:r>
          </a:p>
          <a:p>
            <a:pPr marL="704088" lvl="2" indent="0" algn="ctr">
              <a:buNone/>
            </a:pPr>
            <a:r>
              <a:rPr lang="hr-HR" i="1" dirty="0" smtClean="0"/>
              <a:t>n</a:t>
            </a:r>
            <a:r>
              <a:rPr lang="hr-HR" dirty="0" smtClean="0"/>
              <a:t>=10</a:t>
            </a:r>
            <a:r>
              <a:rPr lang="hr-HR" i="1" dirty="0" smtClean="0"/>
              <a:t>k  </a:t>
            </a:r>
            <a:r>
              <a:rPr lang="hr-HR" dirty="0" smtClean="0"/>
              <a:t> </a:t>
            </a:r>
            <a:r>
              <a:rPr lang="hr-HR" dirty="0"/>
              <a:t>ili   </a:t>
            </a:r>
            <a:r>
              <a:rPr lang="hr-HR" i="1" dirty="0" smtClean="0"/>
              <a:t>n</a:t>
            </a:r>
            <a:r>
              <a:rPr lang="hr-HR" dirty="0" smtClean="0"/>
              <a:t>=10</a:t>
            </a:r>
            <a:r>
              <a:rPr lang="hr-HR" i="1" dirty="0" smtClean="0"/>
              <a:t>k</a:t>
            </a:r>
            <a:r>
              <a:rPr lang="hr-HR" dirty="0" smtClean="0"/>
              <a:t>+1   ili … ili   </a:t>
            </a:r>
            <a:r>
              <a:rPr lang="hr-HR" i="1" dirty="0" smtClean="0"/>
              <a:t>n</a:t>
            </a:r>
            <a:r>
              <a:rPr lang="hr-HR" dirty="0" smtClean="0"/>
              <a:t>=10</a:t>
            </a:r>
            <a:r>
              <a:rPr lang="hr-HR" i="1" dirty="0" smtClean="0"/>
              <a:t>k</a:t>
            </a:r>
            <a:r>
              <a:rPr lang="hr-HR" dirty="0" smtClean="0"/>
              <a:t>+9</a:t>
            </a:r>
            <a:endParaRPr lang="hr-HR" dirty="0"/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477888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>
            <a:normAutofit/>
          </a:bodyPr>
          <a:lstStyle/>
          <a:p>
            <a:pPr lvl="0"/>
            <a:r>
              <a:rPr lang="hr-HR" dirty="0" smtClean="0"/>
              <a:t>Zadatak 8: </a:t>
            </a:r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Državno 2014. 6.raz</a:t>
            </a:r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759496"/>
            <a:ext cx="8229600" cy="432511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r-HR" dirty="0">
                <a:ea typeface="Calibri" panose="020F0502020204030204" pitchFamily="34" charset="0"/>
                <a:cs typeface="Times New Roman" panose="02020603050405020304" pitchFamily="18" charset="0"/>
              </a:rPr>
              <a:t>Dokaži da među bilo kojih 6 prirodnih brojeva postoje dva broja čija je razlika djeljiva s 5. </a:t>
            </a:r>
            <a:endParaRPr lang="hr-HR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hr-HR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hr-H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Rješenje:</a:t>
            </a:r>
          </a:p>
          <a:p>
            <a:pPr lvl="1"/>
            <a:r>
              <a:rPr lang="hr-HR" dirty="0"/>
              <a:t>Kada neki prirodan broj dijelimo s </a:t>
            </a:r>
            <a:r>
              <a:rPr lang="hr-HR" dirty="0" smtClean="0"/>
              <a:t>5, </a:t>
            </a:r>
            <a:r>
              <a:rPr lang="hr-HR" dirty="0"/>
              <a:t>on može dati ostatke 0, 1, </a:t>
            </a:r>
            <a:r>
              <a:rPr lang="hr-HR" dirty="0" smtClean="0"/>
              <a:t>2, 3 ili 4, </a:t>
            </a:r>
            <a:r>
              <a:rPr lang="hr-HR" dirty="0"/>
              <a:t>dakle postoji 5</a:t>
            </a:r>
            <a:r>
              <a:rPr lang="hr-HR" dirty="0" smtClean="0"/>
              <a:t> </a:t>
            </a:r>
            <a:r>
              <a:rPr lang="hr-HR" dirty="0"/>
              <a:t>mogućnosti. </a:t>
            </a:r>
            <a:endParaRPr lang="hr-HR" dirty="0" smtClean="0"/>
          </a:p>
          <a:p>
            <a:pPr lvl="1"/>
            <a:r>
              <a:rPr lang="hr-HR" dirty="0" smtClean="0"/>
              <a:t>Kako </a:t>
            </a:r>
            <a:r>
              <a:rPr lang="hr-HR" dirty="0"/>
              <a:t>mi imamo </a:t>
            </a:r>
            <a:r>
              <a:rPr lang="hr-HR" dirty="0" smtClean="0"/>
              <a:t>6 prirodnih brojeva, </a:t>
            </a:r>
            <a:r>
              <a:rPr lang="hr-HR" dirty="0"/>
              <a:t>prema Dirichletovom principu, sigurno postoje dva broja </a:t>
            </a:r>
            <a:r>
              <a:rPr lang="hr-HR" i="1" dirty="0" smtClean="0"/>
              <a:t>a</a:t>
            </a:r>
            <a:r>
              <a:rPr lang="hr-HR" dirty="0" smtClean="0"/>
              <a:t> i </a:t>
            </a:r>
            <a:r>
              <a:rPr lang="hr-HR" i="1" dirty="0" smtClean="0"/>
              <a:t>b</a:t>
            </a:r>
            <a:r>
              <a:rPr lang="hr-HR" dirty="0" smtClean="0"/>
              <a:t> s </a:t>
            </a:r>
            <a:r>
              <a:rPr lang="hr-HR" dirty="0"/>
              <a:t>istim </a:t>
            </a:r>
            <a:r>
              <a:rPr lang="hr-HR" dirty="0" smtClean="0"/>
              <a:t>ostatkom.</a:t>
            </a:r>
          </a:p>
          <a:p>
            <a:pPr marL="411480" lvl="1" indent="0" algn="ctr">
              <a:buNone/>
            </a:pPr>
            <a:r>
              <a:rPr lang="hr-HR" i="1" dirty="0" smtClean="0"/>
              <a:t>a</a:t>
            </a:r>
            <a:r>
              <a:rPr lang="hr-HR" dirty="0" smtClean="0"/>
              <a:t>=5</a:t>
            </a:r>
            <a:r>
              <a:rPr lang="hr-HR" i="1" dirty="0" smtClean="0"/>
              <a:t>k</a:t>
            </a:r>
            <a:r>
              <a:rPr lang="hr-HR" dirty="0" smtClean="0"/>
              <a:t>+</a:t>
            </a:r>
            <a:r>
              <a:rPr lang="hr-HR" i="1" dirty="0" smtClean="0"/>
              <a:t>m</a:t>
            </a:r>
            <a:r>
              <a:rPr lang="hr-HR" dirty="0" smtClean="0"/>
              <a:t>  i   </a:t>
            </a:r>
            <a:r>
              <a:rPr lang="hr-HR" i="1" dirty="0" smtClean="0"/>
              <a:t>b</a:t>
            </a:r>
            <a:r>
              <a:rPr lang="hr-HR" dirty="0" smtClean="0"/>
              <a:t>=5</a:t>
            </a:r>
            <a:r>
              <a:rPr lang="hr-HR" i="1" dirty="0" smtClean="0"/>
              <a:t>l</a:t>
            </a:r>
            <a:r>
              <a:rPr lang="hr-HR" dirty="0" smtClean="0"/>
              <a:t>+</a:t>
            </a:r>
            <a:r>
              <a:rPr lang="hr-HR" i="1" dirty="0" smtClean="0"/>
              <a:t>m</a:t>
            </a:r>
          </a:p>
          <a:p>
            <a:pPr lvl="1"/>
            <a:r>
              <a:rPr lang="hr-HR" dirty="0" smtClean="0"/>
              <a:t>Promotrimo njihovu razliku:</a:t>
            </a:r>
          </a:p>
          <a:p>
            <a:pPr marL="411480" lvl="1" indent="0" algn="ctr">
              <a:buNone/>
            </a:pPr>
            <a:r>
              <a:rPr lang="hr-HR" i="1" dirty="0" smtClean="0"/>
              <a:t>a-b</a:t>
            </a:r>
            <a:r>
              <a:rPr lang="hr-HR" dirty="0" smtClean="0"/>
              <a:t>=(5</a:t>
            </a:r>
            <a:r>
              <a:rPr lang="hr-HR" i="1" dirty="0" smtClean="0"/>
              <a:t>k</a:t>
            </a:r>
            <a:r>
              <a:rPr lang="hr-HR" dirty="0" smtClean="0"/>
              <a:t>+</a:t>
            </a:r>
            <a:r>
              <a:rPr lang="hr-HR" i="1" dirty="0" smtClean="0"/>
              <a:t>m</a:t>
            </a:r>
            <a:r>
              <a:rPr lang="hr-HR" dirty="0" smtClean="0"/>
              <a:t>) –(5</a:t>
            </a:r>
            <a:r>
              <a:rPr lang="hr-HR" i="1" dirty="0" smtClean="0"/>
              <a:t>l</a:t>
            </a:r>
            <a:r>
              <a:rPr lang="hr-HR" dirty="0" smtClean="0"/>
              <a:t>+</a:t>
            </a:r>
            <a:r>
              <a:rPr lang="hr-HR" i="1" dirty="0" smtClean="0"/>
              <a:t>m</a:t>
            </a:r>
            <a:r>
              <a:rPr lang="hr-HR" dirty="0" smtClean="0"/>
              <a:t>)=</a:t>
            </a:r>
            <a:r>
              <a:rPr lang="hr-HR" dirty="0"/>
              <a:t> </a:t>
            </a:r>
            <a:r>
              <a:rPr lang="hr-HR" dirty="0" smtClean="0"/>
              <a:t>5</a:t>
            </a:r>
            <a:r>
              <a:rPr lang="hr-HR" i="1" dirty="0" smtClean="0"/>
              <a:t>k</a:t>
            </a:r>
            <a:r>
              <a:rPr lang="hr-HR" dirty="0" smtClean="0"/>
              <a:t>+</a:t>
            </a:r>
            <a:r>
              <a:rPr lang="hr-HR" i="1" dirty="0" smtClean="0"/>
              <a:t>m</a:t>
            </a:r>
            <a:r>
              <a:rPr lang="hr-HR" dirty="0" smtClean="0"/>
              <a:t> –5</a:t>
            </a:r>
            <a:r>
              <a:rPr lang="hr-HR" i="1" dirty="0" smtClean="0"/>
              <a:t>l</a:t>
            </a:r>
            <a:r>
              <a:rPr lang="hr-HR" dirty="0" smtClean="0"/>
              <a:t>-</a:t>
            </a:r>
            <a:r>
              <a:rPr lang="hr-HR" i="1" dirty="0" smtClean="0"/>
              <a:t>m</a:t>
            </a:r>
            <a:r>
              <a:rPr lang="hr-HR" dirty="0" smtClean="0"/>
              <a:t>=5</a:t>
            </a:r>
            <a:r>
              <a:rPr lang="hr-HR" i="1" dirty="0" smtClean="0"/>
              <a:t>k</a:t>
            </a:r>
            <a:r>
              <a:rPr lang="hr-HR" dirty="0" smtClean="0"/>
              <a:t>-5</a:t>
            </a:r>
            <a:r>
              <a:rPr lang="hr-HR" i="1" dirty="0" smtClean="0"/>
              <a:t>l</a:t>
            </a:r>
            <a:r>
              <a:rPr lang="hr-HR" dirty="0" smtClean="0"/>
              <a:t>=5(</a:t>
            </a:r>
            <a:r>
              <a:rPr lang="hr-HR" i="1" dirty="0" smtClean="0"/>
              <a:t>k-l</a:t>
            </a:r>
            <a:r>
              <a:rPr lang="hr-HR" dirty="0" smtClean="0"/>
              <a:t>)</a:t>
            </a:r>
            <a:endParaRPr lang="hr-HR" dirty="0"/>
          </a:p>
          <a:p>
            <a:pPr lvl="1"/>
            <a:r>
              <a:rPr lang="hr-HR" dirty="0" smtClean="0"/>
              <a:t>Dakle, njihova </a:t>
            </a:r>
            <a:r>
              <a:rPr lang="hr-HR" dirty="0"/>
              <a:t>razlika je višekratnik broja </a:t>
            </a:r>
            <a:r>
              <a:rPr lang="hr-HR" i="1" dirty="0"/>
              <a:t>n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766861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95759" y="548680"/>
            <a:ext cx="8229600" cy="1066800"/>
          </a:xfrm>
        </p:spPr>
        <p:txBody>
          <a:bodyPr/>
          <a:lstStyle/>
          <a:p>
            <a:r>
              <a:rPr lang="hr-HR" dirty="0" smtClean="0"/>
              <a:t>Zadatak 9:</a:t>
            </a:r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(Državno 2013. 7.raz)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lnSpcReduction="10000"/>
          </a:bodyPr>
          <a:lstStyle/>
          <a:p>
            <a:r>
              <a:rPr lang="hr-H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Dokaži da među bilo koja 502 prirodna broja postoje dva čiji su ili zbroj ili razlika djeljivi s 1000</a:t>
            </a:r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hr-H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Rješenje:</a:t>
            </a:r>
          </a:p>
          <a:p>
            <a:pPr lvl="1"/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Prilikom dijeljenja s 1000, mogućnosti za ostatak su 0, 1, 2,…, 999, dakle 1000 mogućnosti.</a:t>
            </a:r>
          </a:p>
          <a:p>
            <a:pPr lvl="1"/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slučaju da postoje dva broja koji imaju iste ostatke prilikom dijeljenja s 1000, njihova razlika će biti djeljiva s 1000.</a:t>
            </a:r>
          </a:p>
          <a:p>
            <a:pPr lvl="1"/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Ako svih 502 brojeva imaju različite ostatke, tada moramo pokazati da će postojati dva broja čiji zbroj će biti djeljiv s 1000.</a:t>
            </a:r>
            <a:endParaRPr lang="hr-H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703906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251520" y="980728"/>
            <a:ext cx="8229600" cy="5593110"/>
          </a:xfrm>
        </p:spPr>
        <p:txBody>
          <a:bodyPr>
            <a:normAutofit lnSpcReduction="10000"/>
          </a:bodyPr>
          <a:lstStyle/>
          <a:p>
            <a:pPr lvl="1"/>
            <a:r>
              <a:rPr lang="hr-HR" dirty="0" smtClean="0"/>
              <a:t>Formirajmo parove brojeva čiji zbroj bi bio djeljiv s 1000:</a:t>
            </a:r>
          </a:p>
          <a:p>
            <a:pPr marL="402336" lvl="1" indent="0" algn="ctr">
              <a:buNone/>
            </a:pPr>
            <a:r>
              <a:rPr lang="hr-HR" dirty="0" smtClean="0"/>
              <a:t>1 i 999</a:t>
            </a:r>
          </a:p>
          <a:p>
            <a:pPr marL="402336" lvl="1" indent="0" algn="ctr">
              <a:buNone/>
            </a:pPr>
            <a:r>
              <a:rPr lang="hr-HR" dirty="0" smtClean="0"/>
              <a:t>2 i 998</a:t>
            </a:r>
          </a:p>
          <a:p>
            <a:pPr marL="402336" lvl="1" indent="0" algn="ctr">
              <a:buNone/>
            </a:pPr>
            <a:r>
              <a:rPr lang="hr-HR" dirty="0" smtClean="0"/>
              <a:t>…</a:t>
            </a:r>
          </a:p>
          <a:p>
            <a:pPr marL="402336" lvl="1" indent="0" algn="ctr">
              <a:buNone/>
            </a:pPr>
            <a:r>
              <a:rPr lang="hr-HR" dirty="0" smtClean="0"/>
              <a:t>499 i 501</a:t>
            </a:r>
          </a:p>
          <a:p>
            <a:pPr lvl="1"/>
            <a:r>
              <a:rPr lang="hr-HR" dirty="0" smtClean="0"/>
              <a:t>Imamo 499 parova i dva broja koji nemaju par, a to su 0 i 500.</a:t>
            </a:r>
          </a:p>
          <a:p>
            <a:pPr lvl="1"/>
            <a:r>
              <a:rPr lang="hr-HR" dirty="0" smtClean="0"/>
              <a:t>Mi biramo 502 broja i ako, u najgorem slučaju, izaberemo dva broja bez para, preostaje nam izbor 500 brojeva među 499 parova.</a:t>
            </a:r>
          </a:p>
          <a:p>
            <a:pPr lvl="1"/>
            <a:r>
              <a:rPr lang="hr-HR" dirty="0" smtClean="0"/>
              <a:t>Prema Dirichletovom principu, moramo izabrati bar dva broja koja čine par i čija je suma djeljiva s 1000.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043189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066800"/>
          </a:xfrm>
        </p:spPr>
        <p:txBody>
          <a:bodyPr/>
          <a:lstStyle/>
          <a:p>
            <a:r>
              <a:rPr lang="hr-HR" dirty="0" smtClean="0"/>
              <a:t>Provjerimo naučeno: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/>
          <a:lstStyle/>
          <a:p>
            <a:r>
              <a:rPr lang="hr-HR" dirty="0" smtClean="0"/>
              <a:t>Proveli ste pisanu provjeru znanja u tri razreda: 8.a (25 učenika), 8.b (26 učenika) i 8.c (28 učenika). Ukupno je bilo 20 negativnih ocjena. Koja od tvrdnji je sigurno točna:</a:t>
            </a:r>
          </a:p>
          <a:p>
            <a:pPr marL="916686" lvl="1" indent="-514350">
              <a:buFont typeface="+mj-lt"/>
              <a:buAutoNum type="alphaUcPeriod"/>
            </a:pPr>
            <a:r>
              <a:rPr lang="hr-HR" dirty="0" smtClean="0"/>
              <a:t>Postoji razred s bar 25% negativnih ocjena</a:t>
            </a:r>
          </a:p>
          <a:p>
            <a:pPr marL="916686" lvl="1" indent="-514350">
              <a:buFont typeface="+mj-lt"/>
              <a:buAutoNum type="alphaUcPeriod"/>
            </a:pPr>
            <a:r>
              <a:rPr lang="hr-HR" dirty="0" smtClean="0"/>
              <a:t>Morat ćete izgubiti sat za pisanje ispravka jer ne smijete pisati na dopunskoj nastavi</a:t>
            </a:r>
          </a:p>
          <a:p>
            <a:pPr marL="916686" lvl="1" indent="-514350">
              <a:buFont typeface="+mj-lt"/>
              <a:buAutoNum type="alphaUcPeriod"/>
            </a:pPr>
            <a:r>
              <a:rPr lang="hr-HR" dirty="0" smtClean="0"/>
              <a:t>Ta cjelina nije dobro obrađena u udžbeniku</a:t>
            </a:r>
          </a:p>
          <a:p>
            <a:pPr marL="916686" lvl="1" indent="-514350">
              <a:buFont typeface="+mj-lt"/>
              <a:buAutoNum type="alphaUcPeriod"/>
            </a:pPr>
            <a:r>
              <a:rPr lang="hr-HR" dirty="0" smtClean="0"/>
              <a:t>Opet nisu ništa radili, a lijepo ste im govorili…</a:t>
            </a:r>
          </a:p>
          <a:p>
            <a:pPr marL="916686" lvl="1" indent="-514350">
              <a:buFont typeface="+mj-lt"/>
              <a:buAutoNum type="alphaUcPeriod"/>
            </a:pPr>
            <a:r>
              <a:rPr lang="hr-HR" dirty="0" smtClean="0"/>
              <a:t>Uostalom, neka se navikavaju na ono što ih čeka kad odu u srednju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72194" y="5888409"/>
            <a:ext cx="708332" cy="708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38382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467544" y="1888450"/>
            <a:ext cx="8208912" cy="4684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hr-H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Dokaži da među bilo kojih 6 prirodnih brojeva postoje dva broja čija je razlika djeljiva s 5. </a:t>
            </a:r>
            <a:r>
              <a:rPr lang="hr-H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Državno 2014. 6.raz)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r-H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Dokaži da među bilo koja 502 prirodna broja postoje dva čiji su ili zbroj ili razlika djeljivi s 1000. (Državno 2013. 7.raz)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hr-H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Unutar kvadrata čija je stranica duljine 1 dm nalazi se 110 točaka. Dokaži da postoji krug polumjera 1/8 dm unutar kojeg se nalaze barem 4 zadane točke. (Državno 2013. </a:t>
            </a:r>
            <a:r>
              <a:rPr lang="hr-HR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8.raz)</a:t>
            </a:r>
            <a:endParaRPr lang="hr-HR" sz="2800" dirty="0"/>
          </a:p>
        </p:txBody>
      </p:sp>
      <p:sp>
        <p:nvSpPr>
          <p:cNvPr id="3" name="Naslov 2"/>
          <p:cNvSpPr>
            <a:spLocks noGrp="1"/>
          </p:cNvSpPr>
          <p:nvPr>
            <p:ph type="title" idx="4294967295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hr-HR" dirty="0" smtClean="0"/>
              <a:t>Zadaci s natjecanja: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200614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Mario Krnić: </a:t>
            </a:r>
            <a:r>
              <a:rPr lang="hr-HR" dirty="0" err="1" smtClean="0"/>
              <a:t>Dirichletovo</a:t>
            </a:r>
            <a:r>
              <a:rPr lang="hr-HR" dirty="0" smtClean="0"/>
              <a:t> pravilo, HMD Zagreb 2001.</a:t>
            </a:r>
          </a:p>
          <a:p>
            <a:r>
              <a:rPr lang="hr-HR" dirty="0" smtClean="0"/>
              <a:t>Zdravko Kurnik: </a:t>
            </a:r>
            <a:r>
              <a:rPr lang="hr-HR" dirty="0"/>
              <a:t>Dirichletov princip, Bilten seminara </a:t>
            </a:r>
            <a:r>
              <a:rPr lang="hr-HR" dirty="0" smtClean="0"/>
              <a:t>iz matematike </a:t>
            </a:r>
            <a:r>
              <a:rPr lang="hr-HR" dirty="0"/>
              <a:t>za nastavnike-mentore </a:t>
            </a:r>
            <a:r>
              <a:rPr lang="hr-HR" dirty="0" smtClean="0"/>
              <a:t>1993.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4084808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Dirichletov princip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Jedan od najjednostavnijih elementarnih kombinatornih problema</a:t>
            </a:r>
          </a:p>
          <a:p>
            <a:r>
              <a:rPr lang="hr-HR" dirty="0" smtClean="0"/>
              <a:t>Vrlo koristan princip koji služi za rješavanje najraznovrsnijih problema</a:t>
            </a:r>
          </a:p>
          <a:p>
            <a:r>
              <a:rPr lang="hr-HR" dirty="0" smtClean="0"/>
              <a:t>Pogoduje razvijanju logičkog mišljenja kod učenika</a:t>
            </a:r>
          </a:p>
          <a:p>
            <a:r>
              <a:rPr lang="hr-HR" dirty="0" smtClean="0"/>
              <a:t>Poznat pod raznim imenima:</a:t>
            </a:r>
          </a:p>
          <a:p>
            <a:pPr lvl="1"/>
            <a:r>
              <a:rPr lang="hr-HR" dirty="0" smtClean="0"/>
              <a:t>Princip pretinaca ili kutija</a:t>
            </a:r>
          </a:p>
          <a:p>
            <a:pPr lvl="1"/>
            <a:r>
              <a:rPr lang="hr-HR" dirty="0" smtClean="0"/>
              <a:t>Princip golubinjaka</a:t>
            </a: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24745"/>
            <a:ext cx="8229600" cy="1066800"/>
          </a:xfrm>
        </p:spPr>
        <p:txBody>
          <a:bodyPr/>
          <a:lstStyle/>
          <a:p>
            <a:r>
              <a:rPr lang="hr-HR" dirty="0" smtClean="0"/>
              <a:t>Primjer 1: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104456"/>
          </a:xfrm>
        </p:spPr>
        <p:txBody>
          <a:bodyPr/>
          <a:lstStyle/>
          <a:p>
            <a:r>
              <a:rPr lang="hr-HR" dirty="0" smtClean="0"/>
              <a:t>Smjestimo 4 kuglice u 3 posude.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Harmonija 3"/>
          <p:cNvSpPr/>
          <p:nvPr/>
        </p:nvSpPr>
        <p:spPr>
          <a:xfrm rot="17600318">
            <a:off x="1294278" y="4395387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Harmonija 4"/>
          <p:cNvSpPr/>
          <p:nvPr/>
        </p:nvSpPr>
        <p:spPr>
          <a:xfrm rot="17600318">
            <a:off x="3435379" y="4409626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Harmonija 5"/>
          <p:cNvSpPr/>
          <p:nvPr/>
        </p:nvSpPr>
        <p:spPr>
          <a:xfrm rot="17600318">
            <a:off x="5600799" y="4409626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Elipsa 6"/>
          <p:cNvSpPr/>
          <p:nvPr/>
        </p:nvSpPr>
        <p:spPr>
          <a:xfrm>
            <a:off x="1726326" y="2972240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Elipsa 7"/>
          <p:cNvSpPr/>
          <p:nvPr/>
        </p:nvSpPr>
        <p:spPr>
          <a:xfrm>
            <a:off x="3243666" y="2972240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4572000" y="2986479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Elipsa 9"/>
          <p:cNvSpPr/>
          <p:nvPr/>
        </p:nvSpPr>
        <p:spPr>
          <a:xfrm>
            <a:off x="5652120" y="2986479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905686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11111E-6 L 5.55556E-7 0.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85185E-6 L 0.06562 0.2583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1" y="1291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0.13004 0.2583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93" y="1291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11111E-6 L 0.075 0.2539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" y="1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/>
          <a:lstStyle/>
          <a:p>
            <a:r>
              <a:rPr lang="hr-HR" dirty="0" smtClean="0"/>
              <a:t>ili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r>
              <a:rPr lang="hr-HR" sz="3000" dirty="0" smtClean="0"/>
              <a:t>Sigurno </a:t>
            </a:r>
            <a:r>
              <a:rPr lang="hr-HR" sz="3000" dirty="0"/>
              <a:t>p</a:t>
            </a:r>
            <a:r>
              <a:rPr lang="hr-HR" sz="3000" dirty="0" smtClean="0"/>
              <a:t>ostoji bar jedna posuda u kojoj će se nalaziti bar dvije kuglice</a:t>
            </a:r>
            <a:endParaRPr lang="hr-HR" sz="3000" dirty="0"/>
          </a:p>
        </p:txBody>
      </p:sp>
      <p:sp>
        <p:nvSpPr>
          <p:cNvPr id="4" name="Harmonija 3"/>
          <p:cNvSpPr/>
          <p:nvPr/>
        </p:nvSpPr>
        <p:spPr>
          <a:xfrm rot="17600318">
            <a:off x="1258643" y="2784658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Harmonija 4"/>
          <p:cNvSpPr/>
          <p:nvPr/>
        </p:nvSpPr>
        <p:spPr>
          <a:xfrm rot="17600318">
            <a:off x="3490891" y="2810714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Harmonija 5"/>
          <p:cNvSpPr/>
          <p:nvPr/>
        </p:nvSpPr>
        <p:spPr>
          <a:xfrm rot="17600318">
            <a:off x="5723138" y="2780915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Elipsa 6"/>
          <p:cNvSpPr/>
          <p:nvPr/>
        </p:nvSpPr>
        <p:spPr>
          <a:xfrm>
            <a:off x="1835696" y="1561511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Elipsa 7"/>
          <p:cNvSpPr/>
          <p:nvPr/>
        </p:nvSpPr>
        <p:spPr>
          <a:xfrm>
            <a:off x="3275855" y="1584195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4654351" y="1556792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Elipsa 9"/>
          <p:cNvSpPr/>
          <p:nvPr/>
        </p:nvSpPr>
        <p:spPr>
          <a:xfrm>
            <a:off x="5780819" y="1556792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14" name="Ravni poveznik 13"/>
          <p:cNvCxnSpPr/>
          <p:nvPr/>
        </p:nvCxnSpPr>
        <p:spPr>
          <a:xfrm>
            <a:off x="2339752" y="5733256"/>
            <a:ext cx="406746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>
            <a:off x="2212257" y="6237312"/>
            <a:ext cx="286182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slov 1"/>
          <p:cNvSpPr txBox="1">
            <a:spLocks/>
          </p:cNvSpPr>
          <p:nvPr/>
        </p:nvSpPr>
        <p:spPr>
          <a:xfrm>
            <a:off x="518864" y="41624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mtClean="0"/>
              <a:t>ili …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189473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 L 0.2717 0.254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76" y="1273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7.40741E-7 L 0.03542 0.2539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1" y="1268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-0.08507 0.1844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53" y="921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02761 0.2539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2" y="1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8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  <p:bldP spid="9" grpId="0" animBg="1"/>
      <p:bldP spid="10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Dirichletov princip (slaba forma):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Ako </a:t>
            </a:r>
            <a:r>
              <a:rPr lang="hr-HR" i="1" dirty="0" smtClean="0"/>
              <a:t>n</a:t>
            </a:r>
            <a:r>
              <a:rPr lang="hr-HR" dirty="0" smtClean="0"/>
              <a:t>+1 predmeta rasporedimo u </a:t>
            </a:r>
            <a:r>
              <a:rPr lang="hr-HR" i="1" dirty="0" smtClean="0"/>
              <a:t>n</a:t>
            </a:r>
            <a:r>
              <a:rPr lang="hr-HR" dirty="0" smtClean="0"/>
              <a:t> kutija (pretinaca), onda postoji barem jedna kutija koja sadrži bar dva od tih predmeta.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Dokaz: kontradikcijom</a:t>
            </a:r>
          </a:p>
          <a:p>
            <a:pPr lvl="1">
              <a:buNone/>
            </a:pPr>
            <a:r>
              <a:rPr lang="hr-HR" dirty="0" smtClean="0"/>
              <a:t>	Pretpostavimo suprotno, </a:t>
            </a:r>
            <a:r>
              <a:rPr lang="hr-HR" dirty="0" err="1" smtClean="0"/>
              <a:t>tj</a:t>
            </a:r>
            <a:r>
              <a:rPr lang="hr-HR" dirty="0" smtClean="0"/>
              <a:t>. da svaka od </a:t>
            </a:r>
            <a:r>
              <a:rPr lang="hr-HR" i="1" dirty="0" smtClean="0"/>
              <a:t>n </a:t>
            </a:r>
            <a:r>
              <a:rPr lang="hr-HR" dirty="0" smtClean="0"/>
              <a:t>kutija sadrži najviše jedan predmet.</a:t>
            </a:r>
          </a:p>
          <a:p>
            <a:pPr lvl="1">
              <a:buNone/>
            </a:pPr>
            <a:r>
              <a:rPr lang="hr-HR" dirty="0" smtClean="0"/>
              <a:t>   Tada bi bilo najviše </a:t>
            </a:r>
            <a:r>
              <a:rPr lang="hr-HR" i="1" dirty="0" smtClean="0"/>
              <a:t>n</a:t>
            </a:r>
            <a:r>
              <a:rPr lang="hr-HR" dirty="0" smtClean="0"/>
              <a:t> predmeta što je kontradikcija jer ih imamo </a:t>
            </a:r>
            <a:r>
              <a:rPr lang="hr-HR" i="1" dirty="0" smtClean="0"/>
              <a:t>n</a:t>
            </a:r>
            <a:r>
              <a:rPr lang="hr-HR" dirty="0" smtClean="0"/>
              <a:t>+1.</a:t>
            </a:r>
            <a:endParaRPr lang="hr-HR" dirty="0"/>
          </a:p>
        </p:txBody>
      </p:sp>
      <p:cxnSp>
        <p:nvCxnSpPr>
          <p:cNvPr id="4" name="Ravni poveznik 3"/>
          <p:cNvCxnSpPr/>
          <p:nvPr/>
        </p:nvCxnSpPr>
        <p:spPr>
          <a:xfrm>
            <a:off x="3707904" y="3140968"/>
            <a:ext cx="406746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vni poveznik 4"/>
          <p:cNvCxnSpPr/>
          <p:nvPr/>
        </p:nvCxnSpPr>
        <p:spPr>
          <a:xfrm>
            <a:off x="827584" y="3573016"/>
            <a:ext cx="230425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01824"/>
          </a:xfrm>
        </p:spPr>
        <p:txBody>
          <a:bodyPr/>
          <a:lstStyle/>
          <a:p>
            <a:r>
              <a:rPr lang="hr-HR" dirty="0" smtClean="0"/>
              <a:t>Zadatak 1: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916832"/>
            <a:ext cx="8363272" cy="4657704"/>
          </a:xfrm>
        </p:spPr>
        <p:txBody>
          <a:bodyPr>
            <a:normAutofit fontScale="92500"/>
          </a:bodyPr>
          <a:lstStyle/>
          <a:p>
            <a:pPr marL="624078" indent="-514350">
              <a:buNone/>
            </a:pPr>
            <a:r>
              <a:rPr lang="hr-HR" dirty="0" smtClean="0"/>
              <a:t>Dokaži da među 13 ljudi uvijek postoje dvoje rođenih u istom mjesecu.</a:t>
            </a:r>
          </a:p>
          <a:p>
            <a:pPr marL="916686" lvl="1" indent="-514350">
              <a:buNone/>
            </a:pPr>
            <a:endParaRPr lang="hr-HR" dirty="0" smtClean="0"/>
          </a:p>
          <a:p>
            <a:pPr marL="624078" indent="-514350">
              <a:buNone/>
            </a:pPr>
            <a:r>
              <a:rPr lang="hr-HR" dirty="0" smtClean="0"/>
              <a:t>Dokaz: </a:t>
            </a:r>
          </a:p>
          <a:p>
            <a:pPr marL="624078" indent="-514350">
              <a:buNone/>
            </a:pPr>
            <a:r>
              <a:rPr lang="hr-HR" dirty="0" smtClean="0"/>
              <a:t>	</a:t>
            </a:r>
            <a:r>
              <a:rPr lang="hr-HR" dirty="0" smtClean="0">
                <a:solidFill>
                  <a:schemeClr val="accent1"/>
                </a:solidFill>
              </a:rPr>
              <a:t>Pretpostavimo suprotno:</a:t>
            </a:r>
          </a:p>
          <a:p>
            <a:pPr marL="916686" lvl="1" indent="-514350">
              <a:buNone/>
            </a:pPr>
            <a:r>
              <a:rPr lang="hr-HR" dirty="0" smtClean="0">
                <a:solidFill>
                  <a:schemeClr val="accent1"/>
                </a:solidFill>
              </a:rPr>
              <a:t>	među 13 ljudi ne postoje dvoje rođeni u istom mjesecu </a:t>
            </a:r>
            <a:r>
              <a:rPr lang="hr-HR" dirty="0" err="1" smtClean="0">
                <a:solidFill>
                  <a:schemeClr val="accent1"/>
                </a:solidFill>
              </a:rPr>
              <a:t>tj</a:t>
            </a:r>
            <a:r>
              <a:rPr lang="hr-HR" dirty="0" smtClean="0">
                <a:solidFill>
                  <a:schemeClr val="accent1"/>
                </a:solidFill>
              </a:rPr>
              <a:t>. svih 13 ljudi su rođeni u različitim mjesecima. </a:t>
            </a:r>
          </a:p>
          <a:p>
            <a:pPr marL="624078" indent="-514350">
              <a:buNone/>
            </a:pPr>
            <a:r>
              <a:rPr lang="hr-HR" dirty="0" smtClean="0">
                <a:solidFill>
                  <a:schemeClr val="accent1"/>
                </a:solidFill>
              </a:rPr>
              <a:t>       Odatle slijedi da postoji 13 različitih mjeseci što nije točno. </a:t>
            </a:r>
          </a:p>
          <a:p>
            <a:pPr marL="624078" indent="-514350">
              <a:buNone/>
            </a:pPr>
            <a:r>
              <a:rPr lang="hr-HR" dirty="0" smtClean="0">
                <a:solidFill>
                  <a:schemeClr val="accent1"/>
                </a:solidFill>
              </a:rPr>
              <a:t>       Dakle, postoje dvoje ljudi rođenih u istom mjesecu.</a:t>
            </a:r>
          </a:p>
          <a:p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1066800"/>
          </a:xfrm>
        </p:spPr>
        <p:txBody>
          <a:bodyPr/>
          <a:lstStyle/>
          <a:p>
            <a:r>
              <a:rPr lang="hr-HR" dirty="0" smtClean="0"/>
              <a:t>Zadatak 2: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838901"/>
            <a:ext cx="8229600" cy="4325112"/>
          </a:xfrm>
        </p:spPr>
        <p:txBody>
          <a:bodyPr>
            <a:normAutofit lnSpcReduction="10000"/>
          </a:bodyPr>
          <a:lstStyle/>
          <a:p>
            <a:pPr lvl="0"/>
            <a:r>
              <a:rPr lang="hr-HR" dirty="0"/>
              <a:t>Jednu školu pohađa 930 učenika. Dokažite da postoje bar dva koji imaju iste inicijale</a:t>
            </a:r>
            <a:r>
              <a:rPr lang="hr-HR" dirty="0" smtClean="0"/>
              <a:t>.</a:t>
            </a:r>
          </a:p>
          <a:p>
            <a:pPr lvl="0"/>
            <a:endParaRPr lang="hr-HR" dirty="0"/>
          </a:p>
          <a:p>
            <a:r>
              <a:rPr lang="hr-HR" dirty="0" smtClean="0"/>
              <a:t>Dokaz:</a:t>
            </a:r>
          </a:p>
          <a:p>
            <a:pPr lvl="1"/>
            <a:r>
              <a:rPr lang="hr-HR" dirty="0" smtClean="0"/>
              <a:t>Pretpostavimo suprotno: ne postoje dva učenika s istim inicijalima.</a:t>
            </a:r>
          </a:p>
          <a:p>
            <a:pPr lvl="1"/>
            <a:r>
              <a:rPr lang="hr-HR" dirty="0" smtClean="0"/>
              <a:t>Broj različitih inicijala je 30</a:t>
            </a:r>
            <a:r>
              <a:rPr lang="hr-HR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∙</a:t>
            </a:r>
            <a:r>
              <a:rPr lang="hr-HR" dirty="0" smtClean="0">
                <a:latin typeface="Georgia" panose="02040502050405020303" pitchFamily="18" charset="0"/>
                <a:ea typeface="Yu Mincho Demibold" panose="02020600000000000000" pitchFamily="18" charset="-128"/>
              </a:rPr>
              <a:t>30=900.</a:t>
            </a:r>
          </a:p>
          <a:p>
            <a:pPr lvl="1"/>
            <a:r>
              <a:rPr lang="hr-HR" dirty="0" smtClean="0">
                <a:latin typeface="Georgia" panose="02040502050405020303" pitchFamily="18" charset="0"/>
                <a:ea typeface="Yu Mincho Demibold" panose="02020600000000000000" pitchFamily="18" charset="-128"/>
              </a:rPr>
              <a:t>Odatle slijedi da je u školi najviše 900 učenika, što nije točno.</a:t>
            </a:r>
          </a:p>
          <a:p>
            <a:pPr lvl="1"/>
            <a:r>
              <a:rPr lang="hr-HR" dirty="0" smtClean="0">
                <a:latin typeface="Georgia" panose="02040502050405020303" pitchFamily="18" charset="0"/>
                <a:ea typeface="Yu Mincho Demibold" panose="02020600000000000000" pitchFamily="18" charset="-128"/>
              </a:rPr>
              <a:t>Dakle, postoje bar dva učenika s istim inicijalima.</a:t>
            </a:r>
          </a:p>
          <a:p>
            <a:pPr lvl="2"/>
            <a:endParaRPr lang="hr-HR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6502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24745"/>
            <a:ext cx="8229600" cy="1066800"/>
          </a:xfrm>
        </p:spPr>
        <p:txBody>
          <a:bodyPr/>
          <a:lstStyle/>
          <a:p>
            <a:r>
              <a:rPr lang="hr-HR" dirty="0" smtClean="0"/>
              <a:t>Primjer 2: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104456"/>
          </a:xfrm>
        </p:spPr>
        <p:txBody>
          <a:bodyPr/>
          <a:lstStyle/>
          <a:p>
            <a:r>
              <a:rPr lang="hr-HR" dirty="0" smtClean="0"/>
              <a:t>Smjestimo 8 kuglica u 3 posude.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Harmonija 3"/>
          <p:cNvSpPr/>
          <p:nvPr/>
        </p:nvSpPr>
        <p:spPr>
          <a:xfrm rot="17600318">
            <a:off x="1294278" y="4395387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Harmonija 4"/>
          <p:cNvSpPr/>
          <p:nvPr/>
        </p:nvSpPr>
        <p:spPr>
          <a:xfrm rot="17600318">
            <a:off x="3435379" y="4409626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Harmonija 5"/>
          <p:cNvSpPr/>
          <p:nvPr/>
        </p:nvSpPr>
        <p:spPr>
          <a:xfrm rot="17600318">
            <a:off x="5600799" y="4409626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Elipsa 6"/>
          <p:cNvSpPr/>
          <p:nvPr/>
        </p:nvSpPr>
        <p:spPr>
          <a:xfrm>
            <a:off x="1726326" y="2972240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Elipsa 7"/>
          <p:cNvSpPr/>
          <p:nvPr/>
        </p:nvSpPr>
        <p:spPr>
          <a:xfrm>
            <a:off x="3065106" y="2959699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4419948" y="2972240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Elipsa 9"/>
          <p:cNvSpPr/>
          <p:nvPr/>
        </p:nvSpPr>
        <p:spPr>
          <a:xfrm>
            <a:off x="5652120" y="2986479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Elipsa 10"/>
          <p:cNvSpPr/>
          <p:nvPr/>
        </p:nvSpPr>
        <p:spPr>
          <a:xfrm>
            <a:off x="6283170" y="3309680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Elipsa 11"/>
          <p:cNvSpPr/>
          <p:nvPr/>
        </p:nvSpPr>
        <p:spPr>
          <a:xfrm>
            <a:off x="2426497" y="3323418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Elipsa 12"/>
          <p:cNvSpPr/>
          <p:nvPr/>
        </p:nvSpPr>
        <p:spPr>
          <a:xfrm>
            <a:off x="3765277" y="3323418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Elipsa 13"/>
          <p:cNvSpPr/>
          <p:nvPr/>
        </p:nvSpPr>
        <p:spPr>
          <a:xfrm>
            <a:off x="5071594" y="3357863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187238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11111E-6 L -0.0276 0.22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9" y="1145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96296E-6 L 0.12952 0.2523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76" y="1261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13871 0.2608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27" y="1303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L 0.08264 0.258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2" y="1294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L -0.02743 0.2643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2" y="1321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6 L 0.11893 0.199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7" y="995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6 L 0.01354 0.2516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" y="1256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11111E-6 L -0.33334 0.1763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67" y="8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Zelena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884</TotalTime>
  <Words>1342</Words>
  <Application>Microsoft Office PowerPoint</Application>
  <PresentationFormat>Prikaz na zaslonu (4:3)</PresentationFormat>
  <Paragraphs>197</Paragraphs>
  <Slides>26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Uloženi OLE poslužitelji</vt:lpstr>
      </vt:variant>
      <vt:variant>
        <vt:i4>2</vt:i4>
      </vt:variant>
      <vt:variant>
        <vt:lpstr>Naslovi slajdova</vt:lpstr>
      </vt:variant>
      <vt:variant>
        <vt:i4>26</vt:i4>
      </vt:variant>
    </vt:vector>
  </HeadingPairs>
  <TitlesOfParts>
    <vt:vector size="29" baseType="lpstr">
      <vt:lpstr>Urbano</vt:lpstr>
      <vt:lpstr>Equation</vt:lpstr>
      <vt:lpstr>Jednadžba</vt:lpstr>
      <vt:lpstr>DIRICHLETOV PRINCIP</vt:lpstr>
      <vt:lpstr>Dirichle (1805.-1859.) </vt:lpstr>
      <vt:lpstr>Dirichletov princip</vt:lpstr>
      <vt:lpstr>Primjer 1:</vt:lpstr>
      <vt:lpstr>ili</vt:lpstr>
      <vt:lpstr>Dirichletov princip (slaba forma):</vt:lpstr>
      <vt:lpstr>Zadatak 1:</vt:lpstr>
      <vt:lpstr>Zadatak 2:</vt:lpstr>
      <vt:lpstr>Primjer 2:</vt:lpstr>
      <vt:lpstr>ili</vt:lpstr>
      <vt:lpstr>Poopćenje Dirichletovog principa:</vt:lpstr>
      <vt:lpstr>Dirichletov princip (jaka forma):</vt:lpstr>
      <vt:lpstr>Zadatak 3:</vt:lpstr>
      <vt:lpstr>Zadatak 4:</vt:lpstr>
      <vt:lpstr>Dirichletov princip u geometriji:</vt:lpstr>
      <vt:lpstr>Zadatak 6:</vt:lpstr>
      <vt:lpstr>Rješenje:</vt:lpstr>
      <vt:lpstr>Zadatak 7: (Državno 2013. 8.raz)</vt:lpstr>
      <vt:lpstr>Rješenje:</vt:lpstr>
      <vt:lpstr>Dirichletov princip u teoriji brojeva:</vt:lpstr>
      <vt:lpstr>Zadatak 8: (Državno 2014. 6.raz)</vt:lpstr>
      <vt:lpstr>Zadatak 9: (Državno 2013. 7.raz)</vt:lpstr>
      <vt:lpstr>Slajd 23</vt:lpstr>
      <vt:lpstr>Provjerimo naučeno:</vt:lpstr>
      <vt:lpstr>Zadaci s natjecanja:</vt:lpstr>
      <vt:lpstr>Literatura: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DIRICHLETOV PRINCIP</dc:title>
  <dc:creator>MAJA</dc:creator>
  <cp:lastModifiedBy>Zeljka</cp:lastModifiedBy>
  <cp:revision>118</cp:revision>
  <dcterms:created xsi:type="dcterms:W3CDTF">2013-09-08T11:37:59Z</dcterms:created>
  <dcterms:modified xsi:type="dcterms:W3CDTF">2019-02-09T15:54:23Z</dcterms:modified>
</cp:coreProperties>
</file>