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8" r:id="rId1"/>
  </p:sldMasterIdLst>
  <p:notesMasterIdLst>
    <p:notesMasterId r:id="rId27"/>
  </p:notesMasterIdLst>
  <p:sldIdLst>
    <p:sldId id="579" r:id="rId2"/>
    <p:sldId id="664" r:id="rId3"/>
    <p:sldId id="665" r:id="rId4"/>
    <p:sldId id="668" r:id="rId5"/>
    <p:sldId id="667" r:id="rId6"/>
    <p:sldId id="630" r:id="rId7"/>
    <p:sldId id="631" r:id="rId8"/>
    <p:sldId id="669" r:id="rId9"/>
    <p:sldId id="672" r:id="rId10"/>
    <p:sldId id="671" r:id="rId11"/>
    <p:sldId id="635" r:id="rId12"/>
    <p:sldId id="628" r:id="rId13"/>
    <p:sldId id="637" r:id="rId14"/>
    <p:sldId id="638" r:id="rId15"/>
    <p:sldId id="647" r:id="rId16"/>
    <p:sldId id="641" r:id="rId17"/>
    <p:sldId id="648" r:id="rId18"/>
    <p:sldId id="643" r:id="rId19"/>
    <p:sldId id="645" r:id="rId20"/>
    <p:sldId id="656" r:id="rId21"/>
    <p:sldId id="657" r:id="rId22"/>
    <p:sldId id="661" r:id="rId23"/>
    <p:sldId id="659" r:id="rId24"/>
    <p:sldId id="662" r:id="rId25"/>
    <p:sldId id="663" r:id="rId26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949"/>
    <a:srgbClr val="3E5D78"/>
    <a:srgbClr val="923636"/>
    <a:srgbClr val="76046E"/>
    <a:srgbClr val="DF980B"/>
    <a:srgbClr val="6F6F83"/>
    <a:srgbClr val="545464"/>
    <a:srgbClr val="0015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24" autoAdjust="0"/>
  </p:normalViewPr>
  <p:slideViewPr>
    <p:cSldViewPr>
      <p:cViewPr>
        <p:scale>
          <a:sx n="60" d="100"/>
          <a:sy n="60" d="100"/>
        </p:scale>
        <p:origin x="-1392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46D397-54AC-41DB-B7DC-68AFE76CE6BD}" type="doc">
      <dgm:prSet loTypeId="urn:microsoft.com/office/officeart/2005/8/layout/hProcess7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809F082-FA75-4017-934F-5F2B76AA01E7}">
      <dgm:prSet phldrT="[Tekst]" custT="1"/>
      <dgm:spPr/>
      <dgm:t>
        <a:bodyPr/>
        <a:lstStyle/>
        <a:p>
          <a:r>
            <a:rPr lang="hr-HR" sz="3100" smtClean="0"/>
            <a:t>izvorni program </a:t>
          </a:r>
          <a:r>
            <a:rPr lang="hr-HR" sz="2400" smtClean="0"/>
            <a:t/>
          </a:r>
          <a:br>
            <a:rPr lang="hr-HR" sz="2400" smtClean="0"/>
          </a:br>
          <a:r>
            <a:rPr kumimoji="0" lang="hr-HR" sz="16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Verdana" pitchFamily="34" charset="0"/>
              <a:cs typeface="Verdana" pitchFamily="34" charset="0"/>
            </a:rPr>
            <a:t>(engl</a:t>
          </a:r>
          <a:r>
            <a:rPr kumimoji="0" lang="hr-HR" sz="1600" b="0" i="1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Verdana" pitchFamily="34" charset="0"/>
              <a:cs typeface="Verdana" pitchFamily="34" charset="0"/>
            </a:rPr>
            <a:t>. source code</a:t>
          </a:r>
          <a:r>
            <a:rPr kumimoji="0" lang="hr-HR" sz="16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Verdana" pitchFamily="34" charset="0"/>
              <a:cs typeface="Verdana" pitchFamily="34" charset="0"/>
            </a:rPr>
            <a:t>) </a:t>
          </a:r>
          <a:endParaRPr lang="hr-HR" sz="1600">
            <a:solidFill>
              <a:schemeClr val="bg1"/>
            </a:solidFill>
          </a:endParaRPr>
        </a:p>
      </dgm:t>
    </dgm:pt>
    <dgm:pt modelId="{BD389B28-EE8A-481A-A788-121F6A792B04}" type="parTrans" cxnId="{E46CCC44-CB17-49E5-B3FF-A7072DEDF10C}">
      <dgm:prSet/>
      <dgm:spPr/>
      <dgm:t>
        <a:bodyPr/>
        <a:lstStyle/>
        <a:p>
          <a:endParaRPr lang="hr-HR"/>
        </a:p>
      </dgm:t>
    </dgm:pt>
    <dgm:pt modelId="{E0895360-9FE4-497A-ADE7-AC4FE7BEFA8C}" type="sibTrans" cxnId="{E46CCC44-CB17-49E5-B3FF-A7072DEDF10C}">
      <dgm:prSet/>
      <dgm:spPr/>
      <dgm:t>
        <a:bodyPr/>
        <a:lstStyle/>
        <a:p>
          <a:endParaRPr lang="hr-HR"/>
        </a:p>
      </dgm:t>
    </dgm:pt>
    <dgm:pt modelId="{9B119A54-0DBA-48A1-A742-C78CCEF9C74C}">
      <dgm:prSet phldrT="[Tekst]"/>
      <dgm:spPr/>
      <dgm:t>
        <a:bodyPr/>
        <a:lstStyle/>
        <a:p>
          <a:r>
            <a:rPr lang="hr-HR" smtClean="0"/>
            <a:t>  </a:t>
          </a:r>
          <a:endParaRPr lang="hr-HR"/>
        </a:p>
      </dgm:t>
    </dgm:pt>
    <dgm:pt modelId="{B3F8CBF6-2DCF-4A96-ABF2-AEFFB5499C10}" type="parTrans" cxnId="{CF8690EE-78F3-4762-850C-7FF657812939}">
      <dgm:prSet/>
      <dgm:spPr/>
      <dgm:t>
        <a:bodyPr/>
        <a:lstStyle/>
        <a:p>
          <a:endParaRPr lang="hr-HR"/>
        </a:p>
      </dgm:t>
    </dgm:pt>
    <dgm:pt modelId="{1F0BB588-465C-4878-A365-5DAB84B64FD0}" type="sibTrans" cxnId="{CF8690EE-78F3-4762-850C-7FF657812939}">
      <dgm:prSet/>
      <dgm:spPr/>
      <dgm:t>
        <a:bodyPr/>
        <a:lstStyle/>
        <a:p>
          <a:endParaRPr lang="hr-HR"/>
        </a:p>
      </dgm:t>
    </dgm:pt>
    <dgm:pt modelId="{B86A1CD9-BDBE-4810-B29A-03152DEA6385}">
      <dgm:prSet phldrT="[Tekst]"/>
      <dgm:spPr/>
      <dgm:t>
        <a:bodyPr/>
        <a:lstStyle/>
        <a:p>
          <a:r>
            <a:rPr lang="hr-HR" smtClean="0"/>
            <a:t>prevoditelj</a:t>
          </a:r>
          <a:endParaRPr lang="hr-HR"/>
        </a:p>
      </dgm:t>
    </dgm:pt>
    <dgm:pt modelId="{C02EF12B-F525-48BC-B416-BBCDEB73EF83}" type="parTrans" cxnId="{5AF3F303-9996-4889-842E-EE4CDFB8057E}">
      <dgm:prSet/>
      <dgm:spPr/>
      <dgm:t>
        <a:bodyPr/>
        <a:lstStyle/>
        <a:p>
          <a:endParaRPr lang="hr-HR"/>
        </a:p>
      </dgm:t>
    </dgm:pt>
    <dgm:pt modelId="{5247C10D-8431-4B08-8CE7-52B43D677E77}" type="sibTrans" cxnId="{5AF3F303-9996-4889-842E-EE4CDFB8057E}">
      <dgm:prSet/>
      <dgm:spPr/>
      <dgm:t>
        <a:bodyPr/>
        <a:lstStyle/>
        <a:p>
          <a:endParaRPr lang="hr-HR"/>
        </a:p>
      </dgm:t>
    </dgm:pt>
    <dgm:pt modelId="{2D1C5B8A-FBE1-446F-8D55-5C0ED34037EA}">
      <dgm:prSet phldrT="[Tekst]"/>
      <dgm:spPr/>
      <dgm:t>
        <a:bodyPr/>
        <a:lstStyle/>
        <a:p>
          <a:r>
            <a:rPr lang="hr-HR" smtClean="0"/>
            <a:t>  </a:t>
          </a:r>
          <a:endParaRPr lang="hr-HR"/>
        </a:p>
      </dgm:t>
    </dgm:pt>
    <dgm:pt modelId="{7FE51653-A4DF-4ABA-8BC0-CF9593B73034}" type="parTrans" cxnId="{B5B9111F-80C3-41B6-96BE-6442237A299B}">
      <dgm:prSet/>
      <dgm:spPr/>
      <dgm:t>
        <a:bodyPr/>
        <a:lstStyle/>
        <a:p>
          <a:endParaRPr lang="hr-HR"/>
        </a:p>
      </dgm:t>
    </dgm:pt>
    <dgm:pt modelId="{859A5261-F840-435A-8B5E-BBF2C41C2434}" type="sibTrans" cxnId="{B5B9111F-80C3-41B6-96BE-6442237A299B}">
      <dgm:prSet/>
      <dgm:spPr/>
      <dgm:t>
        <a:bodyPr/>
        <a:lstStyle/>
        <a:p>
          <a:endParaRPr lang="hr-HR"/>
        </a:p>
      </dgm:t>
    </dgm:pt>
    <dgm:pt modelId="{A36DC408-7E3C-494E-A97E-D35210E827AD}">
      <dgm:prSet phldrT="[Tekst]"/>
      <dgm:spPr/>
      <dgm:t>
        <a:bodyPr/>
        <a:lstStyle/>
        <a:p>
          <a:r>
            <a:rPr lang="hr-HR" smtClean="0"/>
            <a:t>izvršni program </a:t>
          </a:r>
          <a:endParaRPr lang="hr-HR"/>
        </a:p>
      </dgm:t>
    </dgm:pt>
    <dgm:pt modelId="{310E1503-3BC6-49E9-8031-F92489EE47CC}" type="parTrans" cxnId="{512600CD-59DB-4A7A-AEAF-354CD05A6718}">
      <dgm:prSet/>
      <dgm:spPr/>
      <dgm:t>
        <a:bodyPr/>
        <a:lstStyle/>
        <a:p>
          <a:endParaRPr lang="hr-HR"/>
        </a:p>
      </dgm:t>
    </dgm:pt>
    <dgm:pt modelId="{F5E75691-6705-4323-A87A-DCB3E4F3C6B7}" type="sibTrans" cxnId="{512600CD-59DB-4A7A-AEAF-354CD05A6718}">
      <dgm:prSet/>
      <dgm:spPr/>
      <dgm:t>
        <a:bodyPr/>
        <a:lstStyle/>
        <a:p>
          <a:endParaRPr lang="hr-HR"/>
        </a:p>
      </dgm:t>
    </dgm:pt>
    <dgm:pt modelId="{67E10C58-76F5-4EE0-BF2B-408D72C10C79}">
      <dgm:prSet phldrT="[Tekst]"/>
      <dgm:spPr/>
      <dgm:t>
        <a:bodyPr/>
        <a:lstStyle/>
        <a:p>
          <a:r>
            <a:rPr lang="hr-HR" smtClean="0"/>
            <a:t>  </a:t>
          </a:r>
          <a:endParaRPr lang="hr-HR"/>
        </a:p>
      </dgm:t>
    </dgm:pt>
    <dgm:pt modelId="{9C4EAC9E-162F-43AA-B82C-E2BB0F6CAAED}" type="sibTrans" cxnId="{C55AD03B-C172-43DD-A9B8-27BA4B2528CE}">
      <dgm:prSet/>
      <dgm:spPr/>
      <dgm:t>
        <a:bodyPr/>
        <a:lstStyle/>
        <a:p>
          <a:endParaRPr lang="hr-HR"/>
        </a:p>
      </dgm:t>
    </dgm:pt>
    <dgm:pt modelId="{173ADFEC-CB24-4F86-9EB5-DE5823B2BD7D}" type="parTrans" cxnId="{C55AD03B-C172-43DD-A9B8-27BA4B2528CE}">
      <dgm:prSet/>
      <dgm:spPr/>
      <dgm:t>
        <a:bodyPr/>
        <a:lstStyle/>
        <a:p>
          <a:endParaRPr lang="hr-HR"/>
        </a:p>
      </dgm:t>
    </dgm:pt>
    <dgm:pt modelId="{544DCEC1-0F40-492F-86BC-85680484276C}" type="pres">
      <dgm:prSet presAssocID="{D246D397-54AC-41DB-B7DC-68AFE76CE6B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E40C3DDE-59DC-4D77-BCBD-16A3409D9325}" type="pres">
      <dgm:prSet presAssocID="{67E10C58-76F5-4EE0-BF2B-408D72C10C79}" presName="compositeNode" presStyleCnt="0">
        <dgm:presLayoutVars>
          <dgm:bulletEnabled val="1"/>
        </dgm:presLayoutVars>
      </dgm:prSet>
      <dgm:spPr/>
    </dgm:pt>
    <dgm:pt modelId="{E2932C1A-D3E8-4090-B4FF-F8EAD6B74AE4}" type="pres">
      <dgm:prSet presAssocID="{67E10C58-76F5-4EE0-BF2B-408D72C10C79}" presName="bgRect" presStyleLbl="node1" presStyleIdx="0" presStyleCnt="3" custLinFactNeighborX="-4757" custLinFactNeighborY="5000"/>
      <dgm:spPr/>
      <dgm:t>
        <a:bodyPr/>
        <a:lstStyle/>
        <a:p>
          <a:endParaRPr lang="hr-HR"/>
        </a:p>
      </dgm:t>
    </dgm:pt>
    <dgm:pt modelId="{4A300390-6F4A-4A77-89FC-4C4711DCC555}" type="pres">
      <dgm:prSet presAssocID="{67E10C58-76F5-4EE0-BF2B-408D72C10C79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9D35A69-B218-45B2-A0A1-78781A60D755}" type="pres">
      <dgm:prSet presAssocID="{67E10C58-76F5-4EE0-BF2B-408D72C10C79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7BA98C8-EF29-4193-88B7-F421A1D1EC37}" type="pres">
      <dgm:prSet presAssocID="{9C4EAC9E-162F-43AA-B82C-E2BB0F6CAAED}" presName="hSp" presStyleCnt="0"/>
      <dgm:spPr/>
    </dgm:pt>
    <dgm:pt modelId="{48BD20F2-31A7-46E2-AB9B-469F03835C24}" type="pres">
      <dgm:prSet presAssocID="{9C4EAC9E-162F-43AA-B82C-E2BB0F6CAAED}" presName="vProcSp" presStyleCnt="0"/>
      <dgm:spPr/>
    </dgm:pt>
    <dgm:pt modelId="{3E784F55-448A-440D-B780-5232D2D7749C}" type="pres">
      <dgm:prSet presAssocID="{9C4EAC9E-162F-43AA-B82C-E2BB0F6CAAED}" presName="vSp1" presStyleCnt="0"/>
      <dgm:spPr/>
    </dgm:pt>
    <dgm:pt modelId="{4E39F2A2-2A35-42B3-8171-E881F98E285E}" type="pres">
      <dgm:prSet presAssocID="{9C4EAC9E-162F-43AA-B82C-E2BB0F6CAAED}" presName="simulatedConn" presStyleLbl="solidFgAcc1" presStyleIdx="0" presStyleCnt="2" custScaleX="315179" custScaleY="615306"/>
      <dgm:spPr/>
    </dgm:pt>
    <dgm:pt modelId="{AF50A7F0-03CD-409A-B4FD-79A33580899F}" type="pres">
      <dgm:prSet presAssocID="{9C4EAC9E-162F-43AA-B82C-E2BB0F6CAAED}" presName="vSp2" presStyleCnt="0"/>
      <dgm:spPr/>
    </dgm:pt>
    <dgm:pt modelId="{E898F664-C594-4891-881F-7E70098CEEB9}" type="pres">
      <dgm:prSet presAssocID="{9C4EAC9E-162F-43AA-B82C-E2BB0F6CAAED}" presName="sibTrans" presStyleCnt="0"/>
      <dgm:spPr/>
    </dgm:pt>
    <dgm:pt modelId="{CD26BD1C-CFAA-4DDD-B45D-BDE0436DA41B}" type="pres">
      <dgm:prSet presAssocID="{9B119A54-0DBA-48A1-A742-C78CCEF9C74C}" presName="compositeNode" presStyleCnt="0">
        <dgm:presLayoutVars>
          <dgm:bulletEnabled val="1"/>
        </dgm:presLayoutVars>
      </dgm:prSet>
      <dgm:spPr/>
    </dgm:pt>
    <dgm:pt modelId="{A8D62C96-9E99-4366-82C0-B56DB5EC806F}" type="pres">
      <dgm:prSet presAssocID="{9B119A54-0DBA-48A1-A742-C78CCEF9C74C}" presName="bgRect" presStyleLbl="node1" presStyleIdx="1" presStyleCnt="3"/>
      <dgm:spPr/>
      <dgm:t>
        <a:bodyPr/>
        <a:lstStyle/>
        <a:p>
          <a:endParaRPr lang="hr-HR"/>
        </a:p>
      </dgm:t>
    </dgm:pt>
    <dgm:pt modelId="{AADF68FD-8AEE-490D-B69E-8B29B5A78B56}" type="pres">
      <dgm:prSet presAssocID="{9B119A54-0DBA-48A1-A742-C78CCEF9C74C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7FCDC91-6B48-4F68-AF3B-C9BE3B866CC1}" type="pres">
      <dgm:prSet presAssocID="{9B119A54-0DBA-48A1-A742-C78CCEF9C74C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1A7B29B-580C-457F-A423-0E0EC144A5E2}" type="pres">
      <dgm:prSet presAssocID="{1F0BB588-465C-4878-A365-5DAB84B64FD0}" presName="hSp" presStyleCnt="0"/>
      <dgm:spPr/>
    </dgm:pt>
    <dgm:pt modelId="{761E132D-EDE2-4442-B3F0-1AB6A21C598D}" type="pres">
      <dgm:prSet presAssocID="{1F0BB588-465C-4878-A365-5DAB84B64FD0}" presName="vProcSp" presStyleCnt="0"/>
      <dgm:spPr/>
    </dgm:pt>
    <dgm:pt modelId="{BB282B40-7578-4ADD-AAFA-38271E42FB7D}" type="pres">
      <dgm:prSet presAssocID="{1F0BB588-465C-4878-A365-5DAB84B64FD0}" presName="vSp1" presStyleCnt="0"/>
      <dgm:spPr/>
    </dgm:pt>
    <dgm:pt modelId="{3D3FE391-A6A9-4156-9119-E603B8D5A759}" type="pres">
      <dgm:prSet presAssocID="{1F0BB588-465C-4878-A365-5DAB84B64FD0}" presName="simulatedConn" presStyleLbl="solidFgAcc1" presStyleIdx="1" presStyleCnt="2" custScaleX="336361" custScaleY="615306"/>
      <dgm:spPr/>
    </dgm:pt>
    <dgm:pt modelId="{DEB1D513-EFED-41ED-B544-2F654A8D6C59}" type="pres">
      <dgm:prSet presAssocID="{1F0BB588-465C-4878-A365-5DAB84B64FD0}" presName="vSp2" presStyleCnt="0"/>
      <dgm:spPr/>
    </dgm:pt>
    <dgm:pt modelId="{32AA7C3C-EE9E-4A19-97D5-0D3ED2152545}" type="pres">
      <dgm:prSet presAssocID="{1F0BB588-465C-4878-A365-5DAB84B64FD0}" presName="sibTrans" presStyleCnt="0"/>
      <dgm:spPr/>
    </dgm:pt>
    <dgm:pt modelId="{29724AAB-FE4C-465A-8A50-F716D49ADF88}" type="pres">
      <dgm:prSet presAssocID="{2D1C5B8A-FBE1-446F-8D55-5C0ED34037EA}" presName="compositeNode" presStyleCnt="0">
        <dgm:presLayoutVars>
          <dgm:bulletEnabled val="1"/>
        </dgm:presLayoutVars>
      </dgm:prSet>
      <dgm:spPr/>
    </dgm:pt>
    <dgm:pt modelId="{69218304-082C-4D1E-B39D-94456542B9D8}" type="pres">
      <dgm:prSet presAssocID="{2D1C5B8A-FBE1-446F-8D55-5C0ED34037EA}" presName="bgRect" presStyleLbl="node1" presStyleIdx="2" presStyleCnt="3"/>
      <dgm:spPr/>
      <dgm:t>
        <a:bodyPr/>
        <a:lstStyle/>
        <a:p>
          <a:endParaRPr lang="hr-HR"/>
        </a:p>
      </dgm:t>
    </dgm:pt>
    <dgm:pt modelId="{58C88294-589E-449F-9FAB-C5CF1CF8EAC1}" type="pres">
      <dgm:prSet presAssocID="{2D1C5B8A-FBE1-446F-8D55-5C0ED34037EA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24BC755-965B-44ED-8372-BC6E1DA79A41}" type="pres">
      <dgm:prSet presAssocID="{2D1C5B8A-FBE1-446F-8D55-5C0ED34037EA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D90537B-94F0-4F65-80BB-403089878799}" type="presOf" srcId="{2D1C5B8A-FBE1-446F-8D55-5C0ED34037EA}" destId="{58C88294-589E-449F-9FAB-C5CF1CF8EAC1}" srcOrd="1" destOrd="0" presId="urn:microsoft.com/office/officeart/2005/8/layout/hProcess7#1"/>
    <dgm:cxn modelId="{512600CD-59DB-4A7A-AEAF-354CD05A6718}" srcId="{2D1C5B8A-FBE1-446F-8D55-5C0ED34037EA}" destId="{A36DC408-7E3C-494E-A97E-D35210E827AD}" srcOrd="0" destOrd="0" parTransId="{310E1503-3BC6-49E9-8031-F92489EE47CC}" sibTransId="{F5E75691-6705-4323-A87A-DCB3E4F3C6B7}"/>
    <dgm:cxn modelId="{4BBFDB9F-7BA3-45D1-AEF0-36AEAFD27350}" type="presOf" srcId="{A36DC408-7E3C-494E-A97E-D35210E827AD}" destId="{A24BC755-965B-44ED-8372-BC6E1DA79A41}" srcOrd="0" destOrd="0" presId="urn:microsoft.com/office/officeart/2005/8/layout/hProcess7#1"/>
    <dgm:cxn modelId="{C55AD03B-C172-43DD-A9B8-27BA4B2528CE}" srcId="{D246D397-54AC-41DB-B7DC-68AFE76CE6BD}" destId="{67E10C58-76F5-4EE0-BF2B-408D72C10C79}" srcOrd="0" destOrd="0" parTransId="{173ADFEC-CB24-4F86-9EB5-DE5823B2BD7D}" sibTransId="{9C4EAC9E-162F-43AA-B82C-E2BB0F6CAAED}"/>
    <dgm:cxn modelId="{B5B9111F-80C3-41B6-96BE-6442237A299B}" srcId="{D246D397-54AC-41DB-B7DC-68AFE76CE6BD}" destId="{2D1C5B8A-FBE1-446F-8D55-5C0ED34037EA}" srcOrd="2" destOrd="0" parTransId="{7FE51653-A4DF-4ABA-8BC0-CF9593B73034}" sibTransId="{859A5261-F840-435A-8B5E-BBF2C41C2434}"/>
    <dgm:cxn modelId="{5CFFE190-AB50-4ADB-88CB-7B95D3D6B84A}" type="presOf" srcId="{B86A1CD9-BDBE-4810-B29A-03152DEA6385}" destId="{57FCDC91-6B48-4F68-AF3B-C9BE3B866CC1}" srcOrd="0" destOrd="0" presId="urn:microsoft.com/office/officeart/2005/8/layout/hProcess7#1"/>
    <dgm:cxn modelId="{BBA21F48-1978-475C-BE47-07C4A8272E57}" type="presOf" srcId="{1809F082-FA75-4017-934F-5F2B76AA01E7}" destId="{09D35A69-B218-45B2-A0A1-78781A60D755}" srcOrd="0" destOrd="0" presId="urn:microsoft.com/office/officeart/2005/8/layout/hProcess7#1"/>
    <dgm:cxn modelId="{43F02D4C-A66C-4BA2-A321-C990B5DD3C09}" type="presOf" srcId="{D246D397-54AC-41DB-B7DC-68AFE76CE6BD}" destId="{544DCEC1-0F40-492F-86BC-85680484276C}" srcOrd="0" destOrd="0" presId="urn:microsoft.com/office/officeart/2005/8/layout/hProcess7#1"/>
    <dgm:cxn modelId="{31E16DFB-6B70-4FE4-9143-A63DAD90B714}" type="presOf" srcId="{67E10C58-76F5-4EE0-BF2B-408D72C10C79}" destId="{E2932C1A-D3E8-4090-B4FF-F8EAD6B74AE4}" srcOrd="0" destOrd="0" presId="urn:microsoft.com/office/officeart/2005/8/layout/hProcess7#1"/>
    <dgm:cxn modelId="{0954382F-B84F-4620-B8D7-FD87EE99532C}" type="presOf" srcId="{9B119A54-0DBA-48A1-A742-C78CCEF9C74C}" destId="{A8D62C96-9E99-4366-82C0-B56DB5EC806F}" srcOrd="0" destOrd="0" presId="urn:microsoft.com/office/officeart/2005/8/layout/hProcess7#1"/>
    <dgm:cxn modelId="{5AF3F303-9996-4889-842E-EE4CDFB8057E}" srcId="{9B119A54-0DBA-48A1-A742-C78CCEF9C74C}" destId="{B86A1CD9-BDBE-4810-B29A-03152DEA6385}" srcOrd="0" destOrd="0" parTransId="{C02EF12B-F525-48BC-B416-BBCDEB73EF83}" sibTransId="{5247C10D-8431-4B08-8CE7-52B43D677E77}"/>
    <dgm:cxn modelId="{E46CCC44-CB17-49E5-B3FF-A7072DEDF10C}" srcId="{67E10C58-76F5-4EE0-BF2B-408D72C10C79}" destId="{1809F082-FA75-4017-934F-5F2B76AA01E7}" srcOrd="0" destOrd="0" parTransId="{BD389B28-EE8A-481A-A788-121F6A792B04}" sibTransId="{E0895360-9FE4-497A-ADE7-AC4FE7BEFA8C}"/>
    <dgm:cxn modelId="{F17D2216-3F08-4A1B-8446-FF63D4AC7296}" type="presOf" srcId="{2D1C5B8A-FBE1-446F-8D55-5C0ED34037EA}" destId="{69218304-082C-4D1E-B39D-94456542B9D8}" srcOrd="0" destOrd="0" presId="urn:microsoft.com/office/officeart/2005/8/layout/hProcess7#1"/>
    <dgm:cxn modelId="{CF8690EE-78F3-4762-850C-7FF657812939}" srcId="{D246D397-54AC-41DB-B7DC-68AFE76CE6BD}" destId="{9B119A54-0DBA-48A1-A742-C78CCEF9C74C}" srcOrd="1" destOrd="0" parTransId="{B3F8CBF6-2DCF-4A96-ABF2-AEFFB5499C10}" sibTransId="{1F0BB588-465C-4878-A365-5DAB84B64FD0}"/>
    <dgm:cxn modelId="{64E3F3F5-DA27-4A8B-97FB-C24D701095F6}" type="presOf" srcId="{9B119A54-0DBA-48A1-A742-C78CCEF9C74C}" destId="{AADF68FD-8AEE-490D-B69E-8B29B5A78B56}" srcOrd="1" destOrd="0" presId="urn:microsoft.com/office/officeart/2005/8/layout/hProcess7#1"/>
    <dgm:cxn modelId="{B28A22A4-F942-4010-9FDA-91A5E2E89144}" type="presOf" srcId="{67E10C58-76F5-4EE0-BF2B-408D72C10C79}" destId="{4A300390-6F4A-4A77-89FC-4C4711DCC555}" srcOrd="1" destOrd="0" presId="urn:microsoft.com/office/officeart/2005/8/layout/hProcess7#1"/>
    <dgm:cxn modelId="{F45B7D06-F689-4D48-9F01-F61C96E83CF7}" type="presParOf" srcId="{544DCEC1-0F40-492F-86BC-85680484276C}" destId="{E40C3DDE-59DC-4D77-BCBD-16A3409D9325}" srcOrd="0" destOrd="0" presId="urn:microsoft.com/office/officeart/2005/8/layout/hProcess7#1"/>
    <dgm:cxn modelId="{775D062E-0371-4FC8-AE6F-F182E0CE7970}" type="presParOf" srcId="{E40C3DDE-59DC-4D77-BCBD-16A3409D9325}" destId="{E2932C1A-D3E8-4090-B4FF-F8EAD6B74AE4}" srcOrd="0" destOrd="0" presId="urn:microsoft.com/office/officeart/2005/8/layout/hProcess7#1"/>
    <dgm:cxn modelId="{AE5C6554-30F5-46BF-9F9E-307E0B46AFCC}" type="presParOf" srcId="{E40C3DDE-59DC-4D77-BCBD-16A3409D9325}" destId="{4A300390-6F4A-4A77-89FC-4C4711DCC555}" srcOrd="1" destOrd="0" presId="urn:microsoft.com/office/officeart/2005/8/layout/hProcess7#1"/>
    <dgm:cxn modelId="{8F2BF7EE-5F4A-4EC8-BB1E-285C3240E87A}" type="presParOf" srcId="{E40C3DDE-59DC-4D77-BCBD-16A3409D9325}" destId="{09D35A69-B218-45B2-A0A1-78781A60D755}" srcOrd="2" destOrd="0" presId="urn:microsoft.com/office/officeart/2005/8/layout/hProcess7#1"/>
    <dgm:cxn modelId="{D3B16797-B774-40CB-96CC-BB12953FBD8C}" type="presParOf" srcId="{544DCEC1-0F40-492F-86BC-85680484276C}" destId="{87BA98C8-EF29-4193-88B7-F421A1D1EC37}" srcOrd="1" destOrd="0" presId="urn:microsoft.com/office/officeart/2005/8/layout/hProcess7#1"/>
    <dgm:cxn modelId="{9D4A199C-A446-423F-BA85-526F9F13A81B}" type="presParOf" srcId="{544DCEC1-0F40-492F-86BC-85680484276C}" destId="{48BD20F2-31A7-46E2-AB9B-469F03835C24}" srcOrd="2" destOrd="0" presId="urn:microsoft.com/office/officeart/2005/8/layout/hProcess7#1"/>
    <dgm:cxn modelId="{9993086F-1FA4-4BE2-A4B8-816771B8B1A7}" type="presParOf" srcId="{48BD20F2-31A7-46E2-AB9B-469F03835C24}" destId="{3E784F55-448A-440D-B780-5232D2D7749C}" srcOrd="0" destOrd="0" presId="urn:microsoft.com/office/officeart/2005/8/layout/hProcess7#1"/>
    <dgm:cxn modelId="{84FC5D22-A47A-4B72-8275-8D7E90E8D63B}" type="presParOf" srcId="{48BD20F2-31A7-46E2-AB9B-469F03835C24}" destId="{4E39F2A2-2A35-42B3-8171-E881F98E285E}" srcOrd="1" destOrd="0" presId="urn:microsoft.com/office/officeart/2005/8/layout/hProcess7#1"/>
    <dgm:cxn modelId="{558E8358-6650-45CD-AF9D-83E1CB9DB469}" type="presParOf" srcId="{48BD20F2-31A7-46E2-AB9B-469F03835C24}" destId="{AF50A7F0-03CD-409A-B4FD-79A33580899F}" srcOrd="2" destOrd="0" presId="urn:microsoft.com/office/officeart/2005/8/layout/hProcess7#1"/>
    <dgm:cxn modelId="{8FD17AF7-E633-4949-88D6-4949275E55EE}" type="presParOf" srcId="{544DCEC1-0F40-492F-86BC-85680484276C}" destId="{E898F664-C594-4891-881F-7E70098CEEB9}" srcOrd="3" destOrd="0" presId="urn:microsoft.com/office/officeart/2005/8/layout/hProcess7#1"/>
    <dgm:cxn modelId="{007E148B-B0C1-486A-9809-497534A74B1F}" type="presParOf" srcId="{544DCEC1-0F40-492F-86BC-85680484276C}" destId="{CD26BD1C-CFAA-4DDD-B45D-BDE0436DA41B}" srcOrd="4" destOrd="0" presId="urn:microsoft.com/office/officeart/2005/8/layout/hProcess7#1"/>
    <dgm:cxn modelId="{4293B29E-3A7F-432C-8D79-13E0D0680E13}" type="presParOf" srcId="{CD26BD1C-CFAA-4DDD-B45D-BDE0436DA41B}" destId="{A8D62C96-9E99-4366-82C0-B56DB5EC806F}" srcOrd="0" destOrd="0" presId="urn:microsoft.com/office/officeart/2005/8/layout/hProcess7#1"/>
    <dgm:cxn modelId="{799E1693-6CCB-451D-BBBD-ECCE0701DA18}" type="presParOf" srcId="{CD26BD1C-CFAA-4DDD-B45D-BDE0436DA41B}" destId="{AADF68FD-8AEE-490D-B69E-8B29B5A78B56}" srcOrd="1" destOrd="0" presId="urn:microsoft.com/office/officeart/2005/8/layout/hProcess7#1"/>
    <dgm:cxn modelId="{AC461B7C-8211-431A-BCEE-D2BA269EF5D0}" type="presParOf" srcId="{CD26BD1C-CFAA-4DDD-B45D-BDE0436DA41B}" destId="{57FCDC91-6B48-4F68-AF3B-C9BE3B866CC1}" srcOrd="2" destOrd="0" presId="urn:microsoft.com/office/officeart/2005/8/layout/hProcess7#1"/>
    <dgm:cxn modelId="{3274EE90-B0E4-4645-BAB2-C32AF1AB1A1E}" type="presParOf" srcId="{544DCEC1-0F40-492F-86BC-85680484276C}" destId="{41A7B29B-580C-457F-A423-0E0EC144A5E2}" srcOrd="5" destOrd="0" presId="urn:microsoft.com/office/officeart/2005/8/layout/hProcess7#1"/>
    <dgm:cxn modelId="{F6C4253C-8A0A-4E7B-8C9D-99AB160460E2}" type="presParOf" srcId="{544DCEC1-0F40-492F-86BC-85680484276C}" destId="{761E132D-EDE2-4442-B3F0-1AB6A21C598D}" srcOrd="6" destOrd="0" presId="urn:microsoft.com/office/officeart/2005/8/layout/hProcess7#1"/>
    <dgm:cxn modelId="{7673C403-7B96-4BEB-BB99-076B1300F13B}" type="presParOf" srcId="{761E132D-EDE2-4442-B3F0-1AB6A21C598D}" destId="{BB282B40-7578-4ADD-AAFA-38271E42FB7D}" srcOrd="0" destOrd="0" presId="urn:microsoft.com/office/officeart/2005/8/layout/hProcess7#1"/>
    <dgm:cxn modelId="{4D4A6399-AA61-4E69-8E12-8F0ED3BA8E84}" type="presParOf" srcId="{761E132D-EDE2-4442-B3F0-1AB6A21C598D}" destId="{3D3FE391-A6A9-4156-9119-E603B8D5A759}" srcOrd="1" destOrd="0" presId="urn:microsoft.com/office/officeart/2005/8/layout/hProcess7#1"/>
    <dgm:cxn modelId="{0C132276-EEE4-43D8-B0D8-1E2302E3D56A}" type="presParOf" srcId="{761E132D-EDE2-4442-B3F0-1AB6A21C598D}" destId="{DEB1D513-EFED-41ED-B544-2F654A8D6C59}" srcOrd="2" destOrd="0" presId="urn:microsoft.com/office/officeart/2005/8/layout/hProcess7#1"/>
    <dgm:cxn modelId="{F2705D5F-2931-47FA-82E2-F4DDB0B504D2}" type="presParOf" srcId="{544DCEC1-0F40-492F-86BC-85680484276C}" destId="{32AA7C3C-EE9E-4A19-97D5-0D3ED2152545}" srcOrd="7" destOrd="0" presId="urn:microsoft.com/office/officeart/2005/8/layout/hProcess7#1"/>
    <dgm:cxn modelId="{C50931DF-F9B1-465D-938F-21B52C34C2D1}" type="presParOf" srcId="{544DCEC1-0F40-492F-86BC-85680484276C}" destId="{29724AAB-FE4C-465A-8A50-F716D49ADF88}" srcOrd="8" destOrd="0" presId="urn:microsoft.com/office/officeart/2005/8/layout/hProcess7#1"/>
    <dgm:cxn modelId="{91AC7B66-FEA5-4A76-BED2-470396E27BEA}" type="presParOf" srcId="{29724AAB-FE4C-465A-8A50-F716D49ADF88}" destId="{69218304-082C-4D1E-B39D-94456542B9D8}" srcOrd="0" destOrd="0" presId="urn:microsoft.com/office/officeart/2005/8/layout/hProcess7#1"/>
    <dgm:cxn modelId="{DF9ADCBA-A603-4AE4-8408-290690D57E59}" type="presParOf" srcId="{29724AAB-FE4C-465A-8A50-F716D49ADF88}" destId="{58C88294-589E-449F-9FAB-C5CF1CF8EAC1}" srcOrd="1" destOrd="0" presId="urn:microsoft.com/office/officeart/2005/8/layout/hProcess7#1"/>
    <dgm:cxn modelId="{46396B02-DD7A-40EA-9D14-7F652FE2E6B4}" type="presParOf" srcId="{29724AAB-FE4C-465A-8A50-F716D49ADF88}" destId="{A24BC755-965B-44ED-8372-BC6E1DA79A41}" srcOrd="2" destOrd="0" presId="urn:microsoft.com/office/officeart/2005/8/layout/hProcess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932C1A-D3E8-4090-B4FF-F8EAD6B74AE4}">
      <dsp:nvSpPr>
        <dsp:cNvPr id="0" name=""/>
        <dsp:cNvSpPr/>
      </dsp:nvSpPr>
      <dsp:spPr>
        <a:xfrm>
          <a:off x="0" y="0"/>
          <a:ext cx="2315914" cy="142875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9154" rIns="115570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smtClean="0"/>
            <a:t>  </a:t>
          </a:r>
          <a:endParaRPr lang="hr-HR" sz="2600" kern="1200"/>
        </a:p>
      </dsp:txBody>
      <dsp:txXfrm rot="16200000">
        <a:off x="-354200" y="354200"/>
        <a:ext cx="1171583" cy="463182"/>
      </dsp:txXfrm>
    </dsp:sp>
    <dsp:sp modelId="{09D35A69-B218-45B2-A0A1-78781A60D755}">
      <dsp:nvSpPr>
        <dsp:cNvPr id="0" name=""/>
        <dsp:cNvSpPr/>
      </dsp:nvSpPr>
      <dsp:spPr>
        <a:xfrm>
          <a:off x="463182" y="0"/>
          <a:ext cx="1725356" cy="142875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0" bIns="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100" kern="1200" smtClean="0"/>
            <a:t>izvorni program </a:t>
          </a:r>
          <a:r>
            <a:rPr lang="hr-HR" sz="2400" kern="1200" smtClean="0"/>
            <a:t/>
          </a:r>
          <a:br>
            <a:rPr lang="hr-HR" sz="2400" kern="1200" smtClean="0"/>
          </a:br>
          <a:r>
            <a:rPr kumimoji="0" lang="hr-HR" sz="1600" b="0" i="0" u="none" strike="noStrike" kern="1200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Verdana" pitchFamily="34" charset="0"/>
              <a:cs typeface="Verdana" pitchFamily="34" charset="0"/>
            </a:rPr>
            <a:t>(engl</a:t>
          </a:r>
          <a:r>
            <a:rPr kumimoji="0" lang="hr-HR" sz="1600" b="0" i="1" u="none" strike="noStrike" kern="1200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Verdana" pitchFamily="34" charset="0"/>
              <a:cs typeface="Verdana" pitchFamily="34" charset="0"/>
            </a:rPr>
            <a:t>. source code</a:t>
          </a:r>
          <a:r>
            <a:rPr kumimoji="0" lang="hr-HR" sz="1600" b="0" i="0" u="none" strike="noStrike" kern="1200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Verdana" pitchFamily="34" charset="0"/>
              <a:cs typeface="Verdana" pitchFamily="34" charset="0"/>
            </a:rPr>
            <a:t>) </a:t>
          </a:r>
          <a:endParaRPr lang="hr-HR" sz="1600" kern="1200">
            <a:solidFill>
              <a:schemeClr val="bg1"/>
            </a:solidFill>
          </a:endParaRPr>
        </a:p>
      </dsp:txBody>
      <dsp:txXfrm>
        <a:off x="463182" y="0"/>
        <a:ext cx="1725356" cy="1428759"/>
      </dsp:txXfrm>
    </dsp:sp>
    <dsp:sp modelId="{A8D62C96-9E99-4366-82C0-B56DB5EC806F}">
      <dsp:nvSpPr>
        <dsp:cNvPr id="0" name=""/>
        <dsp:cNvSpPr/>
      </dsp:nvSpPr>
      <dsp:spPr>
        <a:xfrm>
          <a:off x="3148650" y="0"/>
          <a:ext cx="2315914" cy="142875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9154" rIns="115570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smtClean="0"/>
            <a:t>  </a:t>
          </a:r>
          <a:endParaRPr lang="hr-HR" sz="2600" kern="1200"/>
        </a:p>
      </dsp:txBody>
      <dsp:txXfrm rot="16200000">
        <a:off x="2794450" y="354200"/>
        <a:ext cx="1171583" cy="463182"/>
      </dsp:txXfrm>
    </dsp:sp>
    <dsp:sp modelId="{4E39F2A2-2A35-42B3-8171-E881F98E285E}">
      <dsp:nvSpPr>
        <dsp:cNvPr id="0" name=""/>
        <dsp:cNvSpPr/>
      </dsp:nvSpPr>
      <dsp:spPr>
        <a:xfrm rot="5400000">
          <a:off x="2418974" y="457146"/>
          <a:ext cx="735008" cy="1094891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FCDC91-6B48-4F68-AF3B-C9BE3B866CC1}">
      <dsp:nvSpPr>
        <dsp:cNvPr id="0" name=""/>
        <dsp:cNvSpPr/>
      </dsp:nvSpPr>
      <dsp:spPr>
        <a:xfrm>
          <a:off x="3611833" y="0"/>
          <a:ext cx="1725356" cy="142875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0" bIns="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100" kern="1200" smtClean="0"/>
            <a:t>prevoditelj</a:t>
          </a:r>
          <a:endParaRPr lang="hr-HR" sz="3100" kern="1200"/>
        </a:p>
      </dsp:txBody>
      <dsp:txXfrm>
        <a:off x="3611833" y="0"/>
        <a:ext cx="1725356" cy="1428759"/>
      </dsp:txXfrm>
    </dsp:sp>
    <dsp:sp modelId="{69218304-082C-4D1E-B39D-94456542B9D8}">
      <dsp:nvSpPr>
        <dsp:cNvPr id="0" name=""/>
        <dsp:cNvSpPr/>
      </dsp:nvSpPr>
      <dsp:spPr>
        <a:xfrm>
          <a:off x="6366710" y="0"/>
          <a:ext cx="2315914" cy="142875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9154" rIns="115570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smtClean="0"/>
            <a:t>  </a:t>
          </a:r>
          <a:endParaRPr lang="hr-HR" sz="2600" kern="1200"/>
        </a:p>
      </dsp:txBody>
      <dsp:txXfrm rot="16200000">
        <a:off x="6012510" y="354200"/>
        <a:ext cx="1171583" cy="463182"/>
      </dsp:txXfrm>
    </dsp:sp>
    <dsp:sp modelId="{3D3FE391-A6A9-4156-9119-E603B8D5A759}">
      <dsp:nvSpPr>
        <dsp:cNvPr id="0" name=""/>
        <dsp:cNvSpPr/>
      </dsp:nvSpPr>
      <dsp:spPr>
        <a:xfrm rot="5400000">
          <a:off x="5600241" y="420355"/>
          <a:ext cx="735008" cy="1168474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4BC755-965B-44ED-8372-BC6E1DA79A41}">
      <dsp:nvSpPr>
        <dsp:cNvPr id="0" name=""/>
        <dsp:cNvSpPr/>
      </dsp:nvSpPr>
      <dsp:spPr>
        <a:xfrm>
          <a:off x="6829893" y="0"/>
          <a:ext cx="1725356" cy="142875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0" bIns="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100" kern="1200" smtClean="0"/>
            <a:t>izvršni program </a:t>
          </a:r>
          <a:endParaRPr lang="hr-HR" sz="3100" kern="1200"/>
        </a:p>
      </dsp:txBody>
      <dsp:txXfrm>
        <a:off x="6829893" y="0"/>
        <a:ext cx="1725356" cy="14287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A62E8-7302-402D-A665-A50F22F1593F}" type="datetimeFigureOut">
              <a:rPr lang="sr-Latn-CS" smtClean="0"/>
              <a:pPr/>
              <a:t>23.11.2016.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F6631-6253-4B48-9DB4-FA05808F98B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0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r-HR" dirty="0" smtClean="0"/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A47B6F-847A-4507-8282-B95216F80146}" type="slidenum">
              <a:rPr lang="hr-HR" smtClean="0"/>
              <a:pPr/>
              <a:t>1</a:t>
            </a:fld>
            <a:endParaRPr lang="hr-H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vi 3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zervirano mjesto slike 6"/>
          <p:cNvSpPr>
            <a:spLocks noGrp="1"/>
          </p:cNvSpPr>
          <p:nvPr>
            <p:ph type="pic" sz="quarter" idx="13"/>
          </p:nvPr>
        </p:nvSpPr>
        <p:spPr>
          <a:xfrm>
            <a:off x="642938" y="1643063"/>
            <a:ext cx="3000375" cy="2071687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zervirano mjesto slike 8"/>
          <p:cNvSpPr>
            <a:spLocks noGrp="1"/>
          </p:cNvSpPr>
          <p:nvPr>
            <p:ph type="pic" sz="quarter" idx="14"/>
          </p:nvPr>
        </p:nvSpPr>
        <p:spPr>
          <a:xfrm>
            <a:off x="4572000" y="1643063"/>
            <a:ext cx="3357563" cy="2214562"/>
          </a:xfrm>
        </p:spPr>
        <p:txBody>
          <a:bodyPr/>
          <a:lstStyle/>
          <a:p>
            <a:endParaRPr lang="hr-HR"/>
          </a:p>
        </p:txBody>
      </p:sp>
      <p:sp>
        <p:nvSpPr>
          <p:cNvPr id="13" name="Rezervirano mjesto slike 12"/>
          <p:cNvSpPr>
            <a:spLocks noGrp="1"/>
          </p:cNvSpPr>
          <p:nvPr>
            <p:ph type="pic" sz="quarter" idx="15"/>
          </p:nvPr>
        </p:nvSpPr>
        <p:spPr>
          <a:xfrm>
            <a:off x="3429000" y="4143375"/>
            <a:ext cx="2786063" cy="2428875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lagođeni izgled">
    <p:bg>
      <p:bgPr>
        <a:solidFill>
          <a:srgbClr val="3E5D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defRPr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214282" y="6357958"/>
            <a:ext cx="1262058" cy="280966"/>
          </a:xfrm>
        </p:spPr>
        <p:txBody>
          <a:bodyPr/>
          <a:lstStyle>
            <a:lvl1pPr>
              <a:defRPr b="1">
                <a:solidFill>
                  <a:srgbClr val="DF980B"/>
                </a:solidFill>
              </a:defRPr>
            </a:lvl1pPr>
          </a:lstStyle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13"/>
          </p:nvPr>
        </p:nvSpPr>
        <p:spPr>
          <a:xfrm>
            <a:off x="428596" y="1643050"/>
            <a:ext cx="8358246" cy="4071937"/>
          </a:xfrm>
        </p:spPr>
        <p:txBody>
          <a:bodyPr/>
          <a:lstStyle>
            <a:lvl1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11/23/2016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11/23/2016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76" r:id="rId12"/>
    <p:sldLayoutId id="2147483777" r:id="rId13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2071678"/>
            <a:ext cx="8001028" cy="160972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hr-HR" sz="5400" dirty="0" smtClean="0"/>
              <a:t>Programski jezici</a:t>
            </a:r>
            <a:endParaRPr lang="en-US" sz="6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Simbolički jezik – izvorni program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Program zapisan simboličkim jezikom za posljedicu daje </a:t>
            </a:r>
            <a:r>
              <a:rPr lang="hr-HR" b="1" i="1" dirty="0" smtClean="0"/>
              <a:t>izvorni program </a:t>
            </a:r>
            <a:r>
              <a:rPr lang="hr-HR" dirty="0" smtClean="0"/>
              <a:t>(engl</a:t>
            </a:r>
            <a:r>
              <a:rPr lang="hr-HR" i="1" dirty="0" smtClean="0"/>
              <a:t>. </a:t>
            </a:r>
            <a:r>
              <a:rPr lang="hr-HR" i="1" dirty="0" err="1" smtClean="0"/>
              <a:t>source</a:t>
            </a:r>
            <a:r>
              <a:rPr lang="hr-HR" i="1" dirty="0" smtClean="0"/>
              <a:t> </a:t>
            </a:r>
            <a:r>
              <a:rPr lang="hr-HR" i="1" dirty="0" err="1" smtClean="0"/>
              <a:t>code</a:t>
            </a:r>
            <a:r>
              <a:rPr lang="hr-HR" dirty="0" smtClean="0"/>
              <a:t>).</a:t>
            </a:r>
          </a:p>
          <a:p>
            <a:r>
              <a:rPr lang="hr-HR" dirty="0" smtClean="0"/>
              <a:t>Izvorni program treba </a:t>
            </a:r>
            <a:br>
              <a:rPr lang="hr-HR" dirty="0" smtClean="0"/>
            </a:br>
            <a:r>
              <a:rPr lang="hr-HR" b="1" i="1" dirty="0" smtClean="0"/>
              <a:t>prevesti u izvršni program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da bi ga procesor</a:t>
            </a:r>
            <a:r>
              <a:rPr lang="hr-HR" altLang="zh-CN" dirty="0" smtClean="0"/>
              <a:t> mogao</a:t>
            </a:r>
            <a:br>
              <a:rPr lang="hr-HR" altLang="zh-CN" dirty="0" smtClean="0"/>
            </a:br>
            <a:r>
              <a:rPr lang="hr-HR" altLang="zh-CN" dirty="0" smtClean="0"/>
              <a:t>“</a:t>
            </a:r>
            <a:r>
              <a:rPr lang="hr-HR" altLang="zh-CN" dirty="0" err="1" smtClean="0"/>
              <a:t>razumijeti</a:t>
            </a:r>
            <a:r>
              <a:rPr lang="hr-HR" altLang="zh-CN" dirty="0" smtClean="0"/>
              <a:t>“ i izvršiti.</a:t>
            </a:r>
          </a:p>
          <a:p>
            <a:r>
              <a:rPr lang="hr-HR" dirty="0" smtClean="0"/>
              <a:t>Prevodi – </a:t>
            </a:r>
            <a:r>
              <a:rPr lang="hr-HR" b="1" i="1" dirty="0" smtClean="0"/>
              <a:t>program prevoditelj</a:t>
            </a:r>
            <a:r>
              <a:rPr lang="hr-HR" dirty="0" smtClean="0"/>
              <a:t>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  <p:pic>
        <p:nvPicPr>
          <p:cNvPr id="6" name="Picture 4" descr="poprava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0032" y="2781118"/>
            <a:ext cx="4032722" cy="2643206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zh-CN" smtClean="0"/>
              <a:t>Simbolički jezici visoke razine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339166" cy="4525962"/>
          </a:xfrm>
        </p:spPr>
        <p:txBody>
          <a:bodyPr/>
          <a:lstStyle/>
          <a:p>
            <a:pPr marL="342900" lvl="1" indent="-342900" algn="just"/>
            <a:r>
              <a:rPr lang="hr-HR" smtClean="0"/>
              <a:t>Jezici sličniji govornom jeziku, naredbe </a:t>
            </a:r>
            <a:r>
              <a:rPr lang="hr-HR" b="1" i="1" smtClean="0"/>
              <a:t>lakše</a:t>
            </a:r>
            <a:r>
              <a:rPr lang="hr-HR" smtClean="0"/>
              <a:t>  </a:t>
            </a:r>
            <a:r>
              <a:rPr lang="hr-HR" b="1" i="1" smtClean="0"/>
              <a:t>za pamćenje </a:t>
            </a:r>
            <a:r>
              <a:rPr lang="hr-HR" smtClean="0"/>
              <a:t>i </a:t>
            </a:r>
            <a:r>
              <a:rPr lang="hr-HR" b="1" i="1" smtClean="0"/>
              <a:t>uporabu</a:t>
            </a:r>
            <a:r>
              <a:rPr lang="hr-HR" smtClean="0"/>
              <a:t>. </a:t>
            </a:r>
          </a:p>
          <a:p>
            <a:pPr algn="just"/>
            <a:r>
              <a:rPr lang="hr-HR" b="1" i="1" smtClean="0"/>
              <a:t>Skup naredaba </a:t>
            </a:r>
            <a:r>
              <a:rPr lang="hr-HR" smtClean="0"/>
              <a:t>strojnog</a:t>
            </a:r>
            <a:r>
              <a:rPr lang="hr-HR" b="1" i="1" smtClean="0"/>
              <a:t>  </a:t>
            </a:r>
            <a:r>
              <a:rPr lang="hr-HR" smtClean="0"/>
              <a:t>jezika nadomješta se </a:t>
            </a:r>
            <a:r>
              <a:rPr lang="hr-HR" b="1" i="1" smtClean="0"/>
              <a:t>jednom naredbom </a:t>
            </a:r>
            <a:r>
              <a:rPr lang="hr-HR" smtClean="0"/>
              <a:t>simboličkog  jezika visoke razine.</a:t>
            </a:r>
          </a:p>
          <a:p>
            <a:pPr marL="342900" lvl="1" indent="-342900" algn="just"/>
            <a:r>
              <a:rPr lang="hr-HR" smtClean="0"/>
              <a:t>Programer više ne mora nužno </a:t>
            </a:r>
            <a:r>
              <a:rPr lang="hr-HR" b="1" i="1" smtClean="0"/>
              <a:t>poznavati rad procesora. </a:t>
            </a:r>
            <a:r>
              <a:rPr lang="hr-HR" smtClean="0"/>
              <a:t>Programi i dalje </a:t>
            </a:r>
            <a:r>
              <a:rPr lang="hr-HR" b="1" i="1" smtClean="0"/>
              <a:t>ovise o operacijskom sustavu </a:t>
            </a:r>
            <a:r>
              <a:rPr lang="hr-HR" smtClean="0"/>
              <a:t>i/ili </a:t>
            </a:r>
            <a:r>
              <a:rPr lang="hr-HR" b="1" i="1" smtClean="0"/>
              <a:t>procesoru </a:t>
            </a:r>
            <a:r>
              <a:rPr lang="hr-HR" smtClean="0"/>
              <a:t>na kome se izvode</a:t>
            </a:r>
            <a:r>
              <a:rPr lang="hr-HR" b="1" i="1" smtClean="0"/>
              <a:t>.</a:t>
            </a:r>
            <a:endParaRPr lang="hr-HR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11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hr-HR" altLang="zh-CN" smtClean="0"/>
              <a:t>Primjeri programa pisanih Simboličkim jezicima visoke razine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12</a:t>
            </a:fld>
            <a:endParaRPr lang="hr-HR"/>
          </a:p>
        </p:txBody>
      </p:sp>
      <p:pic>
        <p:nvPicPr>
          <p:cNvPr id="6" name="Picture 43" descr="f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857364"/>
            <a:ext cx="5857916" cy="4234537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7" name="Picture 42" descr="ko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3571876"/>
            <a:ext cx="4679950" cy="2859106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zh-CN" dirty="0" smtClean="0"/>
              <a:t>Simbolički jezici visoke razine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339166" cy="4525962"/>
          </a:xfrm>
        </p:spPr>
        <p:txBody>
          <a:bodyPr/>
          <a:lstStyle/>
          <a:p>
            <a:pPr algn="just"/>
            <a:r>
              <a:rPr lang="hr-HR" smtClean="0"/>
              <a:t>U drugoj polovini dvadesetog stoljeća nastaju: </a:t>
            </a:r>
            <a:r>
              <a:rPr lang="hr-HR" b="1" i="1" smtClean="0"/>
              <a:t>FORTRAN</a:t>
            </a:r>
            <a:r>
              <a:rPr lang="hr-HR" smtClean="0"/>
              <a:t>, </a:t>
            </a:r>
            <a:r>
              <a:rPr lang="hr-HR" b="1" i="1" smtClean="0"/>
              <a:t>COBOL</a:t>
            </a:r>
            <a:r>
              <a:rPr lang="hr-HR" smtClean="0"/>
              <a:t>, </a:t>
            </a:r>
            <a:r>
              <a:rPr lang="hr-HR" b="1" i="1" smtClean="0"/>
              <a:t>BASIC</a:t>
            </a:r>
            <a:r>
              <a:rPr lang="hr-HR" smtClean="0"/>
              <a:t>, </a:t>
            </a:r>
            <a:r>
              <a:rPr lang="hr-HR" b="1" i="1" smtClean="0"/>
              <a:t>PASCAL</a:t>
            </a:r>
            <a:r>
              <a:rPr lang="hr-HR" smtClean="0"/>
              <a:t>, </a:t>
            </a:r>
            <a:r>
              <a:rPr lang="hr-HR" b="1" i="1" smtClean="0"/>
              <a:t>C</a:t>
            </a:r>
            <a:r>
              <a:rPr lang="hr-HR" smtClean="0"/>
              <a:t> i mnogi drugi.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hr-HR" smtClean="0"/>
              <a:t>Neki su od njih jezici </a:t>
            </a:r>
            <a:r>
              <a:rPr lang="hr-HR" b="1" i="1" smtClean="0"/>
              <a:t>opće namjene</a:t>
            </a:r>
            <a:r>
              <a:rPr lang="hr-HR" smtClean="0"/>
              <a:t>, dok su drugi  </a:t>
            </a:r>
            <a:r>
              <a:rPr lang="hr-HR" b="1" i="1" smtClean="0"/>
              <a:t>prilagođeni određenoj vrsti</a:t>
            </a:r>
            <a:r>
              <a:rPr lang="hr-HR" smtClean="0"/>
              <a:t> </a:t>
            </a:r>
            <a:r>
              <a:rPr lang="hr-HR" b="1" i="1" smtClean="0"/>
              <a:t>problema</a:t>
            </a:r>
            <a:r>
              <a:rPr lang="hr-HR" smtClean="0"/>
              <a:t>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13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C jezik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Jezik </a:t>
            </a:r>
            <a:r>
              <a:rPr lang="hr-HR" b="1" i="1" smtClean="0"/>
              <a:t>opće namjene</a:t>
            </a:r>
            <a:r>
              <a:rPr lang="hr-HR" smtClean="0"/>
              <a:t>, velikih mogućnosti, u načelu </a:t>
            </a:r>
            <a:r>
              <a:rPr lang="hr-HR" b="1" i="1" smtClean="0"/>
              <a:t>neovisan o računalu </a:t>
            </a:r>
            <a:r>
              <a:rPr lang="hr-HR" smtClean="0"/>
              <a:t>na kojem se izvodi. </a:t>
            </a:r>
            <a:br>
              <a:rPr lang="hr-HR" smtClean="0"/>
            </a:br>
            <a:r>
              <a:rPr lang="hr-HR" smtClean="0"/>
              <a:t>(autor: Denis M. Ritchie, 1973. godine)</a:t>
            </a:r>
          </a:p>
          <a:p>
            <a:r>
              <a:rPr lang="hr-HR" smtClean="0"/>
              <a:t>Postigao je velik uspjeh jer su njime razvijani različiti </a:t>
            </a:r>
            <a:r>
              <a:rPr lang="hr-HR" b="1" i="1" smtClean="0"/>
              <a:t>operacijski sustavi </a:t>
            </a:r>
            <a:r>
              <a:rPr lang="hr-HR" smtClean="0"/>
              <a:t>i </a:t>
            </a:r>
            <a:r>
              <a:rPr lang="hr-HR" b="1" i="1" smtClean="0"/>
              <a:t>namjenski programi</a:t>
            </a:r>
            <a:r>
              <a:rPr lang="hr-HR" smtClean="0"/>
              <a:t>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14</a:t>
            </a:fld>
            <a:endParaRPr lang="hr-H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214282" y="1714488"/>
          <a:ext cx="8686800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15</a:t>
            </a:fld>
            <a:endParaRPr lang="hr-HR"/>
          </a:p>
        </p:txBody>
      </p:sp>
      <p:sp>
        <p:nvSpPr>
          <p:cNvPr id="9" name="Naslov 1"/>
          <p:cNvSpPr txBox="1">
            <a:spLocks/>
          </p:cNvSpPr>
          <p:nvPr/>
        </p:nvSpPr>
        <p:spPr>
          <a:xfrm>
            <a:off x="214282" y="428604"/>
            <a:ext cx="8686800" cy="838200"/>
          </a:xfrm>
          <a:prstGeom prst="rect">
            <a:avLst/>
          </a:prstGeom>
        </p:spPr>
        <p:txBody>
          <a:bodyPr vert="horz" anchor="ctr">
            <a:normAutofit fontScale="92500"/>
          </a:bodyPr>
          <a:lstStyle/>
          <a:p>
            <a:pPr lvl="0">
              <a:defRPr/>
            </a:pPr>
            <a:r>
              <a:rPr lang="hr-HR" altLang="zh-CN" sz="3600" cap="all" dirty="0">
                <a:solidFill>
                  <a:schemeClr val="accent1">
                    <a:lumMod val="7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Simbolički jezici  </a:t>
            </a:r>
            <a:r>
              <a:rPr lang="hr-HR" altLang="zh-CN" sz="3600" dirty="0" smtClean="0"/>
              <a:t>- </a:t>
            </a:r>
            <a:r>
              <a:rPr lang="hr-HR" sz="3600" cap="all" dirty="0" smtClean="0">
                <a:solidFill>
                  <a:schemeClr val="accent1">
                    <a:lumMod val="7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Jezični prevoditelji</a:t>
            </a:r>
          </a:p>
        </p:txBody>
      </p:sp>
      <p:sp>
        <p:nvSpPr>
          <p:cNvPr id="8" name="Rezervirano mjesto sadržaja 2"/>
          <p:cNvSpPr txBox="1">
            <a:spLocks/>
          </p:cNvSpPr>
          <p:nvPr/>
        </p:nvSpPr>
        <p:spPr bwMode="auto">
          <a:xfrm>
            <a:off x="285720" y="3286124"/>
            <a:ext cx="8686800" cy="314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3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Char char="§"/>
              <a:tabLst/>
              <a:defRPr/>
            </a:pPr>
            <a:r>
              <a:rPr kumimoji="0" lang="hr-HR" sz="28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Razlikuju se složenošću i djelotvornošću, no načelno se mogu podijeliti u dvije skupine: </a:t>
            </a:r>
          </a:p>
          <a:p>
            <a:pPr marL="742950" marR="0" lvl="1" indent="-285750" algn="l" defTabSz="914400" rtl="0" eaLnBrk="1" fontAlgn="base" latinLnBrk="0" hangingPunct="1">
              <a:lnSpc>
                <a:spcPct val="13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Char char="§"/>
              <a:tabLst/>
              <a:defRPr/>
            </a:pPr>
            <a:r>
              <a:rPr kumimoji="0" lang="hr-HR" sz="2800" b="1" i="1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interpreteri</a:t>
            </a:r>
            <a:r>
              <a:rPr kumimoji="0" lang="hr-HR" sz="28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 (interpretatori, engl. interpreter), </a:t>
            </a:r>
          </a:p>
          <a:p>
            <a:pPr marL="742950" marR="0" lvl="1" indent="-285750" algn="l" defTabSz="914400" rtl="0" eaLnBrk="1" fontAlgn="base" latinLnBrk="0" hangingPunct="1">
              <a:lnSpc>
                <a:spcPct val="13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Char char="§"/>
              <a:tabLst/>
              <a:defRPr/>
            </a:pPr>
            <a:r>
              <a:rPr kumimoji="0" lang="hr-HR" sz="2800" b="1" i="1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kompajleri </a:t>
            </a:r>
            <a:r>
              <a:rPr kumimoji="0" lang="hr-HR" sz="28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(kompilatori, engl. compiler).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Interpreter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Naredbe izvornog programa </a:t>
            </a:r>
            <a:r>
              <a:rPr lang="hr-HR" b="1" i="1" smtClean="0"/>
              <a:t>prevodi</a:t>
            </a:r>
            <a:r>
              <a:rPr lang="hr-HR" smtClean="0"/>
              <a:t> u strojni oblik </a:t>
            </a:r>
            <a:r>
              <a:rPr lang="hr-HR" b="1" i="1" smtClean="0"/>
              <a:t>u trenutku izvođenja programa</a:t>
            </a:r>
            <a:r>
              <a:rPr lang="hr-HR" smtClean="0"/>
              <a:t>. </a:t>
            </a:r>
          </a:p>
          <a:p>
            <a:r>
              <a:rPr lang="hr-HR" smtClean="0"/>
              <a:t>Naredba se </a:t>
            </a:r>
            <a:r>
              <a:rPr lang="hr-HR" b="1" i="1" smtClean="0"/>
              <a:t>prevede pa izvrši</a:t>
            </a:r>
            <a:r>
              <a:rPr lang="hr-HR" smtClean="0"/>
              <a:t>. Nakon toga se prevede sljedeća naredba i izvrši i tako redom. 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16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Interpreter</a:t>
            </a:r>
          </a:p>
        </p:txBody>
      </p:sp>
      <p:graphicFrame>
        <p:nvGraphicFramePr>
          <p:cNvPr id="8" name="Rezervirano mjesto sadržaja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7795152"/>
              </p:ext>
            </p:extLst>
          </p:nvPr>
        </p:nvGraphicFramePr>
        <p:xfrm>
          <a:off x="457200" y="1600200"/>
          <a:ext cx="7620000" cy="4659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38100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3200" dirty="0" smtClean="0"/>
                        <a:t>Prednosti:</a:t>
                      </a:r>
                    </a:p>
                    <a:p>
                      <a:endParaRPr lang="hr-HR" dirty="0"/>
                    </a:p>
                  </a:txBody>
                  <a:tcPr marL="80211" marR="8021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32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Nedostaci:</a:t>
                      </a:r>
                    </a:p>
                    <a:p>
                      <a:endParaRPr lang="hr-HR"/>
                    </a:p>
                  </a:txBody>
                  <a:tcPr marL="80211" marR="80211"/>
                </a:tc>
              </a:tr>
              <a:tr h="3806525">
                <a:tc>
                  <a:txBody>
                    <a:bodyPr/>
                    <a:lstStyle/>
                    <a:p>
                      <a:pPr marL="265113" marR="0" indent="-2651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7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hr-HR" sz="280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trenutno otkrivanje određene vrste pogrešaka i interaktivno ispravljanje. </a:t>
                      </a:r>
                    </a:p>
                  </a:txBody>
                  <a:tcPr marL="80211" marR="80211"/>
                </a:tc>
                <a:tc>
                  <a:txBody>
                    <a:bodyPr/>
                    <a:lstStyle/>
                    <a:p>
                      <a:pPr marL="265113" indent="-265113">
                        <a:spcAft>
                          <a:spcPts val="1800"/>
                        </a:spcAft>
                        <a:buClr>
                          <a:schemeClr val="accent1">
                            <a:lumMod val="7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kumimoji="0" lang="hr-HR" sz="28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relativno sporiji rad, </a:t>
                      </a:r>
                    </a:p>
                    <a:p>
                      <a:pPr marL="265113" indent="-265113">
                        <a:spcAft>
                          <a:spcPts val="1800"/>
                        </a:spcAft>
                        <a:buClr>
                          <a:schemeClr val="accent1">
                            <a:lumMod val="7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kumimoji="0" lang="hr-HR" sz="28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nužnost isporuke izvornoga programa korisniku, </a:t>
                      </a:r>
                    </a:p>
                    <a:p>
                      <a:pPr marL="265113" indent="-265113">
                        <a:spcAft>
                          <a:spcPts val="1800"/>
                        </a:spcAft>
                        <a:buClr>
                          <a:schemeClr val="accent1">
                            <a:lumMod val="7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kumimoji="0" lang="hr-HR" sz="28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na računalu korisnika programa mora biti instaliran </a:t>
                      </a:r>
                      <a:r>
                        <a:rPr kumimoji="0" lang="hr-HR" sz="2800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interpreter</a:t>
                      </a:r>
                      <a:r>
                        <a:rPr lang="hr-HR" sz="2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.</a:t>
                      </a:r>
                    </a:p>
                  </a:txBody>
                  <a:tcPr marL="80211" marR="80211"/>
                </a:tc>
              </a:tr>
            </a:tbl>
          </a:graphicData>
        </a:graphic>
      </p:graphicFrame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D644CA-7601-46C2-BA65-9E4C20441C76}" type="slidenum">
              <a:rPr lang="hr-HR" smtClean="0"/>
              <a:pPr>
                <a:defRPr/>
              </a:pPr>
              <a:t>17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Kompajler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443664" cy="4525962"/>
          </a:xfrm>
        </p:spPr>
        <p:txBody>
          <a:bodyPr/>
          <a:lstStyle/>
          <a:p>
            <a:pPr algn="just"/>
            <a:r>
              <a:rPr lang="hr-HR" dirty="0" smtClean="0"/>
              <a:t>Sve naredbe izvornog programa </a:t>
            </a:r>
            <a:r>
              <a:rPr lang="hr-HR" b="1" i="1" dirty="0" smtClean="0"/>
              <a:t>prevodi i analizira odjednom</a:t>
            </a:r>
            <a:r>
              <a:rPr lang="hr-HR" dirty="0" smtClean="0"/>
              <a:t>. Rezultat rada je </a:t>
            </a:r>
            <a:r>
              <a:rPr lang="hr-HR" b="1" i="1" dirty="0" smtClean="0"/>
              <a:t>izvršni</a:t>
            </a:r>
            <a:r>
              <a:rPr lang="hr-HR" dirty="0" smtClean="0"/>
              <a:t> </a:t>
            </a:r>
            <a:r>
              <a:rPr lang="hr-HR" b="1" i="1" dirty="0" smtClean="0"/>
              <a:t>program</a:t>
            </a:r>
            <a:r>
              <a:rPr lang="hr-HR" dirty="0" smtClean="0"/>
              <a:t>. </a:t>
            </a:r>
          </a:p>
          <a:p>
            <a:pPr algn="just"/>
            <a:r>
              <a:rPr lang="hr-HR" dirty="0" smtClean="0"/>
              <a:t>Za razliku od </a:t>
            </a:r>
            <a:r>
              <a:rPr lang="hr-HR" dirty="0" err="1" smtClean="0"/>
              <a:t>interpretera</a:t>
            </a:r>
            <a:r>
              <a:rPr lang="hr-HR" dirty="0" smtClean="0"/>
              <a:t>, kod kompajlera su </a:t>
            </a:r>
            <a:r>
              <a:rPr lang="hr-HR" b="1" i="1" dirty="0" smtClean="0"/>
              <a:t>izvorni </a:t>
            </a:r>
            <a:r>
              <a:rPr lang="hr-HR" dirty="0" smtClean="0"/>
              <a:t>i </a:t>
            </a:r>
            <a:r>
              <a:rPr lang="hr-HR" b="1" i="1" dirty="0" smtClean="0"/>
              <a:t>izvršni</a:t>
            </a:r>
            <a:r>
              <a:rPr lang="hr-HR" dirty="0" smtClean="0"/>
              <a:t> program potpuno </a:t>
            </a:r>
            <a:r>
              <a:rPr lang="hr-HR" b="1" i="1" dirty="0" smtClean="0"/>
              <a:t>odvojeni</a:t>
            </a:r>
            <a:r>
              <a:rPr lang="hr-HR" dirty="0" smtClean="0"/>
              <a:t> i pri izvođenju </a:t>
            </a:r>
            <a:r>
              <a:rPr lang="hr-HR" b="1" i="1" dirty="0" smtClean="0"/>
              <a:t>neovisni</a:t>
            </a:r>
            <a:r>
              <a:rPr lang="hr-HR" dirty="0" smtClean="0"/>
              <a:t>. 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18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Kompajler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0751384"/>
              </p:ext>
            </p:extLst>
          </p:nvPr>
        </p:nvGraphicFramePr>
        <p:xfrm>
          <a:off x="457200" y="1600200"/>
          <a:ext cx="7620000" cy="47047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0"/>
              </a:tblGrid>
              <a:tr h="8032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Prednosti:</a:t>
                      </a:r>
                    </a:p>
                  </a:txBody>
                  <a:tcPr marL="80211" marR="80211"/>
                </a:tc>
              </a:tr>
              <a:tr h="370840">
                <a:tc>
                  <a:txBody>
                    <a:bodyPr/>
                    <a:lstStyle/>
                    <a:p>
                      <a:pPr marL="265113" indent="-265113">
                        <a:spcAft>
                          <a:spcPts val="1800"/>
                        </a:spcAft>
                        <a:buClr>
                          <a:schemeClr val="accent1">
                            <a:lumMod val="7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kumimoji="0" lang="hr-HR" sz="28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korisniku se najčešće predaje samo izvršna inačica programa, </a:t>
                      </a:r>
                    </a:p>
                    <a:p>
                      <a:pPr marL="265113" indent="-265113">
                        <a:spcAft>
                          <a:spcPts val="1800"/>
                        </a:spcAft>
                        <a:buClr>
                          <a:schemeClr val="accent1">
                            <a:lumMod val="7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kumimoji="0" lang="hr-HR" sz="2800" kern="1200" spc="-8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korisnik na računalu ne mora imati instaliran kompajler,</a:t>
                      </a:r>
                    </a:p>
                    <a:p>
                      <a:pPr marL="265113" marR="0" indent="-2651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Clr>
                          <a:schemeClr val="accent1">
                            <a:lumMod val="75000"/>
                          </a:schemeClr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r-HR" sz="27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pošto je izvršni program za čovjeka nečitljiv i nerazumljiv (oblik: </a:t>
                      </a:r>
                      <a:r>
                        <a:rPr kumimoji="0" lang="hr-HR" sz="2700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com</a:t>
                      </a:r>
                      <a:r>
                        <a:rPr kumimoji="0" lang="hr-HR" sz="27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ili </a:t>
                      </a:r>
                      <a:r>
                        <a:rPr kumimoji="0" lang="hr-HR" sz="2700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exe</a:t>
                      </a:r>
                      <a:r>
                        <a:rPr kumimoji="0" lang="hr-HR" sz="27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 ovakav način rada štiti trud programera od neovlaštenih prepravaka ili krađe dijelova programa. </a:t>
                      </a:r>
                    </a:p>
                  </a:txBody>
                  <a:tcPr marL="80211" marR="80211"/>
                </a:tc>
              </a:tr>
            </a:tbl>
          </a:graphicData>
        </a:graphic>
      </p:graphicFrame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19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Programski jezik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To je </a:t>
            </a:r>
            <a:r>
              <a:rPr lang="hr-HR" b="1" i="1" dirty="0" smtClean="0"/>
              <a:t>umjetni jezik </a:t>
            </a:r>
            <a:r>
              <a:rPr lang="hr-HR" dirty="0" smtClean="0"/>
              <a:t>posebno osmišljen </a:t>
            </a:r>
            <a:r>
              <a:rPr lang="hr-HR" b="1" i="1" dirty="0" smtClean="0"/>
              <a:t>za komunikaciju s računalom</a:t>
            </a:r>
            <a:r>
              <a:rPr lang="hr-HR" dirty="0" smtClean="0"/>
              <a:t>.</a:t>
            </a:r>
          </a:p>
          <a:p>
            <a:r>
              <a:rPr lang="hr-HR" dirty="0" smtClean="0"/>
              <a:t>Svaki programski jezik određuje:</a:t>
            </a:r>
          </a:p>
          <a:p>
            <a:pPr lvl="1"/>
            <a:r>
              <a:rPr lang="hr-HR" dirty="0" smtClean="0"/>
              <a:t>ograničen skup riječi posebnog značenja </a:t>
            </a:r>
            <a:br>
              <a:rPr lang="hr-HR" dirty="0" smtClean="0"/>
            </a:br>
            <a:r>
              <a:rPr lang="hr-HR" dirty="0" smtClean="0"/>
              <a:t>(</a:t>
            </a:r>
            <a:r>
              <a:rPr lang="hr-HR" b="1" i="1" dirty="0" smtClean="0"/>
              <a:t>ključne riječi</a:t>
            </a:r>
            <a:r>
              <a:rPr lang="hr-HR" dirty="0" smtClean="0"/>
              <a:t>), </a:t>
            </a:r>
          </a:p>
          <a:p>
            <a:pPr lvl="1"/>
            <a:r>
              <a:rPr lang="hr-HR" dirty="0" smtClean="0"/>
              <a:t>propisana pravila slaganja ključnih riječi u naredbe (</a:t>
            </a:r>
            <a:r>
              <a:rPr lang="hr-HR" b="1" i="1" dirty="0" smtClean="0"/>
              <a:t>sintaksa</a:t>
            </a:r>
            <a:r>
              <a:rPr lang="hr-HR" dirty="0" smtClean="0"/>
              <a:t>).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Prenosivi programi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Da bi bili prenosivi, programi se </a:t>
            </a:r>
            <a:r>
              <a:rPr lang="hr-HR" b="1" i="1" dirty="0" smtClean="0"/>
              <a:t>bez izmjena </a:t>
            </a:r>
            <a:r>
              <a:rPr lang="hr-HR" dirty="0" smtClean="0"/>
              <a:t>moraju moći izvoditi na različitim korisničkim računalima </a:t>
            </a:r>
            <a:r>
              <a:rPr lang="hr-HR" b="1" i="1" dirty="0" smtClean="0"/>
              <a:t>neovisno o sklopovlju i operacijskom sustavu</a:t>
            </a:r>
            <a:r>
              <a:rPr lang="hr-HR" dirty="0" smtClean="0"/>
              <a:t>. </a:t>
            </a:r>
          </a:p>
          <a:p>
            <a:r>
              <a:rPr lang="hr-HR" dirty="0" smtClean="0"/>
              <a:t>Potreba za programima takve vrste raste s pojavom Interneta.</a:t>
            </a:r>
          </a:p>
          <a:p>
            <a:endParaRPr lang="hr-HR" dirty="0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20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Java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hr-HR" smtClean="0"/>
              <a:t>Java - snažan, objektno orijentiran programski jezik opće namjene.</a:t>
            </a:r>
          </a:p>
          <a:p>
            <a:r>
              <a:rPr lang="hr-HR" smtClean="0"/>
              <a:t>Omogućava </a:t>
            </a:r>
            <a:r>
              <a:rPr lang="hr-HR" b="1" i="1" smtClean="0"/>
              <a:t>stvaranje potpuno prenosivih </a:t>
            </a:r>
            <a:r>
              <a:rPr lang="hr-HR" smtClean="0"/>
              <a:t>programa koristeći dva programa prevoditelja:</a:t>
            </a:r>
          </a:p>
          <a:p>
            <a:pPr lvl="1"/>
            <a:r>
              <a:rPr lang="hr-HR" smtClean="0"/>
              <a:t>Java </a:t>
            </a:r>
            <a:r>
              <a:rPr lang="hr-HR" b="1" i="1" smtClean="0"/>
              <a:t>kompajler</a:t>
            </a:r>
            <a:r>
              <a:rPr lang="hr-HR" smtClean="0"/>
              <a:t>,</a:t>
            </a:r>
          </a:p>
          <a:p>
            <a:pPr lvl="1"/>
            <a:r>
              <a:rPr lang="hr-HR" smtClean="0"/>
              <a:t>Java </a:t>
            </a:r>
            <a:r>
              <a:rPr lang="hr-HR" b="1" i="1" smtClean="0"/>
              <a:t>prividno računalo</a:t>
            </a:r>
            <a:r>
              <a:rPr lang="hr-HR" smtClean="0"/>
              <a:t>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21</a:t>
            </a:fld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Java kompajler – java bytecodes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443664" cy="4525962"/>
          </a:xfrm>
        </p:spPr>
        <p:txBody>
          <a:bodyPr/>
          <a:lstStyle/>
          <a:p>
            <a:pPr marL="342900" lvl="1" indent="-342900"/>
            <a:r>
              <a:rPr lang="hr-HR" dirty="0" smtClean="0"/>
              <a:t>Java kompajler - </a:t>
            </a:r>
            <a:r>
              <a:rPr lang="hr-HR" b="1" i="1" dirty="0" smtClean="0"/>
              <a:t>program</a:t>
            </a:r>
            <a:r>
              <a:rPr lang="hr-HR" dirty="0" smtClean="0"/>
              <a:t> koji se nalazi </a:t>
            </a:r>
            <a:r>
              <a:rPr lang="hr-HR" b="1" i="1" dirty="0" smtClean="0"/>
              <a:t>na računalu programera</a:t>
            </a:r>
            <a:r>
              <a:rPr lang="hr-HR" dirty="0" smtClean="0"/>
              <a:t> koji piše i prevodi izvorni program.</a:t>
            </a:r>
          </a:p>
          <a:p>
            <a:pPr algn="just">
              <a:lnSpc>
                <a:spcPct val="105000"/>
              </a:lnSpc>
            </a:pPr>
            <a:r>
              <a:rPr lang="hr-HR" dirty="0" smtClean="0"/>
              <a:t>Prevođenjem </a:t>
            </a:r>
            <a:r>
              <a:rPr lang="hr-HR" dirty="0"/>
              <a:t>nastaje međukorak do konačnog izvršnog programa </a:t>
            </a:r>
            <a:r>
              <a:rPr lang="hr-HR" b="1" i="1" dirty="0"/>
              <a:t>Java </a:t>
            </a:r>
            <a:r>
              <a:rPr lang="hr-HR" b="1" i="1" dirty="0" err="1" smtClean="0"/>
              <a:t>bytecodes</a:t>
            </a:r>
            <a:r>
              <a:rPr lang="hr-HR" dirty="0" smtClean="0"/>
              <a:t>  - </a:t>
            </a:r>
            <a:r>
              <a:rPr lang="hr-HR" b="1" i="1" dirty="0" smtClean="0"/>
              <a:t>oblik programa </a:t>
            </a:r>
            <a:r>
              <a:rPr lang="hr-HR" dirty="0" smtClean="0"/>
              <a:t>koji se</a:t>
            </a:r>
            <a:r>
              <a:rPr lang="hr-HR" b="1" i="1" dirty="0" smtClean="0"/>
              <a:t> ne može izravno izvršiti </a:t>
            </a:r>
            <a:r>
              <a:rPr lang="hr-HR" dirty="0" smtClean="0"/>
              <a:t>ni na jednom stvarnom računalu ali se </a:t>
            </a:r>
            <a:r>
              <a:rPr lang="hr-HR" b="1" i="1" dirty="0" smtClean="0"/>
              <a:t>može proslijediti svakom računalu </a:t>
            </a:r>
            <a:r>
              <a:rPr lang="hr-HR" dirty="0" smtClean="0"/>
              <a:t>bez obzira na vrstu računala i operacijski sustav (potpuno je prenosiv). 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22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Java prividno računalo 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659688" cy="4525962"/>
          </a:xfrm>
        </p:spPr>
        <p:txBody>
          <a:bodyPr/>
          <a:lstStyle/>
          <a:p>
            <a:pPr algn="just">
              <a:lnSpc>
                <a:spcPct val="105000"/>
              </a:lnSpc>
            </a:pPr>
            <a:r>
              <a:rPr lang="hr-HR" dirty="0" smtClean="0"/>
              <a:t>Java </a:t>
            </a:r>
            <a:r>
              <a:rPr lang="hr-HR" dirty="0" err="1" smtClean="0"/>
              <a:t>bytecodes</a:t>
            </a:r>
            <a:r>
              <a:rPr lang="hr-HR" dirty="0" smtClean="0"/>
              <a:t>  je „</a:t>
            </a:r>
            <a:r>
              <a:rPr lang="hr-HR" b="1" i="1" dirty="0" smtClean="0"/>
              <a:t>izvršni </a:t>
            </a:r>
            <a:r>
              <a:rPr lang="hr-HR" dirty="0" smtClean="0"/>
              <a:t>program" </a:t>
            </a:r>
            <a:r>
              <a:rPr lang="hr-HR" b="1" i="1" dirty="0" smtClean="0"/>
              <a:t>za Java prividno ili virtualno računalo </a:t>
            </a:r>
            <a:r>
              <a:rPr lang="hr-HR" dirty="0"/>
              <a:t>(engl. </a:t>
            </a:r>
            <a:r>
              <a:rPr lang="hr-HR" i="1" dirty="0"/>
              <a:t>Java </a:t>
            </a:r>
            <a:r>
              <a:rPr lang="hr-HR" i="1" dirty="0" err="1"/>
              <a:t>virtual</a:t>
            </a:r>
            <a:r>
              <a:rPr lang="hr-HR" i="1" dirty="0"/>
              <a:t> </a:t>
            </a:r>
            <a:r>
              <a:rPr lang="hr-HR" i="1" dirty="0" err="1" smtClean="0"/>
              <a:t>machine</a:t>
            </a:r>
            <a:r>
              <a:rPr lang="hr-HR" dirty="0" smtClean="0"/>
              <a:t>).</a:t>
            </a:r>
          </a:p>
          <a:p>
            <a:pPr algn="just">
              <a:lnSpc>
                <a:spcPct val="105000"/>
              </a:lnSpc>
            </a:pPr>
            <a:r>
              <a:rPr lang="hr-HR" dirty="0" smtClean="0"/>
              <a:t>Java prividno računalo je </a:t>
            </a:r>
            <a:r>
              <a:rPr lang="hr-HR" b="1" i="1" dirty="0" smtClean="0"/>
              <a:t>program prevoditelj</a:t>
            </a:r>
            <a:r>
              <a:rPr lang="hr-HR" dirty="0" smtClean="0"/>
              <a:t>, mora se nalaziti </a:t>
            </a:r>
            <a:r>
              <a:rPr lang="hr-HR" b="1" i="1" dirty="0" smtClean="0"/>
              <a:t>na računalu </a:t>
            </a:r>
            <a:r>
              <a:rPr lang="hr-HR" dirty="0" smtClean="0"/>
              <a:t>na kome se </a:t>
            </a:r>
            <a:r>
              <a:rPr lang="hr-HR" b="1" i="1" dirty="0" smtClean="0"/>
              <a:t>program želi izvršiti</a:t>
            </a:r>
            <a:r>
              <a:rPr lang="hr-HR" dirty="0" smtClean="0"/>
              <a:t>.</a:t>
            </a:r>
          </a:p>
          <a:p>
            <a:pPr algn="just">
              <a:lnSpc>
                <a:spcPct val="105000"/>
              </a:lnSpc>
            </a:pPr>
            <a:r>
              <a:rPr lang="hr-HR" dirty="0" smtClean="0"/>
              <a:t>Za </a:t>
            </a:r>
            <a:r>
              <a:rPr lang="hr-HR" b="1" i="1" dirty="0" smtClean="0"/>
              <a:t>svaku vrstu procesora </a:t>
            </a:r>
            <a:r>
              <a:rPr lang="hr-HR" dirty="0" smtClean="0"/>
              <a:t>- </a:t>
            </a:r>
            <a:r>
              <a:rPr lang="hr-HR" b="1" i="1" dirty="0" smtClean="0"/>
              <a:t>posebno Java prividno računalo</a:t>
            </a:r>
            <a:r>
              <a:rPr lang="hr-HR" dirty="0" smtClean="0"/>
              <a:t>. </a:t>
            </a:r>
          </a:p>
          <a:p>
            <a:pPr algn="just">
              <a:lnSpc>
                <a:spcPct val="105000"/>
              </a:lnSpc>
            </a:pPr>
            <a:r>
              <a:rPr lang="hr-HR" spc="-90" dirty="0" smtClean="0"/>
              <a:t>Rezultat rada Java prividnog računala je </a:t>
            </a:r>
            <a:r>
              <a:rPr lang="hr-HR" b="1" i="1" spc="-90" dirty="0" smtClean="0"/>
              <a:t>izvršni program </a:t>
            </a:r>
            <a:r>
              <a:rPr lang="hr-HR" spc="-90" dirty="0" smtClean="0"/>
              <a:t>koji računalo korisnika ”razumije” i može ga izvršiti.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23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Java program</a:t>
            </a:r>
            <a:endParaRPr lang="hr-HR"/>
          </a:p>
        </p:txBody>
      </p:sp>
      <p:pic>
        <p:nvPicPr>
          <p:cNvPr id="6" name="Rezervirano mjesto sadržaja 5" descr="sa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1857364"/>
            <a:ext cx="8673413" cy="3929090"/>
          </a:xfrm>
          <a:prstGeom prst="rect">
            <a:avLst/>
          </a:prstGeom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24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Objektno orijentirani programi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4282" y="1500174"/>
            <a:ext cx="8678198" cy="4525962"/>
          </a:xfrm>
        </p:spPr>
        <p:txBody>
          <a:bodyPr/>
          <a:lstStyle/>
          <a:p>
            <a:pPr algn="just">
              <a:lnSpc>
                <a:spcPct val="105000"/>
              </a:lnSpc>
            </a:pPr>
            <a:r>
              <a:rPr lang="hr-HR" dirty="0" smtClean="0"/>
              <a:t>Zamisao uporabe gotovih komponenata pri gradnji računalnih sustava primjenjiva je i pri izradi programa.</a:t>
            </a:r>
          </a:p>
          <a:p>
            <a:pPr algn="just">
              <a:lnSpc>
                <a:spcPct val="105000"/>
              </a:lnSpc>
            </a:pPr>
            <a:r>
              <a:rPr lang="hr-HR" spc="-80" dirty="0" smtClean="0"/>
              <a:t>Programeri se služe </a:t>
            </a:r>
            <a:r>
              <a:rPr lang="hr-HR" spc="-80" dirty="0"/>
              <a:t>gotovim </a:t>
            </a:r>
            <a:r>
              <a:rPr lang="hr-HR" spc="-80" dirty="0" smtClean="0"/>
              <a:t>dijelovima programa, </a:t>
            </a:r>
            <a:r>
              <a:rPr lang="hr-HR" b="1" i="1" spc="-80" dirty="0" smtClean="0"/>
              <a:t>objekt</a:t>
            </a:r>
            <a:r>
              <a:rPr lang="hr-HR" b="1" i="1" spc="-80" dirty="0"/>
              <a:t>ima</a:t>
            </a:r>
            <a:r>
              <a:rPr lang="hr-HR" spc="-80" dirty="0" smtClean="0"/>
              <a:t> (engl</a:t>
            </a:r>
            <a:r>
              <a:rPr lang="hr-HR" spc="-80" dirty="0"/>
              <a:t>. </a:t>
            </a:r>
            <a:r>
              <a:rPr lang="hr-HR" i="1" spc="-80" dirty="0" err="1"/>
              <a:t>object</a:t>
            </a:r>
            <a:r>
              <a:rPr lang="hr-HR" spc="-80" dirty="0" smtClean="0"/>
              <a:t>) koje slažu u nove kombinacije.</a:t>
            </a:r>
          </a:p>
          <a:p>
            <a:pPr algn="just">
              <a:lnSpc>
                <a:spcPct val="105000"/>
              </a:lnSpc>
            </a:pPr>
            <a:r>
              <a:rPr lang="hr-HR" dirty="0" smtClean="0"/>
              <a:t>Programi koji rabe objekte nazivaju se </a:t>
            </a:r>
            <a:r>
              <a:rPr lang="hr-HR" b="1" i="1" dirty="0" smtClean="0"/>
              <a:t>objektno orijentirani programi </a:t>
            </a:r>
            <a:r>
              <a:rPr lang="hr-HR" dirty="0" smtClean="0"/>
              <a:t>(engl. </a:t>
            </a:r>
            <a:r>
              <a:rPr lang="hr-HR" i="1" dirty="0" smtClean="0"/>
              <a:t>OOP, </a:t>
            </a:r>
            <a:r>
              <a:rPr lang="hr-HR" i="1" dirty="0" err="1" smtClean="0"/>
              <a:t>object</a:t>
            </a:r>
            <a:r>
              <a:rPr lang="hr-HR" i="1" dirty="0" smtClean="0"/>
              <a:t> </a:t>
            </a:r>
            <a:r>
              <a:rPr lang="hr-HR" i="1" dirty="0" err="1" smtClean="0"/>
              <a:t>oriented</a:t>
            </a:r>
            <a:r>
              <a:rPr lang="hr-HR" i="1" dirty="0" smtClean="0"/>
              <a:t> </a:t>
            </a:r>
            <a:r>
              <a:rPr lang="hr-HR" i="1" dirty="0" err="1" smtClean="0"/>
              <a:t>programs</a:t>
            </a:r>
            <a:r>
              <a:rPr lang="hr-HR" dirty="0" smtClean="0"/>
              <a:t>). Predstavnici  su npr.: </a:t>
            </a:r>
            <a:r>
              <a:rPr lang="hr-HR" dirty="0" err="1" smtClean="0"/>
              <a:t>Visual</a:t>
            </a:r>
            <a:r>
              <a:rPr lang="hr-HR" dirty="0" smtClean="0"/>
              <a:t> </a:t>
            </a:r>
            <a:r>
              <a:rPr lang="hr-HR" dirty="0" err="1" smtClean="0"/>
              <a:t>Basic</a:t>
            </a:r>
            <a:r>
              <a:rPr lang="hr-HR" dirty="0" smtClean="0"/>
              <a:t>, </a:t>
            </a:r>
            <a:r>
              <a:rPr lang="hr-HR" dirty="0" err="1" smtClean="0"/>
              <a:t>Visual</a:t>
            </a:r>
            <a:r>
              <a:rPr lang="hr-HR" dirty="0" smtClean="0"/>
              <a:t> C++, Java.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25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Ključne riječi</a:t>
            </a:r>
            <a:endParaRPr lang="hr-HR"/>
          </a:p>
        </p:txBody>
      </p:sp>
      <p:pic>
        <p:nvPicPr>
          <p:cNvPr id="6" name="Content Placeholder 5" descr="kljucen_rijeci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71737" y="2571750"/>
            <a:ext cx="3590925" cy="2857500"/>
          </a:xfrm>
          <a:ln>
            <a:solidFill>
              <a:schemeClr val="accent1"/>
            </a:solidFill>
          </a:ln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Što razumije računalo?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Unutar računala, zbog  specifične građe, svi su podaci </a:t>
            </a:r>
            <a:r>
              <a:rPr lang="hr-HR" b="1" i="1" smtClean="0"/>
              <a:t>digitalizirani</a:t>
            </a:r>
            <a:r>
              <a:rPr lang="hr-HR" smtClean="0"/>
              <a:t> (oblik u kome postoje samo dva stanja, binarni oblik).	</a:t>
            </a:r>
          </a:p>
          <a:p>
            <a:r>
              <a:rPr lang="hr-HR" b="1" i="1" smtClean="0"/>
              <a:t>Procesor</a:t>
            </a:r>
            <a:r>
              <a:rPr lang="hr-HR" smtClean="0"/>
              <a:t> može </a:t>
            </a:r>
            <a:r>
              <a:rPr lang="hr-HR" b="1" i="1" smtClean="0"/>
              <a:t>prihvatiti </a:t>
            </a:r>
            <a:br>
              <a:rPr lang="hr-HR" b="1" i="1" smtClean="0"/>
            </a:br>
            <a:r>
              <a:rPr lang="hr-HR" b="1" i="1" smtClean="0"/>
              <a:t>i izvršiti  </a:t>
            </a:r>
            <a:r>
              <a:rPr lang="hr-HR" b="1" i="1" u="sng" smtClean="0"/>
              <a:t>samo </a:t>
            </a:r>
            <a:r>
              <a:rPr lang="hr-HR" b="1" i="1" smtClean="0"/>
              <a:t>naredbe u </a:t>
            </a:r>
            <a:br>
              <a:rPr lang="hr-HR" b="1" i="1" smtClean="0"/>
            </a:br>
            <a:r>
              <a:rPr lang="hr-HR" b="1" i="1" smtClean="0"/>
              <a:t>binarnom obliku.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</a:t>
            </a:fld>
            <a:endParaRPr lang="hr-HR"/>
          </a:p>
        </p:txBody>
      </p:sp>
      <p:pic>
        <p:nvPicPr>
          <p:cNvPr id="6" name="Slika 5" descr="stock-footage-binary-code-in-tub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3071810"/>
            <a:ext cx="3615952" cy="30718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 descr="binary_file_icon_145149.jpg"/>
          <p:cNvPicPr>
            <a:picLocks noChangeAspect="1"/>
          </p:cNvPicPr>
          <p:nvPr/>
        </p:nvPicPr>
        <p:blipFill>
          <a:blip r:embed="rId2"/>
          <a:srcRect l="12353" r="13529"/>
          <a:stretch>
            <a:fillRect/>
          </a:stretch>
        </p:blipFill>
        <p:spPr>
          <a:xfrm>
            <a:off x="5000628" y="2214554"/>
            <a:ext cx="3643338" cy="4357718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Strojni jezik – izvršni program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2874969"/>
          </a:xfrm>
        </p:spPr>
        <p:txBody>
          <a:bodyPr/>
          <a:lstStyle/>
          <a:p>
            <a:r>
              <a:rPr lang="hr-HR" dirty="0" smtClean="0"/>
              <a:t>Naredbe </a:t>
            </a:r>
            <a:r>
              <a:rPr lang="hr-HR" b="1" i="1" dirty="0" smtClean="0"/>
              <a:t>u binarnom obliku </a:t>
            </a:r>
            <a:r>
              <a:rPr lang="hr-HR" dirty="0" smtClean="0"/>
              <a:t>moguće je zapisivati </a:t>
            </a:r>
            <a:r>
              <a:rPr lang="hr-HR" b="1" i="1" dirty="0" smtClean="0"/>
              <a:t>strojnim jezikom </a:t>
            </a:r>
            <a:br>
              <a:rPr lang="hr-HR" b="1" i="1" dirty="0" smtClean="0"/>
            </a:br>
            <a:r>
              <a:rPr lang="hr-HR" dirty="0" smtClean="0"/>
              <a:t>(engl. </a:t>
            </a:r>
            <a:r>
              <a:rPr lang="hr-HR" i="1" dirty="0" err="1" smtClean="0"/>
              <a:t>machine</a:t>
            </a:r>
            <a:r>
              <a:rPr lang="hr-HR" i="1" dirty="0" smtClean="0"/>
              <a:t> </a:t>
            </a:r>
            <a:r>
              <a:rPr lang="hr-HR" i="1" dirty="0" err="1" smtClean="0"/>
              <a:t>language</a:t>
            </a:r>
            <a:r>
              <a:rPr lang="hr-HR" i="1" dirty="0" smtClean="0"/>
              <a:t>, </a:t>
            </a:r>
            <a:br>
              <a:rPr lang="hr-HR" i="1" dirty="0" smtClean="0"/>
            </a:br>
            <a:r>
              <a:rPr lang="hr-HR" i="1" dirty="0" err="1" smtClean="0"/>
              <a:t>machine</a:t>
            </a:r>
            <a:r>
              <a:rPr lang="hr-HR" i="1" dirty="0" smtClean="0"/>
              <a:t> </a:t>
            </a:r>
            <a:r>
              <a:rPr lang="hr-HR" i="1" dirty="0" err="1" smtClean="0"/>
              <a:t>code</a:t>
            </a:r>
            <a:r>
              <a:rPr lang="hr-HR" dirty="0" smtClean="0"/>
              <a:t>).</a:t>
            </a:r>
          </a:p>
          <a:p>
            <a:r>
              <a:rPr lang="hr-HR" dirty="0" smtClean="0"/>
              <a:t>Program zapisan strojnim </a:t>
            </a:r>
            <a:br>
              <a:rPr lang="hr-HR" dirty="0" smtClean="0"/>
            </a:br>
            <a:r>
              <a:rPr lang="hr-HR" dirty="0" smtClean="0"/>
              <a:t>jezikom naziva se </a:t>
            </a:r>
            <a:r>
              <a:rPr lang="hr-HR" b="1" i="1" dirty="0" smtClean="0"/>
              <a:t>izvršni </a:t>
            </a:r>
            <a:br>
              <a:rPr lang="hr-HR" b="1" i="1" dirty="0" smtClean="0"/>
            </a:br>
            <a:r>
              <a:rPr lang="hr-HR" b="1" i="1" dirty="0" smtClean="0"/>
              <a:t>program</a:t>
            </a:r>
            <a:r>
              <a:rPr lang="hr-HR" dirty="0" smtClean="0"/>
              <a:t>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5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Strojni jezik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Vezan </a:t>
            </a:r>
            <a:r>
              <a:rPr lang="hr-HR" b="1" i="1" smtClean="0"/>
              <a:t>uz građu računala</a:t>
            </a:r>
            <a:r>
              <a:rPr lang="hr-HR" smtClean="0"/>
              <a:t>, odnosno </a:t>
            </a:r>
            <a:r>
              <a:rPr lang="hr-HR" b="1" i="1" smtClean="0"/>
              <a:t>vrstu procesora </a:t>
            </a:r>
            <a:r>
              <a:rPr lang="hr-HR" smtClean="0"/>
              <a:t>(programer mora dobro poznavati rad procesora).</a:t>
            </a:r>
          </a:p>
          <a:p>
            <a:r>
              <a:rPr lang="hr-HR" smtClean="0"/>
              <a:t>Samo </a:t>
            </a:r>
            <a:r>
              <a:rPr lang="hr-HR" b="1" i="1" smtClean="0"/>
              <a:t>za usko specijalizirane stručnjake</a:t>
            </a:r>
            <a:r>
              <a:rPr lang="hr-HR" smtClean="0"/>
              <a:t>. </a:t>
            </a:r>
          </a:p>
          <a:p>
            <a:r>
              <a:rPr lang="hr-HR" smtClean="0"/>
              <a:t>Programi </a:t>
            </a:r>
            <a:r>
              <a:rPr lang="hr-HR" b="1" i="1" smtClean="0"/>
              <a:t>nisu prenosivi </a:t>
            </a:r>
            <a:r>
              <a:rPr lang="hr-HR" smtClean="0"/>
              <a:t>(programi </a:t>
            </a:r>
            <a:br>
              <a:rPr lang="hr-HR" smtClean="0"/>
            </a:br>
            <a:r>
              <a:rPr lang="hr-HR" smtClean="0"/>
              <a:t>pisani za jednu vrstu procesora ne </a:t>
            </a:r>
            <a:br>
              <a:rPr lang="hr-HR" smtClean="0"/>
            </a:br>
            <a:r>
              <a:rPr lang="hr-HR" smtClean="0"/>
              <a:t>rade na drugoj vrsti procesora).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6</a:t>
            </a:fld>
            <a:endParaRPr lang="hr-HR"/>
          </a:p>
        </p:txBody>
      </p:sp>
      <p:pic>
        <p:nvPicPr>
          <p:cNvPr id="6" name="Picture 6" descr="b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072198" y="3571876"/>
            <a:ext cx="2643206" cy="27146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Simbolički jezici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267728" cy="4525962"/>
          </a:xfrm>
        </p:spPr>
        <p:txBody>
          <a:bodyPr/>
          <a:lstStyle/>
          <a:p>
            <a:pPr algn="just"/>
            <a:r>
              <a:rPr lang="hr-HR" smtClean="0"/>
              <a:t>S ciljem olakšanja programiranja stvaraju se simbolički jezici i to:</a:t>
            </a:r>
          </a:p>
          <a:p>
            <a:pPr marL="630238" lvl="1" indent="-268288"/>
            <a:r>
              <a:rPr lang="hr-HR" altLang="zh-CN" b="1" i="1" smtClean="0"/>
              <a:t>simbolički  </a:t>
            </a:r>
            <a:r>
              <a:rPr lang="hr-HR" altLang="zh-CN" smtClean="0"/>
              <a:t> jezik </a:t>
            </a:r>
            <a:r>
              <a:rPr lang="hr-HR" altLang="zh-CN" b="1" i="1" smtClean="0"/>
              <a:t>niske</a:t>
            </a:r>
            <a:r>
              <a:rPr lang="hr-HR" altLang="zh-CN" smtClean="0"/>
              <a:t> </a:t>
            </a:r>
            <a:br>
              <a:rPr lang="hr-HR" altLang="zh-CN" smtClean="0"/>
            </a:br>
            <a:r>
              <a:rPr lang="hr-HR" altLang="zh-CN" smtClean="0"/>
              <a:t>razine - </a:t>
            </a:r>
            <a:r>
              <a:rPr lang="hr-HR" altLang="zh-CN" b="1" i="1" smtClean="0"/>
              <a:t>asembler</a:t>
            </a:r>
            <a:r>
              <a:rPr lang="hr-HR" altLang="zh-CN" smtClean="0"/>
              <a:t>,</a:t>
            </a:r>
          </a:p>
          <a:p>
            <a:pPr marL="630238" lvl="1" indent="-268288"/>
            <a:r>
              <a:rPr lang="hr-HR" altLang="zh-CN" b="1" i="1" smtClean="0"/>
              <a:t>simbolički</a:t>
            </a:r>
            <a:r>
              <a:rPr lang="hr-HR" altLang="zh-CN" smtClean="0"/>
              <a:t> jezici </a:t>
            </a:r>
            <a:br>
              <a:rPr lang="hr-HR" altLang="zh-CN" smtClean="0"/>
            </a:br>
            <a:r>
              <a:rPr lang="hr-HR" altLang="zh-CN" b="1" i="1" smtClean="0"/>
              <a:t>visoke</a:t>
            </a:r>
            <a:r>
              <a:rPr lang="hr-HR" altLang="zh-CN" smtClean="0"/>
              <a:t> razine.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7</a:t>
            </a:fld>
            <a:endParaRPr lang="hr-HR"/>
          </a:p>
        </p:txBody>
      </p:sp>
      <p:pic>
        <p:nvPicPr>
          <p:cNvPr id="6" name="Slika 5" descr="PROG-LAN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182" y="2643182"/>
            <a:ext cx="5143504" cy="39290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Asembler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196290" cy="4525962"/>
          </a:xfrm>
        </p:spPr>
        <p:txBody>
          <a:bodyPr/>
          <a:lstStyle/>
          <a:p>
            <a:pPr algn="just"/>
            <a:r>
              <a:rPr lang="hr-HR" dirty="0" smtClean="0"/>
              <a:t>Čitljiviji i lakši za razumijevanje od strojnog.</a:t>
            </a:r>
          </a:p>
          <a:p>
            <a:pPr algn="just"/>
            <a:r>
              <a:rPr lang="hr-HR" dirty="0" smtClean="0"/>
              <a:t>Umjesto</a:t>
            </a:r>
            <a:r>
              <a:rPr lang="hr-HR" b="1" i="1" dirty="0" smtClean="0"/>
              <a:t> binarnih naredbi </a:t>
            </a:r>
            <a:r>
              <a:rPr lang="hr-HR" dirty="0" smtClean="0"/>
              <a:t>koristi </a:t>
            </a:r>
            <a:r>
              <a:rPr lang="hr-HR" b="1" i="1" dirty="0" smtClean="0"/>
              <a:t>kratke riječi,</a:t>
            </a:r>
            <a:r>
              <a:rPr lang="hr-HR" dirty="0" smtClean="0"/>
              <a:t> </a:t>
            </a:r>
            <a:r>
              <a:rPr lang="hr-HR" b="1" i="1" dirty="0" smtClean="0"/>
              <a:t>simbole, </a:t>
            </a:r>
            <a:r>
              <a:rPr lang="hr-HR" dirty="0" smtClean="0"/>
              <a:t>obično kratice engleskog opisa naredbe npr.: ADD, SUB, CMP.</a:t>
            </a:r>
          </a:p>
          <a:p>
            <a:pPr algn="just"/>
            <a:r>
              <a:rPr lang="hr-HR" dirty="0" smtClean="0"/>
              <a:t>Programer mora i dalje </a:t>
            </a:r>
            <a:r>
              <a:rPr lang="hr-HR" b="1" i="1" dirty="0" smtClean="0"/>
              <a:t>dobro poznavati građu i rad procesora. </a:t>
            </a:r>
            <a:r>
              <a:rPr lang="hr-HR" dirty="0" smtClean="0"/>
              <a:t>Programi i dalje </a:t>
            </a:r>
            <a:r>
              <a:rPr lang="hr-HR" b="1" i="1" dirty="0" smtClean="0"/>
              <a:t>nisu prenosivi.</a:t>
            </a:r>
            <a:endParaRPr lang="hr-HR" dirty="0" smtClean="0"/>
          </a:p>
          <a:p>
            <a:pPr algn="just"/>
            <a:endParaRPr lang="hr-HR" dirty="0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24918" cy="838200"/>
          </a:xfrm>
        </p:spPr>
        <p:txBody>
          <a:bodyPr>
            <a:normAutofit fontScale="90000"/>
          </a:bodyPr>
          <a:lstStyle/>
          <a:p>
            <a:r>
              <a:rPr lang="hr-HR" altLang="zh-CN" smtClean="0"/>
              <a:t>Primjer programa pisanog </a:t>
            </a:r>
            <a:r>
              <a:rPr lang="hr-HR" smtClean="0"/>
              <a:t>asemblerom</a:t>
            </a:r>
            <a:endParaRPr lang="hr-HR"/>
          </a:p>
        </p:txBody>
      </p:sp>
      <p:pic>
        <p:nvPicPr>
          <p:cNvPr id="8" name="Rezervirano mjesto sadržaja 7" descr="4967331.gif"/>
          <p:cNvPicPr>
            <a:picLocks noGrp="1" noChangeAspect="1"/>
          </p:cNvPicPr>
          <p:nvPr>
            <p:ph idx="1"/>
          </p:nvPr>
        </p:nvPicPr>
        <p:blipFill>
          <a:blip r:embed="rId2"/>
          <a:srcRect t="5685" b="11889"/>
          <a:stretch>
            <a:fillRect/>
          </a:stretch>
        </p:blipFill>
        <p:spPr>
          <a:xfrm>
            <a:off x="428596" y="1500173"/>
            <a:ext cx="8286808" cy="4534291"/>
          </a:xfrm>
          <a:ln w="57150">
            <a:solidFill>
              <a:schemeClr val="accent1"/>
            </a:solidFill>
          </a:ln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9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5246</TotalTime>
  <Words>793</Words>
  <Application>Microsoft Office PowerPoint</Application>
  <PresentationFormat>On-screen Show (4:3)</PresentationFormat>
  <Paragraphs>115</Paragraphs>
  <Slides>25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Adjacency</vt:lpstr>
      <vt:lpstr>Programski jezici</vt:lpstr>
      <vt:lpstr>Programski jezik</vt:lpstr>
      <vt:lpstr>Ključne riječi</vt:lpstr>
      <vt:lpstr>Što razumije računalo?</vt:lpstr>
      <vt:lpstr>Strojni jezik – izvršni program</vt:lpstr>
      <vt:lpstr>Strojni jezik</vt:lpstr>
      <vt:lpstr>Simbolički jezici</vt:lpstr>
      <vt:lpstr>Asembler</vt:lpstr>
      <vt:lpstr>Primjer programa pisanog asemblerom</vt:lpstr>
      <vt:lpstr>Simbolički jezik – izvorni program</vt:lpstr>
      <vt:lpstr>Simbolički jezici visoke razine</vt:lpstr>
      <vt:lpstr>Primjeri programa pisanih Simboličkim jezicima visoke razine</vt:lpstr>
      <vt:lpstr>Simbolički jezici visoke razine</vt:lpstr>
      <vt:lpstr>C jezik</vt:lpstr>
      <vt:lpstr>PowerPoint Presentation</vt:lpstr>
      <vt:lpstr>Interpreter</vt:lpstr>
      <vt:lpstr>Interpreter</vt:lpstr>
      <vt:lpstr>Kompajler</vt:lpstr>
      <vt:lpstr>Kompajler</vt:lpstr>
      <vt:lpstr>Prenosivi programi</vt:lpstr>
      <vt:lpstr>Java</vt:lpstr>
      <vt:lpstr>Java kompajler – java bytecodes</vt:lpstr>
      <vt:lpstr>Java prividno računalo </vt:lpstr>
      <vt:lpstr>Java program</vt:lpstr>
      <vt:lpstr>Objektno orijentirani programi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Optički mediji</dc:title>
  <dc:creator>Sanda</dc:creator>
  <cp:lastModifiedBy>zoran</cp:lastModifiedBy>
  <cp:revision>391</cp:revision>
  <dcterms:created xsi:type="dcterms:W3CDTF">2012-03-18T17:34:57Z</dcterms:created>
  <dcterms:modified xsi:type="dcterms:W3CDTF">2016-11-23T09:47:16Z</dcterms:modified>
</cp:coreProperties>
</file>