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5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6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6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-329760" y="-59400"/>
            <a:ext cx="12515400" cy="6923160"/>
            <a:chOff x="-329760" y="-59400"/>
            <a:chExt cx="12515400" cy="6923160"/>
          </a:xfrm>
        </p:grpSpPr>
        <p:sp>
          <p:nvSpPr>
            <p:cNvPr id="1" name="CustomShape 2"/>
            <p:cNvSpPr/>
            <p:nvPr/>
          </p:nvSpPr>
          <p:spPr>
            <a:xfrm>
              <a:off x="-329760" y="1290960"/>
              <a:ext cx="9702000" cy="5572800"/>
            </a:xfrm>
            <a:custGeom>
              <a:avLst/>
              <a:gdLst/>
              <a:ahLst/>
              <a:rect l="l" t="t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670320" y="2010600"/>
              <a:ext cx="7373160" cy="4848120"/>
            </a:xfrm>
            <a:custGeom>
              <a:avLst/>
              <a:gdLst/>
              <a:ahLst/>
              <a:rect l="l" t="t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251280" y="1780920"/>
              <a:ext cx="8035200" cy="5082840"/>
            </a:xfrm>
            <a:custGeom>
              <a:avLst/>
              <a:gdLst/>
              <a:ahLst/>
              <a:rect l="l" t="t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cap="rnd"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-1080" y="542520"/>
              <a:ext cx="10333800" cy="6321240"/>
            </a:xfrm>
            <a:custGeom>
              <a:avLst/>
              <a:gdLst/>
              <a:ahLst/>
              <a:rect l="l" t="t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3600" y="6178680"/>
              <a:ext cx="504000" cy="680760"/>
            </a:xfrm>
            <a:custGeom>
              <a:avLst/>
              <a:gdLst/>
              <a:ahLst/>
              <a:rect l="l" t="t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68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-1080" y="-59400"/>
              <a:ext cx="11091240" cy="6923160"/>
            </a:xfrm>
            <a:custGeom>
              <a:avLst/>
              <a:gdLst/>
              <a:ahLst/>
              <a:rect l="l" t="t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5426640" y="-1800"/>
              <a:ext cx="5787360" cy="6846480"/>
            </a:xfrm>
            <a:custGeom>
              <a:avLst/>
              <a:gdLst/>
              <a:ahLst/>
              <a:rect l="l" t="t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-1080" y="-1800"/>
              <a:ext cx="1056600" cy="613800"/>
            </a:xfrm>
            <a:custGeom>
              <a:avLst/>
              <a:gdLst/>
              <a:ahLst/>
              <a:rect l="l" t="t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5821920" y="-1800"/>
              <a:ext cx="5587200" cy="6865560"/>
            </a:xfrm>
            <a:custGeom>
              <a:avLst/>
              <a:gdLst/>
              <a:ahLst/>
              <a:rect l="l" t="t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cap="rnd"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3600" y="-6840"/>
              <a:ext cx="594720" cy="352080"/>
            </a:xfrm>
            <a:custGeom>
              <a:avLst/>
              <a:gdLst/>
              <a:ahLst/>
              <a:rect l="l" t="t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cap="rnd"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6012360" y="-1800"/>
              <a:ext cx="5496840" cy="6865560"/>
            </a:xfrm>
            <a:custGeom>
              <a:avLst/>
              <a:gdLst/>
              <a:ahLst/>
              <a:rect l="l" t="t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cap="rnd" w="12600">
              <a:solidFill>
                <a:schemeClr val="tx1">
                  <a:alpha val="20000"/>
                </a:schemeClr>
              </a:solidFill>
              <a:prstDash val="dashDot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-1080" y="-1800"/>
              <a:ext cx="356400" cy="213120"/>
            </a:xfrm>
            <a:custGeom>
              <a:avLst/>
              <a:gdLst/>
              <a:ahLst/>
              <a:rect l="l" t="t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cap="rnd" w="12600">
              <a:solidFill>
                <a:schemeClr val="tx1">
                  <a:alpha val="20000"/>
                </a:schemeClr>
              </a:solidFill>
              <a:prstDash val="dashDot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" name="CustomShape 14"/>
            <p:cNvSpPr/>
            <p:nvPr/>
          </p:nvSpPr>
          <p:spPr>
            <a:xfrm>
              <a:off x="6210720" y="-6840"/>
              <a:ext cx="5522040" cy="6870240"/>
            </a:xfrm>
            <a:custGeom>
              <a:avLst/>
              <a:gdLst/>
              <a:ahLst/>
              <a:rect l="l" t="t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" name="CustomShape 15"/>
            <p:cNvSpPr/>
            <p:nvPr/>
          </p:nvSpPr>
          <p:spPr>
            <a:xfrm>
              <a:off x="6463080" y="-1800"/>
              <a:ext cx="5412600" cy="6865560"/>
            </a:xfrm>
            <a:custGeom>
              <a:avLst/>
              <a:gdLst/>
              <a:ahLst/>
              <a:rect l="l" t="t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6877440" y="-1800"/>
              <a:ext cx="5036400" cy="6860880"/>
            </a:xfrm>
            <a:custGeom>
              <a:avLst/>
              <a:gdLst/>
              <a:ahLst/>
              <a:rect l="l" t="t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8768160" y="-1800"/>
              <a:ext cx="3417120" cy="2741400"/>
            </a:xfrm>
            <a:custGeom>
              <a:avLst/>
              <a:gdLst/>
              <a:ahLst/>
              <a:rect l="l" t="t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9235080" y="2880"/>
              <a:ext cx="2950560" cy="2554560"/>
            </a:xfrm>
            <a:custGeom>
              <a:avLst/>
              <a:gdLst/>
              <a:ahLst/>
              <a:rect l="l" t="t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10020960" y="-1800"/>
              <a:ext cx="2164680" cy="1357560"/>
            </a:xfrm>
            <a:custGeom>
              <a:avLst/>
              <a:gdLst/>
              <a:ahLst/>
              <a:rect l="l" t="t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cap="rnd"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1290680" y="-1800"/>
              <a:ext cx="894600" cy="533880"/>
            </a:xfrm>
            <a:custGeom>
              <a:avLst/>
              <a:gdLst/>
              <a:ahLst/>
              <a:rect l="l" t="t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0" name="Group 21"/>
          <p:cNvGrpSpPr/>
          <p:nvPr/>
        </p:nvGrpSpPr>
        <p:grpSpPr>
          <a:xfrm>
            <a:off x="1669320" y="1186560"/>
            <a:ext cx="8847720" cy="4477680"/>
            <a:chOff x="1669320" y="1186560"/>
            <a:chExt cx="8847720" cy="4477680"/>
          </a:xfrm>
        </p:grpSpPr>
        <p:sp>
          <p:nvSpPr>
            <p:cNvPr id="21" name="CustomShape 22"/>
            <p:cNvSpPr/>
            <p:nvPr/>
          </p:nvSpPr>
          <p:spPr>
            <a:xfrm>
              <a:off x="1674000" y="1186560"/>
              <a:ext cx="8843040" cy="7153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2" name="CustomShape 23"/>
            <p:cNvSpPr/>
            <p:nvPr/>
          </p:nvSpPr>
          <p:spPr>
            <a:xfrm rot="10800000">
              <a:off x="5893200" y="5313960"/>
              <a:ext cx="406440" cy="3502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3" name="CustomShape 24"/>
            <p:cNvSpPr/>
            <p:nvPr/>
          </p:nvSpPr>
          <p:spPr>
            <a:xfrm>
              <a:off x="1669320" y="1991160"/>
              <a:ext cx="8844840" cy="33213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24" name="PlaceHolder 25"/>
          <p:cNvSpPr>
            <a:spLocks noGrp="1"/>
          </p:cNvSpPr>
          <p:nvPr>
            <p:ph type="title"/>
          </p:nvPr>
        </p:nvSpPr>
        <p:spPr>
          <a:xfrm>
            <a:off x="888480" y="3005280"/>
            <a:ext cx="349812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hr-HR" sz="1800" spc="-1" strike="noStrike">
                <a:latin typeface="Arial"/>
              </a:rPr>
              <a:t>Kliknite za uređivanje oblika naslova teksta</a:t>
            </a:r>
            <a:endParaRPr b="0" lang="hr-HR" sz="1800" spc="-1" strike="noStrike">
              <a:latin typeface="Arial"/>
            </a:endParaRPr>
          </a:p>
        </p:txBody>
      </p:sp>
      <p:sp>
        <p:nvSpPr>
          <p:cNvPr id="25" name="PlaceHolder 2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200" spc="-1" strike="noStrike">
                <a:latin typeface="Arial"/>
              </a:rPr>
              <a:t>Kliknite za uređivanje oblika teksta</a:t>
            </a:r>
            <a:endParaRPr b="0" lang="hr-H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800" spc="-1" strike="noStrike">
                <a:latin typeface="Arial"/>
              </a:rPr>
              <a:t>Druga razina konture</a:t>
            </a:r>
            <a:endParaRPr b="0" lang="hr-H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400" spc="-1" strike="noStrike">
                <a:latin typeface="Arial"/>
              </a:rPr>
              <a:t>Treća razina konture</a:t>
            </a:r>
            <a:endParaRPr b="0" lang="hr-H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000" spc="-1" strike="noStrike">
                <a:latin typeface="Arial"/>
              </a:rPr>
              <a:t>Četvrta razina kontura</a:t>
            </a:r>
            <a:endParaRPr b="0" lang="hr-H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Peta razina kontura</a:t>
            </a:r>
            <a:endParaRPr b="0" lang="hr-H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Šesta razina kontura</a:t>
            </a:r>
            <a:endParaRPr b="0" lang="hr-H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Sedma razina konture</a:t>
            </a:r>
            <a:endParaRPr b="0" lang="hr-H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1"/>
          <p:cNvGrpSpPr/>
          <p:nvPr/>
        </p:nvGrpSpPr>
        <p:grpSpPr>
          <a:xfrm>
            <a:off x="-417600" y="0"/>
            <a:ext cx="12583440" cy="6852600"/>
            <a:chOff x="-417600" y="0"/>
            <a:chExt cx="12583440" cy="6852600"/>
          </a:xfrm>
        </p:grpSpPr>
        <p:sp>
          <p:nvSpPr>
            <p:cNvPr id="63" name="CustomShape 2"/>
            <p:cNvSpPr/>
            <p:nvPr/>
          </p:nvSpPr>
          <p:spPr>
            <a:xfrm>
              <a:off x="1306440" y="0"/>
              <a:ext cx="3861720" cy="6842880"/>
            </a:xfrm>
            <a:custGeom>
              <a:avLst/>
              <a:gdLst/>
              <a:ahLst/>
              <a:rect l="l" t="t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" name="CustomShape 3"/>
            <p:cNvSpPr/>
            <p:nvPr/>
          </p:nvSpPr>
          <p:spPr>
            <a:xfrm>
              <a:off x="10626840" y="9360"/>
              <a:ext cx="1539000" cy="554760"/>
            </a:xfrm>
            <a:custGeom>
              <a:avLst/>
              <a:gdLst/>
              <a:ahLst/>
              <a:rect l="l" t="t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" name="CustomShape 4"/>
            <p:cNvSpPr/>
            <p:nvPr/>
          </p:nvSpPr>
          <p:spPr>
            <a:xfrm>
              <a:off x="10247400" y="5013360"/>
              <a:ext cx="1918440" cy="1829520"/>
            </a:xfrm>
            <a:custGeom>
              <a:avLst/>
              <a:gdLst/>
              <a:ahLst/>
              <a:rect l="l" t="t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" name="CustomShape 5"/>
            <p:cNvSpPr/>
            <p:nvPr/>
          </p:nvSpPr>
          <p:spPr>
            <a:xfrm>
              <a:off x="1120680" y="0"/>
              <a:ext cx="3675960" cy="6842880"/>
            </a:xfrm>
            <a:custGeom>
              <a:avLst/>
              <a:gdLst/>
              <a:ahLst/>
              <a:rect l="l" t="t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cap="rnd"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" name="CustomShape 6"/>
            <p:cNvSpPr/>
            <p:nvPr/>
          </p:nvSpPr>
          <p:spPr>
            <a:xfrm>
              <a:off x="11202840" y="9360"/>
              <a:ext cx="963000" cy="366120"/>
            </a:xfrm>
            <a:custGeom>
              <a:avLst/>
              <a:gdLst/>
              <a:ahLst/>
              <a:rect l="l" t="t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cap="rnd"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" name="CustomShape 7"/>
            <p:cNvSpPr/>
            <p:nvPr/>
          </p:nvSpPr>
          <p:spPr>
            <a:xfrm>
              <a:off x="10495080" y="5275440"/>
              <a:ext cx="1666080" cy="1577160"/>
            </a:xfrm>
            <a:custGeom>
              <a:avLst/>
              <a:gdLst/>
              <a:ahLst/>
              <a:rect l="l" t="t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cap="rnd"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" name="CustomShape 8"/>
            <p:cNvSpPr/>
            <p:nvPr/>
          </p:nvSpPr>
          <p:spPr>
            <a:xfrm>
              <a:off x="1001880" y="0"/>
              <a:ext cx="3620520" cy="6842880"/>
            </a:xfrm>
            <a:custGeom>
              <a:avLst/>
              <a:gdLst/>
              <a:ahLst/>
              <a:rect l="l" t="t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" name="CustomShape 9"/>
            <p:cNvSpPr/>
            <p:nvPr/>
          </p:nvSpPr>
          <p:spPr>
            <a:xfrm>
              <a:off x="11501280" y="9360"/>
              <a:ext cx="664560" cy="256320"/>
            </a:xfrm>
            <a:custGeom>
              <a:avLst/>
              <a:gdLst/>
              <a:ahLst/>
              <a:rect l="l" t="t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" name="CustomShape 10"/>
            <p:cNvSpPr/>
            <p:nvPr/>
          </p:nvSpPr>
          <p:spPr>
            <a:xfrm>
              <a:off x="10640880" y="5408640"/>
              <a:ext cx="1524960" cy="1434240"/>
            </a:xfrm>
            <a:custGeom>
              <a:avLst/>
              <a:gdLst/>
              <a:ahLst/>
              <a:rect l="l" t="t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" name="CustomShape 11"/>
            <p:cNvSpPr/>
            <p:nvPr/>
          </p:nvSpPr>
          <p:spPr>
            <a:xfrm>
              <a:off x="1001880" y="0"/>
              <a:ext cx="3243960" cy="6842880"/>
            </a:xfrm>
            <a:custGeom>
              <a:avLst/>
              <a:gdLst/>
              <a:ahLst/>
              <a:rect l="l" t="t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3" name="CustomShape 12"/>
            <p:cNvSpPr/>
            <p:nvPr/>
          </p:nvSpPr>
          <p:spPr>
            <a:xfrm>
              <a:off x="10802880" y="5518080"/>
              <a:ext cx="1362960" cy="1324800"/>
            </a:xfrm>
            <a:custGeom>
              <a:avLst/>
              <a:gdLst/>
              <a:ahLst/>
              <a:rect l="l" t="t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" name="CustomShape 13"/>
            <p:cNvSpPr/>
            <p:nvPr/>
          </p:nvSpPr>
          <p:spPr>
            <a:xfrm>
              <a:off x="888840" y="0"/>
              <a:ext cx="3229920" cy="6842880"/>
            </a:xfrm>
            <a:custGeom>
              <a:avLst/>
              <a:gdLst/>
              <a:ahLst/>
              <a:rect l="l" t="t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" name="CustomShape 14"/>
            <p:cNvSpPr/>
            <p:nvPr/>
          </p:nvSpPr>
          <p:spPr>
            <a:xfrm>
              <a:off x="10979280" y="5694480"/>
              <a:ext cx="1186560" cy="1148760"/>
            </a:xfrm>
            <a:custGeom>
              <a:avLst/>
              <a:gdLst/>
              <a:ahLst/>
              <a:rect l="l" t="t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" name="CustomShape 15"/>
            <p:cNvSpPr/>
            <p:nvPr/>
          </p:nvSpPr>
          <p:spPr>
            <a:xfrm>
              <a:off x="484200" y="0"/>
              <a:ext cx="3420360" cy="6842880"/>
            </a:xfrm>
            <a:custGeom>
              <a:avLst/>
              <a:gdLst/>
              <a:ahLst/>
              <a:rect l="l" t="t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" name="CustomShape 16"/>
            <p:cNvSpPr/>
            <p:nvPr/>
          </p:nvSpPr>
          <p:spPr>
            <a:xfrm>
              <a:off x="11287080" y="6049800"/>
              <a:ext cx="878760" cy="793080"/>
            </a:xfrm>
            <a:custGeom>
              <a:avLst/>
              <a:gdLst/>
              <a:ahLst/>
              <a:rect l="l" t="t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" name="CustomShape 17"/>
            <p:cNvSpPr/>
            <p:nvPr/>
          </p:nvSpPr>
          <p:spPr>
            <a:xfrm>
              <a:off x="598320" y="0"/>
              <a:ext cx="2716920" cy="6842880"/>
            </a:xfrm>
            <a:custGeom>
              <a:avLst/>
              <a:gdLst/>
              <a:ahLst/>
              <a:rect l="l" t="t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cap="rnd" w="12600">
              <a:solidFill>
                <a:schemeClr val="tx1">
                  <a:alpha val="20000"/>
                </a:schemeClr>
              </a:solidFill>
              <a:prstDash val="dashDot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" name="CustomShape 18"/>
            <p:cNvSpPr/>
            <p:nvPr/>
          </p:nvSpPr>
          <p:spPr>
            <a:xfrm>
              <a:off x="262080" y="0"/>
              <a:ext cx="2944080" cy="6842880"/>
            </a:xfrm>
            <a:custGeom>
              <a:avLst/>
              <a:gdLst/>
              <a:ahLst/>
              <a:rect l="l" t="t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cap="rnd" w="9360">
              <a:solidFill>
                <a:schemeClr val="tx1">
                  <a:alpha val="20000"/>
                </a:schemeClr>
              </a:solidFill>
              <a:prstDash val="lg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" name="CustomShape 19"/>
            <p:cNvSpPr/>
            <p:nvPr/>
          </p:nvSpPr>
          <p:spPr>
            <a:xfrm>
              <a:off x="-417600" y="0"/>
              <a:ext cx="2402640" cy="6842880"/>
            </a:xfrm>
            <a:custGeom>
              <a:avLst/>
              <a:gdLst/>
              <a:ahLst/>
              <a:rect l="l" t="t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" name="CustomShape 20"/>
            <p:cNvSpPr/>
            <p:nvPr/>
          </p:nvSpPr>
          <p:spPr>
            <a:xfrm>
              <a:off x="14400" y="9360"/>
              <a:ext cx="1770840" cy="3198240"/>
            </a:xfrm>
            <a:custGeom>
              <a:avLst/>
              <a:gdLst/>
              <a:ahLst/>
              <a:rect l="l" t="t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" name="CustomShape 21"/>
            <p:cNvSpPr/>
            <p:nvPr/>
          </p:nvSpPr>
          <p:spPr>
            <a:xfrm>
              <a:off x="4680" y="6016680"/>
              <a:ext cx="213480" cy="826200"/>
            </a:xfrm>
            <a:custGeom>
              <a:avLst/>
              <a:gdLst/>
              <a:ahLst/>
              <a:rect l="l" t="t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3" name="CustomShape 22"/>
            <p:cNvSpPr/>
            <p:nvPr/>
          </p:nvSpPr>
          <p:spPr>
            <a:xfrm>
              <a:off x="14400" y="0"/>
              <a:ext cx="1561320" cy="2228040"/>
            </a:xfrm>
            <a:custGeom>
              <a:avLst/>
              <a:gdLst/>
              <a:ahLst/>
              <a:rect l="l" t="t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84" name="Group 23"/>
          <p:cNvGrpSpPr/>
          <p:nvPr/>
        </p:nvGrpSpPr>
        <p:grpSpPr>
          <a:xfrm>
            <a:off x="800280" y="1699560"/>
            <a:ext cx="3673800" cy="3470400"/>
            <a:chOff x="800280" y="1699560"/>
            <a:chExt cx="3673800" cy="3470400"/>
          </a:xfrm>
        </p:grpSpPr>
        <p:sp>
          <p:nvSpPr>
            <p:cNvPr id="85" name="CustomShape 24"/>
            <p:cNvSpPr/>
            <p:nvPr/>
          </p:nvSpPr>
          <p:spPr>
            <a:xfrm>
              <a:off x="800280" y="1699560"/>
              <a:ext cx="3673800" cy="502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86" name="CustomShape 25"/>
            <p:cNvSpPr/>
            <p:nvPr/>
          </p:nvSpPr>
          <p:spPr>
            <a:xfrm rot="10800000">
              <a:off x="2483280" y="4898160"/>
              <a:ext cx="315360" cy="2718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87" name="CustomShape 26"/>
            <p:cNvSpPr/>
            <p:nvPr/>
          </p:nvSpPr>
          <p:spPr>
            <a:xfrm>
              <a:off x="806400" y="2275560"/>
              <a:ext cx="3667680" cy="26236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88" name="PlaceHolder 27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hr-HR" sz="4400" spc="-1" strike="noStrike">
                <a:latin typeface="Arial"/>
              </a:rPr>
              <a:t>Kliknite za uređivanje oblika naslova teksta</a:t>
            </a:r>
            <a:endParaRPr b="0" lang="hr-HR" sz="4400" spc="-1" strike="noStrike">
              <a:latin typeface="Arial"/>
            </a:endParaRPr>
          </a:p>
        </p:txBody>
      </p:sp>
      <p:sp>
        <p:nvSpPr>
          <p:cNvPr id="89" name="PlaceHolder 28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200" spc="-1" strike="noStrike">
                <a:latin typeface="Arial"/>
              </a:rPr>
              <a:t>Kliknite za uređivanje oblika teksta</a:t>
            </a:r>
            <a:endParaRPr b="0" lang="hr-H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800" spc="-1" strike="noStrike">
                <a:latin typeface="Arial"/>
              </a:rPr>
              <a:t>Druga razina konture</a:t>
            </a:r>
            <a:endParaRPr b="0" lang="hr-H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400" spc="-1" strike="noStrike">
                <a:latin typeface="Arial"/>
              </a:rPr>
              <a:t>Treća razina konture</a:t>
            </a:r>
            <a:endParaRPr b="0" lang="hr-H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000" spc="-1" strike="noStrike">
                <a:latin typeface="Arial"/>
              </a:rPr>
              <a:t>Četvrta razina kontura</a:t>
            </a:r>
            <a:endParaRPr b="0" lang="hr-H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Peta razina kontura</a:t>
            </a:r>
            <a:endParaRPr b="0" lang="hr-H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Šesta razina kontura</a:t>
            </a:r>
            <a:endParaRPr b="0" lang="hr-H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Sedma razina konture</a:t>
            </a:r>
            <a:endParaRPr b="0" lang="hr-H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1759320" y="2075400"/>
            <a:ext cx="8679240" cy="1748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228600" rIns="228600" tIns="228600" bIns="0" anchor="b">
            <a:noAutofit/>
          </a:bodyPr>
          <a:p>
            <a:pPr algn="ctr">
              <a:lnSpc>
                <a:spcPct val="80000"/>
              </a:lnSpc>
            </a:pPr>
            <a:r>
              <a:rPr b="0" lang="hr-HR" sz="5400" spc="-151" strike="noStrike">
                <a:solidFill>
                  <a:srgbClr val="fffeff"/>
                </a:solidFill>
                <a:latin typeface="Calibri Light"/>
              </a:rPr>
              <a:t>CONDITIONAL SENTENCES</a:t>
            </a:r>
            <a:endParaRPr b="0" lang="hr-HR" sz="5400" spc="-1" strike="noStrike">
              <a:latin typeface="Arial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1759320" y="3906360"/>
            <a:ext cx="8672760" cy="132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888480" y="2350080"/>
            <a:ext cx="3498120" cy="245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228600" rIns="228600" tIns="228600" bIns="228600" anchor="ctr">
            <a:noAutofit/>
          </a:bodyPr>
          <a:p>
            <a:pPr algn="ctr">
              <a:lnSpc>
                <a:spcPct val="85000"/>
              </a:lnSpc>
            </a:pPr>
            <a:r>
              <a:rPr b="0" lang="hr-HR" sz="4000" spc="-151" strike="noStrike">
                <a:solidFill>
                  <a:srgbClr val="fffeff"/>
                </a:solidFill>
                <a:latin typeface="Calibri Light"/>
              </a:rPr>
              <a:t>ZERO CONDITIONAL</a:t>
            </a:r>
            <a:br/>
            <a:r>
              <a:rPr b="0" lang="hr-HR" sz="4000" spc="-151" strike="noStrike">
                <a:solidFill>
                  <a:srgbClr val="fffeff"/>
                </a:solidFill>
                <a:latin typeface="Calibri Light"/>
              </a:rPr>
              <a:t>(factual)</a:t>
            </a:r>
            <a:endParaRPr b="0" lang="hr-HR" sz="4000" spc="-1" strike="noStrike">
              <a:latin typeface="Arial"/>
            </a:endParaRPr>
          </a:p>
        </p:txBody>
      </p:sp>
      <p:sp>
        <p:nvSpPr>
          <p:cNvPr id="129" name="CustomShape 2"/>
          <p:cNvSpPr/>
          <p:nvPr/>
        </p:nvSpPr>
        <p:spPr>
          <a:xfrm>
            <a:off x="5118480" y="803160"/>
            <a:ext cx="6281280" cy="5248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hr-HR" sz="1800" spc="-1" strike="noStrike">
                <a:solidFill>
                  <a:srgbClr val="000000"/>
                </a:solidFill>
                <a:latin typeface="Rockwell"/>
              </a:rPr>
              <a:t>            </a:t>
            </a: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If I </a:t>
            </a:r>
            <a:r>
              <a:rPr b="0" lang="hr-HR" sz="1800" spc="-1" strike="noStrike">
                <a:solidFill>
                  <a:srgbClr val="ff0000"/>
                </a:solidFill>
                <a:latin typeface="Calibri Light"/>
              </a:rPr>
              <a:t>stay</a:t>
            </a: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 out late, I always </a:t>
            </a:r>
            <a:r>
              <a:rPr b="0" lang="hr-HR" sz="1800" spc="-1" strike="noStrike">
                <a:solidFill>
                  <a:srgbClr val="2c7093"/>
                </a:solidFill>
                <a:latin typeface="Calibri Light"/>
              </a:rPr>
              <a:t>take</a:t>
            </a: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 a taxi home. </a:t>
            </a:r>
            <a:endParaRPr b="0" lang="hr-HR" sz="18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hr-HR" sz="18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            </a:t>
            </a:r>
            <a:r>
              <a:rPr b="0" lang="hr-HR" sz="1800" spc="-1" strike="noStrike">
                <a:solidFill>
                  <a:srgbClr val="ff0000"/>
                </a:solidFill>
                <a:latin typeface="Calibri Light"/>
              </a:rPr>
              <a:t>present simple               </a:t>
            </a:r>
            <a:r>
              <a:rPr b="0" lang="hr-HR" sz="1800" spc="-1" strike="noStrike">
                <a:solidFill>
                  <a:srgbClr val="2c7093"/>
                </a:solidFill>
                <a:latin typeface="Calibri Light"/>
              </a:rPr>
              <a:t>present simple</a:t>
            </a:r>
            <a:endParaRPr b="0" lang="hr-HR" sz="18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1" lang="hr-HR" sz="1800" spc="-1" strike="noStrike">
                <a:solidFill>
                  <a:srgbClr val="000000"/>
                </a:solidFill>
                <a:latin typeface="Calibri Light"/>
              </a:rPr>
              <a:t>USE: </a:t>
            </a:r>
            <a:endParaRPr b="0" lang="hr-HR" sz="18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"/>
            </a:pP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To describe something that is generally true.</a:t>
            </a:r>
            <a:endParaRPr b="0" lang="hr-HR" sz="18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"/>
            </a:pP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For presenting habits, general truths, rules, typical patterns…</a:t>
            </a:r>
            <a:endParaRPr b="0" lang="hr-HR" sz="18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 </a:t>
            </a:r>
            <a:endParaRPr b="0" lang="hr-HR" sz="1800" spc="-1" strike="noStrike">
              <a:latin typeface="Arial"/>
            </a:endParaRPr>
          </a:p>
        </p:txBody>
      </p:sp>
      <p:sp>
        <p:nvSpPr>
          <p:cNvPr id="130" name="CustomShape 3"/>
          <p:cNvSpPr/>
          <p:nvPr/>
        </p:nvSpPr>
        <p:spPr>
          <a:xfrm>
            <a:off x="6361560" y="2266560"/>
            <a:ext cx="12240" cy="482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ec190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CustomShape 4"/>
          <p:cNvSpPr/>
          <p:nvPr/>
        </p:nvSpPr>
        <p:spPr>
          <a:xfrm>
            <a:off x="8425440" y="2298960"/>
            <a:ext cx="25560" cy="45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ec190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888480" y="2350080"/>
            <a:ext cx="3498120" cy="245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228600" rIns="228600" tIns="228600" bIns="228600" anchor="ctr">
            <a:noAutofit/>
          </a:bodyPr>
          <a:p>
            <a:pPr algn="ctr">
              <a:lnSpc>
                <a:spcPct val="85000"/>
              </a:lnSpc>
            </a:pPr>
            <a:r>
              <a:rPr b="0" lang="hr-HR" sz="4000" spc="-151" strike="noStrike">
                <a:solidFill>
                  <a:srgbClr val="fffeff"/>
                </a:solidFill>
                <a:latin typeface="Calibri Light"/>
              </a:rPr>
              <a:t>FIRST CONDITIONAL </a:t>
            </a:r>
            <a:endParaRPr b="0" lang="hr-HR" sz="4000" spc="-1" strike="noStrike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5118480" y="803160"/>
            <a:ext cx="6281280" cy="5248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        </a:t>
            </a: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If I </a:t>
            </a:r>
            <a:r>
              <a:rPr b="0" lang="hr-HR" sz="1800" spc="-1" strike="noStrike">
                <a:solidFill>
                  <a:srgbClr val="ff0000"/>
                </a:solidFill>
                <a:latin typeface="Calibri Light"/>
              </a:rPr>
              <a:t>see</a:t>
            </a: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 Andrew at the meeting, I</a:t>
            </a:r>
            <a:r>
              <a:rPr b="0" lang="hr-HR" sz="1800" spc="-1" strike="noStrike">
                <a:solidFill>
                  <a:srgbClr val="0070c0"/>
                </a:solidFill>
                <a:latin typeface="Calibri Light"/>
              </a:rPr>
              <a:t>’ll give </a:t>
            </a: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him your message. </a:t>
            </a:r>
            <a:endParaRPr b="0" lang="hr-HR" sz="18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hr-HR" sz="18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            </a:t>
            </a: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present simple                         will + inf</a:t>
            </a:r>
            <a:endParaRPr b="0" lang="hr-HR" sz="18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hr-HR" sz="18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1" lang="hr-HR" sz="1800" spc="-1" strike="noStrike">
                <a:solidFill>
                  <a:srgbClr val="000000"/>
                </a:solidFill>
                <a:latin typeface="Calibri Light"/>
              </a:rPr>
              <a:t>USE:</a:t>
            </a:r>
            <a:endParaRPr b="0" lang="hr-HR" sz="18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"/>
            </a:pP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To  talk about something that is quite likely to happen in the future. It is possible that I will see Andrew at the meeting, in which case I will give him your message. </a:t>
            </a:r>
            <a:endParaRPr b="0" lang="hr-HR" sz="18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"/>
            </a:pP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For presenting future plans, real possibilities, predictable consequences, instructions, etc. </a:t>
            </a:r>
            <a:endParaRPr b="0" lang="hr-HR" sz="1800" spc="-1" strike="noStrike">
              <a:latin typeface="Arial"/>
            </a:endParaRPr>
          </a:p>
        </p:txBody>
      </p:sp>
      <p:sp>
        <p:nvSpPr>
          <p:cNvPr id="134" name="CustomShape 3"/>
          <p:cNvSpPr/>
          <p:nvPr/>
        </p:nvSpPr>
        <p:spPr>
          <a:xfrm>
            <a:off x="6126480" y="1814400"/>
            <a:ext cx="25560" cy="5349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ec190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CustomShape 4"/>
          <p:cNvSpPr/>
          <p:nvPr/>
        </p:nvSpPr>
        <p:spPr>
          <a:xfrm>
            <a:off x="8724240" y="1775160"/>
            <a:ext cx="103680" cy="54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ec190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888480" y="2350080"/>
            <a:ext cx="3498120" cy="245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228600" rIns="228600" tIns="228600" bIns="228600" anchor="ctr">
            <a:noAutofit/>
          </a:bodyPr>
          <a:p>
            <a:pPr algn="ctr">
              <a:lnSpc>
                <a:spcPct val="85000"/>
              </a:lnSpc>
            </a:pPr>
            <a:r>
              <a:rPr b="0" lang="hr-HR" sz="4000" spc="-151" strike="noStrike">
                <a:solidFill>
                  <a:srgbClr val="fffeff"/>
                </a:solidFill>
                <a:latin typeface="Calibri Light"/>
              </a:rPr>
              <a:t>SECOND CONDITIONAL</a:t>
            </a:r>
            <a:br/>
            <a:r>
              <a:rPr b="0" lang="hr-HR" sz="4000" spc="-151" strike="noStrike">
                <a:solidFill>
                  <a:srgbClr val="fffeff"/>
                </a:solidFill>
                <a:latin typeface="Calibri Light"/>
              </a:rPr>
              <a:t>(hypothetical) </a:t>
            </a:r>
            <a:endParaRPr b="0" lang="hr-HR" sz="4000" spc="-1" strike="noStrike"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5118480" y="803160"/>
            <a:ext cx="6281280" cy="5248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  </a:t>
            </a: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If my parents </a:t>
            </a:r>
            <a:r>
              <a:rPr b="0" lang="hr-HR" sz="1800" spc="-1" strike="noStrike">
                <a:solidFill>
                  <a:srgbClr val="ff0000"/>
                </a:solidFill>
                <a:latin typeface="Calibri Light"/>
              </a:rPr>
              <a:t>were</a:t>
            </a: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 alive, they </a:t>
            </a:r>
            <a:r>
              <a:rPr b="0" lang="hr-HR" sz="1800" spc="-1" strike="noStrike">
                <a:solidFill>
                  <a:srgbClr val="0070c0"/>
                </a:solidFill>
                <a:latin typeface="Calibri Light"/>
              </a:rPr>
              <a:t>would be </a:t>
            </a: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very proud of me now. </a:t>
            </a:r>
            <a:endParaRPr b="0" lang="hr-HR" sz="18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hr-HR" sz="18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                     </a:t>
            </a: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Past simple                would + inf</a:t>
            </a:r>
            <a:endParaRPr b="0" lang="hr-HR" sz="18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USE:</a:t>
            </a:r>
            <a:endParaRPr b="0" lang="hr-HR" sz="1800" spc="-1" strike="noStrike">
              <a:latin typeface="Arial"/>
            </a:endParaRPr>
          </a:p>
          <a:p>
            <a:pPr marL="228600" indent="-227880" algn="just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"/>
            </a:pP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To talk about a present situation which is impossible, a hypothetical situation. The situation cannot be fulfilled because my parents are  not alive. </a:t>
            </a:r>
            <a:endParaRPr b="0" lang="hr-HR" sz="1800" spc="-1" strike="noStrike">
              <a:latin typeface="Arial"/>
            </a:endParaRPr>
          </a:p>
        </p:txBody>
      </p:sp>
      <p:sp>
        <p:nvSpPr>
          <p:cNvPr id="138" name="CustomShape 3"/>
          <p:cNvSpPr/>
          <p:nvPr/>
        </p:nvSpPr>
        <p:spPr>
          <a:xfrm>
            <a:off x="6746040" y="2376000"/>
            <a:ext cx="12240" cy="495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ec190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CustomShape 4"/>
          <p:cNvSpPr/>
          <p:nvPr/>
        </p:nvSpPr>
        <p:spPr>
          <a:xfrm>
            <a:off x="8412480" y="2350080"/>
            <a:ext cx="77760" cy="54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ec190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888480" y="2350080"/>
            <a:ext cx="3498120" cy="245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228600" rIns="228600" tIns="228600" bIns="228600" anchor="ctr">
            <a:noAutofit/>
          </a:bodyPr>
          <a:p>
            <a:pPr algn="ctr">
              <a:lnSpc>
                <a:spcPct val="85000"/>
              </a:lnSpc>
            </a:pPr>
            <a:r>
              <a:rPr b="0" lang="hr-HR" sz="4000" spc="-151" strike="noStrike">
                <a:solidFill>
                  <a:srgbClr val="fffeff"/>
                </a:solidFill>
                <a:latin typeface="Calibri Light"/>
              </a:rPr>
              <a:t>SECOND CONDITIONAL </a:t>
            </a:r>
            <a:endParaRPr b="0" lang="hr-HR" sz="4000" spc="-1" strike="noStrike">
              <a:latin typeface="Arial"/>
            </a:endParaRPr>
          </a:p>
        </p:txBody>
      </p:sp>
      <p:sp>
        <p:nvSpPr>
          <p:cNvPr id="141" name="CustomShape 2"/>
          <p:cNvSpPr/>
          <p:nvPr/>
        </p:nvSpPr>
        <p:spPr>
          <a:xfrm>
            <a:off x="5118480" y="803160"/>
            <a:ext cx="6281280" cy="5248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          </a:t>
            </a: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If she </a:t>
            </a:r>
            <a:r>
              <a:rPr b="0" lang="hr-HR" sz="1800" spc="-1" strike="noStrike">
                <a:solidFill>
                  <a:srgbClr val="ff0000"/>
                </a:solidFill>
                <a:latin typeface="Calibri Light"/>
              </a:rPr>
              <a:t>changed</a:t>
            </a: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 her job, she</a:t>
            </a:r>
            <a:r>
              <a:rPr b="0" lang="hr-HR" sz="1800" spc="-1" strike="noStrike">
                <a:solidFill>
                  <a:srgbClr val="0070c0"/>
                </a:solidFill>
                <a:latin typeface="Calibri Light"/>
              </a:rPr>
              <a:t> would be </a:t>
            </a: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much happier. </a:t>
            </a:r>
            <a:endParaRPr b="0" lang="hr-HR" sz="18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hr-HR" sz="18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1" lang="hr-HR" sz="1800" spc="-1" strike="noStrike">
                <a:solidFill>
                  <a:srgbClr val="000000"/>
                </a:solidFill>
                <a:latin typeface="Calibri Light"/>
              </a:rPr>
              <a:t>USE:</a:t>
            </a:r>
            <a:endParaRPr b="0" lang="hr-HR" sz="1800" spc="-1" strike="noStrike">
              <a:latin typeface="Arial"/>
            </a:endParaRPr>
          </a:p>
          <a:p>
            <a:pPr marL="228600" indent="-227880" algn="just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"/>
            </a:pPr>
            <a:r>
              <a:rPr b="0" lang="hr-HR" sz="1800" spc="-1" strike="noStrike">
                <a:solidFill>
                  <a:srgbClr val="000000"/>
                </a:solidFill>
                <a:latin typeface="Calibri Light"/>
              </a:rPr>
              <a:t>To talk about a future event which is unlikely to happen. The speaker doesn’t expect her to change her job – it is unlikely that the condition will be fulfilled. </a:t>
            </a:r>
            <a:endParaRPr b="0" lang="hr-H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888480" y="2350080"/>
            <a:ext cx="3498120" cy="245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228600" rIns="228600" tIns="228600" bIns="228600" anchor="ctr">
            <a:noAutofit/>
          </a:bodyPr>
          <a:p>
            <a:pPr algn="ctr">
              <a:lnSpc>
                <a:spcPct val="85000"/>
              </a:lnSpc>
            </a:pPr>
            <a:r>
              <a:rPr b="0" lang="hr-HR" sz="4000" spc="-151" strike="noStrike">
                <a:solidFill>
                  <a:srgbClr val="fffeff"/>
                </a:solidFill>
                <a:latin typeface="Calibri Light"/>
              </a:rPr>
              <a:t>THIRD CONDITIONAL </a:t>
            </a:r>
            <a:endParaRPr b="0" lang="hr-HR" sz="4000" spc="-1" strike="noStrike">
              <a:latin typeface="Arial"/>
            </a:endParaRPr>
          </a:p>
        </p:txBody>
      </p:sp>
      <p:sp>
        <p:nvSpPr>
          <p:cNvPr id="143" name="CustomShape 2"/>
          <p:cNvSpPr/>
          <p:nvPr/>
        </p:nvSpPr>
        <p:spPr>
          <a:xfrm>
            <a:off x="5118480" y="803160"/>
            <a:ext cx="6281280" cy="5248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75000"/>
          </a:bodyPr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hr-HR" sz="1600" spc="-1" strike="noStrike">
                <a:solidFill>
                  <a:srgbClr val="000000"/>
                </a:solidFill>
                <a:latin typeface="Rockwell"/>
              </a:rPr>
              <a:t>   </a:t>
            </a:r>
            <a:endParaRPr b="0" lang="hr-HR" sz="16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hr-HR" sz="1600" spc="-1" strike="noStrike">
                <a:solidFill>
                  <a:srgbClr val="000000"/>
                </a:solidFill>
                <a:latin typeface="Rockwell"/>
              </a:rPr>
              <a:t> </a:t>
            </a:r>
            <a:endParaRPr b="0" lang="hr-HR" sz="16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hr-HR" sz="16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hr-HR" sz="16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hr-HR" sz="16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hr-HR" sz="1600" spc="-1" strike="noStrike">
                <a:solidFill>
                  <a:srgbClr val="000000"/>
                </a:solidFill>
                <a:latin typeface="Rockwell"/>
              </a:rPr>
              <a:t>  </a:t>
            </a:r>
            <a:r>
              <a:rPr b="0" lang="hr-HR" sz="1600" spc="-1" strike="noStrike">
                <a:solidFill>
                  <a:srgbClr val="000000"/>
                </a:solidFill>
                <a:latin typeface="Rockwell"/>
              </a:rPr>
              <a:t>If she </a:t>
            </a:r>
            <a:r>
              <a:rPr b="0" lang="hr-HR" sz="1600" spc="-1" strike="noStrike">
                <a:solidFill>
                  <a:srgbClr val="ff0000"/>
                </a:solidFill>
                <a:latin typeface="Rockwell"/>
              </a:rPr>
              <a:t>had worked </a:t>
            </a:r>
            <a:r>
              <a:rPr b="0" lang="hr-HR" sz="1600" spc="-1" strike="noStrike">
                <a:solidFill>
                  <a:srgbClr val="000000"/>
                </a:solidFill>
                <a:latin typeface="Rockwell"/>
              </a:rPr>
              <a:t>hared, she </a:t>
            </a:r>
            <a:r>
              <a:rPr b="0" lang="hr-HR" sz="1600" spc="-1" strike="noStrike">
                <a:solidFill>
                  <a:srgbClr val="00b0f0"/>
                </a:solidFill>
                <a:latin typeface="Rockwell"/>
              </a:rPr>
              <a:t>would have passed </a:t>
            </a:r>
            <a:r>
              <a:rPr b="0" lang="hr-HR" sz="1600" spc="-1" strike="noStrike">
                <a:solidFill>
                  <a:srgbClr val="000000"/>
                </a:solidFill>
                <a:latin typeface="Rockwell"/>
              </a:rPr>
              <a:t>her exam. </a:t>
            </a:r>
            <a:endParaRPr b="0" lang="hr-HR" sz="16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hr-HR" sz="16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hr-HR" sz="1600" spc="-1" strike="noStrike">
                <a:solidFill>
                  <a:srgbClr val="ff0000"/>
                </a:solidFill>
                <a:latin typeface="Rockwell"/>
              </a:rPr>
              <a:t>           </a:t>
            </a:r>
            <a:r>
              <a:rPr b="0" lang="hr-HR" sz="1600" spc="-1" strike="noStrike">
                <a:solidFill>
                  <a:srgbClr val="ff0000"/>
                </a:solidFill>
                <a:latin typeface="Rockwell"/>
              </a:rPr>
              <a:t>past perfect                             </a:t>
            </a:r>
            <a:r>
              <a:rPr b="0" lang="hr-HR" sz="1600" spc="-1" strike="noStrike">
                <a:solidFill>
                  <a:srgbClr val="00b0f0"/>
                </a:solidFill>
                <a:latin typeface="Rockwell"/>
              </a:rPr>
              <a:t>would + have + past participle </a:t>
            </a:r>
            <a:endParaRPr b="0" lang="hr-HR" sz="16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hr-HR" sz="16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hr-HR" sz="1600" spc="-1" strike="noStrike">
                <a:solidFill>
                  <a:srgbClr val="000000"/>
                </a:solidFill>
                <a:latin typeface="Rockwell"/>
              </a:rPr>
              <a:t>USE: </a:t>
            </a:r>
            <a:endParaRPr b="0" lang="hr-HR" sz="16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hr-HR" sz="1600" spc="-1" strike="noStrike">
                <a:solidFill>
                  <a:srgbClr val="000000"/>
                </a:solidFill>
                <a:latin typeface="Rockwell"/>
              </a:rPr>
              <a:t>to talk about sth that might have happened in the past, bit didn’t. She didn’t work hard enough, consequently, she did not  pass her exam. </a:t>
            </a:r>
            <a:endParaRPr b="0" lang="hr-HR" sz="16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hr-HR" sz="1600" spc="-1" strike="noStrike">
                <a:solidFill>
                  <a:srgbClr val="000000"/>
                </a:solidFill>
                <a:latin typeface="Rockwell"/>
              </a:rPr>
              <a:t>It also expresses excuses, regrets and blame for past event. </a:t>
            </a:r>
            <a:endParaRPr b="0" lang="hr-HR" sz="16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hr-HR" sz="16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hr-HR" sz="16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hr-HR" sz="16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hr-HR" sz="16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hr-HR" sz="1600" spc="-1" strike="noStrike">
              <a:latin typeface="Arial"/>
            </a:endParaRPr>
          </a:p>
        </p:txBody>
      </p:sp>
      <p:sp>
        <p:nvSpPr>
          <p:cNvPr id="144" name="CustomShape 3"/>
          <p:cNvSpPr/>
          <p:nvPr/>
        </p:nvSpPr>
        <p:spPr>
          <a:xfrm>
            <a:off x="6440040" y="2232360"/>
            <a:ext cx="360" cy="286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ec190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CustomShape 4"/>
          <p:cNvSpPr/>
          <p:nvPr/>
        </p:nvSpPr>
        <p:spPr>
          <a:xfrm>
            <a:off x="8900640" y="2206080"/>
            <a:ext cx="12240" cy="286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ec190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28</TotalTime>
  <Application>LibreOffice/6.2.5.2$Windows_X86_64 LibreOffice_project/1ec314fa52f458adc18c4f025c545a4e8b22c159</Application>
  <Words>297</Words>
  <Paragraphs>44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2020-03-17T08:52:13Z</dcterms:created>
  <dc:creator>Iva Kliček</dc:creator>
  <dc:description/>
  <dc:language>hr-HR</dc:language>
  <cp:lastModifiedBy>Iva Kliček</cp:lastModifiedBy>
  <dcterms:modified xsi:type="dcterms:W3CDTF">2020-06-24T13:28:28Z</dcterms:modified>
  <cp:revision>4</cp:revision>
  <dc:subject/>
  <dc:title>CONDITIONAL SENTENCES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Široki zaslon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6</vt:i4>
  </property>
</Properties>
</file>