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69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3" r:id="rId38"/>
    <p:sldId id="292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A7D2-FE66-4556-A8FF-30140E557A91}" type="datetimeFigureOut">
              <a:rPr lang="hr-HR" smtClean="0"/>
              <a:t>3.6.2014.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3D5EA-4036-4707-A7F1-B4B1748A3C4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41404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A7D2-FE66-4556-A8FF-30140E557A91}" type="datetimeFigureOut">
              <a:rPr lang="hr-HR" smtClean="0"/>
              <a:t>3.6.2014.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3D5EA-4036-4707-A7F1-B4B1748A3C4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70976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A7D2-FE66-4556-A8FF-30140E557A91}" type="datetimeFigureOut">
              <a:rPr lang="hr-HR" smtClean="0"/>
              <a:t>3.6.2014.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3D5EA-4036-4707-A7F1-B4B1748A3C4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77588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A7D2-FE66-4556-A8FF-30140E557A91}" type="datetimeFigureOut">
              <a:rPr lang="hr-HR" smtClean="0"/>
              <a:t>3.6.2014.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3D5EA-4036-4707-A7F1-B4B1748A3C4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56401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A7D2-FE66-4556-A8FF-30140E557A91}" type="datetimeFigureOut">
              <a:rPr lang="hr-HR" smtClean="0"/>
              <a:t>3.6.2014.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3D5EA-4036-4707-A7F1-B4B1748A3C4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51754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A7D2-FE66-4556-A8FF-30140E557A91}" type="datetimeFigureOut">
              <a:rPr lang="hr-HR" smtClean="0"/>
              <a:t>3.6.2014.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3D5EA-4036-4707-A7F1-B4B1748A3C4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1378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A7D2-FE66-4556-A8FF-30140E557A91}" type="datetimeFigureOut">
              <a:rPr lang="hr-HR" smtClean="0"/>
              <a:t>3.6.2014.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3D5EA-4036-4707-A7F1-B4B1748A3C4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10009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A7D2-FE66-4556-A8FF-30140E557A91}" type="datetimeFigureOut">
              <a:rPr lang="hr-HR" smtClean="0"/>
              <a:t>3.6.2014.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3D5EA-4036-4707-A7F1-B4B1748A3C4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8416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A7D2-FE66-4556-A8FF-30140E557A91}" type="datetimeFigureOut">
              <a:rPr lang="hr-HR" smtClean="0"/>
              <a:t>3.6.2014.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3D5EA-4036-4707-A7F1-B4B1748A3C4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4597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A7D2-FE66-4556-A8FF-30140E557A91}" type="datetimeFigureOut">
              <a:rPr lang="hr-HR" smtClean="0"/>
              <a:t>3.6.2014.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3D5EA-4036-4707-A7F1-B4B1748A3C4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02326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A7D2-FE66-4556-A8FF-30140E557A91}" type="datetimeFigureOut">
              <a:rPr lang="hr-HR" smtClean="0"/>
              <a:t>3.6.2014.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3D5EA-4036-4707-A7F1-B4B1748A3C4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95669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3A7D2-FE66-4556-A8FF-30140E557A91}" type="datetimeFigureOut">
              <a:rPr lang="hr-HR" smtClean="0"/>
              <a:t>3.6.2014.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3D5EA-4036-4707-A7F1-B4B1748A3C4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34181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Postajati Slaven, postajati Hrvat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3755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Problem podrijetla Hrvata mučio je i dan-danas muči znanstvenike od renesanse naovamo</a:t>
            </a:r>
          </a:p>
          <a:p>
            <a:r>
              <a:rPr lang="hr-HR" dirty="0" smtClean="0"/>
              <a:t>Postoji nekoliko varijanti objašnjavanja podrijetla</a:t>
            </a:r>
          </a:p>
          <a:p>
            <a:r>
              <a:rPr lang="hr-HR" dirty="0" smtClean="0"/>
              <a:t>Ova objašnjenja su manje-više uvjetovana vremenima u kojima nastaju i političkim idealima samih autora</a:t>
            </a:r>
          </a:p>
          <a:p>
            <a:r>
              <a:rPr lang="hr-HR" dirty="0" smtClean="0"/>
              <a:t>Te povijesti više govore o autorima koji su ih napisali nego o povijesti samoj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26108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Varijante objašnjavanja podrijetla Hrvata mogu se podijeliti na autohtonističku i migracionističku</a:t>
            </a:r>
          </a:p>
          <a:p>
            <a:r>
              <a:rPr lang="hr-HR" dirty="0" smtClean="0"/>
              <a:t>Diskurs o autohtonosti Slavena potječe još iz renesansnih vremena</a:t>
            </a:r>
          </a:p>
          <a:p>
            <a:r>
              <a:rPr lang="hr-HR" dirty="0" smtClean="0"/>
              <a:t>Tada su se povezivali moderni slavenski identiteti s drevnom(rimskom) konstrukcijom Ilirika te s drevnom percepcijom Ilira kao domorodačkog stanovništva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01861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Ovakva interpretacija razvila se u ‘’tekstualnoj zajednici’’ humanističke elite u Hrvatskoj u kasnom 14. i ranom 15. st.</a:t>
            </a:r>
          </a:p>
          <a:p>
            <a:r>
              <a:rPr lang="hr-HR" dirty="0" smtClean="0"/>
              <a:t>Ilirizam kao tumačenje podrijetla Hrvata naročito je bio popularan tokom tzv. Ilirskog pokreta u ranom 19. st.</a:t>
            </a:r>
          </a:p>
          <a:p>
            <a:r>
              <a:rPr lang="hr-HR" dirty="0" smtClean="0"/>
              <a:t>Ilirzam su podržavali autori kao što su Ljudevit Gaj i Tadija Smičiklas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15081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Ilirizam nastoji pokazati da su Slaveni i Hrvati autohtoni narodi u Iliriku </a:t>
            </a:r>
          </a:p>
          <a:p>
            <a:r>
              <a:rPr lang="hr-HR" dirty="0" smtClean="0"/>
              <a:t>Migracije Slavena samo su donijele jezik na ovo područje</a:t>
            </a:r>
          </a:p>
          <a:p>
            <a:r>
              <a:rPr lang="hr-HR" dirty="0" smtClean="0"/>
              <a:t>Tim interpretacijama se pokušalo artikulirati Hrvatski i Južno-slavenski povijesni legitimitet konstruiranjem kontinuiteta s antičkim razdobljem </a:t>
            </a:r>
          </a:p>
          <a:p>
            <a:r>
              <a:rPr lang="hr-HR" dirty="0" smtClean="0"/>
              <a:t>Ove interpretacije su izgubile svoju relevantnost kada se pokazalo da stanovništvo Ilirika prije pojave Slavena nije govorilo slavenskim jezikom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116211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Slavenski diskurs je isticao migracije kao način kulturne promjene, odnosno smjene identiteta</a:t>
            </a:r>
          </a:p>
          <a:p>
            <a:r>
              <a:rPr lang="hr-HR" dirty="0" smtClean="0"/>
              <a:t>Pojava slaveskih i hrvatskog identiteta, u javnosti i u znanosti, tumači se gotovo isključivo na ovakav način</a:t>
            </a:r>
          </a:p>
          <a:p>
            <a:r>
              <a:rPr lang="hr-HR" dirty="0" smtClean="0"/>
              <a:t>Prema jednoj takvoj varijanti, Hrvati i Srbi su zajedno migrirali iz pradomovine u današnju domovinu kao jedan narod ili kao jedna rasa</a:t>
            </a:r>
          </a:p>
          <a:p>
            <a:r>
              <a:rPr lang="hr-HR" dirty="0" smtClean="0"/>
              <a:t>I jedni i drugi su integralni dio amorfnog, slavenskog etnosa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599527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Ideja o zajedničkom dolasku Hrvata i Srba posebno je dobro kotirala među zagovarateljima ideološkog jugoslavizma i panslavizma okupljeni oko Jurja Štrosmajera</a:t>
            </a:r>
          </a:p>
          <a:p>
            <a:r>
              <a:rPr lang="hr-HR" dirty="0" smtClean="0"/>
              <a:t>Dio ovog kruga su povjesničari Rački i Jagić</a:t>
            </a:r>
          </a:p>
          <a:p>
            <a:r>
              <a:rPr lang="hr-HR" dirty="0" smtClean="0"/>
              <a:t>Labavo definirani politički cilj ove skupine je ujedinjenje svih južnih Slavena te oslobađanje Hrvata od Habzburške monarhije i ujedinjenje sa Srbijom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025740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Franjo Rački imao je posebno veliki utjecaj nakasniju hrvatsku historiografiju jer je svoje teze postavio u ideološki konzistentni povijesni narativ o južnim Slavenima</a:t>
            </a:r>
          </a:p>
          <a:p>
            <a:r>
              <a:rPr lang="hr-HR" dirty="0" smtClean="0"/>
              <a:t>Glavna teza jest da se Hrvati naseljavaju u zemlju koja je ‘’prazna kuća’’</a:t>
            </a:r>
          </a:p>
          <a:p>
            <a:r>
              <a:rPr lang="hr-HR" dirty="0" smtClean="0"/>
              <a:t>Može se pokazati da teze koje Rački iznosi funkciniraju unutar intelektualnog i ideološkog miljea onog vremena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077306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Rački nastoji postaviti socijalnu biografiju Hrvata unutar šireg metanarativa povijesti južnih Slavena čiju povijest pokušava konstruirati</a:t>
            </a:r>
          </a:p>
          <a:p>
            <a:r>
              <a:rPr lang="hr-HR" dirty="0" smtClean="0"/>
              <a:t>Rački je umro prije nastanka KSHS, ali su njegove teze bile itekako primjerene za novu državnu formaciju</a:t>
            </a:r>
          </a:p>
          <a:p>
            <a:r>
              <a:rPr lang="hr-HR" dirty="0" smtClean="0"/>
              <a:t>Nakon što je Ferdo Šišić inkorporirao ideje Račkog u svoje veliko djelo ‘’Povijest Hrvata u vrijeme narodnih vladara’’ slavenski diskurs postao je neupitno znanje za naredne generacije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942668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Hrvato-slavenski diskurs razvio se iz ranijeg slavenskog</a:t>
            </a:r>
          </a:p>
          <a:p>
            <a:r>
              <a:rPr lang="hr-HR" dirty="0" smtClean="0"/>
              <a:t>Ovdje se tvrdi da su Hrvati posebna skupina unutar slavenskog etnosa koja se doselila u post-rimski Ilirik</a:t>
            </a:r>
          </a:p>
          <a:p>
            <a:r>
              <a:rPr lang="hr-HR" dirty="0" smtClean="0"/>
              <a:t>Ova teorija inzistira na posebnosti Hrvata i tumači da se doseljenje dogodilo u dva vala</a:t>
            </a:r>
          </a:p>
          <a:p>
            <a:r>
              <a:rPr lang="hr-HR" dirty="0" smtClean="0"/>
              <a:t>U prvom valu dolaze Slaveni, a potom Hrvati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287804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Ovakvo viđenje korespondira s teorijom povjesničara Šafarika koji je doseljenje Hrvata i Srba vidio kao klin između Slovenaca i Bugara</a:t>
            </a:r>
          </a:p>
          <a:p>
            <a:r>
              <a:rPr lang="hr-HR" dirty="0" smtClean="0"/>
              <a:t>Zagovaratelji ove teorije u 19. st. Su Vjekoslav Klaić, Jernej Kopitar itd.</a:t>
            </a:r>
          </a:p>
          <a:p>
            <a:r>
              <a:rPr lang="hr-HR" dirty="0" smtClean="0"/>
              <a:t>Koja teorija je više odgovarala jugoslavenskoj ideologiji?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13565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Etnicitet je vrlo važan koncept kojim se pojedine skupine samo-definiraju</a:t>
            </a:r>
          </a:p>
          <a:p>
            <a:r>
              <a:rPr lang="hr-HR" dirty="0" smtClean="0"/>
              <a:t>Nacionalne zajednice su ‘’zamišljene zajednice’’, u stanju stalne transformacije i redefiniranja</a:t>
            </a:r>
          </a:p>
          <a:p>
            <a:r>
              <a:rPr lang="hr-HR" dirty="0" smtClean="0"/>
              <a:t>Nacije nisu došle niotkuda i ne može ih se svesti na otrovni otpad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564206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Titova jugoslavija promovirala je Hrvato-slavenski diskurs u okviru svog programa bratsva i jedinstva</a:t>
            </a:r>
          </a:p>
          <a:p>
            <a:r>
              <a:rPr lang="hr-HR" dirty="0" smtClean="0"/>
              <a:t>Naglašavala se hrvatska posebnost u okviru drugih bratskih, slavenskih naroda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428006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Gotska teorija nastoji pokazati ne-slavensko podrijetlo Hrvata</a:t>
            </a:r>
          </a:p>
          <a:p>
            <a:r>
              <a:rPr lang="hr-HR" dirty="0" smtClean="0"/>
              <a:t>Temelji se na stereotipnom označavanju stanovnika u splitsko zaleđu kod Tome arhiđakona</a:t>
            </a:r>
          </a:p>
          <a:p>
            <a:r>
              <a:rPr lang="hr-HR" dirty="0" smtClean="0"/>
              <a:t>Jedan od glavnih zagovaratelja je Kerubin Šegvić, povjesničar koji je 1945. pogubljen kao kolaboracionist sa NDH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205906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Ova teorija najbolje se može shvatiti u svom političkom kontekstu borbe za naglašavenjem odvojenog hrvatskog identiteta u okviru kraljevine Jugoslavije</a:t>
            </a:r>
          </a:p>
          <a:p>
            <a:r>
              <a:rPr lang="hr-HR" dirty="0" smtClean="0"/>
              <a:t>Ova teorija dobila je poseban poticaj u okviru NDH, iako ona nikad nije pokušavala aktivno potisnuti slavenske teorije o podrijetlu Hrvata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435671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/>
              <a:t>Iranska teorija temelji se na dva imena Horoathos i Horouathos na natpisima iz Tanaisa na Crnom moru</a:t>
            </a:r>
          </a:p>
          <a:p>
            <a:r>
              <a:rPr lang="hr-HR" dirty="0" smtClean="0"/>
              <a:t>Ova imena, prema lingvistima, perzijskog podrijetla, povezivala su se s imenom Hrvat</a:t>
            </a:r>
          </a:p>
          <a:p>
            <a:r>
              <a:rPr lang="hr-HR" dirty="0" smtClean="0"/>
              <a:t>U Jugoslaviji ova teorija je smatrana politički nekorektnom, dok je vani ostala popularna</a:t>
            </a:r>
          </a:p>
          <a:p>
            <a:r>
              <a:rPr lang="hr-HR" dirty="0" smtClean="0"/>
              <a:t>Teorija je u svom doslovnom tumačenju u potpunosti odbačena, dok se teze o iranskoj etnogenetskoj komponenti ili dalekoj etimološkoj vezi mogu čuti i dan-danas</a:t>
            </a:r>
          </a:p>
          <a:p>
            <a:r>
              <a:rPr lang="hr-HR" dirty="0" smtClean="0"/>
              <a:t>Teorija je zapravo nategnuta. Teško je povezati nekakve ljude sa Dona i ljude koji su živjeli u dalmaciji 9. st.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83558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70-tih i 80-tih pojavile su se nove teorije o dolaksku Hrvata</a:t>
            </a:r>
          </a:p>
          <a:p>
            <a:r>
              <a:rPr lang="hr-HR" dirty="0" smtClean="0"/>
              <a:t>Glavni zagovaratelji su Margetić i Nada Klaić</a:t>
            </a:r>
          </a:p>
          <a:p>
            <a:r>
              <a:rPr lang="hr-HR" dirty="0" smtClean="0"/>
              <a:t>Oni tvrde da doseljenje treba smjestiti u kraj 8. st. A ne u 7. kao što se do tada tvrdilo</a:t>
            </a:r>
          </a:p>
          <a:p>
            <a:r>
              <a:rPr lang="hr-HR" dirty="0" smtClean="0"/>
              <a:t>Zajedno s ovim viđenjima idu i tumačenja da Hrvati zapravo predstavljaju identitet jedne elitne ratničke skupine koja se nametnula ostalim slavenskim skupinama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039210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Postoji i turska teorija o podrijetlu Hrvata</a:t>
            </a:r>
          </a:p>
          <a:p>
            <a:r>
              <a:rPr lang="hr-HR" dirty="0" smtClean="0"/>
              <a:t>Tuski povjesničar Karaty tvrdi kako su Hrvati (i Bošnjaci) plemena turskog podrijetla, a tokom povijeti slavenizirana</a:t>
            </a:r>
          </a:p>
          <a:p>
            <a:r>
              <a:rPr lang="hr-HR" dirty="0" smtClean="0"/>
              <a:t>Ovdje je riječ primjeni kolonijalnih pogleda iz Osmanskog rakursa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410518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/>
              <a:t>Ne-slavenske teorije o podrijetlu Hrvata posebno su popularizirane tokom 90-tih</a:t>
            </a:r>
          </a:p>
          <a:p>
            <a:r>
              <a:rPr lang="hr-HR" dirty="0" smtClean="0"/>
              <a:t>Primjerice, odljev ploča iz Tanaisa postavljene su u Maticu Hrvatsku, podržavajući iransku teoriju</a:t>
            </a:r>
          </a:p>
          <a:p>
            <a:r>
              <a:rPr lang="hr-HR" dirty="0" smtClean="0"/>
              <a:t>Za dokazivanje hrvatske posebnosti upotrijebljena je čak i genetika </a:t>
            </a:r>
          </a:p>
          <a:p>
            <a:r>
              <a:rPr lang="hr-HR" smtClean="0"/>
              <a:t>Prebrojavanjem hrvatskih gena u javnosti se nastojao stvoriti dojam o poebnosti Hrvata u odnosu na sve ostale</a:t>
            </a:r>
          </a:p>
          <a:p>
            <a:r>
              <a:rPr lang="hr-HR" dirty="0" smtClean="0"/>
              <a:t>Dakako, ne-slavenske teorije o podrijetlu treba sagledati u kontekstu nastojanja da se hrvatski identitet pod svaku cijenu odvoji od srpskog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894742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Teorijski koncepti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Postmoderna interpretacija povijesti je nešto što lagano postaje standard</a:t>
            </a:r>
          </a:p>
          <a:p>
            <a:r>
              <a:rPr lang="hr-HR" dirty="0" smtClean="0"/>
              <a:t>Nova interpretacija uključuje demontažu svih mogućih ideoloških, političkih i kulturnih slojeva diskursa i metanarativa</a:t>
            </a:r>
          </a:p>
          <a:p>
            <a:r>
              <a:rPr lang="hr-HR" dirty="0" smtClean="0"/>
              <a:t>Najvažnije u ovim interpretacijama jest da se povijesni izvori trebaju promatrati u kontekstu u kojem su nastali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582459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Materijalnu kulturu treba promatrati kroz socijalne kontekste u kojima nastaje</a:t>
            </a:r>
          </a:p>
          <a:p>
            <a:r>
              <a:rPr lang="hr-HR" dirty="0" smtClean="0"/>
              <a:t>Pisani izvori se promatraju ne samo kao tekstovi koji prepričavaju događaje koju su se dogodili u prošlosti već kao produkti osobnih, političkih i kulturnih okolnosti u kojima nastaju</a:t>
            </a:r>
          </a:p>
          <a:p>
            <a:r>
              <a:rPr lang="hr-HR" dirty="0" smtClean="0"/>
              <a:t>Povijesni izvori nisu apsolutna istina, već djela koja prate uzuse određenog žanra, odražavaju političke i kulturne stavove autora kao i stereotipe koji su postojali u određenom vremenu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945920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F.Barth – instrumentalizam i interakcinizam</a:t>
            </a:r>
          </a:p>
          <a:p>
            <a:r>
              <a:rPr lang="hr-HR" dirty="0" smtClean="0"/>
              <a:t>Nastoji tvrditi da se etnički identitet stvara kroz interakciju različitih skupina</a:t>
            </a:r>
          </a:p>
          <a:p>
            <a:r>
              <a:rPr lang="hr-HR" dirty="0" smtClean="0"/>
              <a:t>Etnicitet je nešto što se može transformirati i manipulirati kao vrsta političkog i društvenog instrumenta</a:t>
            </a:r>
          </a:p>
          <a:p>
            <a:r>
              <a:rPr lang="hr-HR" dirty="0" smtClean="0"/>
              <a:t>Ono od čega se etnicitet sastoji su identitetske granice koje definiraju određenu skupinu, a ne kulturni sadržaj nekog identiteta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02430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Etničke identitete je potrebno sagledati u njihovom kulturnom i povijesnom kontekstu</a:t>
            </a:r>
          </a:p>
          <a:p>
            <a:r>
              <a:rPr lang="hr-HR" dirty="0" smtClean="0"/>
              <a:t>Ako to ne učinimo, upadamo u zamku stereotipiziranja pojedinih skupina</a:t>
            </a:r>
          </a:p>
          <a:p>
            <a:r>
              <a:rPr lang="hr-HR" dirty="0" smtClean="0"/>
              <a:t>Razni ‘’balkanistički’’ ili ‘’orijentalizirajući’’ diskursi svode ljude i njihovu povijest na nekav prijelaz između istoka i zapada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601602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Etnicitet je nešto što se stvara kao unutarnje samodefiniranje skupine ali i pod utjecajem vanjskih promatrača, pogotovo akosu ti promatrači u poziciji superiornosti</a:t>
            </a:r>
          </a:p>
          <a:p>
            <a:r>
              <a:rPr lang="hr-HR" dirty="0" smtClean="0"/>
              <a:t>Etnicitet je rezultat strukture i djelovanja</a:t>
            </a:r>
          </a:p>
          <a:p>
            <a:r>
              <a:rPr lang="hr-HR" dirty="0" smtClean="0"/>
              <a:t>S jedne strane, skupine konstruiraju vlastito definiranje, dok s druge manipuliraju kulturom i tradicijama zbog vlastitih interesa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918541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Iz ovakvog pristupa proizlazi da se etnički identiteti ne mogu poimati kao unaprijed određene, biološki determinirane skupine</a:t>
            </a:r>
          </a:p>
          <a:p>
            <a:r>
              <a:rPr lang="hr-HR" dirty="0" smtClean="0"/>
              <a:t>identiteti funkcioniraju kao zamišljene zajednice koji se konstatno transformiraju s obzirom na povijesne i političke okolnosti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012907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Orijentalizam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Orijentalizam opisuje diskurzivnu percepciju drugog</a:t>
            </a:r>
          </a:p>
          <a:p>
            <a:r>
              <a:rPr lang="hr-HR" dirty="0" smtClean="0"/>
              <a:t>Drugog se poima kroz akumulaciju različitih kulturnih stereotipa koji se onda predstavljaju kao pseudo-objektivna realnost</a:t>
            </a:r>
          </a:p>
          <a:p>
            <a:r>
              <a:rPr lang="hr-HR" dirty="0" smtClean="0"/>
              <a:t>Način na koji percipiramo drugoga igra veliku ulogu u tome kako definiramo sebe – oni su ono što nismo mi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859392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Orijentalizam je tijesno povezan s političkom moći  i problematikom diskursa između onih koji dominiraju  i dominiranih, primjerice evropskih kolonizatora i koloniziranih</a:t>
            </a:r>
          </a:p>
          <a:p>
            <a:r>
              <a:rPr lang="hr-HR" dirty="0" smtClean="0"/>
              <a:t>Orijetalizam kao koncept je kritiziran zbog toga što je na neki način esencijalizirao istok i zapad</a:t>
            </a:r>
          </a:p>
          <a:p>
            <a:r>
              <a:rPr lang="hr-HR" dirty="0" smtClean="0"/>
              <a:t>Unutar tako esencijaliziranih kategorija nemoguće je vidjeti kako diskurs podržava i producira moć ali ju i potkopavati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716204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Hibridnost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H.Bhabha – koncept hibridnosti označaca proces akulturacije između dvije kulture u kojemu je jedna običnu u superiornom položaju u odnosu na drugu</a:t>
            </a:r>
          </a:p>
          <a:p>
            <a:r>
              <a:rPr lang="hr-HR" dirty="0" smtClean="0"/>
              <a:t>U tom procesu kolonizirani selektivno prihvaćaju određene stereotipe kolonizatora stvarajući među-identitet</a:t>
            </a:r>
          </a:p>
          <a:p>
            <a:r>
              <a:rPr lang="hr-HR" dirty="0" smtClean="0"/>
              <a:t>Hibridi nemaju stabilan identitet </a:t>
            </a:r>
          </a:p>
          <a:p>
            <a:r>
              <a:rPr lang="hr-HR" dirty="0" smtClean="0"/>
              <a:t>Oni imitiraju, ali nikada doslovno ne kopiraju kulturne narative kolonizatora</a:t>
            </a:r>
          </a:p>
          <a:p>
            <a:r>
              <a:rPr lang="hr-HR" dirty="0" smtClean="0"/>
              <a:t>U procesu definiranja i redefiniranja mijenjaju se i kolonizatori i kolonizirani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574272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Hibridi se obblikuju procesima mimikrije</a:t>
            </a:r>
          </a:p>
          <a:p>
            <a:r>
              <a:rPr lang="hr-HR" dirty="0" smtClean="0"/>
              <a:t>Mikrija je ovdje shvaćena istovremeno kao oponašanje i subverzivna imitacija koja mijenja kolonijalne narative identiteta</a:t>
            </a:r>
          </a:p>
          <a:p>
            <a:r>
              <a:rPr lang="hr-HR" dirty="0" smtClean="0"/>
              <a:t>Identiteti koji se stvaraju na takav način su skoro isti, ali ne baš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291166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Habitus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Bourdieu - koncept habitusa kao naklonost ili dispozicija prema određenim oblicima ponašanja koje se uzimaju zdravo za gotovo</a:t>
            </a:r>
          </a:p>
          <a:p>
            <a:r>
              <a:rPr lang="hr-HR" dirty="0" smtClean="0"/>
              <a:t>Habitus obuhvaća sve one stvari koje opisujemo kao zdravorazumske – moral, ukusi, običaji, podjela rada itd.</a:t>
            </a:r>
          </a:p>
          <a:p>
            <a:r>
              <a:rPr lang="hr-HR" dirty="0" smtClean="0"/>
              <a:t>Sve to sačinjava nama prepoznatljivi kulturni krajolik koji je oblikovan društvenim i kulturnim praksama i zajedničkim iskustvima skupine koja dijeli isti habitus</a:t>
            </a:r>
          </a:p>
        </p:txBody>
      </p:sp>
    </p:spTree>
    <p:extLst>
      <p:ext uri="{BB962C8B-B14F-4D97-AF65-F5344CB8AC3E}">
        <p14:creationId xmlns:p14="http://schemas.microsoft.com/office/powerpoint/2010/main" val="23998584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200409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Habitus ne sačinjava ili reprezentira etnički identitet skupine, ali je njegov važan dio</a:t>
            </a:r>
          </a:p>
          <a:p>
            <a:r>
              <a:rPr lang="hr-HR" dirty="0"/>
              <a:t>Etnički identitet se oblikuje u skladu s percipiranim habitualnim razlikama između skupina </a:t>
            </a:r>
          </a:p>
          <a:p>
            <a:r>
              <a:rPr lang="hr-HR" dirty="0"/>
              <a:t>Potrebno je naglasiti da se tek mali broj kulturnih elemenata koristi kao oznaka etničkog identiteta, a ne cijela kultura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544934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Tumačenja materijalne kulture su se također promjenila</a:t>
            </a:r>
          </a:p>
          <a:p>
            <a:r>
              <a:rPr lang="hr-HR" dirty="0" smtClean="0"/>
              <a:t>Direktno povezivanje etničkog identiteta i materijalne kulture zamijenjeno je drugim interpretacijama</a:t>
            </a:r>
          </a:p>
          <a:p>
            <a:r>
              <a:rPr lang="hr-HR" dirty="0" smtClean="0"/>
              <a:t>One uključuju društveni kontekst, modu idt.</a:t>
            </a:r>
          </a:p>
          <a:p>
            <a:r>
              <a:rPr lang="hr-HR" dirty="0" smtClean="0"/>
              <a:t>Arheologija se također kritički postavlja prema masovnim migracijama koje bi trebale biti uzrok svim promjenama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42307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Istočna i jugoistočna Evropa preživjela je uistinu traumatične trenutke tokom 90-tih</a:t>
            </a:r>
          </a:p>
          <a:p>
            <a:r>
              <a:rPr lang="hr-HR" dirty="0" smtClean="0"/>
              <a:t>‘’multikulturalne’’ političke zajednice poput Jugoslavije ili Sovjetskog Saveza su se raspale, uzrokujući i potrebu za redefiniranjem nacionalnog identiteta</a:t>
            </a:r>
          </a:p>
          <a:p>
            <a:r>
              <a:rPr lang="hr-HR" dirty="0" smtClean="0"/>
              <a:t>Etničke tenzije nisu specifične samo za ovaj dio svijeta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5509655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Povjesničari su danas itekako svjesni ovih teorijskih rasprava i pomaka</a:t>
            </a:r>
          </a:p>
          <a:p>
            <a:r>
              <a:rPr lang="hr-HR" dirty="0" smtClean="0"/>
              <a:t>Cijela priča o katastrofičnom padu rimskog carstva i mračnom srednjem vijeku su uvelike poljuljane</a:t>
            </a:r>
          </a:p>
          <a:p>
            <a:r>
              <a:rPr lang="hr-HR" dirty="0" smtClean="0"/>
              <a:t>Priča koja se nastoji ispričati je puno suptilnija u smislu niza kontinuiteta i promjena koje se događaju u ovom razdoblju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868766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Ove promjene idu jako teško jer su gotovo sve evropske nacije inkorporirale događaje i mitove iz ovog remena u svoje narative o nastanku nacije</a:t>
            </a:r>
          </a:p>
          <a:p>
            <a:r>
              <a:rPr lang="hr-HR" dirty="0" smtClean="0"/>
              <a:t>Problem nastanka identiteta u razdoblju velikih seoba i dalje izaziva brojne kontroverze</a:t>
            </a:r>
          </a:p>
          <a:p>
            <a:r>
              <a:rPr lang="hr-HR" dirty="0" smtClean="0"/>
              <a:t>Etnogeneza je koncept prema kojem su nositelji etničkog identiteta ratničke grupe </a:t>
            </a:r>
          </a:p>
          <a:p>
            <a:r>
              <a:rPr lang="hr-HR" dirty="0" smtClean="0"/>
              <a:t>Potom se taj identitet širi na ostatak populacije stvarajući jezgru budućeg identiteta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524450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Ovakav koncept je jako kritiziran po raznim linijama</a:t>
            </a:r>
          </a:p>
          <a:p>
            <a:r>
              <a:rPr lang="hr-HR" dirty="0" smtClean="0"/>
              <a:t>Etnički identitet nije neka jasno odrediva i stabilna kategorija</a:t>
            </a:r>
          </a:p>
          <a:p>
            <a:r>
              <a:rPr lang="hr-HR" dirty="0" smtClean="0"/>
              <a:t>Neki naglašavaju da su origo gentis narativi puke manipulacije elita koje nastoje legitimirati svoj položaj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5822257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Problemi s Ilikom i Dalmacijom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Činjenica da su pred-slavenski kasnoantički identiteti zamijenjeni srednjovjekovnim slavenskim nisu adekvatno objašnjeni u znanosti</a:t>
            </a:r>
          </a:p>
          <a:p>
            <a:r>
              <a:rPr lang="hr-HR" dirty="0" smtClean="0"/>
              <a:t>Izvrsna polazna točka za raspravu o ovom problemu je djelo Florina Kurte</a:t>
            </a:r>
          </a:p>
          <a:p>
            <a:r>
              <a:rPr lang="hr-HR" dirty="0" smtClean="0"/>
              <a:t>Ovaj autor je pokušao pokazati da su Slaveni opisani u primarnim izvorima rezultat orijentalističke literarne konstrukcije autora primarnih izvora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5093988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Primjena novih teorijskih pristupa otvara priliku da se procesi koji su se odvijali na području Ilirika sagledaju na novi način</a:t>
            </a:r>
          </a:p>
          <a:p>
            <a:r>
              <a:rPr lang="hr-HR" dirty="0" smtClean="0"/>
              <a:t>Međutim, ovdje postoje mnogi problemi</a:t>
            </a:r>
          </a:p>
          <a:p>
            <a:r>
              <a:rPr lang="hr-HR" dirty="0" smtClean="0"/>
              <a:t>Izvori na kojima se temelje interpretacije su malobrojni i manjkavi tako da nije u potpunosti jasno što se dogodilo na prijelazu iz kasne antike u srednji vijek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8916663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Postoje brojni elementi diskontinuiteta kao što su načini naseljavanja i novi jezik koji postaje dominantan na ovom području</a:t>
            </a:r>
          </a:p>
          <a:p>
            <a:r>
              <a:rPr lang="hr-HR" dirty="0" smtClean="0"/>
              <a:t>Nemoguće je i zanemariti svjedočanstva pisanih izvora o turbulentnim promjenama</a:t>
            </a:r>
          </a:p>
          <a:p>
            <a:r>
              <a:rPr lang="hr-HR" dirty="0" smtClean="0"/>
              <a:t>Interpretacije promjene stanovništva temelje se ponajviše na promjenama u materijalnoj kulturi</a:t>
            </a:r>
          </a:p>
          <a:p>
            <a:r>
              <a:rPr lang="hr-HR" dirty="0" smtClean="0"/>
              <a:t>Direktno vezivanje materijalne kulture i etniciteta nije zadovoljavajuće objašnjenje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4263702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Postoje, međutim i brojni elementi kontinuiteta između dva razdoblja kao što su nastavak života u pojedinim gradovima, kontinuitet materijalne kulture, pred-slavenski toponimi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8683880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Novije teze o ranom hrvatskom identitetu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Rasprave o ovoj temi fokusiraju se uglavnom na DAI za koji se smatralo da je jedini pouzdani izvor</a:t>
            </a:r>
          </a:p>
          <a:p>
            <a:r>
              <a:rPr lang="hr-HR" dirty="0" smtClean="0"/>
              <a:t>Svi povjesničari iz regije nastojali su objasniti promlem pojave hrvatskog identiteta na temelju koncepta etnogeneze kao dugotrajnog procesa razvoja identiteta</a:t>
            </a:r>
          </a:p>
          <a:p>
            <a:r>
              <a:rPr lang="hr-HR" dirty="0" smtClean="0"/>
              <a:t>Rasprava se vodila o tome kada su došli Hrvati i odakle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6284654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/>
              <a:t>Svo se slažu da su Hrvati došli nekad prije 9. st. U Dalmaciju</a:t>
            </a:r>
          </a:p>
          <a:p>
            <a:r>
              <a:rPr lang="hr-HR" dirty="0" smtClean="0"/>
              <a:t>Otuda se hrvatski identitet širi iz jezgre na ostala povijesna područja</a:t>
            </a:r>
          </a:p>
          <a:p>
            <a:r>
              <a:rPr lang="hr-HR" dirty="0" smtClean="0"/>
              <a:t>Prema ovim pogledima, potomci ovih došljaka se pojavljuju stoljećima kasnije kao razvijeni etnos za zajedničkom sviješću o valastitom Hrvatstvu na područjima današnje Hrvataske i Hercegovine</a:t>
            </a:r>
          </a:p>
          <a:p>
            <a:r>
              <a:rPr lang="hr-HR" dirty="0" smtClean="0"/>
              <a:t>Problemi: povjesničari se previše pouzdaju u šture pisane izvore i ne koriste arheologiju</a:t>
            </a:r>
          </a:p>
          <a:p>
            <a:r>
              <a:rPr lang="hr-HR" dirty="0" smtClean="0"/>
              <a:t>Arheolozi nastoje samo neke oblike materijalne kulture pripisati pojedinim etnosima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508507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Povjesničari i lingvisti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Rasprava o dolasku Hrvata vrti se ponajviše oko toga kada se to dogodilo</a:t>
            </a:r>
          </a:p>
          <a:p>
            <a:r>
              <a:rPr lang="hr-HR" dirty="0" smtClean="0"/>
              <a:t>Hauptmann, Grafenauer, Živković – Hrvati dolaze u prvoj polovini 7. st. Kao dio najezde Avara na Balkan</a:t>
            </a:r>
          </a:p>
          <a:p>
            <a:r>
              <a:rPr lang="hr-HR" dirty="0" smtClean="0"/>
              <a:t>Grafenauer – seoba u dva vala</a:t>
            </a:r>
          </a:p>
          <a:p>
            <a:r>
              <a:rPr lang="hr-HR" dirty="0" smtClean="0"/>
              <a:t>Margetić – podatke iz DAI smatrao nepouzdanim</a:t>
            </a:r>
          </a:p>
          <a:p>
            <a:r>
              <a:rPr lang="hr-HR" dirty="0" smtClean="0"/>
              <a:t>Dokazi za prisustvo Hrvata prije 9. st. – vrlo tanki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71249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Ti procesi i problemi su itekako karakteristični i za zapadnu Evropu, primjerice imigrantske skupine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0705329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Margetić je povezao dolazak Hrvata sa događajima koji se zbivaju u 8. i 9. st., datirajući u to vrijem dolazak Hrvata</a:t>
            </a:r>
          </a:p>
          <a:p>
            <a:r>
              <a:rPr lang="hr-HR" dirty="0" smtClean="0"/>
              <a:t>Nada Klaić – kasnija datacija dolaska Hrvata i promjena lokalcije</a:t>
            </a:r>
          </a:p>
          <a:p>
            <a:r>
              <a:rPr lang="hr-HR" dirty="0" smtClean="0"/>
              <a:t>Ne iz bijele Hrvatske već iz Karantanije</a:t>
            </a:r>
          </a:p>
          <a:p>
            <a:r>
              <a:rPr lang="hr-HR" dirty="0" smtClean="0"/>
              <a:t>Naglašavala kontinuitet antike i srednjeg vijeka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4664696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Walter Pohl – hrvatski identitet postavio kao socijalni, više neka počasna titula, a ne etnonim</a:t>
            </a:r>
          </a:p>
          <a:p>
            <a:r>
              <a:rPr lang="hr-HR" dirty="0" smtClean="0"/>
              <a:t>Dolazak Hrvata vidio kao dva migracijska vala</a:t>
            </a:r>
          </a:p>
          <a:p>
            <a:r>
              <a:rPr lang="hr-HR" dirty="0" smtClean="0"/>
              <a:t>Prvo su oko 600- te došli Slaveni u okviru avarskog kaganata, a potom drugi val sa dolaskom franaka na ovo područje</a:t>
            </a:r>
          </a:p>
          <a:p>
            <a:r>
              <a:rPr lang="hr-HR" dirty="0" smtClean="0"/>
              <a:t>U okviru tih događaja se vldajajuća ratnička skupina pod nazivom Hrvati nametnula ostatku slavenskih populacija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3348345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Novija generacija hrvatskih povjesničara – Goldstein, Budak, Ančić</a:t>
            </a:r>
          </a:p>
          <a:p>
            <a:r>
              <a:rPr lang="hr-HR" dirty="0" smtClean="0"/>
              <a:t>Goldstein naglašava ulogu Bizanta koju je imao na stvaranje hrvatskog identiteta</a:t>
            </a:r>
          </a:p>
          <a:p>
            <a:r>
              <a:rPr lang="hr-HR" dirty="0" smtClean="0"/>
              <a:t>Kritizira navode o ‘’padu’’ Salone navodeći kako je Salona napuštena i da je naseljavanje išlo ponajviše mirnim putem</a:t>
            </a:r>
          </a:p>
          <a:p>
            <a:r>
              <a:rPr lang="hr-HR" dirty="0" smtClean="0"/>
              <a:t>Budak u svojim interpretacijama prati Pohla u stopu – Hrvati socijalni identitet bla bla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412428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Ančić- prihvaća osnovnu tezu kasnijoj pojavi Hrvata</a:t>
            </a:r>
          </a:p>
          <a:p>
            <a:r>
              <a:rPr lang="hr-HR" dirty="0" smtClean="0"/>
              <a:t>Kao i Budak naglašava važnost Franaka za nastanak države Hrvata u 9. st.</a:t>
            </a:r>
          </a:p>
          <a:p>
            <a:r>
              <a:rPr lang="hr-HR" dirty="0" smtClean="0"/>
              <a:t>Ovo se događa u sferi franačkog političkog utjecaja i struktura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5816382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Jedan od najnovijih radova koji se bavi problemom hrvatskog identiteta je knjiga amreičkog povjesničara Fine-a pod nazivom When ethnicity did not matter in Balkans</a:t>
            </a:r>
          </a:p>
          <a:p>
            <a:r>
              <a:rPr lang="hr-HR" dirty="0" smtClean="0"/>
              <a:t>Glavna teza knjige je da je hrvatsvo tek jedan od srednjovjekovnih identiteta i da je moderni hrvatski identitet oblikovan tek u moderno vrijeme od strane intelektualne elite</a:t>
            </a:r>
          </a:p>
          <a:p>
            <a:r>
              <a:rPr lang="hr-HR" dirty="0" smtClean="0"/>
              <a:t>Tu nema nikakvih problema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8493915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Problem se sastoji u tome što je autor preuzeo balkanistički diskurs o tome kako postoji neko zlatno doba prije nacionalizma i da se sama bit balkana sastoji u tome da se ljudi koji tu žive ubijajo oko takvih stvari</a:t>
            </a:r>
          </a:p>
          <a:p>
            <a:r>
              <a:rPr lang="hr-HR" dirty="0" smtClean="0"/>
              <a:t>Za lingviste će biti dovoljno reći da i oni promatraju pojavu jezika u okviru migracionističkih priča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1295575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Arheologija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Arheologija ovog perioda si kao glavni i jedini problem postavlja etniču pripadnost ljudi na temelju materijalnih ostataka</a:t>
            </a:r>
          </a:p>
          <a:p>
            <a:r>
              <a:rPr lang="hr-HR" dirty="0" smtClean="0"/>
              <a:t>Veliku većinu izvora na kojima se temelje interpretacije su groblja, budući da naselja nisu poznata</a:t>
            </a:r>
          </a:p>
          <a:p>
            <a:r>
              <a:rPr lang="hr-HR" dirty="0" smtClean="0"/>
              <a:t>Na osnovi grobalja izdvojeno je nešto što se zove starohrvatska kultura</a:t>
            </a:r>
          </a:p>
          <a:p>
            <a:r>
              <a:rPr lang="hr-HR" dirty="0" smtClean="0"/>
              <a:t>Ona je pak podijeljena na poganski i kršćanski horizont, s obzirom na obišaj stavljanja priloga  u grob i način pokopavanja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1645155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Arheolozi su također podijeljeni oko datiranja dolaska Hrvata, samo što se ovdje raspravlja o dataciji grobalja</a:t>
            </a:r>
          </a:p>
          <a:p>
            <a:r>
              <a:rPr lang="hr-HR" dirty="0" smtClean="0"/>
              <a:t>Jedna skupina znanstvenika vidi jasan prekid između kasne antike i srednjeg vijeka </a:t>
            </a:r>
          </a:p>
          <a:p>
            <a:r>
              <a:rPr lang="hr-HR" dirty="0" smtClean="0"/>
              <a:t>Druga skupina više inzistira na kontinuitetu između ta dva razdoblja i više vide mirnu koegzistenciju između došljaka i autohtonog stanovništva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2684935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Genetičari</a:t>
            </a:r>
          </a:p>
          <a:p>
            <a:r>
              <a:rPr lang="hr-HR" dirty="0" smtClean="0"/>
              <a:t>Unatoč tome što su se naosnovi genetičkih istraživanja iznosile tvrdnje koje se opasno približavaju rasnim teorijama, učinjeni su pomaci</a:t>
            </a:r>
          </a:p>
          <a:p>
            <a:r>
              <a:rPr lang="hr-HR" dirty="0" smtClean="0"/>
              <a:t>Na osnovi nekih od ovih istraživanja vidljivo je da se populacija koja je ovdje živjela nije bitnije mijenjala</a:t>
            </a:r>
          </a:p>
          <a:p>
            <a:r>
              <a:rPr lang="hr-HR" smtClean="0"/>
              <a:t>Antropološko forenzička istraživanja donijela su nam nove podatke o prehrani, ozljedama, bolestima, unatoč izrazito problematičnim interpretacijama o seobama i sl.</a:t>
            </a:r>
          </a:p>
        </p:txBody>
      </p:sp>
    </p:spTree>
    <p:extLst>
      <p:ext uri="{BB962C8B-B14F-4D97-AF65-F5344CB8AC3E}">
        <p14:creationId xmlns:p14="http://schemas.microsoft.com/office/powerpoint/2010/main" val="415664683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Ilirik u vrijeme rimskog carstva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Područje Ilirika dolazi u sastav rimske države osvajanjem</a:t>
            </a:r>
          </a:p>
          <a:p>
            <a:r>
              <a:rPr lang="hr-HR" dirty="0" smtClean="0"/>
              <a:t>Rimljani relativno brzo dijele Ilirik na Dalmaciju i Panoniju</a:t>
            </a:r>
          </a:p>
          <a:p>
            <a:r>
              <a:rPr lang="hr-HR" dirty="0" smtClean="0"/>
              <a:t>Ova područja naseljavale su heterogene populacije koje nisu dijelile nekakav osjećaj ‘’ilirstva’’ ili ‘’dalmatinstva itd.</a:t>
            </a:r>
          </a:p>
          <a:p>
            <a:r>
              <a:rPr lang="hr-HR" dirty="0" smtClean="0"/>
              <a:t>Sam naziv Iliri Rimljani su preuzeli od grčkih autora kojima su oni opisivali populacije koje su živjele zapadno od grčke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1496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Konstrukcija nečega što se zove etnički identitet južnih Slavena se uvelike temelji na interpretacijama i percepcijama prošlosti</a:t>
            </a:r>
          </a:p>
          <a:p>
            <a:r>
              <a:rPr lang="hr-HR" dirty="0" smtClean="0"/>
              <a:t>Konstrukcija hrvatskog nacionalnog identiteta se uopće ne razlikuje</a:t>
            </a:r>
          </a:p>
          <a:p>
            <a:r>
              <a:rPr lang="hr-HR" dirty="0" smtClean="0"/>
              <a:t>Zamišljeni konstrukti o prošlosti se transformiraju u realnosti u sadašnjosti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2971176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Termini kao što su Ilirik, Panonija itd su rezultat rimskih kolonijalnih konstrukta na sličan način kao što je to Galija, Britanija, Germanija</a:t>
            </a:r>
          </a:p>
          <a:p>
            <a:r>
              <a:rPr lang="hr-HR" dirty="0" smtClean="0"/>
              <a:t>Nakon osvajanja Rimljani su osvojena područja podijelili na upravne jedinice – peregrinske civitates</a:t>
            </a:r>
          </a:p>
          <a:p>
            <a:r>
              <a:rPr lang="hr-HR" dirty="0" smtClean="0"/>
              <a:t>One bi trebale odražavati zatečeno stanje etničkih i kulturnih podjela prije osvajanja</a:t>
            </a:r>
          </a:p>
          <a:p>
            <a:r>
              <a:rPr lang="hr-HR" dirty="0" smtClean="0"/>
              <a:t>S ovakvim tvrdnjama treba biti jako oprezan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582289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 smtClean="0"/>
              <a:t>Nije razumljivo samo po sebi da su se ljudi koji su podijeljeni u takve jedinice i prije identificirali na takav način</a:t>
            </a:r>
          </a:p>
          <a:p>
            <a:r>
              <a:rPr lang="hr-HR" dirty="0" smtClean="0"/>
              <a:t>Ne trebe ni pretpostavljati da identiteti koje spominju Rimljani su rezultat kontinuiteta iz prapovijesnog razdoblja</a:t>
            </a:r>
          </a:p>
          <a:p>
            <a:r>
              <a:rPr lang="hr-HR" dirty="0" smtClean="0"/>
              <a:t>Rimljani su bili jako praktični u administriranju svojih područja i činili su to isključivo u skladu sa svojim imperijalnim interesima</a:t>
            </a:r>
          </a:p>
          <a:p>
            <a:r>
              <a:rPr lang="hr-HR" dirty="0" smtClean="0"/>
              <a:t>Dakle, civitates odražavaju rimske kolonijalne interese, njihove predodžbe  o domorodačkoj ‘’etnografiji’’ kao i rimski način razmišljanja i diskurse o položaju Rima u svijetu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4356779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Rimljani su, poput svake kolonijalne sile, gledali isključivo na sebe a ne na to kako su se domorodačke populacije mogle samo-definirati</a:t>
            </a:r>
          </a:p>
          <a:p>
            <a:r>
              <a:rPr lang="hr-HR" dirty="0" smtClean="0"/>
              <a:t>Proces akulturacije odvijao se kroz aktivnosti rimske države</a:t>
            </a:r>
          </a:p>
          <a:p>
            <a:r>
              <a:rPr lang="hr-HR" dirty="0" smtClean="0"/>
              <a:t>Stvaranje peregrinskih civitates, a potom municipalizacija i intenzivnija interakcija s rimskim globaliziranim svijetom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1345425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Problem romanizacije je nešto o čemu se danas žustro raspravlja</a:t>
            </a:r>
          </a:p>
          <a:p>
            <a:r>
              <a:rPr lang="hr-HR" dirty="0" smtClean="0"/>
              <a:t>Ono što se naglašava da je taj proces nemoguće opisivati u esencijalnim kategorijama domorodačkog stanovništva i Rimljana</a:t>
            </a:r>
          </a:p>
          <a:p>
            <a:r>
              <a:rPr lang="hr-HR" dirty="0" smtClean="0"/>
              <a:t>Naglašava se hibridnost i heterogenost tog procesa</a:t>
            </a:r>
          </a:p>
          <a:p>
            <a:r>
              <a:rPr lang="hr-HR" dirty="0" smtClean="0"/>
              <a:t>Rimski identiteti su na različite načine prihvaćani diljem carstva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2233032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Romanizacija u Iliriku je opisivana ili kao slijepo prihvaćanje rimske kulture ili kao površno i nepotpuno prihvaćanje te iste kulture</a:t>
            </a:r>
          </a:p>
          <a:p>
            <a:r>
              <a:rPr lang="hr-HR" dirty="0" smtClean="0"/>
              <a:t>Više se radi o tome da život u rimskom carstvu, koje je sada okvir za djelovanje, omogućuje različite načine konstrukcije identiteta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7135612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 rimskom iliriku postojale su različite varijante rimskih identiteta</a:t>
            </a:r>
          </a:p>
          <a:p>
            <a:r>
              <a:rPr lang="hr-HR" dirty="0" smtClean="0"/>
              <a:t>Kozmopolitski rimski gradovi kao što su Salona, Iader, Narona bili su pravi rezultat rimske globalizacije</a:t>
            </a:r>
          </a:p>
          <a:p>
            <a:r>
              <a:rPr lang="hr-HR" dirty="0" smtClean="0"/>
              <a:t>To su idealni rimski gradovi i idealan predložak za uspostavljanje rimske imperijalne ideologije</a:t>
            </a:r>
          </a:p>
          <a:p>
            <a:r>
              <a:rPr lang="hr-HR" dirty="0" smtClean="0"/>
              <a:t>Zaleđe je imalo drugačiju identitetsku putanju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0553014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Gradovi se na tom području pojavljuju relativno kasno</a:t>
            </a:r>
          </a:p>
          <a:p>
            <a:r>
              <a:rPr lang="hr-HR" dirty="0" smtClean="0"/>
              <a:t>Zapravo je više riječ o administrativnim centrima povezani sa ekonomskim aktivnostima nego pravim rimskim gradovima</a:t>
            </a:r>
          </a:p>
          <a:p>
            <a:r>
              <a:rPr lang="hr-HR" dirty="0" smtClean="0"/>
              <a:t>Ti administrativni centri i pokoje seosko imanje su bili otoci rimske imperijalne ideologije</a:t>
            </a:r>
          </a:p>
          <a:p>
            <a:r>
              <a:rPr lang="hr-HR" dirty="0" smtClean="0"/>
              <a:t>Na sotalom području stanovništvo je interpretiralo rimske predloške u skladu sa svojim shvaćanjima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8967784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Dokazi za to kako su se ljudi koji su živjeli na tom području identificirali su rijetki</a:t>
            </a:r>
          </a:p>
          <a:p>
            <a:r>
              <a:rPr lang="hr-HR" smtClean="0"/>
              <a:t>Međutim, vidljivo je da su se izvan svojih matičnih područja identificirali sa identitetima koji su konstruirani u okviru imperijalne ideologije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89825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Konstrukcija nacionalnog identiteta nije po sebi loša, potrebno je reći da je manipuliranje prošlošću u sadašnjosti vrlo česta pojava</a:t>
            </a:r>
          </a:p>
          <a:p>
            <a:r>
              <a:rPr lang="hr-HR" dirty="0" smtClean="0"/>
              <a:t>Interpretacije prošlosti prečesto se koriste za teritorijalne pretenzije prema onima ‘’drugima’’ ili za asimilaciju identiteta ‘’drugih’’</a:t>
            </a:r>
          </a:p>
          <a:p>
            <a:r>
              <a:rPr lang="hr-HR" dirty="0" smtClean="0"/>
              <a:t>Tradicionalna povijest poim identitete kao kao nepromjenjive i stalne entitete u prošlosti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7614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Ovakav stav naprosto priziva razne manipulacije i upotrebu prošlosti u političke svrhe</a:t>
            </a:r>
          </a:p>
          <a:p>
            <a:r>
              <a:rPr lang="hr-HR" dirty="0" smtClean="0"/>
              <a:t>Problem korijena hrvatskog identiteta je možda još i više otvoren manipulacijama i različitim interpretacijama</a:t>
            </a:r>
          </a:p>
          <a:p>
            <a:r>
              <a:rPr lang="hr-HR" smtClean="0"/>
              <a:t>Između ostalog, razlog tome je i čudan mix slavenskih osobina srednjovjekovnih Hrvata kao što su jezik i osobna imena i neobičan ne-slavenski etnonim koji se interpretirao na razne načine kao Sarmatski, Perzijski, Turski, Gotski itd. 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21384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Otkud Hrvati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Prve priče ili diskursi o podrijetlu Hrvata počele su se pojavljivati sredinom 10. st</a:t>
            </a:r>
          </a:p>
          <a:p>
            <a:r>
              <a:rPr lang="hr-HR" dirty="0" smtClean="0"/>
              <a:t>De administrando imperio – Konstantin Porfirogenet</a:t>
            </a:r>
          </a:p>
          <a:p>
            <a:r>
              <a:rPr lang="hr-HR" dirty="0" smtClean="0"/>
              <a:t>O tim temama se ponovno raspravlja u 12. i 13. st. Kada Pop dukljanin i Toma arhiđakon nastoje objasniti pojavu Slavena na svojim područjima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17994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1691</TotalTime>
  <Words>3263</Words>
  <Application>Microsoft Office PowerPoint</Application>
  <PresentationFormat>On-screen Show (4:3)</PresentationFormat>
  <Paragraphs>226</Paragraphs>
  <Slides>67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68" baseType="lpstr">
      <vt:lpstr>Office Theme</vt:lpstr>
      <vt:lpstr>Postajati Slaven, postajati Hrvat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Otkud Hrvati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Teorijski koncepti</vt:lpstr>
      <vt:lpstr>PowerPoint Presentation</vt:lpstr>
      <vt:lpstr>PowerPoint Presentation</vt:lpstr>
      <vt:lpstr>PowerPoint Presentation</vt:lpstr>
      <vt:lpstr>PowerPoint Presentation</vt:lpstr>
      <vt:lpstr>Orijentalizam </vt:lpstr>
      <vt:lpstr>PowerPoint Presentation</vt:lpstr>
      <vt:lpstr>Hibridnost</vt:lpstr>
      <vt:lpstr>PowerPoint Presentation</vt:lpstr>
      <vt:lpstr>Habitus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Problemi s Ilikom i Dalmacijom</vt:lpstr>
      <vt:lpstr>PowerPoint Presentation</vt:lpstr>
      <vt:lpstr>PowerPoint Presentation</vt:lpstr>
      <vt:lpstr>PowerPoint Presentation</vt:lpstr>
      <vt:lpstr>Novije teze o ranom hrvatskom identitetu</vt:lpstr>
      <vt:lpstr>PowerPoint Presentation</vt:lpstr>
      <vt:lpstr>Povjesničari i lingvisti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Arheologija</vt:lpstr>
      <vt:lpstr>PowerPoint Presentation</vt:lpstr>
      <vt:lpstr>PowerPoint Presentation</vt:lpstr>
      <vt:lpstr>Ilirik u vrijeme rimskog carstva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Postajati Slaven, postajati Hrvat</dc:title>
  <dc:creator>Igor</dc:creator>
  <cp:lastModifiedBy>Igor</cp:lastModifiedBy>
  <cp:revision>46</cp:revision>
  <dcterms:created xsi:type="dcterms:W3CDTF">2014-03-28T08:35:04Z</dcterms:created>
  <dcterms:modified xsi:type="dcterms:W3CDTF">2014-06-03T17:30:22Z</dcterms:modified>
</cp:coreProperties>
</file>