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30" autoAdjust="0"/>
  </p:normalViewPr>
  <p:slideViewPr>
    <p:cSldViewPr snapToGrid="0" snapToObjects="1">
      <p:cViewPr varScale="1">
        <p:scale>
          <a:sx n="66" d="100"/>
          <a:sy n="66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518EF-5A88-1D4E-8DEB-13CF36C9DBFF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CC81B-5833-F844-810D-FB6C9FEF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theartstory.org/artist/burden-chris/artworks/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youtube.com/watch?v=1sRSoGAc3H0&amp;ab_channel=MartinaBoero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publicdelivery.org/marina-abramovic-rest-energy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latin typeface="Arial"/>
                <a:ea typeface="ＭＳ 明朝"/>
              </a:rPr>
              <a:t>Chris Burden: </a:t>
            </a:r>
            <a:r>
              <a:rPr lang="hr-HR" i="1" dirty="0" smtClean="0">
                <a:latin typeface="Arial"/>
                <a:ea typeface="ＭＳ 明朝"/>
              </a:rPr>
              <a:t>Trans-fixed,</a:t>
            </a:r>
            <a:r>
              <a:rPr lang="hr-HR" dirty="0" smtClean="0">
                <a:latin typeface="Arial"/>
                <a:ea typeface="ＭＳ 明朝"/>
              </a:rPr>
              <a:t> performans i body art, 23.4.1974.</a:t>
            </a:r>
            <a:endParaRPr lang="ta-IN" dirty="0" smtClean="0">
              <a:latin typeface="Arial"/>
              <a:ea typeface="ＭＳ 明朝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>
              <a:latin typeface="Arial"/>
              <a:ea typeface="ＭＳ 明朝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 smo pričali o ovom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performansu i body artu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(radi se o izvedbi i izravnoj intervenciji na vlastitom tijelu). Stoga, sami opišite što se zbiva u performansu (ispod vam je poveznica na jedan opis). Podsjećam vas na osnovnu ideju: umjetnik upućuje na pretjeranu “udomaćenost“ prizora raspeća u (kršćanskoj) kulturi i uzimanju zdravo za gotovo jednog strašnog načina umiranja.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>
              <a:latin typeface="Arial"/>
              <a:ea typeface="ＭＳ 明朝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https://www.theartstory.org/artist/burden-chris/artworks/</a:t>
            </a:r>
            <a:endParaRPr lang="ta-IN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</a:t>
            </a:r>
            <a:r>
              <a:rPr lang="ta-IN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morate razumjeti sve iz ovih tekstova na engleskom, nego se usredotočite na ono što razumijete i pokušajte donijeti vlastiti stav.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>
              <a:latin typeface="Arial"/>
              <a:ea typeface="ＭＳ 明朝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dirty="0" smtClean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b="1" dirty="0" smtClean="0"/>
              <a:t>KONCEPTUALNA UMJETNOST  </a:t>
            </a:r>
            <a:r>
              <a:rPr lang="ta-IN" dirty="0" smtClean="0"/>
              <a:t>se pojavila u 60-im godinama 20 stoljeća. U</a:t>
            </a:r>
            <a:r>
              <a:rPr lang="ta-IN" baseline="0" dirty="0" smtClean="0"/>
              <a:t> toj je umjetnosti najvažnija </a:t>
            </a:r>
            <a:r>
              <a:rPr lang="ta-IN" b="1" baseline="0" dirty="0" smtClean="0"/>
              <a:t>ideja - poruka, </a:t>
            </a:r>
            <a:r>
              <a:rPr lang="ta-IN" baseline="0" dirty="0" smtClean="0"/>
              <a:t>a sve može biti materijal te umjetnosti. Tako i vrste umjetnosti u kojima je osnovni </a:t>
            </a:r>
            <a:r>
              <a:rPr lang="ta-IN" b="0" baseline="0" dirty="0" smtClean="0"/>
              <a:t>“materijal“ ljudsko tijelo</a:t>
            </a:r>
            <a:r>
              <a:rPr lang="ta-IN" baseline="0" dirty="0" smtClean="0"/>
              <a:t>, a </a:t>
            </a:r>
            <a:r>
              <a:rPr lang="ta-IN" b="1" baseline="0" dirty="0" smtClean="0"/>
              <a:t>prenose nam neku ideju</a:t>
            </a:r>
            <a:r>
              <a:rPr lang="ta-IN" baseline="0" dirty="0" smtClean="0"/>
              <a:t>, poput </a:t>
            </a:r>
            <a:r>
              <a:rPr lang="ta-IN" b="1" baseline="0" dirty="0" smtClean="0"/>
              <a:t>performansa, hepeninga i body arta</a:t>
            </a:r>
            <a:r>
              <a:rPr lang="ta-IN" baseline="0" dirty="0" smtClean="0"/>
              <a:t>, spadaju u </a:t>
            </a:r>
            <a:r>
              <a:rPr lang="ta-IN" b="1" baseline="0" dirty="0" smtClean="0"/>
              <a:t>konceptualnu umjetnost. </a:t>
            </a:r>
          </a:p>
          <a:p>
            <a:endParaRPr lang="ta-IN" baseline="0" dirty="0" smtClean="0"/>
          </a:p>
          <a:p>
            <a:r>
              <a:rPr lang="ta-IN" b="1" baseline="0" dirty="0" smtClean="0"/>
              <a:t>K</a:t>
            </a:r>
            <a:r>
              <a:rPr lang="en-US" b="1" baseline="0" dirty="0" smtClean="0"/>
              <a:t>o</a:t>
            </a:r>
            <a:r>
              <a:rPr lang="ta-IN" b="1" baseline="0" dirty="0" smtClean="0"/>
              <a:t>ncept</a:t>
            </a:r>
            <a:r>
              <a:rPr lang="ta-IN" baseline="0" dirty="0" smtClean="0"/>
              <a:t> ovdje označava </a:t>
            </a:r>
            <a:r>
              <a:rPr lang="ta-IN" b="1" baseline="0" dirty="0" smtClean="0"/>
              <a:t>ideju, zamisao, poruku.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C81B-5833-F844-810D-FB6C9FEF04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Grčke su skulpture često završavale u oštećenom stanju. Rimljani su kopirali grčke skulpture i tako ih sačuvali i za nas danas. U ovakvom je stanju zatečena slavna skulptura grčkog kipara Praksitela koja prikazuje Afroditu, grčku božicu ljubavi i ljepote, u rimskom razdoblju i tadašnji su je kipari ovako kopirali. Ova je skulptura prvi poznati prikaz nagog ženskog tijela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(akta)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grčkoj skulpturi i ključno je utjecala na oblikovanje akta u umjetnosti od renesanse (15. i 16. st.) do danas. Stoljećima je predstavljala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idealni prikaz ženskog tijela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dakle,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savršenstvo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Razmislite koliko smo i mi danas opsjednuti idealnim izgledom tijela?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C81B-5833-F844-810D-FB6C9FEF04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1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znači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tijelo kao objekt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Žensko se tijelo najčešće u povijesti umjetnosti prikazuje kao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tijelo u pasivnom stavu, izloženo pogledu i divljenju kao objekt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(savršenih proporcija). Redovito je simbol ljepote.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razliku od toga, muško se tijelo redovito prikazuje u nekoj aktivnosti (također savršenih proporcija), kao subjekt, a ne samo izloženo pogledu.</a:t>
            </a:r>
            <a:endParaRPr lang="ta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Usporedite ove dvije (prekrasne) grčke skulpture.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C81B-5833-F844-810D-FB6C9FEF04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Što, po vama, predstavlja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 djelo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ta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Ovdje ponovno možete vidjeti razliku u prikazu tijela kao objekta – tijela kao subjekta. Od 20. stoljeća že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 se tijelo sve češće prikazuje kao subjekt. Ovo jednostavno djelo francuskog umjetnika Henrija Matissea prikazuje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apstraktne koncepte – ideje: radost, slobodu i život u obliku ženskog tijela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 prikazuje, dakle, tijelo kao ljepotu izloženu pogledima, nego aktivne ideje i simbolizira radost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slobodu, život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sami dodajte svoje asocijacije.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C81B-5833-F844-810D-FB6C9FEF04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povezuje kazalište i ples?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izvedbene umjetnosti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umjetnosti koje počivaju na tijelu izvođača, glumi i pokretima tijela, a izvode se u određenom vremenu; potpuno se razlikuju od slikarstva i skulpture, umjetnostima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koje se temelje na 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djelu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skulpturi (kipu) ili slici.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Performans ima elemente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kazališta, plesa, pantomime, glazbe ili cirkusa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 tako dolaze do izražaja svi elementi: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vrijeme, prostor, dramaturgija, tijelo umjetnika.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Marina Abramović je najpoznatija umjetnica performansa u svjetskim razmjerima.</a:t>
            </a:r>
          </a:p>
          <a:p>
            <a:r>
              <a:rPr lang="ta-I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ta-IN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Marina Abramović i Ulay: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 in Time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performans, 1977.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Bologni su 1977. Marina Abramović i njemački umjetnik Ulay izveli performans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'Relation in Time'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Performansom stvaraju treće biće, nastalo spajanjem ženske i muške energije, nešto što spaja i muška i ženska obilježja u jedno novo biće. U tom performansu Abramović i Ulay sjede leđima okrenuti jedno drugom, pri čemu ih povezuje njihova kosa. Proveli su tako 16 sati u šutnji, a posljednji sat u galeriju su mogli ući i posjetitelji. Svakih sat vremena snimala se fotografija. Akcija je, svojim fokusom na koncept suprotnosti,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nastojala kreirati androgino biće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(dvospolno biće koje spaja i muška i ženska obilježja, ponavljamo). Pokušali su i vidjeti hoće li ih na samom rubu izdržljivosti i iscrpljivanja tijela, posljednjih sat vremena moći “podići“ energija publike.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https://www.youtube.com/watch?v=1sRSoGAc3H0&amp;ab_channel=MartinaBoero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Hepening na poveznici: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Jay-Z i Marina Abramović: hepening u galeriji Pace u New Yorku, 2013.</a:t>
            </a:r>
          </a:p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merički glazbenik Jay-Z izvodi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hepening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Marinom Abramović na svoju pjesmu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Picasso Baby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galeriji Pace u New Yorku. Oba njihova tijela su SUBJEKTI koji postaju nositeljem radnje hepeninga.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Sudjelovanje publike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ovdje važno kao dio umjetničkog izričaja, pa ovu izvedbu zovemo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hepening.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Uočili ste da su performans  i hepening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dokumentiran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fotografijom i videom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Budući da se performansi i hepeninzi održavaju u nekom određenm vremenu, kao i kazališne predstave, moraju ostati nekako zabilježeni. Zato se snimaju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fotografijom ili videom,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ostaje tekstualni opis performansa/hepeninga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(scenarij).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Umjetnici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 svoje tijelo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kako bi postali umjetničkim djelom, s kojim gledatelj može komunicirati, ono što gledatelj gleda. Umjesto slike, skulpture ili nekog drugog “konkretnog“ djela,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 svoje tijelo i svoje ideje.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 performansa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Marine Abramović izravno su povezana: performans iz 1988., </a:t>
            </a:r>
            <a:r>
              <a:rPr lang="ta-I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 po Velikom zidu 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povezan s jednim od najpoznatijih performansa Marine Abramović, </a:t>
            </a:r>
            <a:r>
              <a:rPr lang="ta-IN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Umjetnica je prisutna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iz 2010.</a:t>
            </a: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Marina Abramović i Ulay: performans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Ljubavnici: Hod po Velikom zidu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Kineski zid, Kina, 1988.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Kratki opis performansa: umjetnici su prešli više od 2 tisuće kilometara, a hodali su od travnja do lipnja 1988. po Kineskom zidu  i našli su se u sredini. Svatko je krenuo s jedne strane Zida, s prevoditeljima. Istraživali su granice izdržljivosti tijela, odnos muškarca i žene, ali i odnos umjetnosti Istoka i Zapada jer je on rođen u Solingenu u tadašnjoj Zapadnoj Njemačkoj, a ona u Beogradu. Pripreme za ovaj performans i ishođenje dozvola za njega od kineskih vlasti je trajalo godinama.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Marina Abramović: performans </a:t>
            </a:r>
            <a:r>
              <a:rPr lang="ta-I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Umjetnica je prisutna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2010., Museum</a:t>
            </a:r>
            <a:r>
              <a:rPr lang="ta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Modern Art, New York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poveznicama možete pročitati kratki tekst o performansu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Umjetnica je prisutna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(2010.)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pogledati videozapis koji smo gledali na satu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 susretom Marine i Ulaya. Puno smo pričali na satu o ovom performansu, pa pročitajte u udžbeniku na str. 66. kako ga je Marina zamislila i koja je osnovna ideja. Napominjem vam samo da se radi o vrlo iscrpljujućim izvedbama, emocionalno i fizički, te da je osnovna ideja u povezivanju ljudi pogledom, prenošenju energije, suosjećanja i razumijevanja bez riječi.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Marina Abramović i Ulay: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 Energy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performans, Amsterdam, 1980.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a-I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Kratki opis: performans traje 4 minute i temelji se na potpunoj ovisnosti dva izvođača jedno o drugome. Strijela je napeta u smjeru srca performerice, a čitava napetost počiva na težini tijela izvođača i ravnoteži koja se time uspostavlja. Imali su mikrofone prikopčane blizu srca, pa je u obliku disanja i uzdaha zabilježen i golemi napor koji je potreban da se održi ova ravnoteža. Primijetite i da su im ruke priljubljene uz tijelo, dakle ovise u potpunosti o održavanju ravnoteže svojim tijelima. Detaljniji opis pročitajte na poveznici, na kojoj imate i video i zvučni zapis disanja izvođača. Ideja ili značenje performansa se može sažeti u nekoliko riječi: radi se o vrlo snažnom performansu koji govori o povjerenju među ljudima i predavanju drugoj osobi. (“Rest energy“ je pojam preuzet iz fizike elementarnih čestica.)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https://publicdelivery.org/marina-abramovic-rest-energy/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9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a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Hepening je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iizvedba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kod koje 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gledatelji</a:t>
            </a:r>
            <a:r>
              <a:rPr lang="ta-I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sudjeluju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onome što čine izvođači. Temelji se na improvizaciji, iznenađenju te šokiranju publike, ali istodobno se temelji i na sudjelovanju publike. </a:t>
            </a: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JR: 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Oči sanjača na meksičkoj granici,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instalacija i performans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granica Meksika i SAD-a,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Francuski umjetnik JR 2017. je napravio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instalaciju i hepening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meksičko-američkoj granici. Postavio je veliki plakat (</a:t>
            </a:r>
            <a:r>
              <a:rPr lang="hr-H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billboard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 likom djeteta koje se naviruje preko državne granice i potom organizirao piknik za stanovnike obližnjih gradova. Središte piknika bio je stol, napola na američkom, a napola na meksičkom teritoriju, na kojem je bila projicirana ogromna fotografija očiju jedne ilegalne meksičke useljenice u SAD, imenom Mayra. Mayra je došla s obitelji u Kaliforniju kao dijete sa stanjem zbog kojeg je imala ugrožen vid. Nakon 10 godina je dobila zdravstveno osiguranje i mogućnost liječenja u SAD-u, te joj se vratio vid. Marljivim je radom završila fakultet, a danas se bavi javnim zdravstvom i pomaže svojoj obitelji.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Dreamers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ili </a:t>
            </a:r>
            <a:r>
              <a:rPr lang="hr-H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Sanjači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pojam koji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označava ilegalne imigrante u SAD</a:t>
            </a:r>
            <a:r>
              <a:rPr lang="ta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 skraćenici za prijedlog zakona o njihovu dopuštenju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dozvole za rad i život u SAD-u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koji nikad nije prošao zakonsku proceduru (The Development, Relief, and Education for Alien Minors Act, poznat kao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 Act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Ideja ili tema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prepoznatljivo vam je – ovo djelo propituje i pokušava osvijestiti ljude o ogromnom problemu ilegalnih imigranata u bogate zemlje, koje iskorištavaju njihov rad, ali im ne daju građanska i politička prava.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Mayrine oči predstavljaju humanost, nadu i ljepotu.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 svoje teme, vezane uz društvene i političke probleme, ovo djelo spada i u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društveno angažiranu umjetnost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Dakle, ovo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instalacija, hepening i društveno angažirano djelo.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dirty="0" smtClean="0">
                <a:latin typeface="Arial"/>
                <a:ea typeface="ＭＳ 明朝"/>
              </a:rPr>
              <a:t>1. </a:t>
            </a:r>
            <a:r>
              <a:rPr lang="hr-HR" dirty="0" smtClean="0">
                <a:latin typeface="Arial"/>
                <a:ea typeface="ＭＳ 明朝"/>
              </a:rPr>
              <a:t>Dennis Oppenheim: </a:t>
            </a:r>
            <a:r>
              <a:rPr lang="hr-HR" i="1" dirty="0" smtClean="0">
                <a:latin typeface="Arial"/>
                <a:ea typeface="ＭＳ 明朝"/>
              </a:rPr>
              <a:t>Položaj čitanja za 2. stupanj opeklina</a:t>
            </a:r>
            <a:r>
              <a:rPr lang="hr-HR" dirty="0" smtClean="0">
                <a:latin typeface="Arial"/>
                <a:ea typeface="ＭＳ 明朝"/>
              </a:rPr>
              <a:t>, performans – body art, 1970.</a:t>
            </a:r>
            <a:endParaRPr lang="en-US" dirty="0" smtClean="0">
              <a:latin typeface="Arial"/>
              <a:ea typeface="ＭＳ 明朝"/>
            </a:endParaRPr>
          </a:p>
          <a:p>
            <a:endParaRPr lang="ta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Umjetnik Denis Oppenheim duhovito i bolno oponaša sam proces slikanja. Pritom se služi vlastitim tijelom. Naime, izlaže svoje tijelo zračenju Sunca punih 5 sati, da bi tijelo poprimilo crvenu boju. Sam postaje slikarsko platno, izložena površina koja se otvara da bude obojena i to prirodnim procesom, ali vrlo bolnim i opasnim. Tako se preko vlastitoga tijela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referira na proces slikanja, kao proces nanošenja boje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Sam je umjetnik rekao da se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mijenja samo ton kože, nego i osjetila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ta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sjećam kako postajem crven“.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Druga je dimenzija ovog rada </a:t>
            </a:r>
            <a:r>
              <a:rPr lang="hr-H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šok i emocionalna reakcija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ideja je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zaprepastiti, šokirati publiku i potaknuti je na uživljavanje, emocionalnu reakciju ili možda osudu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svakom slučaju, pomiče nas iz uobičajenog stanja svijesti.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art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sličan performansu, ali se izdvaja kao posebna vrsta suvremene umjetnosti jer su to djela u kojima umjetnik svoje tijelo izravno upotrebljava kao </a:t>
            </a:r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umjetničkog rada. Tijelo se često koristi do maksimalnog stupnja fizičke izdržljivosti. Radi se o vlastitom izlaganju ekstremnim naporima i testiranju izdržljivosti tijela.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1C10-77AA-3142-9CD6-B866648F5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F560-C775-9241-8BB4-5DD67C6BDAA2}" type="datetimeFigureOut">
              <a:rPr lang="en-US" smtClean="0"/>
              <a:t>25/04/21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30D4-2A41-8F4B-A0C9-F049E14C3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z9ntmDGrFwo&amp;feature=emb_title&amp;ab_channel=SalEmeli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hyperlink" Target="https://www.anothermag.com/art-photography/12324/marina-abramovic-ulay-moved-the-art-world-the-artist-is-present-moma" TargetMode="External"/><Relationship Id="rId6" Type="http://schemas.openxmlformats.org/officeDocument/2006/relationships/hyperlink" Target="https://www.youtube.com/watch?v=OS0Tg0IjCp4&amp;feature=emb_logo&amp;ab_channel=GMaz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895" y="1984375"/>
            <a:ext cx="6904454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sz="3200" b="1" dirty="0">
                <a:latin typeface="Arial"/>
                <a:ea typeface="ＭＳ 明朝"/>
              </a:rPr>
              <a:t>TIJELO KAO </a:t>
            </a:r>
            <a:r>
              <a:rPr lang="hr-HR" sz="3200" b="1" dirty="0" smtClean="0">
                <a:latin typeface="Arial"/>
                <a:ea typeface="ＭＳ 明朝"/>
              </a:rPr>
              <a:t>SUBJEKT</a:t>
            </a:r>
            <a:r>
              <a:rPr lang="ta-IN" sz="3200" b="1" dirty="0" smtClean="0">
                <a:latin typeface="Arial"/>
                <a:ea typeface="ＭＳ 明朝"/>
              </a:rPr>
              <a:t> </a:t>
            </a:r>
            <a:r>
              <a:rPr lang="ta-IN" sz="3200" b="1" dirty="0">
                <a:latin typeface="Arial"/>
                <a:ea typeface="ＭＳ 明朝"/>
                <a:cs typeface="Arial"/>
              </a:rPr>
              <a:t>I</a:t>
            </a:r>
            <a:r>
              <a:rPr lang="ta-IN" sz="3200" b="1" dirty="0" smtClean="0">
                <a:latin typeface="Arial"/>
                <a:ea typeface="ＭＳ 明朝"/>
                <a:cs typeface="Arial"/>
              </a:rPr>
              <a:t> OBJEKT</a:t>
            </a:r>
            <a:endParaRPr lang="ta-IN" sz="3200" b="1" dirty="0" smtClean="0">
              <a:latin typeface="Arial"/>
              <a:ea typeface="ＭＳ 明朝"/>
              <a:cs typeface="Arial"/>
            </a:endParaRPr>
          </a:p>
          <a:p>
            <a:pPr>
              <a:spcAft>
                <a:spcPts val="1000"/>
              </a:spcAft>
            </a:pPr>
            <a:endParaRPr lang="ta-IN" sz="3200" b="1" dirty="0">
              <a:latin typeface="+mj-lt"/>
              <a:ea typeface="ＭＳ 明朝"/>
            </a:endParaRP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ta-IN" sz="3200" b="1" dirty="0">
                <a:latin typeface="Arial"/>
                <a:ea typeface="ＭＳ 明朝"/>
                <a:cs typeface="Arial"/>
              </a:rPr>
              <a:t>p</a:t>
            </a:r>
            <a:r>
              <a:rPr lang="ta-IN" sz="3200" b="1" dirty="0" smtClean="0">
                <a:latin typeface="Arial"/>
                <a:ea typeface="ＭＳ 明朝"/>
                <a:cs typeface="Arial"/>
              </a:rPr>
              <a:t>erformans, hepening </a:t>
            </a:r>
            <a:r>
              <a:rPr lang="ta-IN" sz="3200" b="1" dirty="0" smtClean="0">
                <a:latin typeface="Arial"/>
                <a:ea typeface="ＭＳ 明朝"/>
                <a:cs typeface="Arial"/>
              </a:rPr>
              <a:t>i body art</a:t>
            </a:r>
            <a:endParaRPr lang="en-US" sz="3200" b="1" dirty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penhe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120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235" y="5588000"/>
            <a:ext cx="437776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</a:rPr>
              <a:t>Dennis Oppenheim: </a:t>
            </a:r>
            <a:r>
              <a:rPr lang="hr-HR" i="1" dirty="0">
                <a:latin typeface="Arial"/>
                <a:ea typeface="ＭＳ 明朝"/>
              </a:rPr>
              <a:t>Položaj čitanja za 2. stupanj opeklina</a:t>
            </a:r>
            <a:r>
              <a:rPr lang="hr-HR" dirty="0">
                <a:latin typeface="Arial"/>
                <a:ea typeface="ＭＳ 明朝"/>
              </a:rPr>
              <a:t>, performans – body art, 1970.</a:t>
            </a:r>
            <a:endParaRPr lang="en-US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06125" y="643617"/>
            <a:ext cx="177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2400" b="1" dirty="0" smtClean="0">
                <a:solidFill>
                  <a:srgbClr val="FF0000"/>
                </a:solidFill>
                <a:latin typeface="Arial"/>
                <a:cs typeface="Arial"/>
              </a:rPr>
              <a:t>BODY ART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95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310" y="1150471"/>
            <a:ext cx="841188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sz="2400" b="1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Body art</a:t>
            </a:r>
            <a:r>
              <a:rPr lang="hr-HR" sz="2400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 </a:t>
            </a:r>
            <a:endParaRPr lang="ta-IN" sz="2400" dirty="0" smtClean="0">
              <a:solidFill>
                <a:srgbClr val="FF0000"/>
              </a:solidFill>
              <a:latin typeface="Arial"/>
              <a:ea typeface="ＭＳ 明朝"/>
              <a:cs typeface="Arial"/>
            </a:endParaRPr>
          </a:p>
          <a:p>
            <a:pPr>
              <a:spcAft>
                <a:spcPts val="1000"/>
              </a:spcAft>
            </a:pPr>
            <a:endParaRPr lang="ta-IN" sz="2400" dirty="0" smtClean="0">
              <a:latin typeface="Arial"/>
              <a:ea typeface="ＭＳ 明朝"/>
              <a:cs typeface="Arial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hr-HR" sz="2400" dirty="0" smtClean="0">
                <a:latin typeface="Arial"/>
                <a:ea typeface="ＭＳ 明朝"/>
                <a:cs typeface="Arial"/>
              </a:rPr>
              <a:t>djela </a:t>
            </a:r>
            <a:r>
              <a:rPr lang="hr-HR" sz="2400" dirty="0">
                <a:latin typeface="Arial"/>
                <a:ea typeface="ＭＳ 明朝"/>
                <a:cs typeface="Arial"/>
              </a:rPr>
              <a:t>u kojima umjetnika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svoje tijelo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izravno </a:t>
            </a:r>
            <a:r>
              <a:rPr lang="hr-HR" sz="2400" dirty="0">
                <a:latin typeface="Arial"/>
                <a:ea typeface="ＭＳ 明朝"/>
                <a:cs typeface="Arial"/>
              </a:rPr>
              <a:t>upotrebljava kao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objekt </a:t>
            </a:r>
            <a:r>
              <a:rPr lang="hr-HR" sz="2400" dirty="0">
                <a:latin typeface="Arial"/>
                <a:ea typeface="ＭＳ 明朝"/>
                <a:cs typeface="Arial"/>
              </a:rPr>
              <a:t>umjetničkog rada. Tijelo se često koristi do maksimalnog stupnja fizičke izdržljivosti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.</a:t>
            </a:r>
            <a:endParaRPr lang="ta-IN" sz="2400" dirty="0" smtClean="0">
              <a:latin typeface="Arial"/>
              <a:ea typeface="ＭＳ 明朝"/>
              <a:cs typeface="Arial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ta-IN" sz="2400" dirty="0" smtClean="0">
                <a:latin typeface="Arial"/>
                <a:ea typeface="ＭＳ 明朝"/>
                <a:cs typeface="Arial"/>
              </a:rPr>
              <a:t>razlika u odnosu na performans ili hepening je, dakle, u tome što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umjetnik izvodi neku intervenciju na svome tijelu</a:t>
            </a:r>
            <a:endParaRPr lang="en-US" sz="2400" b="1" dirty="0">
              <a:latin typeface="Arial"/>
              <a:ea typeface="ＭＳ 明朝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0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den - transfix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7498" cy="495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06" y="5215655"/>
            <a:ext cx="6326071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</a:rPr>
              <a:t>Chris Burden: </a:t>
            </a:r>
            <a:r>
              <a:rPr lang="hr-HR" i="1" dirty="0">
                <a:latin typeface="Arial"/>
                <a:ea typeface="ＭＳ 明朝"/>
              </a:rPr>
              <a:t>Trans-fixed,</a:t>
            </a:r>
            <a:r>
              <a:rPr lang="hr-HR" dirty="0">
                <a:latin typeface="Arial"/>
                <a:ea typeface="ＭＳ 明朝"/>
              </a:rPr>
              <a:t> performans i body art, 23.4.1974</a:t>
            </a:r>
            <a:r>
              <a:rPr lang="hr-HR" dirty="0" smtClean="0">
                <a:latin typeface="Arial"/>
                <a:ea typeface="ＭＳ 明朝"/>
              </a:rPr>
              <a:t>.</a:t>
            </a:r>
            <a:endParaRPr lang="ta-IN" dirty="0" smtClean="0">
              <a:latin typeface="Arial"/>
              <a:ea typeface="ＭＳ 明朝"/>
            </a:endParaRPr>
          </a:p>
          <a:p>
            <a:pPr>
              <a:spcAft>
                <a:spcPts val="1000"/>
              </a:spcAft>
            </a:pPr>
            <a:endParaRPr lang="ta-IN" dirty="0">
              <a:latin typeface="Arial"/>
              <a:ea typeface="ＭＳ 明朝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P</a:t>
            </a:r>
            <a:r>
              <a:rPr lang="ta-IN" dirty="0" smtClean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odsjetite se, o čemu govori ovaj rad?</a:t>
            </a:r>
            <a:endParaRPr lang="en-US" dirty="0">
              <a:solidFill>
                <a:srgbClr val="FF0000"/>
              </a:solidFill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268" y="883419"/>
            <a:ext cx="79369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/>
                <a:ea typeface="ＭＳ 明朝"/>
                <a:cs typeface="Arial"/>
              </a:rPr>
              <a:t>Performans, hepening i body art</a:t>
            </a:r>
            <a:r>
              <a:rPr lang="hr-HR" sz="2400" dirty="0">
                <a:latin typeface="Arial"/>
                <a:ea typeface="ＭＳ 明朝"/>
                <a:cs typeface="Arial"/>
              </a:rPr>
              <a:t> su vrste </a:t>
            </a:r>
            <a:r>
              <a:rPr lang="hr-HR" sz="2400" b="1" u="sng" dirty="0">
                <a:latin typeface="Arial"/>
                <a:ea typeface="ＭＳ 明朝"/>
                <a:cs typeface="Arial"/>
              </a:rPr>
              <a:t>konceptualne umjetnosti</a:t>
            </a:r>
            <a:r>
              <a:rPr lang="hr-HR" sz="2400" u="sng" dirty="0">
                <a:latin typeface="Arial"/>
                <a:ea typeface="ＭＳ 明朝"/>
                <a:cs typeface="Arial"/>
              </a:rPr>
              <a:t> </a:t>
            </a:r>
            <a:r>
              <a:rPr lang="hr-HR" sz="2400" dirty="0">
                <a:latin typeface="Arial"/>
                <a:ea typeface="ＭＳ 明朝"/>
                <a:cs typeface="Arial"/>
              </a:rPr>
              <a:t>u kojima je tijelo subjekt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i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li objekt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 umjetničke </a:t>
            </a:r>
            <a:r>
              <a:rPr lang="hr-HR" sz="2400" dirty="0">
                <a:latin typeface="Arial"/>
                <a:ea typeface="ＭＳ 明朝"/>
                <a:cs typeface="Arial"/>
              </a:rPr>
              <a:t>aktivnosti. Materijal nisu više boje, kamen, bronca, itd., nego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ljudsko tijelo 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i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ideja.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Dakle</a:t>
            </a:r>
            <a:r>
              <a:rPr lang="hr-HR" sz="2400" dirty="0">
                <a:latin typeface="Arial"/>
                <a:ea typeface="ＭＳ 明朝"/>
                <a:cs typeface="Arial"/>
              </a:rPr>
              <a:t>, čovjek postaje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materijalom</a:t>
            </a:r>
            <a:r>
              <a:rPr lang="hr-HR" sz="2400" dirty="0">
                <a:latin typeface="Arial"/>
                <a:ea typeface="ＭＳ 明朝"/>
                <a:cs typeface="Arial"/>
              </a:rPr>
              <a:t> umjetnosti. </a:t>
            </a:r>
            <a:endParaRPr lang="ta-IN" sz="2400" dirty="0" smtClean="0">
              <a:latin typeface="Arial"/>
              <a:ea typeface="ＭＳ 明朝"/>
              <a:cs typeface="Arial"/>
            </a:endParaRPr>
          </a:p>
          <a:p>
            <a:endParaRPr lang="ta-IN" sz="2400" dirty="0" smtClean="0">
              <a:latin typeface="Arial"/>
              <a:ea typeface="ＭＳ 明朝"/>
              <a:cs typeface="Arial"/>
            </a:endParaRPr>
          </a:p>
          <a:p>
            <a:r>
              <a:rPr lang="ta-IN" sz="2400" b="1" dirty="0" smtClean="0">
                <a:latin typeface="Arial"/>
                <a:ea typeface="ＭＳ 明朝"/>
                <a:cs typeface="Arial"/>
              </a:rPr>
              <a:t>P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erformans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, hepening i body art (vrlo slične vrste umjetnosti)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proširi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li su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naše poimanje umjetničkog djela od 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predmeta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 izvedenog u nekom materijalu i tehnici do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stvaralačkog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 čina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 (prošireno umjetničko djelo). </a:t>
            </a:r>
            <a:endParaRPr lang="ta-IN" sz="2400" b="1" dirty="0" smtClean="0">
              <a:latin typeface="Arial"/>
              <a:ea typeface="ＭＳ 明朝"/>
              <a:cs typeface="Arial"/>
            </a:endParaRPr>
          </a:p>
          <a:p>
            <a:endParaRPr lang="ta-IN" sz="2400" b="1" dirty="0">
              <a:latin typeface="Arial"/>
              <a:ea typeface="ＭＳ 明朝"/>
              <a:cs typeface="Arial"/>
            </a:endParaRPr>
          </a:p>
          <a:p>
            <a:r>
              <a:rPr lang="ta-IN" sz="2400" dirty="0" smtClean="0">
                <a:latin typeface="Arial"/>
                <a:ea typeface="ＭＳ 明朝"/>
                <a:cs typeface="Arial"/>
              </a:rPr>
              <a:t>Smatramo ih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konceptualnom umjetnošću 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jer je u osnovi ovdje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poanta u ideji koju nam djelo prenosi.</a:t>
            </a:r>
            <a:endParaRPr lang="ta-IN" sz="2400" dirty="0" smtClean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odita Knidska - kopija prema grčkom origin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0585" cy="6910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902" y="5598367"/>
            <a:ext cx="3904108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b="1" dirty="0">
                <a:latin typeface="Arial"/>
                <a:ea typeface="ＭＳ 明朝"/>
              </a:rPr>
              <a:t>Praksitel: Afrodita Knidska</a:t>
            </a:r>
            <a:r>
              <a:rPr lang="hr-HR" dirty="0">
                <a:latin typeface="Arial"/>
                <a:ea typeface="ＭＳ 明朝"/>
              </a:rPr>
              <a:t>, kopija prema originalu iz 4. st. pr.n.e., mramor, visina 1.04 m</a:t>
            </a:r>
            <a:endParaRPr lang="en-US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5795" y="661012"/>
            <a:ext cx="344449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sz="2400" b="1" dirty="0">
                <a:latin typeface="Arial"/>
                <a:ea typeface="ＭＳ 明朝"/>
              </a:rPr>
              <a:t>Tijelo kao objekt </a:t>
            </a:r>
            <a:r>
              <a:rPr lang="hr-HR" sz="2400" dirty="0">
                <a:latin typeface="Arial"/>
                <a:ea typeface="ＭＳ 明朝"/>
              </a:rPr>
              <a:t>– što to znači</a:t>
            </a:r>
            <a:r>
              <a:rPr lang="hr-HR" sz="2400" dirty="0" smtClean="0">
                <a:latin typeface="Arial"/>
                <a:ea typeface="ＭＳ 明朝"/>
              </a:rPr>
              <a:t>?</a:t>
            </a:r>
            <a:endParaRPr lang="ta-IN" sz="2400" dirty="0" smtClean="0">
              <a:latin typeface="Arial"/>
              <a:ea typeface="ＭＳ 明朝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ta-IN" sz="2400" b="1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p</a:t>
            </a:r>
            <a:r>
              <a:rPr lang="ta-IN" sz="2400" b="1" dirty="0" smtClean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rvi ženski akt u grčkoj skulpturi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Arial"/>
                <a:ea typeface="ＭＳ 明朝"/>
              </a:rPr>
              <a:t>golem utjecaj na oblikovanje ženskoga akta</a:t>
            </a:r>
            <a:r>
              <a:rPr lang="hr-HR" sz="2400" dirty="0">
                <a:solidFill>
                  <a:srgbClr val="FF0000"/>
                </a:solidFill>
                <a:latin typeface="Arial"/>
                <a:ea typeface="ＭＳ 明朝"/>
              </a:rPr>
              <a:t> od renesanse do danas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odita - prava verzija - 438px-Cnidus_Aphrodite_Altemps_Inv86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6" y="269414"/>
            <a:ext cx="2143779" cy="5011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156" y="5382134"/>
            <a:ext cx="2224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/>
                <a:ea typeface="ＭＳ 明朝"/>
              </a:rPr>
              <a:t>Praksitel: Afrodita Knidska</a:t>
            </a:r>
            <a:r>
              <a:rPr lang="hr-HR" sz="1400" dirty="0">
                <a:latin typeface="Arial"/>
                <a:ea typeface="ＭＳ 明朝"/>
              </a:rPr>
              <a:t>, rimska kopija prema originalu iz 4. st. pr.n.e., s restauriranom glavom, rukama i nogama te nosačem draperije</a:t>
            </a:r>
            <a:r>
              <a:rPr lang="en-US" sz="1400" dirty="0"/>
              <a:t> </a:t>
            </a:r>
          </a:p>
        </p:txBody>
      </p:sp>
      <p:pic>
        <p:nvPicPr>
          <p:cNvPr id="2" name="Picture 1" descr="Miron - Discobolus_in_National_Roman_Museum_Palazzo_Massimo_alle_Ter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92" y="269414"/>
            <a:ext cx="2998344" cy="5011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1917" y="5522963"/>
            <a:ext cx="2294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/>
                <a:ea typeface="ＭＳ 明朝"/>
              </a:rPr>
              <a:t>Miron: Diskobol </a:t>
            </a:r>
            <a:r>
              <a:rPr lang="hr-HR" sz="1400" b="1" i="1" dirty="0">
                <a:latin typeface="Arial"/>
                <a:ea typeface="ＭＳ 明朝"/>
              </a:rPr>
              <a:t>(Bacač diska),</a:t>
            </a:r>
            <a:r>
              <a:rPr lang="hr-HR" sz="1400" dirty="0">
                <a:latin typeface="Arial"/>
                <a:ea typeface="ＭＳ 明朝"/>
              </a:rPr>
              <a:t> </a:t>
            </a:r>
            <a:r>
              <a:rPr lang="hr-HR" sz="1400" b="1" dirty="0">
                <a:latin typeface="Arial"/>
                <a:ea typeface="ＭＳ 明朝"/>
              </a:rPr>
              <a:t>oko 450.g.pr.n.e.,</a:t>
            </a:r>
            <a:r>
              <a:rPr lang="hr-HR" sz="1400" dirty="0">
                <a:latin typeface="Arial"/>
                <a:ea typeface="ＭＳ 明朝"/>
              </a:rPr>
              <a:t> rimska kopija iz 1. st. prema grčkom originalu u bronci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42680" y="1834182"/>
            <a:ext cx="1224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IJELO</a:t>
            </a:r>
          </a:p>
          <a:p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KAO </a:t>
            </a:r>
          </a:p>
          <a:p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OBJEKT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9895" y="1793871"/>
            <a:ext cx="1381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TIJELO </a:t>
            </a:r>
          </a:p>
          <a:p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KAO</a:t>
            </a:r>
          </a:p>
          <a:p>
            <a:r>
              <a:rPr lang="ta-IN" sz="2000" b="1" dirty="0" smtClean="0">
                <a:solidFill>
                  <a:srgbClr val="FF0000"/>
                </a:solidFill>
                <a:latin typeface="Arial"/>
                <a:cs typeface="Arial"/>
              </a:rPr>
              <a:t>SUBJEKT 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9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isse - tijelo kao subjekt - Blue Nude with Hair in the Wind Henri Mati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0" y="0"/>
            <a:ext cx="5205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8913" y="4964626"/>
            <a:ext cx="270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/>
                <a:ea typeface="ＭＳ 明朝"/>
              </a:rPr>
              <a:t>Henri Matisse: </a:t>
            </a:r>
            <a:r>
              <a:rPr lang="hr-HR" b="1" i="1" dirty="0">
                <a:latin typeface="Arial"/>
                <a:ea typeface="ＭＳ 明朝"/>
              </a:rPr>
              <a:t>Modri akt s vjetrom u kosi, </a:t>
            </a:r>
            <a:r>
              <a:rPr lang="hr-HR" dirty="0">
                <a:latin typeface="Arial"/>
                <a:ea typeface="ＭＳ 明朝"/>
              </a:rPr>
              <a:t>litografija, 12 x 9cm, 1952.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130" y="661012"/>
            <a:ext cx="2661655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sz="2400" dirty="0" smtClean="0">
                <a:latin typeface="Arial"/>
                <a:ea typeface="ＭＳ 明朝"/>
                <a:cs typeface="Arial"/>
              </a:rPr>
              <a:t>Što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,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dirty="0">
                <a:latin typeface="Arial"/>
                <a:ea typeface="ＭＳ 明朝"/>
                <a:cs typeface="Arial"/>
              </a:rPr>
              <a:t>po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vama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,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dirty="0">
                <a:latin typeface="Arial"/>
                <a:ea typeface="ＭＳ 明朝"/>
                <a:cs typeface="Arial"/>
              </a:rPr>
              <a:t>predstavlja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ov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o djelo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?</a:t>
            </a:r>
            <a:endParaRPr lang="en-US" sz="2400" dirty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4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705" y="1132248"/>
            <a:ext cx="7205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Arial"/>
                <a:cs typeface="Arial"/>
              </a:rPr>
              <a:t>PERFORMANS</a:t>
            </a:r>
            <a:endParaRPr lang="ta-IN" sz="2400" b="1" dirty="0" smtClean="0">
              <a:latin typeface="Arial"/>
              <a:cs typeface="Arial"/>
            </a:endParaRPr>
          </a:p>
          <a:p>
            <a:endParaRPr lang="ta-IN" sz="2400" dirty="0">
              <a:latin typeface="Arial"/>
              <a:cs typeface="Arial"/>
            </a:endParaRPr>
          </a:p>
          <a:p>
            <a:r>
              <a:rPr lang="ta-IN" sz="2400" dirty="0" smtClean="0">
                <a:latin typeface="Arial"/>
                <a:cs typeface="Arial"/>
              </a:rPr>
              <a:t>Pogledat ćemo umjetnička djela u kojima je </a:t>
            </a:r>
            <a:r>
              <a:rPr lang="ta-IN" sz="2400" b="1" dirty="0" smtClean="0">
                <a:latin typeface="Arial"/>
                <a:cs typeface="Arial"/>
              </a:rPr>
              <a:t>tijelo nositelj umjetničke aktivnosti 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i </a:t>
            </a:r>
            <a:r>
              <a:rPr lang="ta-IN" sz="2400" dirty="0">
                <a:latin typeface="Arial"/>
                <a:ea typeface="ＭＳ 明朝"/>
                <a:cs typeface="Arial"/>
              </a:rPr>
              <a:t>istražiti primjere umjetničkih praksi temeljenih na </a:t>
            </a:r>
            <a:r>
              <a:rPr lang="ta-IN" sz="2400" b="1" dirty="0">
                <a:latin typeface="Arial"/>
                <a:ea typeface="ＭＳ 明朝"/>
                <a:cs typeface="Arial"/>
              </a:rPr>
              <a:t>izvođenju</a:t>
            </a:r>
            <a:r>
              <a:rPr lang="ta-IN" sz="2400" dirty="0">
                <a:latin typeface="Arial"/>
                <a:ea typeface="ＭＳ 明朝"/>
                <a:cs typeface="Arial"/>
              </a:rPr>
              <a:t>.</a:t>
            </a:r>
            <a:r>
              <a:rPr lang="en-US" sz="24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7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vremeni p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2400" cy="3619500"/>
          </a:xfrm>
          <a:prstGeom prst="rect">
            <a:avLst/>
          </a:prstGeom>
        </p:spPr>
      </p:pic>
      <p:pic>
        <p:nvPicPr>
          <p:cNvPr id="5" name="Picture 4" descr="Kazališna predsta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19500"/>
            <a:ext cx="51816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509" y="3962570"/>
            <a:ext cx="301421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ta-IN" dirty="0">
                <a:latin typeface="Arial"/>
                <a:ea typeface="ＭＳ 明朝"/>
                <a:cs typeface="Arial"/>
              </a:rPr>
              <a:t>Kako se </a:t>
            </a:r>
            <a:r>
              <a:rPr lang="ta-IN" b="1" dirty="0">
                <a:latin typeface="Arial"/>
                <a:ea typeface="ＭＳ 明朝"/>
                <a:cs typeface="Arial"/>
              </a:rPr>
              <a:t>gledanje izvedbe uživo</a:t>
            </a:r>
            <a:r>
              <a:rPr lang="ta-IN" dirty="0">
                <a:latin typeface="Arial"/>
                <a:ea typeface="ＭＳ 明朝"/>
                <a:cs typeface="Arial"/>
              </a:rPr>
              <a:t> razlikuje od gledanja </a:t>
            </a:r>
            <a:r>
              <a:rPr lang="ta-IN" b="1" dirty="0">
                <a:latin typeface="Arial"/>
                <a:ea typeface="ＭＳ 明朝"/>
                <a:cs typeface="Arial"/>
              </a:rPr>
              <a:t>fotografije ili videa</a:t>
            </a:r>
            <a:r>
              <a:rPr lang="ta-IN" dirty="0">
                <a:latin typeface="Arial"/>
                <a:ea typeface="ＭＳ 明朝"/>
                <a:cs typeface="Arial"/>
              </a:rPr>
              <a:t>?</a:t>
            </a:r>
            <a:endParaRPr lang="en-US" dirty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na i Ulay 19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62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4766" y="856135"/>
            <a:ext cx="234732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</a:rPr>
              <a:t>Marina Abramović i Ulay: </a:t>
            </a:r>
            <a:r>
              <a:rPr lang="hr-HR" i="1" dirty="0">
                <a:latin typeface="Arial"/>
                <a:ea typeface="ＭＳ 明朝"/>
              </a:rPr>
              <a:t>Relation in Time</a:t>
            </a:r>
            <a:r>
              <a:rPr lang="hr-HR" dirty="0">
                <a:latin typeface="Arial"/>
                <a:ea typeface="ＭＳ 明朝"/>
              </a:rPr>
              <a:t>, performans, 1977.</a:t>
            </a:r>
            <a:endParaRPr lang="en-US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5690" y="4489544"/>
            <a:ext cx="1467206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b="1" dirty="0">
                <a:latin typeface="Arial"/>
                <a:ea typeface="ＭＳ 明朝"/>
              </a:rPr>
              <a:t>Usporedite:</a:t>
            </a:r>
            <a:endParaRPr lang="en-US" b="1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66" y="5552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hlinkClick r:id="rId4"/>
              </a:rPr>
              <a:t>https://www.youtube.com/watch?v=z9ntmDGrFwo&amp;feature=emb_title&amp;ab_channel=SalEmelin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819" y="612882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a-IN" dirty="0">
                <a:latin typeface="Arial"/>
                <a:ea typeface="ＭＳ 明朝"/>
                <a:cs typeface="Arial"/>
              </a:rPr>
              <a:t>s</a:t>
            </a:r>
            <a:r>
              <a:rPr lang="hr-HR" dirty="0" smtClean="0">
                <a:latin typeface="Arial"/>
                <a:ea typeface="ＭＳ 明朝"/>
              </a:rPr>
              <a:t>udjelovanje </a:t>
            </a:r>
            <a:r>
              <a:rPr lang="hr-HR" dirty="0">
                <a:latin typeface="Arial"/>
                <a:ea typeface="ＭＳ 明朝"/>
              </a:rPr>
              <a:t>publike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8737" y="5126598"/>
            <a:ext cx="757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dirty="0" smtClean="0">
                <a:latin typeface="Arial"/>
                <a:cs typeface="Arial"/>
              </a:rPr>
              <a:t>Jay-Z i Marina Abramović 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ta-IN" dirty="0" smtClean="0">
                <a:latin typeface="Arial"/>
                <a:cs typeface="Arial"/>
              </a:rPr>
              <a:t> hepening u galeriji Pace u New Yorku, 2013.: 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1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na i Ulay - Kineski zi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4623529" cy="2774117"/>
          </a:xfrm>
          <a:prstGeom prst="rect">
            <a:avLst/>
          </a:prstGeom>
        </p:spPr>
      </p:pic>
      <p:pic>
        <p:nvPicPr>
          <p:cNvPr id="6" name="Picture 5" descr="Marina i Ulay - Kineski z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29" y="14269"/>
            <a:ext cx="4557434" cy="2734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207" y="3178975"/>
            <a:ext cx="7237542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</a:rPr>
              <a:t>Marina Abramović i Ulay: performans </a:t>
            </a:r>
            <a:r>
              <a:rPr lang="hr-HR" b="1" i="1" dirty="0">
                <a:latin typeface="Arial"/>
                <a:ea typeface="ＭＳ 明朝"/>
              </a:rPr>
              <a:t>Ljubavnici: Hod po Velikom zidu</a:t>
            </a:r>
            <a:r>
              <a:rPr lang="hr-HR" dirty="0">
                <a:latin typeface="Arial"/>
                <a:ea typeface="ＭＳ 明朝"/>
              </a:rPr>
              <a:t>, Kineski zid, Kina, 1988.</a:t>
            </a:r>
            <a:endParaRPr lang="en-US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053" y="4172791"/>
            <a:ext cx="8239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b="1" dirty="0">
                <a:latin typeface="Arial"/>
                <a:ea typeface="ＭＳ 明朝"/>
              </a:rPr>
              <a:t>Usporedite</a:t>
            </a:r>
            <a:r>
              <a:rPr lang="hr-HR" dirty="0" smtClean="0">
                <a:latin typeface="Arial"/>
                <a:ea typeface="ＭＳ 明朝"/>
              </a:rPr>
              <a:t>:</a:t>
            </a:r>
            <a:r>
              <a:rPr lang="ta-IN" dirty="0" smtClean="0">
                <a:latin typeface="Arial"/>
                <a:ea typeface="ＭＳ 明朝"/>
              </a:rPr>
              <a:t> </a:t>
            </a:r>
            <a:r>
              <a:rPr lang="hr-HR" dirty="0">
                <a:latin typeface="Arial"/>
                <a:ea typeface="ＭＳ 明朝"/>
              </a:rPr>
              <a:t>Marina Abramović: </a:t>
            </a:r>
            <a:r>
              <a:rPr lang="hr-HR" b="1" i="1" dirty="0">
                <a:latin typeface="Arial"/>
                <a:ea typeface="ＭＳ 明朝"/>
              </a:rPr>
              <a:t>The Artist is Present</a:t>
            </a:r>
            <a:r>
              <a:rPr lang="hr-HR" dirty="0">
                <a:latin typeface="Arial"/>
                <a:ea typeface="ＭＳ 明朝"/>
              </a:rPr>
              <a:t>, performans u Museum of Modern Art u New Yorku, 2010</a:t>
            </a:r>
            <a:r>
              <a:rPr lang="hr-HR" dirty="0" smtClean="0">
                <a:latin typeface="Arial"/>
                <a:ea typeface="ＭＳ 明朝"/>
              </a:rPr>
              <a:t>.</a:t>
            </a:r>
            <a:endParaRPr lang="ta-IN" dirty="0" smtClean="0">
              <a:latin typeface="Arial"/>
              <a:ea typeface="ＭＳ 明朝"/>
            </a:endParaRPr>
          </a:p>
          <a:p>
            <a:pPr>
              <a:spcAft>
                <a:spcPts val="1000"/>
              </a:spcAft>
            </a:pPr>
            <a:endParaRPr lang="en-US" dirty="0">
              <a:latin typeface="Arial"/>
              <a:ea typeface="ＭＳ 明朝"/>
            </a:endParaRPr>
          </a:p>
          <a:p>
            <a:pPr>
              <a:spcAft>
                <a:spcPts val="1000"/>
              </a:spcAft>
            </a:pPr>
            <a:endParaRPr lang="en-US" dirty="0">
              <a:latin typeface="Arial"/>
              <a:ea typeface="ＭＳ 明朝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053" y="4917825"/>
            <a:ext cx="823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hlinkClick r:id="rId5"/>
              </a:rPr>
              <a:t>https://www.anothermag.com/art-photography/12324/marina-abramovic-ulay-moved-the-art-world-the-artist-is-present-moma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612" y="5730082"/>
            <a:ext cx="8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u="sng" dirty="0">
                <a:hlinkClick r:id="rId6"/>
              </a:rPr>
              <a:t>https://www.youtube.com/watch?v=OS0Tg0IjCp4&amp;feature=emb_logo&amp;ab_channel=GMazz</a:t>
            </a:r>
            <a:r>
              <a:rPr lang="hr-H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na i Ulay - rest energy 19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76911" cy="6902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9839" y="5803078"/>
            <a:ext cx="350264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dirty="0">
                <a:latin typeface="Arial"/>
                <a:ea typeface="ＭＳ 明朝"/>
                <a:cs typeface="Arial"/>
              </a:rPr>
              <a:t>Marina Abramović i Ulay: </a:t>
            </a:r>
            <a:r>
              <a:rPr lang="hr-HR" i="1" dirty="0">
                <a:latin typeface="Arial"/>
                <a:ea typeface="ＭＳ 明朝"/>
                <a:cs typeface="Arial"/>
              </a:rPr>
              <a:t>Rest Energy</a:t>
            </a:r>
            <a:r>
              <a:rPr lang="hr-HR" dirty="0">
                <a:latin typeface="Arial"/>
                <a:ea typeface="ＭＳ 明朝"/>
                <a:cs typeface="Arial"/>
              </a:rPr>
              <a:t>, performans, </a:t>
            </a:r>
            <a:r>
              <a:rPr lang="ta-IN" dirty="0" smtClean="0">
                <a:latin typeface="Arial"/>
                <a:ea typeface="ＭＳ 明朝"/>
                <a:cs typeface="Arial"/>
              </a:rPr>
              <a:t>Amsterdam,</a:t>
            </a:r>
            <a:r>
              <a:rPr lang="hr-HR" dirty="0" smtClean="0">
                <a:latin typeface="Arial"/>
                <a:ea typeface="ＭＳ 明朝"/>
                <a:cs typeface="Arial"/>
              </a:rPr>
              <a:t>1980</a:t>
            </a:r>
            <a:r>
              <a:rPr lang="hr-HR" dirty="0">
                <a:latin typeface="Arial"/>
                <a:ea typeface="ＭＳ 明朝"/>
                <a:cs typeface="Arial"/>
              </a:rPr>
              <a:t>. </a:t>
            </a:r>
            <a:endParaRPr lang="en-US" dirty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0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248" y="436678"/>
            <a:ext cx="7250424" cy="629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ta-IN" sz="2400" b="1" dirty="0" smtClean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PERFORMANS</a:t>
            </a:r>
            <a:endParaRPr lang="en-US" sz="2400" b="1" dirty="0">
              <a:solidFill>
                <a:srgbClr val="FF0000"/>
              </a:solidFill>
              <a:latin typeface="Arial"/>
              <a:ea typeface="ＭＳ 明朝"/>
              <a:cs typeface="Arial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hr-HR" sz="2400" dirty="0">
                <a:latin typeface="Arial"/>
                <a:ea typeface="ＭＳ 明朝"/>
              </a:rPr>
              <a:t>performans je režirani ili spontani događaj koji umjetnik </a:t>
            </a:r>
            <a:r>
              <a:rPr lang="hr-HR" sz="2400" b="1" dirty="0">
                <a:latin typeface="Arial"/>
                <a:ea typeface="ＭＳ 明朝"/>
              </a:rPr>
              <a:t>izvodi izravno pred publikom </a:t>
            </a:r>
            <a:r>
              <a:rPr lang="hr-HR" sz="2400" dirty="0">
                <a:latin typeface="Arial"/>
                <a:ea typeface="ＭＳ 明朝"/>
              </a:rPr>
              <a:t>ili preko videa</a:t>
            </a:r>
            <a:endParaRPr lang="en-US" sz="2400" dirty="0">
              <a:latin typeface="Arial"/>
              <a:ea typeface="ＭＳ 明朝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hr-HR" sz="2400" dirty="0">
                <a:latin typeface="Arial"/>
                <a:ea typeface="ＭＳ 明朝"/>
              </a:rPr>
              <a:t>dokumentiran je scenarijem, fotografijom i videom</a:t>
            </a:r>
            <a:endParaRPr lang="en-US" sz="2400" dirty="0">
              <a:latin typeface="Arial"/>
              <a:ea typeface="ＭＳ 明朝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hr-HR" sz="2400" b="1" dirty="0">
                <a:latin typeface="Arial"/>
                <a:ea typeface="ＭＳ 明朝"/>
              </a:rPr>
              <a:t>tijelo je nositelj umjetničke aktivnosti</a:t>
            </a:r>
            <a:endParaRPr lang="en-US" sz="2400" b="1" dirty="0">
              <a:latin typeface="Arial"/>
              <a:ea typeface="ＭＳ 明朝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hr-HR" sz="2400" b="1" dirty="0">
                <a:latin typeface="Arial"/>
                <a:ea typeface="ＭＳ 明朝"/>
              </a:rPr>
              <a:t>izvedba ovisi o izvođaču i ne uključuje publiku (osim reakcije publike)</a:t>
            </a:r>
            <a:endParaRPr lang="en-US" sz="2400" b="1" dirty="0">
              <a:latin typeface="Arial"/>
              <a:ea typeface="ＭＳ 明朝"/>
            </a:endParaRP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hr-HR" sz="2400" dirty="0">
                <a:latin typeface="Arial"/>
                <a:ea typeface="ＭＳ 明朝"/>
              </a:rPr>
              <a:t>performans je usmjeren prema </a:t>
            </a:r>
            <a:r>
              <a:rPr lang="hr-HR" sz="2400" b="1" dirty="0">
                <a:latin typeface="Arial"/>
                <a:ea typeface="ＭＳ 明朝"/>
              </a:rPr>
              <a:t>promjeni svijeta </a:t>
            </a:r>
            <a:r>
              <a:rPr lang="hr-HR" sz="2400" dirty="0">
                <a:latin typeface="Arial"/>
                <a:ea typeface="ＭＳ 明朝"/>
              </a:rPr>
              <a:t>i suočavanju s duhovnom krizom suvremenoga </a:t>
            </a:r>
            <a:r>
              <a:rPr lang="hr-HR" sz="2400" dirty="0" smtClean="0">
                <a:latin typeface="Arial"/>
                <a:ea typeface="ＭＳ 明朝"/>
              </a:rPr>
              <a:t>doba</a:t>
            </a:r>
            <a:endParaRPr lang="ta-IN" sz="2400" dirty="0" smtClean="0">
              <a:latin typeface="Arial"/>
              <a:ea typeface="ＭＳ 明朝"/>
            </a:endParaRPr>
          </a:p>
          <a:p>
            <a:pPr marL="342900" indent="-342900">
              <a:spcAft>
                <a:spcPts val="1000"/>
              </a:spcAft>
              <a:buFont typeface="Symbol"/>
              <a:buChar char=""/>
            </a:pPr>
            <a:r>
              <a:rPr lang="ta-IN" sz="2400" dirty="0" smtClean="0">
                <a:latin typeface="Arial"/>
                <a:ea typeface="ＭＳ 明朝"/>
              </a:rPr>
              <a:t>i</a:t>
            </a:r>
            <a:r>
              <a:rPr lang="hr-HR" sz="2400" dirty="0" smtClean="0">
                <a:latin typeface="Arial"/>
                <a:ea typeface="ＭＳ 明朝"/>
              </a:rPr>
              <a:t>sto </a:t>
            </a:r>
            <a:r>
              <a:rPr lang="hr-HR" sz="2400" dirty="0">
                <a:latin typeface="Arial"/>
                <a:ea typeface="ＭＳ 明朝"/>
              </a:rPr>
              <a:t>tako 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je usmjeren </a:t>
            </a:r>
            <a:r>
              <a:rPr lang="hr-HR" sz="2400" dirty="0" smtClean="0">
                <a:latin typeface="Arial"/>
                <a:ea typeface="ＭＳ 明朝"/>
              </a:rPr>
              <a:t>prema </a:t>
            </a:r>
            <a:r>
              <a:rPr lang="hr-HR" sz="2400" dirty="0">
                <a:latin typeface="Arial"/>
                <a:ea typeface="ＭＳ 明朝"/>
              </a:rPr>
              <a:t>poticanju na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našu osobnu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b="1" dirty="0" smtClean="0">
                <a:latin typeface="Arial"/>
                <a:ea typeface="ＭＳ 明朝"/>
              </a:rPr>
              <a:t>promjenu</a:t>
            </a:r>
            <a:r>
              <a:rPr lang="hr-HR" sz="2400" dirty="0">
                <a:latin typeface="Arial"/>
                <a:ea typeface="ＭＳ 明朝"/>
              </a:rPr>
              <a:t>, </a:t>
            </a:r>
            <a:r>
              <a:rPr lang="hr-HR" sz="2400" b="1" dirty="0">
                <a:latin typeface="Arial"/>
                <a:ea typeface="ＭＳ 明朝"/>
              </a:rPr>
              <a:t>propitivanje vlastitih stavova</a:t>
            </a:r>
            <a:r>
              <a:rPr lang="hr-HR" sz="2400" dirty="0">
                <a:latin typeface="Arial"/>
                <a:ea typeface="ＭＳ 明朝"/>
              </a:rPr>
              <a:t> i </a:t>
            </a:r>
            <a:r>
              <a:rPr lang="hr-HR" sz="2400" b="1" dirty="0">
                <a:latin typeface="Arial"/>
                <a:ea typeface="ＭＳ 明朝"/>
              </a:rPr>
              <a:t>predrasuda, pozivu na emocionalni angažman i </a:t>
            </a:r>
            <a:r>
              <a:rPr lang="hr-HR" sz="2400" b="1" dirty="0" smtClean="0">
                <a:latin typeface="Arial"/>
                <a:ea typeface="ＭＳ 明朝"/>
              </a:rPr>
              <a:t>empatiju</a:t>
            </a:r>
            <a:endParaRPr lang="en-US" sz="2400" dirty="0">
              <a:latin typeface="Arial"/>
              <a:ea typeface="ＭＳ 明朝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R - Oči sanjača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4756" cy="3858567"/>
          </a:xfrm>
          <a:prstGeom prst="rect">
            <a:avLst/>
          </a:prstGeom>
        </p:spPr>
      </p:pic>
      <p:pic>
        <p:nvPicPr>
          <p:cNvPr id="5" name="Picture 4" descr="JR - Oči sanjača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16" y="3258577"/>
            <a:ext cx="4944195" cy="3599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617" y="4584736"/>
            <a:ext cx="364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a-IN" dirty="0" smtClean="0">
                <a:latin typeface="Arial"/>
                <a:ea typeface="ＭＳ 明朝"/>
                <a:cs typeface="Arial"/>
              </a:rPr>
              <a:t>J</a:t>
            </a:r>
            <a:r>
              <a:rPr lang="hr-HR" dirty="0" smtClean="0">
                <a:latin typeface="Arial"/>
                <a:ea typeface="ＭＳ 明朝"/>
                <a:cs typeface="Arial"/>
              </a:rPr>
              <a:t>R</a:t>
            </a:r>
            <a:r>
              <a:rPr lang="hr-HR" dirty="0">
                <a:latin typeface="Arial"/>
                <a:ea typeface="ＭＳ 明朝"/>
                <a:cs typeface="Arial"/>
              </a:rPr>
              <a:t>: </a:t>
            </a:r>
            <a:r>
              <a:rPr lang="hr-HR" i="1" dirty="0">
                <a:latin typeface="Arial"/>
                <a:ea typeface="ＭＳ 明朝"/>
                <a:cs typeface="Arial"/>
              </a:rPr>
              <a:t>Oči sanjača na meksičkoj granici,</a:t>
            </a:r>
            <a:r>
              <a:rPr lang="hr-HR" dirty="0">
                <a:latin typeface="Arial"/>
                <a:ea typeface="ＭＳ 明朝"/>
                <a:cs typeface="Arial"/>
              </a:rPr>
              <a:t> videozapis iz performansa i hepeninga, 2017.</a:t>
            </a:r>
            <a:endParaRPr lang="en-US" dirty="0"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4756" y="443627"/>
            <a:ext cx="3999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b="1" dirty="0" smtClean="0">
                <a:solidFill>
                  <a:srgbClr val="FF0000"/>
                </a:solidFill>
                <a:latin typeface="Arial"/>
                <a:cs typeface="Arial"/>
              </a:rPr>
              <a:t>          HEPENING</a:t>
            </a:r>
          </a:p>
          <a:p>
            <a:endParaRPr lang="ta-IN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hr-HR" sz="2400" dirty="0">
                <a:latin typeface="Arial"/>
                <a:ea typeface="ＭＳ 明朝"/>
                <a:cs typeface="Arial"/>
              </a:rPr>
              <a:t>Hepening je 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izvedba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kod koje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gledatelji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sudjeluju u onome što čine izvođači.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12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52" y="889864"/>
            <a:ext cx="7406124" cy="407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 smtClean="0">
                <a:latin typeface="Arial"/>
                <a:cs typeface="Arial"/>
              </a:rPr>
              <a:t>Još jednom: </a:t>
            </a:r>
            <a:r>
              <a:rPr lang="ta-IN" sz="2400" b="1" dirty="0" smtClean="0">
                <a:solidFill>
                  <a:srgbClr val="FF0000"/>
                </a:solidFill>
                <a:latin typeface="Arial"/>
                <a:cs typeface="Arial"/>
              </a:rPr>
              <a:t>HEPENING</a:t>
            </a:r>
          </a:p>
          <a:p>
            <a:pPr>
              <a:spcAft>
                <a:spcPts val="1000"/>
              </a:spcAft>
            </a:pPr>
            <a:endParaRPr lang="ta-IN" sz="2400" dirty="0" smtClean="0">
              <a:latin typeface="Arial"/>
              <a:ea typeface="ＭＳ 明朝"/>
              <a:cs typeface="Arial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ta-IN" sz="2400" b="1" dirty="0" smtClean="0">
                <a:latin typeface="Arial"/>
                <a:ea typeface="ＭＳ 明朝"/>
                <a:cs typeface="Arial"/>
              </a:rPr>
              <a:t>H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epening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dirty="0">
                <a:latin typeface="Arial"/>
                <a:ea typeface="ＭＳ 明朝"/>
                <a:cs typeface="Arial"/>
              </a:rPr>
              <a:t>je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djelo </a:t>
            </a:r>
            <a:r>
              <a:rPr lang="hr-HR" sz="2400" dirty="0">
                <a:latin typeface="Arial"/>
                <a:ea typeface="ＭＳ 明朝"/>
                <a:cs typeface="Arial"/>
              </a:rPr>
              <a:t>kod kojeg </a:t>
            </a:r>
            <a:r>
              <a:rPr lang="ta-IN" sz="2400" b="1" dirty="0" smtClean="0">
                <a:latin typeface="Arial"/>
                <a:ea typeface="ＭＳ 明朝"/>
                <a:cs typeface="Arial"/>
              </a:rPr>
              <a:t>gledatelji</a:t>
            </a:r>
            <a:r>
              <a:rPr lang="hr-HR" sz="2400" b="1" dirty="0" smtClean="0">
                <a:latin typeface="Arial"/>
                <a:ea typeface="ＭＳ 明朝"/>
                <a:cs typeface="Arial"/>
              </a:rPr>
              <a:t> </a:t>
            </a:r>
            <a:r>
              <a:rPr lang="hr-HR" sz="2400" b="1" dirty="0">
                <a:latin typeface="Arial"/>
                <a:ea typeface="ＭＳ 明朝"/>
                <a:cs typeface="Arial"/>
              </a:rPr>
              <a:t>sudjeluju </a:t>
            </a:r>
            <a:r>
              <a:rPr lang="hr-HR" sz="2400" dirty="0">
                <a:latin typeface="Arial"/>
                <a:ea typeface="ＭＳ 明朝"/>
                <a:cs typeface="Arial"/>
              </a:rPr>
              <a:t>u onome što čine izvođači. 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Često se </a:t>
            </a:r>
            <a:r>
              <a:rPr lang="ta-IN" sz="2400" dirty="0">
                <a:latin typeface="Arial"/>
                <a:ea typeface="ＭＳ 明朝"/>
                <a:cs typeface="Arial"/>
              </a:rPr>
              <a:t>t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emelji </a:t>
            </a:r>
            <a:r>
              <a:rPr lang="hr-HR" sz="2400" dirty="0">
                <a:latin typeface="Arial"/>
                <a:ea typeface="ＭＳ 明朝"/>
                <a:cs typeface="Arial"/>
              </a:rPr>
              <a:t>se na improvizaciji, iznenađenju te šokiranju 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publike</a:t>
            </a:r>
            <a:r>
              <a:rPr lang="ta-IN" sz="2400" dirty="0">
                <a:latin typeface="Arial"/>
                <a:ea typeface="ＭＳ 明朝"/>
                <a:cs typeface="Arial"/>
              </a:rPr>
              <a:t>.</a:t>
            </a:r>
            <a:endParaRPr lang="en-US" sz="2400" dirty="0">
              <a:latin typeface="Arial"/>
              <a:ea typeface="ＭＳ 明朝"/>
              <a:cs typeface="Arial"/>
            </a:endParaRP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ta-IN" sz="2400" dirty="0">
                <a:latin typeface="Arial"/>
                <a:ea typeface="ＭＳ 明朝"/>
                <a:cs typeface="Arial"/>
              </a:rPr>
              <a:t>O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dvija </a:t>
            </a:r>
            <a:r>
              <a:rPr lang="hr-HR" sz="2400" dirty="0">
                <a:latin typeface="Arial"/>
                <a:ea typeface="ＭＳ 明朝"/>
                <a:cs typeface="Arial"/>
              </a:rPr>
              <a:t>se često na mjestima gdje ljudi obavljaju svoje svakodnevne aktivnosti, poput parkova, ulice, podzemne željeznice (povezivanje sa svakodnevnim životom</a:t>
            </a:r>
            <a:r>
              <a:rPr lang="hr-HR" sz="2400" dirty="0" smtClean="0">
                <a:latin typeface="Arial"/>
                <a:ea typeface="ＭＳ 明朝"/>
                <a:cs typeface="Arial"/>
              </a:rPr>
              <a:t>)</a:t>
            </a:r>
            <a:r>
              <a:rPr lang="ta-IN" sz="2400" dirty="0" smtClean="0">
                <a:latin typeface="Arial"/>
                <a:ea typeface="ＭＳ 明朝"/>
                <a:cs typeface="Arial"/>
              </a:rPr>
              <a:t>.</a:t>
            </a:r>
            <a:endParaRPr lang="en-US" sz="2400" dirty="0">
              <a:latin typeface="Arial"/>
              <a:ea typeface="ＭＳ 明朝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05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105</TotalTime>
  <Words>2565</Words>
  <Application>Microsoft Macintosh PowerPoint</Application>
  <PresentationFormat>On-screen Show (4:3)</PresentationFormat>
  <Paragraphs>138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Nela</dc:creator>
  <cp:lastModifiedBy>Nela</cp:lastModifiedBy>
  <cp:revision>10</cp:revision>
  <dcterms:created xsi:type="dcterms:W3CDTF">2021-04-25T20:11:10Z</dcterms:created>
  <dcterms:modified xsi:type="dcterms:W3CDTF">2021-04-25T21:56:21Z</dcterms:modified>
</cp:coreProperties>
</file>