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1"/>
  </p:notesMasterIdLst>
  <p:handoutMasterIdLst>
    <p:handoutMasterId r:id="rId12"/>
  </p:handoutMasterIdLst>
  <p:sldIdLst>
    <p:sldId id="261" r:id="rId2"/>
    <p:sldId id="262" r:id="rId3"/>
    <p:sldId id="263" r:id="rId4"/>
    <p:sldId id="279" r:id="rId5"/>
    <p:sldId id="265" r:id="rId6"/>
    <p:sldId id="281" r:id="rId7"/>
    <p:sldId id="285" r:id="rId8"/>
    <p:sldId id="287" r:id="rId9"/>
    <p:sldId id="28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05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C1C6BDA-67F5-4286-ACF2-EC4FED940BA8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2977E94-A6AB-4E02-8E43-E89F9CF4757F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5425838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B037E2D-D1D1-491B-B323-14EE3F074A33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4" name="Rezervirano mjesto za sliku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r-HR" dirty="0"/>
          </a:p>
        </p:txBody>
      </p:sp>
      <p:sp>
        <p:nvSpPr>
          <p:cNvPr id="5" name="Rezervirano mjesto za bilješk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-HR" dirty="0" smtClean="0"/>
              <a:t>Kliknite da biste uredili stilove teksta matrice</a:t>
            </a:r>
          </a:p>
          <a:p>
            <a:pPr lvl="1" rtl="0"/>
            <a:r>
              <a:rPr lang="hr-HR" dirty="0" smtClean="0"/>
              <a:t>Druga razina</a:t>
            </a:r>
          </a:p>
          <a:p>
            <a:pPr lvl="2" rtl="0"/>
            <a:r>
              <a:rPr lang="hr-HR" dirty="0" smtClean="0"/>
              <a:t>Treća razina</a:t>
            </a:r>
          </a:p>
          <a:p>
            <a:pPr lvl="3" rtl="0"/>
            <a:r>
              <a:rPr lang="hr-HR" dirty="0" smtClean="0"/>
              <a:t>Četvrta razina</a:t>
            </a:r>
          </a:p>
          <a:p>
            <a:pPr lvl="4" rtl="0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ED491D0-8E1B-49C7-849B-A28568D9449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263258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r-HR" altLang="sr-Latn-R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366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05F3E4D-DA18-4944-A2FF-00CFCA47A9D6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pPr/>
              <a:t>‹#›</a:t>
            </a:fld>
            <a:endParaRPr lang="hr-H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64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2B5922F-65D5-43EE-A8DB-97E03E19138B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567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EC96E04-87FE-44D9-8B28-F371136F373C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7623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0"/>
            <a:ext cx="1127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06400" y="1371600"/>
            <a:ext cx="11379200" cy="5334000"/>
          </a:xfrm>
        </p:spPr>
        <p:txBody>
          <a:bodyPr rtlCol="0">
            <a:normAutofit/>
          </a:bodyPr>
          <a:lstStyle/>
          <a:p>
            <a:pPr lvl="0"/>
            <a:endParaRPr lang="hr-HR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1582400" y="6477000"/>
            <a:ext cx="609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F4827-1B74-4B3A-A0C0-7C4BFA696E83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2877925772"/>
      </p:ext>
    </p:extLst>
  </p:cSld>
  <p:clrMapOvr>
    <a:masterClrMapping/>
  </p:clrMapOvr>
  <p:transition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0"/>
            <a:ext cx="1127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371600"/>
            <a:ext cx="55880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5880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1582400" y="6477000"/>
            <a:ext cx="609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5A1E8-4DCA-4A74-B658-E7B2CE1E705F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4254373562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C0F3035-CC41-4F72-8A09-C6723AF364A5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5639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01F3C2-5842-442E-B656-B88668F9DF7C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pPr/>
              <a:t>‹#›</a:t>
            </a:fld>
            <a:endParaRPr lang="hr-H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678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BB1E795-E3BB-4FEA-85C9-B453C23EA49B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5889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1804461-B4AD-4061-A5E0-879FE4150F61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275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DDF28B-1EDF-4034-A9C8-877A2B6C3364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461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FF8F0CB-7DEE-4844-A0EC-E0A10D1BFE4C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5881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pPr rtl="0"/>
            <a:fld id="{4BEA97C8-FAD0-4285-BCF6-C6522205F7F5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7681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579538A-BB8D-47B0-BB4B-98A83D597CC5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3543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rtl="0"/>
            <a:fld id="{9C41BC9D-1C54-49A2-9E09-F7ADE5C70B60}" type="datetime1">
              <a:rPr lang="hr-HR" noProof="0" smtClean="0"/>
              <a:t>24.5.2020.</a:t>
            </a:fld>
            <a:endParaRPr lang="hr-HR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rtl="0"/>
            <a:fld id="{BD266BE7-899D-4075-917F-DBDE33B6B692}" type="slidenum">
              <a:rPr lang="hr-HR" smtClean="0"/>
              <a:pPr/>
              <a:t>‹#›</a:t>
            </a:fld>
            <a:endParaRPr lang="hr-H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454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Prikaz cijelih brojeva u računalu</a:t>
            </a:r>
            <a:endParaRPr lang="hr-HR" dirty="0"/>
          </a:p>
        </p:txBody>
      </p:sp>
      <p:sp>
        <p:nvSpPr>
          <p:cNvPr id="4" name="Podnaslov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Stjepan Šalković</a:t>
            </a:r>
            <a:endParaRPr lang="hr-HR" dirty="0"/>
          </a:p>
        </p:txBody>
      </p:sp>
      <p:sp>
        <p:nvSpPr>
          <p:cNvPr id="12291" name="Date Placeholder 3"/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162D38-A34D-42CF-8B35-6EA4E561EEA4}" type="datetime1">
              <a:rPr lang="hr-HR" altLang="sr-Latn-RS" sz="1400"/>
              <a:pPr>
                <a:spcBef>
                  <a:spcPct val="0"/>
                </a:spcBef>
                <a:buFontTx/>
                <a:buNone/>
              </a:pPr>
              <a:t>24.5.2020.</a:t>
            </a:fld>
            <a:endParaRPr lang="en-US" altLang="sr-Latn-RS" sz="140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166938" y="2000251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hr-HR" sz="36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94483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56832" y="668339"/>
            <a:ext cx="84582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altLang="sr-Latn-RS" dirty="0" smtClean="0"/>
              <a:t>Prirodni brojevi + 0</a:t>
            </a:r>
            <a:endParaRPr lang="hr-HR" altLang="sr-Latn-RS" dirty="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220717" y="1830258"/>
            <a:ext cx="11592911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hr-HR" altLang="sr-Latn-RS" sz="2400" dirty="0"/>
              <a:t>(0, 1, 2, </a:t>
            </a:r>
            <a:r>
              <a:rPr lang="hr-HR" altLang="sr-Latn-RS" sz="2400" dirty="0" smtClean="0"/>
              <a:t>….)</a:t>
            </a:r>
          </a:p>
          <a:p>
            <a:pPr>
              <a:spcBef>
                <a:spcPct val="0"/>
              </a:spcBef>
              <a:buNone/>
            </a:pPr>
            <a:r>
              <a:rPr lang="hr-HR" altLang="sr-Latn-RS" sz="2400" dirty="0" smtClean="0">
                <a:solidFill>
                  <a:srgbClr val="003366"/>
                </a:solidFill>
              </a:rPr>
              <a:t>Zapišemo u raspoloživi broj mjesta</a:t>
            </a:r>
            <a:endParaRPr lang="hr-HR" altLang="sr-Latn-RS" sz="2400" dirty="0">
              <a:solidFill>
                <a:srgbClr val="0033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 dirty="0" smtClean="0">
                <a:solidFill>
                  <a:srgbClr val="003366"/>
                </a:solidFill>
              </a:rPr>
              <a:t>8 bitova (bajt), 16 bitova, 32 bita, 64 bita</a:t>
            </a:r>
          </a:p>
          <a:p>
            <a:pPr>
              <a:spcBef>
                <a:spcPct val="0"/>
              </a:spcBef>
              <a:buNone/>
            </a:pPr>
            <a:r>
              <a:rPr lang="hr-HR" altLang="sr-Latn-RS" sz="2000" dirty="0" smtClean="0">
                <a:solidFill>
                  <a:srgbClr val="003366"/>
                </a:solidFill>
              </a:rPr>
              <a:t>C++: </a:t>
            </a:r>
            <a:r>
              <a:rPr lang="hr-HR" altLang="sr-Latn-RS" sz="2000" dirty="0" err="1" smtClean="0">
                <a:solidFill>
                  <a:srgbClr val="003366"/>
                </a:solidFill>
              </a:rPr>
              <a:t>unsigned</a:t>
            </a:r>
            <a:r>
              <a:rPr lang="hr-HR" altLang="sr-Latn-RS" sz="2000" dirty="0" smtClean="0">
                <a:solidFill>
                  <a:srgbClr val="003366"/>
                </a:solidFill>
              </a:rPr>
              <a:t> </a:t>
            </a:r>
            <a:r>
              <a:rPr lang="hr-HR" altLang="sr-Latn-RS" sz="2000" dirty="0" err="1" smtClean="0">
                <a:solidFill>
                  <a:srgbClr val="003366"/>
                </a:solidFill>
              </a:rPr>
              <a:t>int</a:t>
            </a:r>
            <a:r>
              <a:rPr lang="hr-HR" altLang="sr-Latn-RS" sz="2000" dirty="0" smtClean="0">
                <a:solidFill>
                  <a:srgbClr val="003366"/>
                </a:solidFill>
              </a:rPr>
              <a:t> (4 bajta), </a:t>
            </a:r>
            <a:r>
              <a:rPr lang="hr-HR" altLang="sr-Latn-RS" sz="2000" dirty="0" err="1" smtClean="0">
                <a:solidFill>
                  <a:srgbClr val="003366"/>
                </a:solidFill>
              </a:rPr>
              <a:t>unsigned</a:t>
            </a:r>
            <a:r>
              <a:rPr lang="hr-HR" altLang="sr-Latn-RS" sz="2000" dirty="0" smtClean="0">
                <a:solidFill>
                  <a:srgbClr val="003366"/>
                </a:solidFill>
              </a:rPr>
              <a:t> short </a:t>
            </a:r>
            <a:r>
              <a:rPr lang="hr-HR" altLang="sr-Latn-RS" sz="2000" dirty="0" err="1" smtClean="0">
                <a:solidFill>
                  <a:srgbClr val="003366"/>
                </a:solidFill>
              </a:rPr>
              <a:t>int</a:t>
            </a:r>
            <a:r>
              <a:rPr lang="hr-HR" altLang="sr-Latn-RS" sz="2000" dirty="0" smtClean="0">
                <a:solidFill>
                  <a:srgbClr val="003366"/>
                </a:solidFill>
              </a:rPr>
              <a:t> (2 </a:t>
            </a:r>
            <a:r>
              <a:rPr lang="hr-HR" altLang="sr-Latn-RS" sz="2000" dirty="0">
                <a:solidFill>
                  <a:srgbClr val="003366"/>
                </a:solidFill>
              </a:rPr>
              <a:t>bajta), </a:t>
            </a:r>
            <a:r>
              <a:rPr lang="hr-HR" altLang="sr-Latn-RS" sz="2000" dirty="0" err="1">
                <a:solidFill>
                  <a:srgbClr val="003366"/>
                </a:solidFill>
              </a:rPr>
              <a:t>unsigned</a:t>
            </a:r>
            <a:r>
              <a:rPr lang="hr-HR" altLang="sr-Latn-RS" sz="2000" dirty="0">
                <a:solidFill>
                  <a:srgbClr val="003366"/>
                </a:solidFill>
              </a:rPr>
              <a:t> </a:t>
            </a:r>
            <a:r>
              <a:rPr lang="hr-HR" altLang="sr-Latn-RS" sz="2000" dirty="0" err="1">
                <a:solidFill>
                  <a:srgbClr val="003366"/>
                </a:solidFill>
              </a:rPr>
              <a:t>long</a:t>
            </a:r>
            <a:r>
              <a:rPr lang="hr-HR" altLang="sr-Latn-RS" sz="2000" dirty="0">
                <a:solidFill>
                  <a:srgbClr val="003366"/>
                </a:solidFill>
              </a:rPr>
              <a:t> </a:t>
            </a:r>
            <a:r>
              <a:rPr lang="hr-HR" altLang="sr-Latn-RS" sz="2000" dirty="0" err="1">
                <a:solidFill>
                  <a:srgbClr val="003366"/>
                </a:solidFill>
              </a:rPr>
              <a:t>long</a:t>
            </a:r>
            <a:r>
              <a:rPr lang="hr-HR" altLang="sr-Latn-RS" sz="2000" dirty="0">
                <a:solidFill>
                  <a:srgbClr val="003366"/>
                </a:solidFill>
              </a:rPr>
              <a:t> </a:t>
            </a:r>
            <a:r>
              <a:rPr lang="hr-HR" altLang="sr-Latn-RS" sz="2000" dirty="0" err="1" smtClean="0">
                <a:solidFill>
                  <a:srgbClr val="003366"/>
                </a:solidFill>
              </a:rPr>
              <a:t>int</a:t>
            </a:r>
            <a:r>
              <a:rPr lang="hr-HR" altLang="sr-Latn-RS" sz="2000" dirty="0" smtClean="0">
                <a:solidFill>
                  <a:srgbClr val="003366"/>
                </a:solidFill>
              </a:rPr>
              <a:t> (8 bajtova)  </a:t>
            </a:r>
            <a:endParaRPr lang="hr-HR" altLang="sr-Latn-RS" sz="2000" dirty="0">
              <a:solidFill>
                <a:srgbClr val="003366"/>
              </a:solidFill>
            </a:endParaRPr>
          </a:p>
        </p:txBody>
      </p:sp>
      <p:sp>
        <p:nvSpPr>
          <p:cNvPr id="14341" name="TekstniOkvir 5"/>
          <p:cNvSpPr txBox="1">
            <a:spLocks noChangeArrowheads="1"/>
          </p:cNvSpPr>
          <p:nvPr/>
        </p:nvSpPr>
        <p:spPr bwMode="auto">
          <a:xfrm>
            <a:off x="1800092" y="5637246"/>
            <a:ext cx="777167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 dirty="0" smtClean="0"/>
              <a:t>Raspon cijelih brojeva bez predznaka: </a:t>
            </a:r>
            <a:r>
              <a:rPr lang="hr-HR" altLang="sr-Latn-RS" sz="2400" dirty="0"/>
              <a:t>0 do 255 u </a:t>
            </a:r>
            <a:r>
              <a:rPr lang="hr-HR" altLang="sr-Latn-RS" sz="2400" dirty="0" smtClean="0"/>
              <a:t>bajtu.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2400" dirty="0" smtClean="0"/>
              <a:t>Općenito za n bitova: 0 do 2</a:t>
            </a:r>
            <a:r>
              <a:rPr lang="hr-HR" altLang="sr-Latn-RS" sz="2400" baseline="30000" dirty="0" smtClean="0"/>
              <a:t>n</a:t>
            </a:r>
            <a:r>
              <a:rPr lang="hr-HR" altLang="sr-Latn-RS" sz="2400" dirty="0" smtClean="0"/>
              <a:t>-1</a:t>
            </a:r>
            <a:endParaRPr lang="hr-HR" altLang="sr-Latn-RS" sz="2400" baseline="30000" dirty="0" smtClean="0"/>
          </a:p>
        </p:txBody>
      </p:sp>
      <p:sp>
        <p:nvSpPr>
          <p:cNvPr id="14342" name="AutoShape 8" descr="Slikovni rezultat za memorija ra&amp;ccaron;unala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hr-HR" altLang="sr-Latn-RS" sz="1800"/>
          </a:p>
        </p:txBody>
      </p:sp>
      <p:sp>
        <p:nvSpPr>
          <p:cNvPr id="14343" name="AutoShape 10" descr="Slikovni rezultat za memorija ra&amp;ccaron;unala"/>
          <p:cNvSpPr>
            <a:spLocks noChangeAspect="1" noChangeArrowheads="1"/>
          </p:cNvSpPr>
          <p:nvPr/>
        </p:nvSpPr>
        <p:spPr bwMode="auto">
          <a:xfrm>
            <a:off x="2719389" y="4762500"/>
            <a:ext cx="18573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hr-HR" altLang="sr-Latn-RS" sz="1800"/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3686"/>
              </p:ext>
            </p:extLst>
          </p:nvPr>
        </p:nvGraphicFramePr>
        <p:xfrm>
          <a:off x="1831975" y="3610239"/>
          <a:ext cx="8127999" cy="1854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103318436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4159772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9039986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83780337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34290779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134853109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97380659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43911835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91687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2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5685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548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…..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…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017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255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864196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7895671" y="6456384"/>
            <a:ext cx="3352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 err="1" smtClean="0">
                <a:latin typeface="Arial" panose="020B0604020202020204" pitchFamily="34" charset="0"/>
              </a:rPr>
              <a:t>unsigned</a:t>
            </a:r>
            <a:r>
              <a:rPr lang="hr-HR" dirty="0" smtClean="0">
                <a:latin typeface="Arial" panose="020B0604020202020204" pitchFamily="34" charset="0"/>
              </a:rPr>
              <a:t> </a:t>
            </a:r>
            <a:r>
              <a:rPr lang="hr-HR" dirty="0" err="1" smtClean="0">
                <a:latin typeface="Arial" panose="020B0604020202020204" pitchFamily="34" charset="0"/>
              </a:rPr>
              <a:t>int</a:t>
            </a:r>
            <a:r>
              <a:rPr lang="hr-HR" dirty="0" smtClean="0">
                <a:latin typeface="Arial" panose="020B0604020202020204" pitchFamily="34" charset="0"/>
              </a:rPr>
              <a:t>: 0 do </a:t>
            </a:r>
            <a:r>
              <a:rPr lang="hr-HR" dirty="0">
                <a:latin typeface="Arial" panose="020B0604020202020204" pitchFamily="34" charset="0"/>
              </a:rPr>
              <a:t>4294967295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4194520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124" name="Rectangle 92"/>
          <p:cNvSpPr>
            <a:spLocks noChangeArrowheads="1"/>
          </p:cNvSpPr>
          <p:nvPr/>
        </p:nvSpPr>
        <p:spPr bwMode="auto">
          <a:xfrm>
            <a:off x="193677" y="3609976"/>
            <a:ext cx="6408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1" lang="hr-HR" sz="2400" i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Primjer:</a:t>
            </a:r>
            <a:r>
              <a:rPr kumimoji="1" lang="hr-HR" sz="2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8-bitni registar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74663" y="514353"/>
            <a:ext cx="11277600" cy="1143000"/>
          </a:xfrm>
        </p:spPr>
        <p:txBody>
          <a:bodyPr>
            <a:normAutofit fontScale="90000"/>
          </a:bodyPr>
          <a:lstStyle/>
          <a:p>
            <a:r>
              <a:rPr lang="hr-HR" altLang="sr-Latn-RS" dirty="0" smtClean="0"/>
              <a:t>Negativni binarni brojevi</a:t>
            </a:r>
            <a:br>
              <a:rPr lang="hr-HR" altLang="sr-Latn-RS" dirty="0" smtClean="0"/>
            </a:br>
            <a:r>
              <a:rPr lang="hr-HR" dirty="0"/>
              <a:t>A) Predznak + apsolutna vrijednost</a:t>
            </a:r>
            <a:endParaRPr lang="en-US" altLang="sr-Latn-RS" dirty="0"/>
          </a:p>
        </p:txBody>
      </p:sp>
      <p:graphicFrame>
        <p:nvGraphicFramePr>
          <p:cNvPr id="172241" name="Group 20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079669791"/>
              </p:ext>
            </p:extLst>
          </p:nvPr>
        </p:nvGraphicFramePr>
        <p:xfrm>
          <a:off x="2711451" y="5300663"/>
          <a:ext cx="3402013" cy="1189038"/>
        </p:xfrm>
        <a:graphic>
          <a:graphicData uri="http://schemas.openxmlformats.org/drawingml/2006/table">
            <a:tbl>
              <a:tblPr/>
              <a:tblGrid>
                <a:gridCol w="377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94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hr-H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32" marB="45732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+</a:t>
                      </a:r>
                    </a:p>
                  </a:txBody>
                  <a:tcPr marT="45732" marB="4573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hr-H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32" marB="45732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hr-H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5393" name="Group 4"/>
          <p:cNvGrpSpPr>
            <a:grpSpLocks/>
          </p:cNvGrpSpPr>
          <p:nvPr/>
        </p:nvGrpSpPr>
        <p:grpSpPr bwMode="auto">
          <a:xfrm>
            <a:off x="3721101" y="3502026"/>
            <a:ext cx="1439863" cy="360363"/>
            <a:chOff x="521" y="2659"/>
            <a:chExt cx="907" cy="227"/>
          </a:xfrm>
        </p:grpSpPr>
        <p:sp>
          <p:nvSpPr>
            <p:cNvPr id="15417" name="Rectangle 5"/>
            <p:cNvSpPr>
              <a:spLocks noChangeArrowheads="1"/>
            </p:cNvSpPr>
            <p:nvPr/>
          </p:nvSpPr>
          <p:spPr bwMode="auto">
            <a:xfrm>
              <a:off x="521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5418" name="Rectangle 6"/>
            <p:cNvSpPr>
              <a:spLocks noChangeArrowheads="1"/>
            </p:cNvSpPr>
            <p:nvPr/>
          </p:nvSpPr>
          <p:spPr bwMode="auto">
            <a:xfrm>
              <a:off x="748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5419" name="Rectangle 7"/>
            <p:cNvSpPr>
              <a:spLocks noChangeArrowheads="1"/>
            </p:cNvSpPr>
            <p:nvPr/>
          </p:nvSpPr>
          <p:spPr bwMode="auto">
            <a:xfrm>
              <a:off x="975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5420" name="Rectangle 8"/>
            <p:cNvSpPr>
              <a:spLocks noChangeArrowheads="1"/>
            </p:cNvSpPr>
            <p:nvPr/>
          </p:nvSpPr>
          <p:spPr bwMode="auto">
            <a:xfrm>
              <a:off x="1201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15394" name="Group 9"/>
          <p:cNvGrpSpPr>
            <a:grpSpLocks/>
          </p:cNvGrpSpPr>
          <p:nvPr/>
        </p:nvGrpSpPr>
        <p:grpSpPr bwMode="auto">
          <a:xfrm>
            <a:off x="5160963" y="3502026"/>
            <a:ext cx="1439863" cy="360363"/>
            <a:chOff x="1429" y="2659"/>
            <a:chExt cx="907" cy="227"/>
          </a:xfrm>
        </p:grpSpPr>
        <p:sp>
          <p:nvSpPr>
            <p:cNvPr id="15413" name="Rectangle 10"/>
            <p:cNvSpPr>
              <a:spLocks noChangeArrowheads="1"/>
            </p:cNvSpPr>
            <p:nvPr/>
          </p:nvSpPr>
          <p:spPr bwMode="auto">
            <a:xfrm>
              <a:off x="1429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5414" name="Rectangle 11"/>
            <p:cNvSpPr>
              <a:spLocks noChangeArrowheads="1"/>
            </p:cNvSpPr>
            <p:nvPr/>
          </p:nvSpPr>
          <p:spPr bwMode="auto">
            <a:xfrm>
              <a:off x="1656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5415" name="Rectangle 12"/>
            <p:cNvSpPr>
              <a:spLocks noChangeArrowheads="1"/>
            </p:cNvSpPr>
            <p:nvPr/>
          </p:nvSpPr>
          <p:spPr bwMode="auto">
            <a:xfrm>
              <a:off x="1883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5416" name="Rectangle 13"/>
            <p:cNvSpPr>
              <a:spLocks noChangeArrowheads="1"/>
            </p:cNvSpPr>
            <p:nvPr/>
          </p:nvSpPr>
          <p:spPr bwMode="auto">
            <a:xfrm>
              <a:off x="2109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 dirty="0">
                  <a:latin typeface="Tahoma" panose="020B0604030504040204" pitchFamily="34" charset="0"/>
                </a:rPr>
                <a:t>0</a:t>
              </a:r>
            </a:p>
          </p:txBody>
        </p:sp>
      </p:grpSp>
      <p:grpSp>
        <p:nvGrpSpPr>
          <p:cNvPr id="15395" name="Group 15"/>
          <p:cNvGrpSpPr>
            <a:grpSpLocks/>
          </p:cNvGrpSpPr>
          <p:nvPr/>
        </p:nvGrpSpPr>
        <p:grpSpPr bwMode="auto">
          <a:xfrm>
            <a:off x="3721101" y="4005263"/>
            <a:ext cx="1439863" cy="360362"/>
            <a:chOff x="521" y="2659"/>
            <a:chExt cx="907" cy="227"/>
          </a:xfrm>
        </p:grpSpPr>
        <p:sp>
          <p:nvSpPr>
            <p:cNvPr id="15409" name="Rectangle 16"/>
            <p:cNvSpPr>
              <a:spLocks noChangeArrowheads="1"/>
            </p:cNvSpPr>
            <p:nvPr/>
          </p:nvSpPr>
          <p:spPr bwMode="auto">
            <a:xfrm>
              <a:off x="521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5410" name="Rectangle 17"/>
            <p:cNvSpPr>
              <a:spLocks noChangeArrowheads="1"/>
            </p:cNvSpPr>
            <p:nvPr/>
          </p:nvSpPr>
          <p:spPr bwMode="auto">
            <a:xfrm>
              <a:off x="748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5411" name="Rectangle 18"/>
            <p:cNvSpPr>
              <a:spLocks noChangeArrowheads="1"/>
            </p:cNvSpPr>
            <p:nvPr/>
          </p:nvSpPr>
          <p:spPr bwMode="auto">
            <a:xfrm>
              <a:off x="975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5412" name="Rectangle 19"/>
            <p:cNvSpPr>
              <a:spLocks noChangeArrowheads="1"/>
            </p:cNvSpPr>
            <p:nvPr/>
          </p:nvSpPr>
          <p:spPr bwMode="auto">
            <a:xfrm>
              <a:off x="1201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 dirty="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15396" name="Group 20"/>
          <p:cNvGrpSpPr>
            <a:grpSpLocks/>
          </p:cNvGrpSpPr>
          <p:nvPr/>
        </p:nvGrpSpPr>
        <p:grpSpPr bwMode="auto">
          <a:xfrm>
            <a:off x="5162551" y="4005263"/>
            <a:ext cx="1439863" cy="360362"/>
            <a:chOff x="1429" y="2659"/>
            <a:chExt cx="907" cy="227"/>
          </a:xfrm>
        </p:grpSpPr>
        <p:sp>
          <p:nvSpPr>
            <p:cNvPr id="15405" name="Rectangle 21"/>
            <p:cNvSpPr>
              <a:spLocks noChangeArrowheads="1"/>
            </p:cNvSpPr>
            <p:nvPr/>
          </p:nvSpPr>
          <p:spPr bwMode="auto">
            <a:xfrm>
              <a:off x="1429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5406" name="Rectangle 22"/>
            <p:cNvSpPr>
              <a:spLocks noChangeArrowheads="1"/>
            </p:cNvSpPr>
            <p:nvPr/>
          </p:nvSpPr>
          <p:spPr bwMode="auto">
            <a:xfrm>
              <a:off x="1656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15407" name="Rectangle 23"/>
            <p:cNvSpPr>
              <a:spLocks noChangeArrowheads="1"/>
            </p:cNvSpPr>
            <p:nvPr/>
          </p:nvSpPr>
          <p:spPr bwMode="auto">
            <a:xfrm>
              <a:off x="1883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>
                  <a:latin typeface="Tahoma" panose="020B0604030504040204" pitchFamily="34" charset="0"/>
                </a:rPr>
                <a:t>0</a:t>
              </a:r>
            </a:p>
          </p:txBody>
        </p:sp>
        <p:sp>
          <p:nvSpPr>
            <p:cNvPr id="15408" name="Rectangle 24"/>
            <p:cNvSpPr>
              <a:spLocks noChangeArrowheads="1"/>
            </p:cNvSpPr>
            <p:nvPr/>
          </p:nvSpPr>
          <p:spPr bwMode="auto">
            <a:xfrm>
              <a:off x="2109" y="2659"/>
              <a:ext cx="227" cy="2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r-HR" altLang="sr-Latn-RS" sz="2400" dirty="0">
                  <a:latin typeface="Tahoma" panose="020B0604030504040204" pitchFamily="34" charset="0"/>
                </a:rPr>
                <a:t>0</a:t>
              </a:r>
            </a:p>
          </p:txBody>
        </p:sp>
      </p:grpSp>
      <p:sp>
        <p:nvSpPr>
          <p:cNvPr id="172123" name="Rectangle 91"/>
          <p:cNvSpPr>
            <a:spLocks noChangeArrowheads="1"/>
          </p:cNvSpPr>
          <p:nvPr/>
        </p:nvSpPr>
        <p:spPr bwMode="auto">
          <a:xfrm>
            <a:off x="2635251" y="2319340"/>
            <a:ext cx="69564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1" lang="hr-HR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Krajnji </a:t>
            </a:r>
            <a:r>
              <a:rPr kumimoji="1" lang="hr-HR" sz="2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lijevi bit </a:t>
            </a:r>
            <a:r>
              <a:rPr kumimoji="1" lang="hr-HR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je: </a:t>
            </a:r>
            <a:endParaRPr kumimoji="1" lang="hr-HR" sz="24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kumimoji="1" lang="hr-HR" sz="2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ako je broj negativan, ili 0 ako je broj </a:t>
            </a:r>
            <a:r>
              <a:rPr kumimoji="1" lang="hr-HR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pozitivan.</a:t>
            </a:r>
            <a:endParaRPr kumimoji="1" lang="hr-HR" sz="24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2125" name="Rectangle 93"/>
          <p:cNvSpPr>
            <a:spLocks noChangeArrowheads="1"/>
          </p:cNvSpPr>
          <p:nvPr/>
        </p:nvSpPr>
        <p:spPr bwMode="auto">
          <a:xfrm>
            <a:off x="6816726" y="3429000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1" lang="hr-HR" sz="2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kumimoji="1" lang="hr-HR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  <a:endParaRPr kumimoji="1" lang="hr-HR" sz="24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400" name="Rectangle 94"/>
          <p:cNvSpPr>
            <a:spLocks noChangeArrowheads="1"/>
          </p:cNvSpPr>
          <p:nvPr/>
        </p:nvSpPr>
        <p:spPr bwMode="auto">
          <a:xfrm>
            <a:off x="6167438" y="5300663"/>
            <a:ext cx="3384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hr-HR" altLang="sr-Latn-RS" sz="2400" i="1" dirty="0">
                <a:solidFill>
                  <a:srgbClr val="000066"/>
                </a:solidFill>
                <a:sym typeface="Wingdings" panose="05000000000000000000" pitchFamily="2" charset="2"/>
              </a:rPr>
              <a:t>Rezultat nije 0!</a:t>
            </a:r>
          </a:p>
        </p:txBody>
      </p:sp>
      <p:sp>
        <p:nvSpPr>
          <p:cNvPr id="172128" name="Rectangle 96"/>
          <p:cNvSpPr>
            <a:spLocks noChangeArrowheads="1"/>
          </p:cNvSpPr>
          <p:nvPr/>
        </p:nvSpPr>
        <p:spPr bwMode="auto">
          <a:xfrm>
            <a:off x="6816726" y="3933825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1" lang="hr-HR" sz="2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kumimoji="1" lang="hr-HR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  <a:endParaRPr kumimoji="1" lang="hr-HR" sz="24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2129" name="Rectangle 97"/>
          <p:cNvSpPr>
            <a:spLocks noChangeArrowheads="1"/>
          </p:cNvSpPr>
          <p:nvPr/>
        </p:nvSpPr>
        <p:spPr bwMode="auto">
          <a:xfrm>
            <a:off x="2711450" y="4724400"/>
            <a:ext cx="68405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kumimoji="1" lang="hr-HR" sz="2400" i="1" dirty="0">
                <a:solidFill>
                  <a:srgbClr val="000066"/>
                </a:solidFill>
                <a:sym typeface="Wingdings" pitchFamily="2" charset="2"/>
              </a:rPr>
              <a:t>Provjerimo: </a:t>
            </a:r>
            <a:r>
              <a:rPr kumimoji="1" lang="hr-HR" sz="2400" i="1" dirty="0" smtClean="0">
                <a:solidFill>
                  <a:srgbClr val="000066"/>
                </a:solidFill>
                <a:sym typeface="Wingdings" pitchFamily="2" charset="2"/>
              </a:rPr>
              <a:t>20-20=20+(-20) </a:t>
            </a:r>
            <a:r>
              <a:rPr kumimoji="1" lang="hr-HR" sz="2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=     1010 1000 = -40???</a:t>
            </a:r>
            <a:endParaRPr kumimoji="1" lang="hr-HR" sz="2400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403" name="Rectangle 210"/>
          <p:cNvSpPr>
            <a:spLocks noChangeArrowheads="1"/>
          </p:cNvSpPr>
          <p:nvPr/>
        </p:nvSpPr>
        <p:spPr bwMode="auto">
          <a:xfrm>
            <a:off x="6311900" y="5791201"/>
            <a:ext cx="3384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hr-HR" altLang="sr-Latn-RS" sz="1800" i="1" dirty="0">
                <a:solidFill>
                  <a:srgbClr val="CC3300"/>
                </a:solidFill>
                <a:sym typeface="Wingdings" panose="05000000000000000000" pitchFamily="2" charset="2"/>
              </a:rPr>
              <a:t>Ovakav zapis negativnog broja neprimjeren je za računanje!</a:t>
            </a:r>
          </a:p>
        </p:txBody>
      </p:sp>
    </p:spTree>
    <p:extLst>
      <p:ext uri="{BB962C8B-B14F-4D97-AF65-F5344CB8AC3E}">
        <p14:creationId xmlns:p14="http://schemas.microsoft.com/office/powerpoint/2010/main" val="77624576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2593" y="511065"/>
            <a:ext cx="11277600" cy="1143000"/>
          </a:xfrm>
        </p:spPr>
        <p:txBody>
          <a:bodyPr/>
          <a:lstStyle/>
          <a:p>
            <a:r>
              <a:rPr lang="hr-HR" dirty="0" smtClean="0"/>
              <a:t>Raspon</a:t>
            </a:r>
            <a:endParaRPr lang="hr-HR" dirty="0"/>
          </a:p>
        </p:txBody>
      </p:sp>
      <p:graphicFrame>
        <p:nvGraphicFramePr>
          <p:cNvPr id="6" name="Rezervirano mjesto tablice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47890020"/>
              </p:ext>
            </p:extLst>
          </p:nvPr>
        </p:nvGraphicFramePr>
        <p:xfrm>
          <a:off x="1266090" y="4299098"/>
          <a:ext cx="8089461" cy="1854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98829">
                  <a:extLst>
                    <a:ext uri="{9D8B030D-6E8A-4147-A177-3AD203B41FA5}">
                      <a16:colId xmlns:a16="http://schemas.microsoft.com/office/drawing/2014/main" val="1033184360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4159772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2090399863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83780337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2342907796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13485310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973806592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443911835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391687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2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-1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5685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-2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548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…..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…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017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-127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864196"/>
                  </a:ext>
                </a:extLst>
              </a:tr>
            </a:tbl>
          </a:graphicData>
        </a:graphic>
      </p:graphicFrame>
      <p:sp>
        <p:nvSpPr>
          <p:cNvPr id="4" name="TekstniOkvir 31"/>
          <p:cNvSpPr txBox="1">
            <a:spLocks noChangeArrowheads="1"/>
          </p:cNvSpPr>
          <p:nvPr/>
        </p:nvSpPr>
        <p:spPr bwMode="auto">
          <a:xfrm>
            <a:off x="3290341" y="6148218"/>
            <a:ext cx="303159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dirty="0"/>
              <a:t>Raspon -127 do 127 u </a:t>
            </a:r>
            <a:r>
              <a:rPr lang="hr-HR" altLang="sr-Latn-RS" sz="1800" dirty="0" smtClean="0"/>
              <a:t>bajtu</a:t>
            </a:r>
          </a:p>
          <a:p>
            <a:pPr>
              <a:spcBef>
                <a:spcPct val="0"/>
              </a:spcBef>
              <a:buNone/>
            </a:pPr>
            <a:r>
              <a:rPr lang="hr-HR" altLang="sr-Latn-RS" sz="1800" dirty="0" smtClean="0"/>
              <a:t>Općenito: -2</a:t>
            </a:r>
            <a:r>
              <a:rPr lang="hr-HR" altLang="sr-Latn-RS" sz="1800" baseline="30000" dirty="0" smtClean="0"/>
              <a:t>n-1</a:t>
            </a:r>
            <a:r>
              <a:rPr lang="hr-HR" altLang="sr-Latn-RS" sz="1800" dirty="0" smtClean="0"/>
              <a:t>-1  do 2</a:t>
            </a:r>
            <a:r>
              <a:rPr lang="hr-HR" altLang="sr-Latn-RS" sz="1800" baseline="30000" dirty="0" smtClean="0"/>
              <a:t>n-1</a:t>
            </a:r>
            <a:r>
              <a:rPr lang="hr-HR" altLang="sr-Latn-RS" sz="1800" dirty="0" smtClean="0"/>
              <a:t>-1</a:t>
            </a:r>
            <a:endParaRPr lang="hr-HR" altLang="sr-Latn-RS" sz="1800" baseline="30000" dirty="0"/>
          </a:p>
          <a:p>
            <a:pPr>
              <a:spcBef>
                <a:spcPct val="0"/>
              </a:spcBef>
              <a:buNone/>
            </a:pPr>
            <a:endParaRPr lang="hr-HR" altLang="sr-Latn-RS" sz="1800" baseline="30000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307058"/>
              </p:ext>
            </p:extLst>
          </p:nvPr>
        </p:nvGraphicFramePr>
        <p:xfrm>
          <a:off x="1266089" y="2449978"/>
          <a:ext cx="8089461" cy="184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98829">
                  <a:extLst>
                    <a:ext uri="{9D8B030D-6E8A-4147-A177-3AD203B41FA5}">
                      <a16:colId xmlns:a16="http://schemas.microsoft.com/office/drawing/2014/main" val="1033184360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4159772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2090399863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83780337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2342907796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13485310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973806592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443911835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39168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2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5685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548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…..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…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017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127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864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7951318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/>
          <p:cNvSpPr txBox="1">
            <a:spLocks noChangeArrowheads="1"/>
          </p:cNvSpPr>
          <p:nvPr/>
        </p:nvSpPr>
        <p:spPr bwMode="auto">
          <a:xfrm>
            <a:off x="6359087" y="2938571"/>
            <a:ext cx="3671888" cy="2743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i="1" dirty="0"/>
              <a:t>Uoči:</a:t>
            </a:r>
            <a:r>
              <a:rPr lang="hr-HR" altLang="sr-Latn-RS" sz="1800" i="1" dirty="0">
                <a:latin typeface="Tahoma" panose="020B0604030504040204" pitchFamily="34" charset="0"/>
              </a:rPr>
              <a:t> </a:t>
            </a:r>
            <a:r>
              <a:rPr lang="hr-HR" altLang="sr-Latn-RS" sz="1800" i="1" dirty="0" smtClean="0">
                <a:latin typeface="Tahoma" panose="020B0604030504040204" pitchFamily="34" charset="0"/>
              </a:rPr>
              <a:t>20+(- 20)=0</a:t>
            </a:r>
            <a:endParaRPr lang="hr-HR" altLang="sr-Latn-RS" sz="1800" i="1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i="1" dirty="0" smtClean="0">
                <a:latin typeface="Tahoma" panose="020B0604030504040204" pitchFamily="34" charset="0"/>
              </a:rPr>
              <a:t> </a:t>
            </a:r>
            <a:endParaRPr lang="hr-HR" altLang="sr-Latn-RS" sz="1800" i="1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dirty="0">
                <a:solidFill>
                  <a:srgbClr val="339966"/>
                </a:solidFill>
                <a:latin typeface="Tahoma" panose="020B0604030504040204" pitchFamily="34" charset="0"/>
              </a:rPr>
              <a:t>	</a:t>
            </a:r>
            <a:r>
              <a:rPr lang="hr-HR" altLang="sr-Latn-RS" sz="1800" dirty="0" smtClean="0">
                <a:solidFill>
                  <a:srgbClr val="339966"/>
                </a:solidFill>
                <a:latin typeface="Tahoma" panose="020B0604030504040204" pitchFamily="34" charset="0"/>
              </a:rPr>
              <a:t>000</a:t>
            </a:r>
            <a:r>
              <a:rPr lang="hr-HR" altLang="sr-Latn-RS" sz="1800" dirty="0" smtClean="0">
                <a:latin typeface="Tahoma" panose="020B0604030504040204" pitchFamily="34" charset="0"/>
              </a:rPr>
              <a:t>10100</a:t>
            </a:r>
            <a:endParaRPr lang="hr-HR" altLang="sr-Latn-RS" sz="1800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dirty="0">
                <a:latin typeface="Tahoma" panose="020B0604030504040204" pitchFamily="34" charset="0"/>
              </a:rPr>
              <a:t>      </a:t>
            </a:r>
            <a:r>
              <a:rPr lang="hr-HR" altLang="sr-Latn-RS" sz="1800" u="sng" dirty="0">
                <a:latin typeface="Tahoma" panose="020B0604030504040204" pitchFamily="34" charset="0"/>
              </a:rPr>
              <a:t> +	</a:t>
            </a:r>
            <a:r>
              <a:rPr lang="hr-HR" altLang="sr-Latn-RS" sz="1800" u="sng" dirty="0" smtClean="0">
                <a:latin typeface="Tahoma" panose="020B0604030504040204" pitchFamily="34" charset="0"/>
              </a:rPr>
              <a:t>11101100</a:t>
            </a:r>
            <a:endParaRPr lang="hr-HR" altLang="sr-Latn-RS" sz="1800" u="sng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dirty="0">
                <a:latin typeface="Tahoma" panose="020B0604030504040204" pitchFamily="34" charset="0"/>
              </a:rPr>
              <a:t>         </a:t>
            </a:r>
            <a:r>
              <a:rPr lang="hr-HR" altLang="sr-Latn-RS" sz="1800" dirty="0" smtClean="0">
                <a:latin typeface="Tahoma" panose="020B0604030504040204" pitchFamily="34" charset="0"/>
              </a:rPr>
              <a:t> </a:t>
            </a:r>
            <a:r>
              <a:rPr lang="hr-HR" altLang="sr-Latn-RS" sz="1800" dirty="0" smtClean="0">
                <a:solidFill>
                  <a:schemeClr val="bg2">
                    <a:lumMod val="75000"/>
                  </a:schemeClr>
                </a:solidFill>
                <a:latin typeface="Tahoma" panose="020B0604030504040204" pitchFamily="34" charset="0"/>
              </a:rPr>
              <a:t>1 </a:t>
            </a:r>
            <a:r>
              <a:rPr lang="hr-HR" altLang="sr-Latn-RS" sz="1800" dirty="0" smtClean="0">
                <a:solidFill>
                  <a:srgbClr val="FF0000"/>
                </a:solidFill>
                <a:latin typeface="Tahoma" panose="020B0604030504040204" pitchFamily="34" charset="0"/>
              </a:rPr>
              <a:t>00000000</a:t>
            </a:r>
            <a:endParaRPr lang="hr-HR" altLang="sr-Latn-RS" sz="1800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b="1" dirty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dirty="0"/>
          </a:p>
        </p:txBody>
      </p:sp>
      <p:sp>
        <p:nvSpPr>
          <p:cNvPr id="17411" name="Rectangle 9"/>
          <p:cNvSpPr>
            <a:spLocks noGrp="1" noChangeArrowheads="1"/>
          </p:cNvSpPr>
          <p:nvPr>
            <p:ph type="title"/>
          </p:nvPr>
        </p:nvSpPr>
        <p:spPr>
          <a:xfrm>
            <a:off x="1428915" y="424356"/>
            <a:ext cx="8458200" cy="1143000"/>
          </a:xfrm>
        </p:spPr>
        <p:txBody>
          <a:bodyPr/>
          <a:lstStyle/>
          <a:p>
            <a:r>
              <a:rPr lang="hr-HR" altLang="sr-Latn-RS" sz="3200" dirty="0"/>
              <a:t>Negativni binarni brojevi</a:t>
            </a:r>
            <a:r>
              <a:rPr lang="hr-HR" altLang="sr-Latn-RS" sz="3200" dirty="0" smtClean="0"/>
              <a:t/>
            </a:r>
            <a:br>
              <a:rPr lang="hr-HR" altLang="sr-Latn-RS" sz="3200" dirty="0" smtClean="0"/>
            </a:br>
            <a:r>
              <a:rPr lang="hr-HR" altLang="sr-Latn-RS" sz="3200" dirty="0" smtClean="0"/>
              <a:t>B</a:t>
            </a:r>
            <a:r>
              <a:rPr lang="hr-HR" altLang="sr-Latn-RS" sz="3200" dirty="0"/>
              <a:t>) tehnikom dvojnog komplementa: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idx="1"/>
          </p:nvPr>
        </p:nvSpPr>
        <p:spPr>
          <a:xfrm>
            <a:off x="683886" y="1876427"/>
            <a:ext cx="8713787" cy="1582737"/>
          </a:xfrm>
        </p:spPr>
        <p:txBody>
          <a:bodyPr/>
          <a:lstStyle/>
          <a:p>
            <a:pPr lvl="1"/>
            <a:r>
              <a:rPr lang="hr-HR" altLang="sr-Latn-RS" dirty="0"/>
              <a:t>nule pretvaramo u jedinice, a jedinice u nule (komplement) </a:t>
            </a:r>
          </a:p>
          <a:p>
            <a:pPr lvl="1"/>
            <a:r>
              <a:rPr lang="hr-HR" altLang="sr-Latn-RS" dirty="0"/>
              <a:t>zatim </a:t>
            </a:r>
            <a:r>
              <a:rPr lang="hr-HR" altLang="sr-Latn-RS" dirty="0" smtClean="0"/>
              <a:t>komplementu </a:t>
            </a:r>
            <a:r>
              <a:rPr lang="hr-HR" altLang="sr-Latn-RS" dirty="0"/>
              <a:t>dodajemo 1 (dvojni komplement)</a:t>
            </a: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1428915" y="2867518"/>
            <a:ext cx="3671888" cy="2743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1200"/>
              </a:spcBef>
              <a:buNone/>
            </a:pPr>
            <a:r>
              <a:rPr lang="hr-HR" altLang="sr-Latn-RS" sz="1800" dirty="0" smtClean="0">
                <a:latin typeface="Tahoma" panose="020B0604030504040204" pitchFamily="34" charset="0"/>
              </a:rPr>
              <a:t>20</a:t>
            </a:r>
            <a:r>
              <a:rPr lang="hr-HR" altLang="sr-Latn-RS" sz="1800" baseline="-25000" dirty="0" smtClean="0">
                <a:latin typeface="Tahoma" panose="020B0604030504040204" pitchFamily="34" charset="0"/>
              </a:rPr>
              <a:t>(10</a:t>
            </a:r>
            <a:r>
              <a:rPr lang="hr-HR" altLang="sr-Latn-RS" sz="1800" baseline="-25000" dirty="0">
                <a:latin typeface="Tahoma" panose="020B0604030504040204" pitchFamily="34" charset="0"/>
              </a:rPr>
              <a:t>)</a:t>
            </a:r>
            <a:r>
              <a:rPr lang="hr-HR" altLang="sr-Latn-RS" sz="1800" dirty="0">
                <a:latin typeface="Tahoma" panose="020B0604030504040204" pitchFamily="34" charset="0"/>
              </a:rPr>
              <a:t> </a:t>
            </a:r>
            <a:r>
              <a:rPr lang="hr-HR" altLang="sr-Latn-RS" sz="1800" dirty="0"/>
              <a:t> → </a:t>
            </a:r>
            <a:r>
              <a:rPr lang="hr-HR" altLang="sr-Latn-RS" sz="1800" dirty="0" smtClean="0">
                <a:solidFill>
                  <a:srgbClr val="339966"/>
                </a:solidFill>
                <a:latin typeface="Tahoma" panose="020B0604030504040204" pitchFamily="34" charset="0"/>
              </a:rPr>
              <a:t>000</a:t>
            </a:r>
            <a:r>
              <a:rPr lang="hr-HR" altLang="sr-Latn-RS" sz="1800" dirty="0" smtClean="0">
                <a:latin typeface="Tahoma" panose="020B0604030504040204" pitchFamily="34" charset="0"/>
              </a:rPr>
              <a:t>10100</a:t>
            </a:r>
            <a:r>
              <a:rPr lang="hr-HR" altLang="sr-Latn-RS" sz="1800" baseline="-25000" dirty="0" smtClean="0">
                <a:latin typeface="Tahoma" panose="020B0604030504040204" pitchFamily="34" charset="0"/>
              </a:rPr>
              <a:t>(2</a:t>
            </a:r>
            <a:r>
              <a:rPr lang="hr-HR" altLang="sr-Latn-RS" sz="1800" baseline="-25000" dirty="0">
                <a:latin typeface="Tahoma" panose="020B0604030504040204" pitchFamily="34" charset="0"/>
              </a:rPr>
              <a:t>)</a:t>
            </a:r>
            <a:endParaRPr lang="hr-HR" altLang="sr-Latn-RS" sz="1800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i="1" dirty="0"/>
              <a:t>Dvojni komplement: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hr-HR" altLang="sr-Latn-RS" sz="1800" dirty="0" smtClean="0">
                <a:solidFill>
                  <a:srgbClr val="339966"/>
                </a:solidFill>
                <a:latin typeface="Tahoma" panose="020B0604030504040204" pitchFamily="34" charset="0"/>
              </a:rPr>
              <a:t>000</a:t>
            </a:r>
            <a:r>
              <a:rPr lang="hr-HR" altLang="sr-Latn-RS" sz="1800" dirty="0" smtClean="0">
                <a:latin typeface="Tahoma" panose="020B0604030504040204" pitchFamily="34" charset="0"/>
              </a:rPr>
              <a:t>10100</a:t>
            </a:r>
            <a:endParaRPr lang="hr-HR" altLang="sr-Latn-RS" sz="1800" dirty="0">
              <a:latin typeface="Tahoma" panose="020B0604030504040204" pitchFamily="34" charset="0"/>
            </a:endParaRPr>
          </a:p>
          <a:p>
            <a:pPr lvl="2" eaLnBrk="1" hangingPunct="1">
              <a:spcBef>
                <a:spcPct val="0"/>
              </a:spcBef>
              <a:buFontTx/>
              <a:buNone/>
            </a:pPr>
            <a:endParaRPr lang="hr-HR" altLang="sr-Latn-RS" sz="800" dirty="0">
              <a:latin typeface="Tahoma" panose="020B0604030504040204" pitchFamily="34" charset="0"/>
            </a:endParaRP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hr-HR" altLang="sr-Latn-RS" sz="1800" dirty="0" smtClean="0">
                <a:latin typeface="Tahoma" panose="020B0604030504040204" pitchFamily="34" charset="0"/>
              </a:rPr>
              <a:t>11101011</a:t>
            </a:r>
            <a:endParaRPr lang="hr-HR" altLang="sr-Latn-RS" sz="1800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dirty="0">
                <a:latin typeface="Tahoma" panose="020B0604030504040204" pitchFamily="34" charset="0"/>
              </a:rPr>
              <a:t>       </a:t>
            </a:r>
            <a:r>
              <a:rPr lang="hr-HR" altLang="sr-Latn-RS" sz="1800" u="sng" dirty="0">
                <a:latin typeface="Tahoma" panose="020B0604030504040204" pitchFamily="34" charset="0"/>
              </a:rPr>
              <a:t>+                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dirty="0">
                <a:latin typeface="Tahoma" panose="020B0604030504040204" pitchFamily="34" charset="0"/>
              </a:rPr>
              <a:t>	</a:t>
            </a:r>
            <a:r>
              <a:rPr lang="hr-HR" altLang="sr-Latn-RS" sz="1800" dirty="0" smtClean="0">
                <a:latin typeface="Tahoma" panose="020B0604030504040204" pitchFamily="34" charset="0"/>
              </a:rPr>
              <a:t>11101100</a:t>
            </a:r>
            <a:endParaRPr lang="hr-HR" altLang="sr-Latn-RS" sz="1800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dirty="0" smtClean="0">
                <a:latin typeface="Tahoma" panose="020B0604030504040204" pitchFamily="34" charset="0"/>
              </a:rPr>
              <a:t>11101100</a:t>
            </a:r>
            <a:r>
              <a:rPr lang="hr-HR" altLang="sr-Latn-RS" sz="1800" baseline="-25000" dirty="0" smtClean="0">
                <a:latin typeface="Tahoma" panose="020B0604030504040204" pitchFamily="34" charset="0"/>
              </a:rPr>
              <a:t>(DK) </a:t>
            </a:r>
            <a:r>
              <a:rPr lang="hr-HR" altLang="sr-Latn-RS" sz="1800" dirty="0"/>
              <a:t>→</a:t>
            </a:r>
            <a:r>
              <a:rPr lang="hr-HR" altLang="sr-Latn-RS" sz="1800" dirty="0">
                <a:latin typeface="Tahoma" panose="020B0604030504040204" pitchFamily="34" charset="0"/>
              </a:rPr>
              <a:t> - </a:t>
            </a:r>
            <a:r>
              <a:rPr lang="hr-HR" altLang="sr-Latn-RS" sz="1800" dirty="0" smtClean="0">
                <a:latin typeface="Tahoma" panose="020B0604030504040204" pitchFamily="34" charset="0"/>
              </a:rPr>
              <a:t>20</a:t>
            </a:r>
            <a:r>
              <a:rPr lang="hr-HR" altLang="sr-Latn-RS" sz="2400" baseline="-25000" dirty="0" smtClean="0"/>
              <a:t>(10</a:t>
            </a:r>
            <a:r>
              <a:rPr lang="hr-HR" altLang="sr-Latn-RS" sz="2400" baseline="-25000" dirty="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02923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2593" y="511065"/>
            <a:ext cx="11277600" cy="1143000"/>
          </a:xfrm>
        </p:spPr>
        <p:txBody>
          <a:bodyPr/>
          <a:lstStyle/>
          <a:p>
            <a:r>
              <a:rPr lang="hr-HR" dirty="0" smtClean="0"/>
              <a:t>Raspon u dvojnom komplementu</a:t>
            </a:r>
            <a:endParaRPr lang="hr-HR" dirty="0"/>
          </a:p>
        </p:txBody>
      </p:sp>
      <p:graphicFrame>
        <p:nvGraphicFramePr>
          <p:cNvPr id="6" name="Rezervirano mjesto tablice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43087788"/>
              </p:ext>
            </p:extLst>
          </p:nvPr>
        </p:nvGraphicFramePr>
        <p:xfrm>
          <a:off x="1149132" y="2140689"/>
          <a:ext cx="8089461" cy="1854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98829">
                  <a:extLst>
                    <a:ext uri="{9D8B030D-6E8A-4147-A177-3AD203B41FA5}">
                      <a16:colId xmlns:a16="http://schemas.microsoft.com/office/drawing/2014/main" val="1033184360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4159772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2090399863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83780337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2342907796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13485310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973806592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443911835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391687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-128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2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-127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5685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-126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548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…..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…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017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-1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864196"/>
                  </a:ext>
                </a:extLst>
              </a:tr>
            </a:tbl>
          </a:graphicData>
        </a:graphic>
      </p:graphicFrame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59717"/>
              </p:ext>
            </p:extLst>
          </p:nvPr>
        </p:nvGraphicFramePr>
        <p:xfrm>
          <a:off x="1149132" y="3994889"/>
          <a:ext cx="8089461" cy="18491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98829">
                  <a:extLst>
                    <a:ext uri="{9D8B030D-6E8A-4147-A177-3AD203B41FA5}">
                      <a16:colId xmlns:a16="http://schemas.microsoft.com/office/drawing/2014/main" val="1033184360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4159772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2090399863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83780337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2342907796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134853109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973806592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443911835"/>
                    </a:ext>
                  </a:extLst>
                </a:gridCol>
                <a:gridCol w="898829">
                  <a:extLst>
                    <a:ext uri="{9D8B030D-6E8A-4147-A177-3AD203B41FA5}">
                      <a16:colId xmlns:a16="http://schemas.microsoft.com/office/drawing/2014/main" val="339168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2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5685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548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…..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…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017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0</a:t>
                      </a:r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hr-H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rgbClr val="0070C0"/>
                          </a:solidFill>
                        </a:rPr>
                        <a:t>127</a:t>
                      </a:r>
                      <a:endParaRPr lang="hr-H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864196"/>
                  </a:ext>
                </a:extLst>
              </a:tr>
            </a:tbl>
          </a:graphicData>
        </a:graphic>
      </p:graphicFrame>
      <p:sp>
        <p:nvSpPr>
          <p:cNvPr id="7" name="TekstniOkvir 1"/>
          <p:cNvSpPr txBox="1">
            <a:spLocks noChangeArrowheads="1"/>
          </p:cNvSpPr>
          <p:nvPr/>
        </p:nvSpPr>
        <p:spPr bwMode="auto">
          <a:xfrm>
            <a:off x="2517776" y="6059488"/>
            <a:ext cx="303159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dirty="0"/>
              <a:t>Raspon -128 do 127 u </a:t>
            </a:r>
            <a:r>
              <a:rPr lang="hr-HR" altLang="sr-Latn-RS" sz="1800" dirty="0" smtClean="0"/>
              <a:t>bajtu</a:t>
            </a:r>
          </a:p>
          <a:p>
            <a:pPr>
              <a:spcBef>
                <a:spcPct val="0"/>
              </a:spcBef>
              <a:buNone/>
            </a:pPr>
            <a:r>
              <a:rPr lang="hr-HR" altLang="sr-Latn-RS" sz="1800" dirty="0"/>
              <a:t>Općenito: -</a:t>
            </a:r>
            <a:r>
              <a:rPr lang="hr-HR" altLang="sr-Latn-RS" sz="1800" dirty="0" smtClean="0"/>
              <a:t>2</a:t>
            </a:r>
            <a:r>
              <a:rPr lang="hr-HR" altLang="sr-Latn-RS" sz="1800" baseline="30000" dirty="0" smtClean="0"/>
              <a:t>n-1</a:t>
            </a:r>
            <a:r>
              <a:rPr lang="hr-HR" altLang="sr-Latn-RS" sz="1800" dirty="0" smtClean="0"/>
              <a:t>  </a:t>
            </a:r>
            <a:r>
              <a:rPr lang="hr-HR" altLang="sr-Latn-RS" sz="1800" dirty="0"/>
              <a:t>do 2</a:t>
            </a:r>
            <a:r>
              <a:rPr lang="hr-HR" altLang="sr-Latn-RS" sz="1800" baseline="30000" dirty="0"/>
              <a:t>n-1</a:t>
            </a:r>
            <a:r>
              <a:rPr lang="hr-HR" altLang="sr-Latn-RS" sz="1800" dirty="0"/>
              <a:t>-1</a:t>
            </a:r>
            <a:endParaRPr lang="hr-HR" altLang="sr-Latn-RS" sz="1800" baseline="30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dirty="0"/>
          </a:p>
        </p:txBody>
      </p:sp>
      <p:sp>
        <p:nvSpPr>
          <p:cNvPr id="3" name="Pravokutnik 2"/>
          <p:cNvSpPr/>
          <p:nvPr/>
        </p:nvSpPr>
        <p:spPr>
          <a:xfrm>
            <a:off x="7532431" y="6488668"/>
            <a:ext cx="3656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 err="1" smtClean="0"/>
              <a:t>int</a:t>
            </a:r>
            <a:r>
              <a:rPr lang="hr-HR" dirty="0" smtClean="0"/>
              <a:t>: -2 147 483 648 do 2 147 483 647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4454748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68960" y="451104"/>
            <a:ext cx="11277600" cy="1143000"/>
          </a:xfrm>
        </p:spPr>
        <p:txBody>
          <a:bodyPr/>
          <a:lstStyle/>
          <a:p>
            <a:r>
              <a:rPr lang="hr-HR" dirty="0" smtClean="0"/>
              <a:t>Zadaci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1121664" y="2407920"/>
            <a:ext cx="8534400" cy="3102864"/>
          </a:xfrm>
        </p:spPr>
        <p:txBody>
          <a:bodyPr>
            <a:normAutofit/>
          </a:bodyPr>
          <a:lstStyle/>
          <a:p>
            <a:r>
              <a:rPr lang="hr-HR" sz="3200" dirty="0" smtClean="0"/>
              <a:t>Zapiši 27 u bajt. </a:t>
            </a:r>
            <a:endParaRPr lang="hr-HR" sz="3200" dirty="0"/>
          </a:p>
          <a:p>
            <a:r>
              <a:rPr lang="hr-HR" sz="3200" dirty="0" smtClean="0"/>
              <a:t>Zapiši -27 u bajt: </a:t>
            </a:r>
          </a:p>
          <a:p>
            <a:pPr lvl="1"/>
            <a:r>
              <a:rPr lang="hr-HR" sz="3200" dirty="0" smtClean="0"/>
              <a:t>pomoću predznaka i apsolutne vrijednosti,</a:t>
            </a:r>
          </a:p>
          <a:p>
            <a:pPr lvl="1"/>
            <a:r>
              <a:rPr lang="hr-HR" sz="3200" dirty="0" smtClean="0"/>
              <a:t>pomoću dvojnog komplementa.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15A1E8-4DCA-4A74-B658-E7B2CE1E705F}" type="slidenum">
              <a:rPr lang="en-GB" altLang="sr-Latn-RS" smtClean="0"/>
              <a:pPr>
                <a:defRPr/>
              </a:pPr>
              <a:t>7</a:t>
            </a:fld>
            <a:endParaRPr lang="en-GB" altLang="sr-Latn-RS"/>
          </a:p>
        </p:txBody>
      </p:sp>
      <p:sp>
        <p:nvSpPr>
          <p:cNvPr id="6" name="Pravokutnik 5"/>
          <p:cNvSpPr/>
          <p:nvPr/>
        </p:nvSpPr>
        <p:spPr>
          <a:xfrm>
            <a:off x="9358126" y="2591538"/>
            <a:ext cx="1173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 smtClean="0"/>
              <a:t>0001 1011</a:t>
            </a:r>
            <a:endParaRPr lang="hr-HR" dirty="0"/>
          </a:p>
        </p:txBody>
      </p:sp>
      <p:sp>
        <p:nvSpPr>
          <p:cNvPr id="7" name="Pravokutnik 6"/>
          <p:cNvSpPr/>
          <p:nvPr/>
        </p:nvSpPr>
        <p:spPr>
          <a:xfrm>
            <a:off x="9358127" y="3774686"/>
            <a:ext cx="1173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/>
              <a:t>1001 1011</a:t>
            </a:r>
          </a:p>
        </p:txBody>
      </p:sp>
      <p:sp>
        <p:nvSpPr>
          <p:cNvPr id="8" name="Pravokutnik 7"/>
          <p:cNvSpPr/>
          <p:nvPr/>
        </p:nvSpPr>
        <p:spPr>
          <a:xfrm>
            <a:off x="9358127" y="4273403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/>
              <a:t>11100101</a:t>
            </a:r>
          </a:p>
        </p:txBody>
      </p:sp>
    </p:spTree>
    <p:extLst>
      <p:ext uri="{BB962C8B-B14F-4D97-AF65-F5344CB8AC3E}">
        <p14:creationId xmlns:p14="http://schemas.microsoft.com/office/powerpoint/2010/main" val="3904092312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68960" y="451104"/>
            <a:ext cx="11277600" cy="1143000"/>
          </a:xfrm>
        </p:spPr>
        <p:txBody>
          <a:bodyPr/>
          <a:lstStyle/>
          <a:p>
            <a:r>
              <a:rPr lang="hr-HR" dirty="0" smtClean="0"/>
              <a:t>Zadaci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568960" y="2484120"/>
            <a:ext cx="11070336" cy="310286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hr-HR" sz="2800" dirty="0" smtClean="0"/>
              <a:t>Zapiši dan tvog rođenja u bajt </a:t>
            </a:r>
            <a:endParaRPr lang="hr-HR" sz="2800" dirty="0"/>
          </a:p>
          <a:p>
            <a:pPr marL="514350" indent="-514350">
              <a:buFont typeface="+mj-lt"/>
              <a:buAutoNum type="alphaUcPeriod"/>
            </a:pPr>
            <a:r>
              <a:rPr lang="hr-HR" sz="2800" dirty="0" smtClean="0"/>
              <a:t>Zapiši  broj iz zadataka A) ali sa negativnim predznakom u bajt </a:t>
            </a:r>
          </a:p>
          <a:p>
            <a:pPr marL="971550" lvl="1" indent="-514350">
              <a:buFont typeface="+mj-lt"/>
              <a:buAutoNum type="alphaUcPeriod"/>
            </a:pPr>
            <a:r>
              <a:rPr lang="hr-HR" sz="2800" dirty="0" smtClean="0"/>
              <a:t>pomoću predznaka i apsolutne vrijednosti</a:t>
            </a:r>
          </a:p>
          <a:p>
            <a:pPr marL="971550" lvl="1" indent="-514350">
              <a:buFont typeface="+mj-lt"/>
              <a:buAutoNum type="alphaUcPeriod"/>
            </a:pPr>
            <a:r>
              <a:rPr lang="hr-HR" sz="2800" dirty="0" smtClean="0"/>
              <a:t>Pomoću dvojnog komplementa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15A1E8-4DCA-4A74-B658-E7B2CE1E705F}" type="slidenum">
              <a:rPr lang="en-GB" altLang="sr-Latn-RS" smtClean="0"/>
              <a:pPr>
                <a:defRPr/>
              </a:pPr>
              <a:t>8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710658827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9421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sustava Offic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Retrospektiva</Template>
  <TotalTime>155</TotalTime>
  <Words>558</Words>
  <Application>Microsoft Office PowerPoint</Application>
  <PresentationFormat>Široki zaslon</PresentationFormat>
  <Paragraphs>293</Paragraphs>
  <Slides>9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Wingdings</vt:lpstr>
      <vt:lpstr>Retrospektiva</vt:lpstr>
      <vt:lpstr>Prikaz cijelih brojeva u računalu</vt:lpstr>
      <vt:lpstr>Prirodni brojevi + 0</vt:lpstr>
      <vt:lpstr>Negativni binarni brojevi A) Predznak + apsolutna vrijednost</vt:lpstr>
      <vt:lpstr>Raspon</vt:lpstr>
      <vt:lpstr>Negativni binarni brojevi B) tehnikom dvojnog komplementa:</vt:lpstr>
      <vt:lpstr>Raspon u dvojnom komplementu</vt:lpstr>
      <vt:lpstr>Zadaci</vt:lpstr>
      <vt:lpstr>Zadaci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Mjerne jedinice informacija</dc:title>
  <dc:creator>ss</dc:creator>
  <cp:lastModifiedBy>ss</cp:lastModifiedBy>
  <cp:revision>25</cp:revision>
  <dcterms:created xsi:type="dcterms:W3CDTF">2020-05-21T11:51:17Z</dcterms:created>
  <dcterms:modified xsi:type="dcterms:W3CDTF">2020-05-24T20:30:10Z</dcterms:modified>
</cp:coreProperties>
</file>