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0" r:id="rId8"/>
    <p:sldId id="262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160B73-1E22-4369-845B-7B4FB351B7E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5120676-ED4B-4595-B30C-C8888427E220}">
      <dgm:prSet/>
      <dgm:spPr/>
      <dgm:t>
        <a:bodyPr/>
        <a:lstStyle/>
        <a:p>
          <a:r>
            <a:rPr lang="hr-HR"/>
            <a:t>ZNANOST:</a:t>
          </a:r>
          <a:endParaRPr lang="en-US"/>
        </a:p>
      </dgm:t>
    </dgm:pt>
    <dgm:pt modelId="{4284E8C4-5511-44C4-99DF-0C81B465F9E6}" type="parTrans" cxnId="{98F31207-84F9-44BF-AB3F-F2B77EE711A8}">
      <dgm:prSet/>
      <dgm:spPr/>
      <dgm:t>
        <a:bodyPr/>
        <a:lstStyle/>
        <a:p>
          <a:endParaRPr lang="en-US"/>
        </a:p>
      </dgm:t>
    </dgm:pt>
    <dgm:pt modelId="{438ABAE1-FF4E-44ED-B201-40049D0C51ED}" type="sibTrans" cxnId="{98F31207-84F9-44BF-AB3F-F2B77EE711A8}">
      <dgm:prSet/>
      <dgm:spPr/>
      <dgm:t>
        <a:bodyPr/>
        <a:lstStyle/>
        <a:p>
          <a:endParaRPr lang="en-US"/>
        </a:p>
      </dgm:t>
    </dgm:pt>
    <dgm:pt modelId="{9C164F5E-5386-4D17-AC4C-DB84F90976CD}">
      <dgm:prSet/>
      <dgm:spPr/>
      <dgm:t>
        <a:bodyPr/>
        <a:lstStyle/>
        <a:p>
          <a:r>
            <a:rPr lang="hr-HR"/>
            <a:t>1. RUSSELL. Filozofija za laike  ( str. 21.-22.) –odgovoriti na pitanja</a:t>
          </a:r>
          <a:endParaRPr lang="en-US"/>
        </a:p>
      </dgm:t>
    </dgm:pt>
    <dgm:pt modelId="{33451891-1A58-49E8-978B-23C1A0578A79}" type="parTrans" cxnId="{D3282256-E722-4931-A938-256CD70386C6}">
      <dgm:prSet/>
      <dgm:spPr/>
      <dgm:t>
        <a:bodyPr/>
        <a:lstStyle/>
        <a:p>
          <a:endParaRPr lang="en-US"/>
        </a:p>
      </dgm:t>
    </dgm:pt>
    <dgm:pt modelId="{D203470E-15F9-4ED0-985C-3795B15DE684}" type="sibTrans" cxnId="{D3282256-E722-4931-A938-256CD70386C6}">
      <dgm:prSet/>
      <dgm:spPr/>
      <dgm:t>
        <a:bodyPr/>
        <a:lstStyle/>
        <a:p>
          <a:endParaRPr lang="en-US"/>
        </a:p>
      </dgm:t>
    </dgm:pt>
    <dgm:pt modelId="{81C5A5AA-B205-4741-A441-864D70AF17DA}">
      <dgm:prSet/>
      <dgm:spPr/>
      <dgm:t>
        <a:bodyPr/>
        <a:lstStyle/>
        <a:p>
          <a:r>
            <a:rPr lang="hr-HR"/>
            <a:t>2. T. Nagel : Što to sve znači? ( str. 23.) - -odgovoriti na pitanja</a:t>
          </a:r>
          <a:endParaRPr lang="en-US"/>
        </a:p>
      </dgm:t>
    </dgm:pt>
    <dgm:pt modelId="{1A9E8454-90AF-4067-871A-DD324D306C05}" type="parTrans" cxnId="{13824654-73FA-4EB7-8D8F-2B32A6C263BE}">
      <dgm:prSet/>
      <dgm:spPr/>
      <dgm:t>
        <a:bodyPr/>
        <a:lstStyle/>
        <a:p>
          <a:endParaRPr lang="en-US"/>
        </a:p>
      </dgm:t>
    </dgm:pt>
    <dgm:pt modelId="{62037C35-50E6-42EE-9777-921F9A8189D2}" type="sibTrans" cxnId="{13824654-73FA-4EB7-8D8F-2B32A6C263BE}">
      <dgm:prSet/>
      <dgm:spPr/>
      <dgm:t>
        <a:bodyPr/>
        <a:lstStyle/>
        <a:p>
          <a:endParaRPr lang="en-US"/>
        </a:p>
      </dgm:t>
    </dgm:pt>
    <dgm:pt modelId="{5FD96A28-6FE9-451A-8B1A-F16FDAE9ECD7}">
      <dgm:prSet/>
      <dgm:spPr/>
      <dgm:t>
        <a:bodyPr/>
        <a:lstStyle/>
        <a:p>
          <a:r>
            <a:rPr lang="hr-HR"/>
            <a:t>3. L. Wittgenstein: Tractatus logico-philosophicus ( str. 25.)  -odgovoriti na pitanja</a:t>
          </a:r>
          <a:endParaRPr lang="en-US"/>
        </a:p>
      </dgm:t>
    </dgm:pt>
    <dgm:pt modelId="{BB7A6972-D219-41A2-AA4B-DF0B06A5ADC3}" type="parTrans" cxnId="{010908AE-C5CC-4B20-B96D-42EE1331CE18}">
      <dgm:prSet/>
      <dgm:spPr/>
      <dgm:t>
        <a:bodyPr/>
        <a:lstStyle/>
        <a:p>
          <a:endParaRPr lang="en-US"/>
        </a:p>
      </dgm:t>
    </dgm:pt>
    <dgm:pt modelId="{56353945-E95A-4661-B642-1EFB0A1E1714}" type="sibTrans" cxnId="{010908AE-C5CC-4B20-B96D-42EE1331CE18}">
      <dgm:prSet/>
      <dgm:spPr/>
      <dgm:t>
        <a:bodyPr/>
        <a:lstStyle/>
        <a:p>
          <a:endParaRPr lang="en-US"/>
        </a:p>
      </dgm:t>
    </dgm:pt>
    <dgm:pt modelId="{4F458876-F750-48C6-8DCC-97A3306AF924}" type="pres">
      <dgm:prSet presAssocID="{9B160B73-1E22-4369-845B-7B4FB351B7EB}" presName="linear" presStyleCnt="0">
        <dgm:presLayoutVars>
          <dgm:animLvl val="lvl"/>
          <dgm:resizeHandles val="exact"/>
        </dgm:presLayoutVars>
      </dgm:prSet>
      <dgm:spPr/>
    </dgm:pt>
    <dgm:pt modelId="{00EAA92D-36BF-4702-BC09-374A13B1AA66}" type="pres">
      <dgm:prSet presAssocID="{D5120676-ED4B-4595-B30C-C8888427E22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B52AB22-48A2-40E4-BABD-C240432B7756}" type="pres">
      <dgm:prSet presAssocID="{438ABAE1-FF4E-44ED-B201-40049D0C51ED}" presName="spacer" presStyleCnt="0"/>
      <dgm:spPr/>
    </dgm:pt>
    <dgm:pt modelId="{18DD7605-C9ED-4101-ABAA-E8325C2AE4AD}" type="pres">
      <dgm:prSet presAssocID="{9C164F5E-5386-4D17-AC4C-DB84F90976C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D03A78C-DF61-4BED-A859-A9D23BA3B147}" type="pres">
      <dgm:prSet presAssocID="{D203470E-15F9-4ED0-985C-3795B15DE684}" presName="spacer" presStyleCnt="0"/>
      <dgm:spPr/>
    </dgm:pt>
    <dgm:pt modelId="{741EEFEF-DCBE-4376-A8A8-27AC64A9465A}" type="pres">
      <dgm:prSet presAssocID="{81C5A5AA-B205-4741-A441-864D70AF17D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EAA39AD-78EA-458F-B281-B54699F7E1AE}" type="pres">
      <dgm:prSet presAssocID="{62037C35-50E6-42EE-9777-921F9A8189D2}" presName="spacer" presStyleCnt="0"/>
      <dgm:spPr/>
    </dgm:pt>
    <dgm:pt modelId="{EDE18912-8D0B-4758-A6B1-6D9F1A574590}" type="pres">
      <dgm:prSet presAssocID="{5FD96A28-6FE9-451A-8B1A-F16FDAE9ECD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8F31207-84F9-44BF-AB3F-F2B77EE711A8}" srcId="{9B160B73-1E22-4369-845B-7B4FB351B7EB}" destId="{D5120676-ED4B-4595-B30C-C8888427E220}" srcOrd="0" destOrd="0" parTransId="{4284E8C4-5511-44C4-99DF-0C81B465F9E6}" sibTransId="{438ABAE1-FF4E-44ED-B201-40049D0C51ED}"/>
    <dgm:cxn modelId="{B79BF02B-8C53-44C1-8C22-2B720674205B}" type="presOf" srcId="{D5120676-ED4B-4595-B30C-C8888427E220}" destId="{00EAA92D-36BF-4702-BC09-374A13B1AA66}" srcOrd="0" destOrd="0" presId="urn:microsoft.com/office/officeart/2005/8/layout/vList2"/>
    <dgm:cxn modelId="{E70BA35C-5F9F-48A3-B437-2FCC7A5C4AF1}" type="presOf" srcId="{9B160B73-1E22-4369-845B-7B4FB351B7EB}" destId="{4F458876-F750-48C6-8DCC-97A3306AF924}" srcOrd="0" destOrd="0" presId="urn:microsoft.com/office/officeart/2005/8/layout/vList2"/>
    <dgm:cxn modelId="{B9EEFF53-4813-4363-9B9E-8BB2BE1CA4C0}" type="presOf" srcId="{9C164F5E-5386-4D17-AC4C-DB84F90976CD}" destId="{18DD7605-C9ED-4101-ABAA-E8325C2AE4AD}" srcOrd="0" destOrd="0" presId="urn:microsoft.com/office/officeart/2005/8/layout/vList2"/>
    <dgm:cxn modelId="{13824654-73FA-4EB7-8D8F-2B32A6C263BE}" srcId="{9B160B73-1E22-4369-845B-7B4FB351B7EB}" destId="{81C5A5AA-B205-4741-A441-864D70AF17DA}" srcOrd="2" destOrd="0" parTransId="{1A9E8454-90AF-4067-871A-DD324D306C05}" sibTransId="{62037C35-50E6-42EE-9777-921F9A8189D2}"/>
    <dgm:cxn modelId="{D3282256-E722-4931-A938-256CD70386C6}" srcId="{9B160B73-1E22-4369-845B-7B4FB351B7EB}" destId="{9C164F5E-5386-4D17-AC4C-DB84F90976CD}" srcOrd="1" destOrd="0" parTransId="{33451891-1A58-49E8-978B-23C1A0578A79}" sibTransId="{D203470E-15F9-4ED0-985C-3795B15DE684}"/>
    <dgm:cxn modelId="{84A2FF9B-A6D3-42CC-855F-7B30553AC693}" type="presOf" srcId="{81C5A5AA-B205-4741-A441-864D70AF17DA}" destId="{741EEFEF-DCBE-4376-A8A8-27AC64A9465A}" srcOrd="0" destOrd="0" presId="urn:microsoft.com/office/officeart/2005/8/layout/vList2"/>
    <dgm:cxn modelId="{010908AE-C5CC-4B20-B96D-42EE1331CE18}" srcId="{9B160B73-1E22-4369-845B-7B4FB351B7EB}" destId="{5FD96A28-6FE9-451A-8B1A-F16FDAE9ECD7}" srcOrd="3" destOrd="0" parTransId="{BB7A6972-D219-41A2-AA4B-DF0B06A5ADC3}" sibTransId="{56353945-E95A-4661-B642-1EFB0A1E1714}"/>
    <dgm:cxn modelId="{8F9641C1-6C3A-4525-AE3F-0B9720F3401A}" type="presOf" srcId="{5FD96A28-6FE9-451A-8B1A-F16FDAE9ECD7}" destId="{EDE18912-8D0B-4758-A6B1-6D9F1A574590}" srcOrd="0" destOrd="0" presId="urn:microsoft.com/office/officeart/2005/8/layout/vList2"/>
    <dgm:cxn modelId="{F2ECCADE-9EBB-44B0-9D20-74CCF9E86488}" type="presParOf" srcId="{4F458876-F750-48C6-8DCC-97A3306AF924}" destId="{00EAA92D-36BF-4702-BC09-374A13B1AA66}" srcOrd="0" destOrd="0" presId="urn:microsoft.com/office/officeart/2005/8/layout/vList2"/>
    <dgm:cxn modelId="{500C1A48-37C8-4122-8C5F-46210EFF2F80}" type="presParOf" srcId="{4F458876-F750-48C6-8DCC-97A3306AF924}" destId="{FB52AB22-48A2-40E4-BABD-C240432B7756}" srcOrd="1" destOrd="0" presId="urn:microsoft.com/office/officeart/2005/8/layout/vList2"/>
    <dgm:cxn modelId="{0DA40D1D-AEBC-41F9-80AC-F7C525C2F918}" type="presParOf" srcId="{4F458876-F750-48C6-8DCC-97A3306AF924}" destId="{18DD7605-C9ED-4101-ABAA-E8325C2AE4AD}" srcOrd="2" destOrd="0" presId="urn:microsoft.com/office/officeart/2005/8/layout/vList2"/>
    <dgm:cxn modelId="{53A9C008-AC7C-4A4A-ABD8-29C2B0AB35E2}" type="presParOf" srcId="{4F458876-F750-48C6-8DCC-97A3306AF924}" destId="{6D03A78C-DF61-4BED-A859-A9D23BA3B147}" srcOrd="3" destOrd="0" presId="urn:microsoft.com/office/officeart/2005/8/layout/vList2"/>
    <dgm:cxn modelId="{EE528ABB-01D1-4738-BCD2-078667025B92}" type="presParOf" srcId="{4F458876-F750-48C6-8DCC-97A3306AF924}" destId="{741EEFEF-DCBE-4376-A8A8-27AC64A9465A}" srcOrd="4" destOrd="0" presId="urn:microsoft.com/office/officeart/2005/8/layout/vList2"/>
    <dgm:cxn modelId="{6441C886-000A-49E0-A634-43F20B731D52}" type="presParOf" srcId="{4F458876-F750-48C6-8DCC-97A3306AF924}" destId="{DEAA39AD-78EA-458F-B281-B54699F7E1AE}" srcOrd="5" destOrd="0" presId="urn:microsoft.com/office/officeart/2005/8/layout/vList2"/>
    <dgm:cxn modelId="{DCA78148-3D69-49F6-BAB4-0190A80AC2F0}" type="presParOf" srcId="{4F458876-F750-48C6-8DCC-97A3306AF924}" destId="{EDE18912-8D0B-4758-A6B1-6D9F1A57459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500743-587F-47F5-8E79-DB8E45A386F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CA56B36-196E-463C-B5E7-F0A3C6FBAAE6}">
      <dgm:prSet/>
      <dgm:spPr/>
      <dgm:t>
        <a:bodyPr/>
        <a:lstStyle/>
        <a:p>
          <a:r>
            <a:rPr lang="hr-HR"/>
            <a:t>RELIGIJA:</a:t>
          </a:r>
          <a:endParaRPr lang="en-US"/>
        </a:p>
      </dgm:t>
    </dgm:pt>
    <dgm:pt modelId="{54099246-7BEB-41CC-8436-51EAC12E6BDC}" type="parTrans" cxnId="{A1BA5FC9-9E8E-4A18-92E8-0A61C90995B5}">
      <dgm:prSet/>
      <dgm:spPr/>
      <dgm:t>
        <a:bodyPr/>
        <a:lstStyle/>
        <a:p>
          <a:endParaRPr lang="en-US"/>
        </a:p>
      </dgm:t>
    </dgm:pt>
    <dgm:pt modelId="{9C90107F-4660-4772-94FE-ED43E1655EC2}" type="sibTrans" cxnId="{A1BA5FC9-9E8E-4A18-92E8-0A61C90995B5}">
      <dgm:prSet/>
      <dgm:spPr/>
      <dgm:t>
        <a:bodyPr/>
        <a:lstStyle/>
        <a:p>
          <a:endParaRPr lang="en-US"/>
        </a:p>
      </dgm:t>
    </dgm:pt>
    <dgm:pt modelId="{382FC96C-9890-4248-9813-EBD17EC024B1}">
      <dgm:prSet/>
      <dgm:spPr/>
      <dgm:t>
        <a:bodyPr/>
        <a:lstStyle/>
        <a:p>
          <a:r>
            <a:rPr lang="hr-HR"/>
            <a:t>J. Ratzinger: Uvod u kršćanstvo ( str. 29-30)  -odgovoriti na pitanja </a:t>
          </a:r>
          <a:endParaRPr lang="en-US"/>
        </a:p>
      </dgm:t>
    </dgm:pt>
    <dgm:pt modelId="{1AF8184A-A932-4995-B39E-9BC487603756}" type="parTrans" cxnId="{A0F3E543-E509-4948-8AD9-639035A0CA49}">
      <dgm:prSet/>
      <dgm:spPr/>
      <dgm:t>
        <a:bodyPr/>
        <a:lstStyle/>
        <a:p>
          <a:endParaRPr lang="en-US"/>
        </a:p>
      </dgm:t>
    </dgm:pt>
    <dgm:pt modelId="{E33A4FCF-E039-4F41-AFB3-96C22224E78C}" type="sibTrans" cxnId="{A0F3E543-E509-4948-8AD9-639035A0CA49}">
      <dgm:prSet/>
      <dgm:spPr/>
      <dgm:t>
        <a:bodyPr/>
        <a:lstStyle/>
        <a:p>
          <a:endParaRPr lang="en-US"/>
        </a:p>
      </dgm:t>
    </dgm:pt>
    <dgm:pt modelId="{030AA491-CBF2-4B87-8C89-28F746BAE4E0}">
      <dgm:prSet/>
      <dgm:spPr/>
      <dgm:t>
        <a:bodyPr/>
        <a:lstStyle/>
        <a:p>
          <a:r>
            <a:rPr lang="hr-HR"/>
            <a:t>J.M. Bochenski: Uvod u filozofsko mišljenje ( str. 34.-35.)   - odgovoriti na pitanja</a:t>
          </a:r>
          <a:endParaRPr lang="en-US"/>
        </a:p>
      </dgm:t>
    </dgm:pt>
    <dgm:pt modelId="{CB5CFDC4-6692-4DBA-BF64-A655B4D0CA0B}" type="parTrans" cxnId="{CFB02D5D-E17A-4FBA-A271-97B78488C154}">
      <dgm:prSet/>
      <dgm:spPr/>
      <dgm:t>
        <a:bodyPr/>
        <a:lstStyle/>
        <a:p>
          <a:endParaRPr lang="en-US"/>
        </a:p>
      </dgm:t>
    </dgm:pt>
    <dgm:pt modelId="{0C716DD8-48B8-497F-BEA6-5A2982232D94}" type="sibTrans" cxnId="{CFB02D5D-E17A-4FBA-A271-97B78488C154}">
      <dgm:prSet/>
      <dgm:spPr/>
      <dgm:t>
        <a:bodyPr/>
        <a:lstStyle/>
        <a:p>
          <a:endParaRPr lang="en-US"/>
        </a:p>
      </dgm:t>
    </dgm:pt>
    <dgm:pt modelId="{F7E846BE-81B0-4397-A31F-75B28B404989}" type="pres">
      <dgm:prSet presAssocID="{7B500743-587F-47F5-8E79-DB8E45A386FB}" presName="linear" presStyleCnt="0">
        <dgm:presLayoutVars>
          <dgm:animLvl val="lvl"/>
          <dgm:resizeHandles val="exact"/>
        </dgm:presLayoutVars>
      </dgm:prSet>
      <dgm:spPr/>
    </dgm:pt>
    <dgm:pt modelId="{860942F0-378D-4A53-ADE4-3CC90A52BE6B}" type="pres">
      <dgm:prSet presAssocID="{1CA56B36-196E-463C-B5E7-F0A3C6FBAAE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A010DA9-4E52-4988-B186-F0709AC2D017}" type="pres">
      <dgm:prSet presAssocID="{9C90107F-4660-4772-94FE-ED43E1655EC2}" presName="spacer" presStyleCnt="0"/>
      <dgm:spPr/>
    </dgm:pt>
    <dgm:pt modelId="{14A1BA3F-5948-43DA-ADAD-D4078C15609D}" type="pres">
      <dgm:prSet presAssocID="{382FC96C-9890-4248-9813-EBD17EC024B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111860F-1269-4BF0-8E2A-4E884D9AD15B}" type="pres">
      <dgm:prSet presAssocID="{E33A4FCF-E039-4F41-AFB3-96C22224E78C}" presName="spacer" presStyleCnt="0"/>
      <dgm:spPr/>
    </dgm:pt>
    <dgm:pt modelId="{75EB4726-B361-493F-A828-C48424D95AA2}" type="pres">
      <dgm:prSet presAssocID="{030AA491-CBF2-4B87-8C89-28F746BAE4E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605B31B-F1E9-4690-9A1F-3B57B8536C6D}" type="presOf" srcId="{382FC96C-9890-4248-9813-EBD17EC024B1}" destId="{14A1BA3F-5948-43DA-ADAD-D4078C15609D}" srcOrd="0" destOrd="0" presId="urn:microsoft.com/office/officeart/2005/8/layout/vList2"/>
    <dgm:cxn modelId="{4FFDCA27-6AA2-4B5F-AE3E-DE5B7AD0FC06}" type="presOf" srcId="{1CA56B36-196E-463C-B5E7-F0A3C6FBAAE6}" destId="{860942F0-378D-4A53-ADE4-3CC90A52BE6B}" srcOrd="0" destOrd="0" presId="urn:microsoft.com/office/officeart/2005/8/layout/vList2"/>
    <dgm:cxn modelId="{CFB02D5D-E17A-4FBA-A271-97B78488C154}" srcId="{7B500743-587F-47F5-8E79-DB8E45A386FB}" destId="{030AA491-CBF2-4B87-8C89-28F746BAE4E0}" srcOrd="2" destOrd="0" parTransId="{CB5CFDC4-6692-4DBA-BF64-A655B4D0CA0B}" sibTransId="{0C716DD8-48B8-497F-BEA6-5A2982232D94}"/>
    <dgm:cxn modelId="{A0F3E543-E509-4948-8AD9-639035A0CA49}" srcId="{7B500743-587F-47F5-8E79-DB8E45A386FB}" destId="{382FC96C-9890-4248-9813-EBD17EC024B1}" srcOrd="1" destOrd="0" parTransId="{1AF8184A-A932-4995-B39E-9BC487603756}" sibTransId="{E33A4FCF-E039-4F41-AFB3-96C22224E78C}"/>
    <dgm:cxn modelId="{46020E9A-C169-4D2D-9734-332515BCEC8B}" type="presOf" srcId="{7B500743-587F-47F5-8E79-DB8E45A386FB}" destId="{F7E846BE-81B0-4397-A31F-75B28B404989}" srcOrd="0" destOrd="0" presId="urn:microsoft.com/office/officeart/2005/8/layout/vList2"/>
    <dgm:cxn modelId="{AF6169C1-ED3F-4D8E-B2A0-4D9EFD4F44FD}" type="presOf" srcId="{030AA491-CBF2-4B87-8C89-28F746BAE4E0}" destId="{75EB4726-B361-493F-A828-C48424D95AA2}" srcOrd="0" destOrd="0" presId="urn:microsoft.com/office/officeart/2005/8/layout/vList2"/>
    <dgm:cxn modelId="{A1BA5FC9-9E8E-4A18-92E8-0A61C90995B5}" srcId="{7B500743-587F-47F5-8E79-DB8E45A386FB}" destId="{1CA56B36-196E-463C-B5E7-F0A3C6FBAAE6}" srcOrd="0" destOrd="0" parTransId="{54099246-7BEB-41CC-8436-51EAC12E6BDC}" sibTransId="{9C90107F-4660-4772-94FE-ED43E1655EC2}"/>
    <dgm:cxn modelId="{065F1245-5336-4F84-A755-2A14CB7B2FDA}" type="presParOf" srcId="{F7E846BE-81B0-4397-A31F-75B28B404989}" destId="{860942F0-378D-4A53-ADE4-3CC90A52BE6B}" srcOrd="0" destOrd="0" presId="urn:microsoft.com/office/officeart/2005/8/layout/vList2"/>
    <dgm:cxn modelId="{6478C00B-EC5C-406F-85CE-761306E7E84A}" type="presParOf" srcId="{F7E846BE-81B0-4397-A31F-75B28B404989}" destId="{BA010DA9-4E52-4988-B186-F0709AC2D017}" srcOrd="1" destOrd="0" presId="urn:microsoft.com/office/officeart/2005/8/layout/vList2"/>
    <dgm:cxn modelId="{CBACC996-986B-4025-A8AA-5D25F9B1BE0F}" type="presParOf" srcId="{F7E846BE-81B0-4397-A31F-75B28B404989}" destId="{14A1BA3F-5948-43DA-ADAD-D4078C15609D}" srcOrd="2" destOrd="0" presId="urn:microsoft.com/office/officeart/2005/8/layout/vList2"/>
    <dgm:cxn modelId="{F79D7018-5C2F-426C-81B0-D6ABA109DB5D}" type="presParOf" srcId="{F7E846BE-81B0-4397-A31F-75B28B404989}" destId="{8111860F-1269-4BF0-8E2A-4E884D9AD15B}" srcOrd="3" destOrd="0" presId="urn:microsoft.com/office/officeart/2005/8/layout/vList2"/>
    <dgm:cxn modelId="{1308E47E-7F5F-4EA8-A1F9-6F8D36B83841}" type="presParOf" srcId="{F7E846BE-81B0-4397-A31F-75B28B404989}" destId="{75EB4726-B361-493F-A828-C48424D95AA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AA92D-36BF-4702-BC09-374A13B1AA66}">
      <dsp:nvSpPr>
        <dsp:cNvPr id="0" name=""/>
        <dsp:cNvSpPr/>
      </dsp:nvSpPr>
      <dsp:spPr>
        <a:xfrm>
          <a:off x="0" y="139685"/>
          <a:ext cx="6451943" cy="9931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/>
            <a:t>ZNANOST:</a:t>
          </a:r>
          <a:endParaRPr lang="en-US" sz="2500" kern="1200"/>
        </a:p>
      </dsp:txBody>
      <dsp:txXfrm>
        <a:off x="48481" y="188166"/>
        <a:ext cx="6354981" cy="896166"/>
      </dsp:txXfrm>
    </dsp:sp>
    <dsp:sp modelId="{18DD7605-C9ED-4101-ABAA-E8325C2AE4AD}">
      <dsp:nvSpPr>
        <dsp:cNvPr id="0" name=""/>
        <dsp:cNvSpPr/>
      </dsp:nvSpPr>
      <dsp:spPr>
        <a:xfrm>
          <a:off x="0" y="1204814"/>
          <a:ext cx="6451943" cy="993128"/>
        </a:xfrm>
        <a:prstGeom prst="roundRect">
          <a:avLst/>
        </a:prstGeom>
        <a:solidFill>
          <a:schemeClr val="accent2">
            <a:hueOff val="459506"/>
            <a:satOff val="8602"/>
            <a:lumOff val="-5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/>
            <a:t>1. RUSSELL. Filozofija za laike  ( str. 21.-22.) –odgovoriti na pitanja</a:t>
          </a:r>
          <a:endParaRPr lang="en-US" sz="2500" kern="1200"/>
        </a:p>
      </dsp:txBody>
      <dsp:txXfrm>
        <a:off x="48481" y="1253295"/>
        <a:ext cx="6354981" cy="896166"/>
      </dsp:txXfrm>
    </dsp:sp>
    <dsp:sp modelId="{741EEFEF-DCBE-4376-A8A8-27AC64A9465A}">
      <dsp:nvSpPr>
        <dsp:cNvPr id="0" name=""/>
        <dsp:cNvSpPr/>
      </dsp:nvSpPr>
      <dsp:spPr>
        <a:xfrm>
          <a:off x="0" y="2269943"/>
          <a:ext cx="6451943" cy="993128"/>
        </a:xfrm>
        <a:prstGeom prst="roundRect">
          <a:avLst/>
        </a:prstGeom>
        <a:solidFill>
          <a:schemeClr val="accent2">
            <a:hueOff val="919011"/>
            <a:satOff val="17205"/>
            <a:lumOff val="-10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/>
            <a:t>2. T. Nagel : Što to sve znači? ( str. 23.) - -odgovoriti na pitanja</a:t>
          </a:r>
          <a:endParaRPr lang="en-US" sz="2500" kern="1200"/>
        </a:p>
      </dsp:txBody>
      <dsp:txXfrm>
        <a:off x="48481" y="2318424"/>
        <a:ext cx="6354981" cy="896166"/>
      </dsp:txXfrm>
    </dsp:sp>
    <dsp:sp modelId="{EDE18912-8D0B-4758-A6B1-6D9F1A574590}">
      <dsp:nvSpPr>
        <dsp:cNvPr id="0" name=""/>
        <dsp:cNvSpPr/>
      </dsp:nvSpPr>
      <dsp:spPr>
        <a:xfrm>
          <a:off x="0" y="3335072"/>
          <a:ext cx="6451943" cy="993128"/>
        </a:xfrm>
        <a:prstGeom prst="roundRect">
          <a:avLst/>
        </a:prstGeom>
        <a:solidFill>
          <a:schemeClr val="accent2">
            <a:hueOff val="1378517"/>
            <a:satOff val="25807"/>
            <a:lumOff val="-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kern="1200"/>
            <a:t>3. L. Wittgenstein: Tractatus logico-philosophicus ( str. 25.)  -odgovoriti na pitanja</a:t>
          </a:r>
          <a:endParaRPr lang="en-US" sz="2500" kern="1200"/>
        </a:p>
      </dsp:txBody>
      <dsp:txXfrm>
        <a:off x="48481" y="3383553"/>
        <a:ext cx="6354981" cy="8961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942F0-378D-4A53-ADE4-3CC90A52BE6B}">
      <dsp:nvSpPr>
        <dsp:cNvPr id="0" name=""/>
        <dsp:cNvSpPr/>
      </dsp:nvSpPr>
      <dsp:spPr>
        <a:xfrm>
          <a:off x="0" y="547314"/>
          <a:ext cx="6451943" cy="10725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700" kern="1200"/>
            <a:t>RELIGIJA:</a:t>
          </a:r>
          <a:endParaRPr lang="en-US" sz="2700" kern="1200"/>
        </a:p>
      </dsp:txBody>
      <dsp:txXfrm>
        <a:off x="52359" y="599673"/>
        <a:ext cx="6347225" cy="967861"/>
      </dsp:txXfrm>
    </dsp:sp>
    <dsp:sp modelId="{14A1BA3F-5948-43DA-ADAD-D4078C15609D}">
      <dsp:nvSpPr>
        <dsp:cNvPr id="0" name=""/>
        <dsp:cNvSpPr/>
      </dsp:nvSpPr>
      <dsp:spPr>
        <a:xfrm>
          <a:off x="0" y="1697653"/>
          <a:ext cx="6451943" cy="1072579"/>
        </a:xfrm>
        <a:prstGeom prst="roundRect">
          <a:avLst/>
        </a:prstGeom>
        <a:solidFill>
          <a:schemeClr val="accent2">
            <a:hueOff val="689259"/>
            <a:satOff val="12903"/>
            <a:lumOff val="-78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700" kern="1200"/>
            <a:t>J. Ratzinger: Uvod u kršćanstvo ( str. 29-30)  -odgovoriti na pitanja </a:t>
          </a:r>
          <a:endParaRPr lang="en-US" sz="2700" kern="1200"/>
        </a:p>
      </dsp:txBody>
      <dsp:txXfrm>
        <a:off x="52359" y="1750012"/>
        <a:ext cx="6347225" cy="967861"/>
      </dsp:txXfrm>
    </dsp:sp>
    <dsp:sp modelId="{75EB4726-B361-493F-A828-C48424D95AA2}">
      <dsp:nvSpPr>
        <dsp:cNvPr id="0" name=""/>
        <dsp:cNvSpPr/>
      </dsp:nvSpPr>
      <dsp:spPr>
        <a:xfrm>
          <a:off x="0" y="2847993"/>
          <a:ext cx="6451943" cy="1072579"/>
        </a:xfrm>
        <a:prstGeom prst="roundRect">
          <a:avLst/>
        </a:prstGeom>
        <a:solidFill>
          <a:schemeClr val="accent2">
            <a:hueOff val="1378517"/>
            <a:satOff val="25807"/>
            <a:lumOff val="-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700" kern="1200"/>
            <a:t>J.M. Bochenski: Uvod u filozofsko mišljenje ( str. 34.-35.)   - odgovoriti na pitanja</a:t>
          </a:r>
          <a:endParaRPr lang="en-US" sz="2700" kern="1200"/>
        </a:p>
      </dsp:txBody>
      <dsp:txXfrm>
        <a:off x="52359" y="2900352"/>
        <a:ext cx="6347225" cy="967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9F9800-42DD-439C-869C-544EA4B6FC2F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0FB9721-AEE0-4956-8CDF-F439047AB9B2}" type="slidenum">
              <a:rPr lang="hr-HR" smtClean="0"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853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9800-42DD-439C-869C-544EA4B6FC2F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B9721-AEE0-4956-8CDF-F439047AB9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7244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9800-42DD-439C-869C-544EA4B6FC2F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B9721-AEE0-4956-8CDF-F439047AB9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058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9800-42DD-439C-869C-544EA4B6FC2F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B9721-AEE0-4956-8CDF-F439047AB9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8855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9800-42DD-439C-869C-544EA4B6FC2F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B9721-AEE0-4956-8CDF-F439047AB9B2}" type="slidenum">
              <a:rPr lang="hr-HR" smtClean="0"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2343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9800-42DD-439C-869C-544EA4B6FC2F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B9721-AEE0-4956-8CDF-F439047AB9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386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9800-42DD-439C-869C-544EA4B6FC2F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B9721-AEE0-4956-8CDF-F439047AB9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35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9800-42DD-439C-869C-544EA4B6FC2F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B9721-AEE0-4956-8CDF-F439047AB9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276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9800-42DD-439C-869C-544EA4B6FC2F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B9721-AEE0-4956-8CDF-F439047AB9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2191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9800-42DD-439C-869C-544EA4B6FC2F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B9721-AEE0-4956-8CDF-F439047AB9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7502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9800-42DD-439C-869C-544EA4B6FC2F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B9721-AEE0-4956-8CDF-F439047AB9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1901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99F9800-42DD-439C-869C-544EA4B6FC2F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0FB9721-AEE0-4956-8CDF-F439047AB9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9987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C829B5-0AA8-498A-A6EB-2F12E9C11D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FILOZOFIJA, RELIGIJA I ZNANOST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DC422D7-2916-475B-AE96-6994ECA381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0389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00C4F1C3-3ADD-491F-8C66-57912A2421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B323FE0-DFB0-4368-A3C2-FC1402A98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4BCA77F-6A46-46C1-822E-DF8DB6F08D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0F30BB5-7BA0-4D79-B51D-809B0D796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Naslov 4">
            <a:extLst>
              <a:ext uri="{FF2B5EF4-FFF2-40B4-BE49-F238E27FC236}">
                <a16:creationId xmlns:a16="http://schemas.microsoft.com/office/drawing/2014/main" id="{4E33B6F9-D83A-4557-8600-1F30A802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287" y="821636"/>
            <a:ext cx="6758457" cy="51974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5000"/>
              </a:lnSpc>
            </a:pPr>
            <a:r>
              <a:rPr lang="en-US" sz="4600" b="1" cap="all" dirty="0">
                <a:solidFill>
                  <a:schemeClr val="tx1"/>
                </a:solidFill>
              </a:rPr>
              <a:t>FILOZOFIJA: ARGUMENT</a:t>
            </a:r>
            <a:br>
              <a:rPr lang="en-US" sz="4600" b="1" cap="all" dirty="0">
                <a:solidFill>
                  <a:schemeClr val="tx1"/>
                </a:solidFill>
              </a:rPr>
            </a:br>
            <a:br>
              <a:rPr lang="en-US" sz="4600" b="1" cap="all" dirty="0">
                <a:solidFill>
                  <a:schemeClr val="tx1"/>
                </a:solidFill>
              </a:rPr>
            </a:br>
            <a:r>
              <a:rPr lang="en-US" sz="4600" b="1" cap="all" dirty="0">
                <a:solidFill>
                  <a:schemeClr val="tx1"/>
                </a:solidFill>
              </a:rPr>
              <a:t>ZNANOST: DOKAZ</a:t>
            </a:r>
            <a:br>
              <a:rPr lang="en-US" sz="4600" b="1" cap="all" dirty="0">
                <a:solidFill>
                  <a:schemeClr val="tx1"/>
                </a:solidFill>
              </a:rPr>
            </a:br>
            <a:br>
              <a:rPr lang="en-US" sz="4600" b="1" cap="all" dirty="0">
                <a:solidFill>
                  <a:schemeClr val="tx1"/>
                </a:solidFill>
              </a:rPr>
            </a:br>
            <a:r>
              <a:rPr lang="en-US" sz="4600" b="1" cap="all" dirty="0">
                <a:solidFill>
                  <a:schemeClr val="tx1"/>
                </a:solidFill>
              </a:rPr>
              <a:t>RELIGIJA: OBJAVA ILI ČUDO  </a:t>
            </a:r>
            <a:br>
              <a:rPr lang="en-US" sz="4600" b="1" cap="all" dirty="0">
                <a:solidFill>
                  <a:schemeClr val="tx1"/>
                </a:solidFill>
              </a:rPr>
            </a:br>
            <a:endParaRPr lang="en-US" sz="4600" b="1" cap="all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4F561C9-F335-45B4-A0DC-68F946099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39821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96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0741E3F-5A48-4874-9C8F-AD490F950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hr-HR" sz="2800">
                <a:solidFill>
                  <a:srgbClr val="FFFFFF"/>
                </a:solidFill>
              </a:rPr>
              <a:t>FILOZOFIJA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3D15A63-F245-4871-A52B-80EE4F7C0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0" y="365761"/>
            <a:ext cx="6638901" cy="6175716"/>
          </a:xfrm>
        </p:spPr>
        <p:txBody>
          <a:bodyPr anchor="ctr">
            <a:normAutofit/>
          </a:bodyPr>
          <a:lstStyle/>
          <a:p>
            <a:r>
              <a:rPr lang="hr-HR" sz="1700" dirty="0">
                <a:solidFill>
                  <a:schemeClr val="tx1"/>
                </a:solidFill>
              </a:rPr>
              <a:t>većina klasičnih filozofa drži da je najvažniji posao filozofije objasniti svijet kao cjelinu i to tako da pokaže najopćenitije principe njegovog postojanja</a:t>
            </a:r>
          </a:p>
          <a:p>
            <a:r>
              <a:rPr lang="hr-HR" sz="1700" b="1" dirty="0">
                <a:solidFill>
                  <a:schemeClr val="tx1"/>
                </a:solidFill>
              </a:rPr>
              <a:t>ZNANOST</a:t>
            </a:r>
            <a:r>
              <a:rPr lang="hr-HR" sz="1700" dirty="0">
                <a:solidFill>
                  <a:schemeClr val="tx1"/>
                </a:solidFill>
              </a:rPr>
              <a:t> (</a:t>
            </a:r>
            <a:r>
              <a:rPr lang="hr-HR" sz="1700" dirty="0" err="1">
                <a:solidFill>
                  <a:schemeClr val="tx1"/>
                </a:solidFill>
              </a:rPr>
              <a:t>Scientia</a:t>
            </a:r>
            <a:r>
              <a:rPr lang="hr-HR" sz="1700" dirty="0">
                <a:solidFill>
                  <a:schemeClr val="tx1"/>
                </a:solidFill>
              </a:rPr>
              <a:t>) je skup metodički stečenih i sustavno sređenih znanja o nekom predmetu.</a:t>
            </a:r>
          </a:p>
          <a:p>
            <a:r>
              <a:rPr lang="hr-HR" sz="1700" b="1" dirty="0">
                <a:solidFill>
                  <a:schemeClr val="tx1"/>
                </a:solidFill>
              </a:rPr>
              <a:t>NAUK</a:t>
            </a:r>
            <a:r>
              <a:rPr lang="hr-HR" sz="1700" dirty="0">
                <a:solidFill>
                  <a:schemeClr val="tx1"/>
                </a:solidFill>
              </a:rPr>
              <a:t> (</a:t>
            </a:r>
            <a:r>
              <a:rPr lang="hr-HR" sz="1700" dirty="0" err="1">
                <a:solidFill>
                  <a:schemeClr val="tx1"/>
                </a:solidFill>
              </a:rPr>
              <a:t>doctrina</a:t>
            </a:r>
            <a:r>
              <a:rPr lang="hr-HR" sz="1700" dirty="0">
                <a:solidFill>
                  <a:schemeClr val="tx1"/>
                </a:solidFill>
              </a:rPr>
              <a:t>) pojam koji ujedinjuje razna znanja pojedinih znanosti kojima daje zajednički cilj i svrhu.</a:t>
            </a:r>
          </a:p>
          <a:p>
            <a:pPr lvl="0"/>
            <a:r>
              <a:rPr lang="hr-HR" sz="1700" dirty="0">
                <a:solidFill>
                  <a:schemeClr val="tx1"/>
                </a:solidFill>
              </a:rPr>
              <a:t>Znanosti su se povijesno razvile iz filozofije</a:t>
            </a:r>
          </a:p>
          <a:p>
            <a:pPr lvl="0"/>
            <a:r>
              <a:rPr lang="hr-HR" sz="1700" dirty="0">
                <a:solidFill>
                  <a:schemeClr val="tx1"/>
                </a:solidFill>
              </a:rPr>
              <a:t>Filozofija i filozofske discipline nisu znanost već nauka, naučavanje, teorija</a:t>
            </a:r>
          </a:p>
          <a:p>
            <a:pPr lvl="0"/>
            <a:r>
              <a:rPr lang="hr-HR" sz="1700" dirty="0">
                <a:solidFill>
                  <a:schemeClr val="tx1"/>
                </a:solidFill>
              </a:rPr>
              <a:t>U antičkoj grčkoj filozofija je bila isto što i znanstvena teorija</a:t>
            </a:r>
          </a:p>
          <a:p>
            <a:pPr lvl="0"/>
            <a:r>
              <a:rPr lang="hr-HR" sz="1700" dirty="0">
                <a:solidFill>
                  <a:schemeClr val="tx1"/>
                </a:solidFill>
              </a:rPr>
              <a:t>Nakon Aristotela počelo je osamostaljenje pojedinih područja</a:t>
            </a:r>
          </a:p>
          <a:p>
            <a:pPr lvl="0"/>
            <a:r>
              <a:rPr lang="hr-HR" sz="1700" dirty="0">
                <a:solidFill>
                  <a:schemeClr val="tx1"/>
                </a:solidFill>
              </a:rPr>
              <a:t>Izrazitije odvajanje počelo je u vrijeme  renesanse do danas</a:t>
            </a:r>
          </a:p>
          <a:p>
            <a:pPr lvl="0"/>
            <a:r>
              <a:rPr lang="hr-HR" sz="1700" dirty="0">
                <a:solidFill>
                  <a:schemeClr val="tx1"/>
                </a:solidFill>
              </a:rPr>
              <a:t>Svaka posebna znanost ima za svoj predmet ograničenu sferu bića što ga istražuje dok filozofija teži spoznaji cjeline svijeta</a:t>
            </a:r>
          </a:p>
          <a:p>
            <a:endParaRPr lang="hr-HR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33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A0C815F-8BAD-4624-B0E4-63E026AB7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hr-HR" sz="2800">
                <a:solidFill>
                  <a:srgbClr val="FFFFFF"/>
                </a:solidFill>
              </a:rPr>
              <a:t>FILOZOFIJA I ZNANOST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997E35F-45DF-4E9D-8FC5-C3CF9CB21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0812" y="365760"/>
            <a:ext cx="7258929" cy="6231987"/>
          </a:xfrm>
        </p:spPr>
        <p:txBody>
          <a:bodyPr anchor="ctr">
            <a:normAutofit/>
          </a:bodyPr>
          <a:lstStyle/>
          <a:p>
            <a:pPr marL="45720" lvl="0" indent="0">
              <a:buNone/>
            </a:pPr>
            <a:r>
              <a:rPr lang="hr-HR" sz="1700" b="1" dirty="0">
                <a:solidFill>
                  <a:schemeClr val="tx1"/>
                </a:solidFill>
              </a:rPr>
              <a:t>Zajedničke su im tri stvari</a:t>
            </a:r>
            <a:r>
              <a:rPr lang="hr-HR" sz="1700" dirty="0">
                <a:solidFill>
                  <a:schemeClr val="tx1"/>
                </a:solidFill>
              </a:rPr>
              <a:t>: </a:t>
            </a:r>
          </a:p>
          <a:p>
            <a:r>
              <a:rPr lang="hr-HR" sz="1700" dirty="0">
                <a:solidFill>
                  <a:schemeClr val="tx1"/>
                </a:solidFill>
              </a:rPr>
              <a:t> 1. Kritičke su aktivnosti; nema neupitnih istina ni nedodirljivih autoriteta</a:t>
            </a:r>
          </a:p>
          <a:p>
            <a:r>
              <a:rPr lang="hr-HR" sz="1700" dirty="0">
                <a:solidFill>
                  <a:schemeClr val="tx1"/>
                </a:solidFill>
              </a:rPr>
              <a:t>2. polaze od nekog problema i pokušavaju naći njegovo rješenje</a:t>
            </a:r>
          </a:p>
          <a:p>
            <a:r>
              <a:rPr lang="hr-HR" sz="1700" dirty="0">
                <a:solidFill>
                  <a:schemeClr val="tx1"/>
                </a:solidFill>
              </a:rPr>
              <a:t>3. objašnjavaju i </a:t>
            </a:r>
            <a:r>
              <a:rPr lang="hr-HR" sz="1700" dirty="0" err="1">
                <a:solidFill>
                  <a:schemeClr val="tx1"/>
                </a:solidFill>
              </a:rPr>
              <a:t>potrkrijepljuju</a:t>
            </a:r>
            <a:r>
              <a:rPr lang="hr-HR" sz="1700" dirty="0">
                <a:solidFill>
                  <a:schemeClr val="tx1"/>
                </a:solidFill>
              </a:rPr>
              <a:t> svoja rješenja ili odgovore na racionalno prihvatljiv način</a:t>
            </a:r>
          </a:p>
          <a:p>
            <a:pPr marL="45720" indent="0">
              <a:buNone/>
            </a:pPr>
            <a:endParaRPr lang="hr-HR" sz="17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hr-HR" sz="1700" dirty="0">
                <a:solidFill>
                  <a:schemeClr val="tx1"/>
                </a:solidFill>
              </a:rPr>
              <a:t> </a:t>
            </a:r>
            <a:r>
              <a:rPr lang="hr-HR" sz="1700" b="1" dirty="0">
                <a:solidFill>
                  <a:schemeClr val="tx1"/>
                </a:solidFill>
              </a:rPr>
              <a:t>KLJUČNA RAZLIKA :  </a:t>
            </a:r>
            <a:r>
              <a:rPr lang="hr-HR" sz="1700" dirty="0">
                <a:solidFill>
                  <a:schemeClr val="tx1"/>
                </a:solidFill>
              </a:rPr>
              <a:t>jest razlika u formuliranju pitanja, načinu spoznavanja i potkrepljivanja</a:t>
            </a:r>
          </a:p>
          <a:p>
            <a:r>
              <a:rPr lang="hr-HR" sz="1700" dirty="0">
                <a:solidFill>
                  <a:schemeClr val="tx1"/>
                </a:solidFill>
              </a:rPr>
              <a:t>pitanja filozofije su općenitija ( pitanje o postojanju FIL. I pitanja o karakteristikama nekog područja     ZNAN. )</a:t>
            </a:r>
          </a:p>
          <a:p>
            <a:r>
              <a:rPr lang="hr-HR" sz="1700" dirty="0">
                <a:solidFill>
                  <a:schemeClr val="tx1"/>
                </a:solidFill>
              </a:rPr>
              <a:t>stavovi u znanosti mogu se potkrijepiti ili empirijskim ili formalnim ( matematika) dokazima</a:t>
            </a:r>
          </a:p>
          <a:p>
            <a:r>
              <a:rPr lang="hr-HR" sz="1700" dirty="0">
                <a:solidFill>
                  <a:schemeClr val="tx1"/>
                </a:solidFill>
              </a:rPr>
              <a:t>onog  trenutka kada rješenje nekog problema  postane empirijski ili formalno dokazivo, taj problem prestaje biti filozofskim i postaje znanstvenim problemom</a:t>
            </a:r>
          </a:p>
          <a:p>
            <a:endParaRPr lang="hr-HR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224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ADF0023-F1B5-4391-A006-FABE7276E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hr-HR" sz="2800">
                <a:solidFill>
                  <a:srgbClr val="FFFFFF"/>
                </a:solidFill>
              </a:rPr>
              <a:t>METODE I NAPREDAK U FILOZOFIJI I ZNANOSTI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E7E686E-A3D3-4BD5-9100-FE30DD8B6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0" y="873457"/>
            <a:ext cx="7361871" cy="5569546"/>
          </a:xfrm>
        </p:spPr>
        <p:txBody>
          <a:bodyPr anchor="ctr">
            <a:normAutofit/>
          </a:bodyPr>
          <a:lstStyle/>
          <a:p>
            <a:pPr marL="45720" indent="0">
              <a:buNone/>
            </a:pPr>
            <a:r>
              <a:rPr lang="hr-HR" sz="2000" b="1" dirty="0">
                <a:solidFill>
                  <a:schemeClr val="tx1"/>
                </a:solidFill>
              </a:rPr>
              <a:t>METODA SPOZNAVANJA U FILOZOFIJI: </a:t>
            </a:r>
          </a:p>
          <a:p>
            <a:pPr lvl="0"/>
            <a:r>
              <a:rPr lang="hr-HR" sz="2000" dirty="0">
                <a:solidFill>
                  <a:schemeClr val="tx1"/>
                </a:solidFill>
              </a:rPr>
              <a:t>Mišljenje, ujedno je i jedina metoda potkrepljivanja filozofskih iskaza i teorija, zove se ARGUMENTACIJA</a:t>
            </a:r>
          </a:p>
          <a:p>
            <a:pPr marL="45720" lvl="0" indent="0">
              <a:buNone/>
            </a:pPr>
            <a:r>
              <a:rPr lang="hr-HR" sz="2000" b="1" dirty="0">
                <a:solidFill>
                  <a:schemeClr val="tx1"/>
                </a:solidFill>
              </a:rPr>
              <a:t>METODA SPOZNAVANJA U ZNANOSTI:</a:t>
            </a:r>
          </a:p>
          <a:p>
            <a:pPr lvl="0"/>
            <a:r>
              <a:rPr lang="hr-HR" sz="2000" dirty="0">
                <a:solidFill>
                  <a:schemeClr val="tx1"/>
                </a:solidFill>
              </a:rPr>
              <a:t>Empirijski ili formalni dokazi</a:t>
            </a:r>
          </a:p>
          <a:p>
            <a:pPr marL="45720" indent="0">
              <a:buNone/>
            </a:pPr>
            <a:r>
              <a:rPr lang="hr-HR" sz="2000" b="1" dirty="0">
                <a:solidFill>
                  <a:schemeClr val="tx1"/>
                </a:solidFill>
              </a:rPr>
              <a:t>NAPREDAK U ZNANOSTI I FILOZOFIJI</a:t>
            </a:r>
          </a:p>
          <a:p>
            <a:pPr lvl="0"/>
            <a:r>
              <a:rPr lang="hr-HR" sz="2000" dirty="0">
                <a:solidFill>
                  <a:schemeClr val="tx1"/>
                </a:solidFill>
              </a:rPr>
              <a:t>Postoji samo jedna teorija koja se smatra istinitom, kada jedna znanstvena teorija opovrgne neku staru teoriju ona prestaje vrijediti, nova teorija tretira se kao ISTINITA</a:t>
            </a:r>
          </a:p>
          <a:p>
            <a:pPr lvl="0"/>
            <a:r>
              <a:rPr lang="hr-HR" sz="2000" dirty="0">
                <a:solidFill>
                  <a:schemeClr val="tx1"/>
                </a:solidFill>
              </a:rPr>
              <a:t>U filozofiji takvog napretka nema, filozofija nije isto što i njezina prošlost</a:t>
            </a:r>
          </a:p>
          <a:p>
            <a:endParaRPr lang="hr-H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371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A4C8F9D9-B9EA-4955-8C53-79834E257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hr-HR" sz="2800">
                <a:solidFill>
                  <a:srgbClr val="FFFFFF"/>
                </a:solidFill>
              </a:rPr>
              <a:t>FILOZOFIJA I ZNANOST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5732003-BD17-4C97-8FAB-C095CD142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755910" cy="5222543"/>
          </a:xfrm>
        </p:spPr>
        <p:txBody>
          <a:bodyPr anchor="ctr">
            <a:normAutofit/>
          </a:bodyPr>
          <a:lstStyle/>
          <a:p>
            <a:pPr marL="45720" indent="0">
              <a:buNone/>
            </a:pPr>
            <a:endParaRPr lang="hr-HR" sz="20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hr-HR" sz="2000" dirty="0">
                <a:solidFill>
                  <a:schemeClr val="tx1"/>
                </a:solidFill>
              </a:rPr>
              <a:t>SLIČNOSTI:  </a:t>
            </a:r>
          </a:p>
          <a:p>
            <a:pPr marL="45720" indent="0">
              <a:buNone/>
            </a:pPr>
            <a:r>
              <a:rPr lang="hr-HR" sz="2000" dirty="0">
                <a:solidFill>
                  <a:schemeClr val="tx1"/>
                </a:solidFill>
              </a:rPr>
              <a:t>              a) zajednički predmet istraživanja –    struktura svijeta</a:t>
            </a:r>
          </a:p>
          <a:p>
            <a:pPr marL="45720" indent="0">
              <a:buNone/>
            </a:pPr>
            <a:r>
              <a:rPr lang="hr-HR" sz="2000" dirty="0">
                <a:solidFill>
                  <a:schemeClr val="tx1"/>
                </a:solidFill>
              </a:rPr>
              <a:t>              b) zajednički pristup – teorijski,  racionalan, kritički</a:t>
            </a:r>
          </a:p>
          <a:p>
            <a:pPr marL="45720" indent="0">
              <a:buNone/>
            </a:pPr>
            <a:endParaRPr lang="hr-HR" sz="20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hr-HR" sz="2000" dirty="0">
                <a:solidFill>
                  <a:schemeClr val="tx1"/>
                </a:solidFill>
              </a:rPr>
              <a:t>RAZLIKE:</a:t>
            </a:r>
          </a:p>
          <a:p>
            <a:pPr marL="45720" indent="0">
              <a:buNone/>
            </a:pPr>
            <a:r>
              <a:rPr lang="hr-HR" sz="2000" dirty="0">
                <a:solidFill>
                  <a:schemeClr val="tx1"/>
                </a:solidFill>
              </a:rPr>
              <a:t>       FILOZOFIJA – Spekuliranje ( hipoteze) ,  argumentacija,  </a:t>
            </a:r>
          </a:p>
          <a:p>
            <a:pPr marL="45720" indent="0">
              <a:buNone/>
            </a:pPr>
            <a:r>
              <a:rPr lang="hr-HR" sz="2000" dirty="0">
                <a:solidFill>
                  <a:schemeClr val="tx1"/>
                </a:solidFill>
              </a:rPr>
              <a:t>                                     dokazivanje</a:t>
            </a:r>
          </a:p>
          <a:p>
            <a:pPr marL="45720" indent="0">
              <a:buNone/>
            </a:pPr>
            <a:r>
              <a:rPr lang="hr-HR" sz="2000" dirty="0">
                <a:solidFill>
                  <a:schemeClr val="tx1"/>
                </a:solidFill>
              </a:rPr>
              <a:t>       ZNANOST – provjeravanje (iskustveni i  formalni dokaz)</a:t>
            </a:r>
          </a:p>
          <a:p>
            <a:endParaRPr lang="hr-H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1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744AA6-C4EF-41B4-9830-6FABF0217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hr-HR" sz="4800" dirty="0"/>
              <a:t>TEKSTOVI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97E21C46-2A71-4A65-8F3B-3153074FCF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340311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0883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F94C5732-1AFD-474F-B5E9-739DBCC83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hr-HR" sz="2800">
                <a:solidFill>
                  <a:srgbClr val="FFFFFF"/>
                </a:solidFill>
              </a:rPr>
              <a:t>FILOZOFIJA I RELIGIJA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C441C61-C857-4179-BE2C-4EFF2F4C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pPr marL="45720" lvl="0" indent="0">
              <a:buNone/>
            </a:pPr>
            <a:r>
              <a:rPr lang="hr-HR" sz="2000" dirty="0">
                <a:solidFill>
                  <a:schemeClr val="tx1"/>
                </a:solidFill>
              </a:rPr>
              <a:t>Bavljenje nedokazivim jest zajednička karakteristika filozofije i religije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RELIGIJA: </a:t>
            </a:r>
            <a:r>
              <a:rPr lang="hr-HR" sz="2000" dirty="0">
                <a:solidFill>
                  <a:schemeClr val="tx1"/>
                </a:solidFill>
              </a:rPr>
              <a:t>počiva na vjerovanju, a ne na mišljenju, po svojoj prirodi je iracionalna, ne počiva na istraživanju, nego na vjeri u autoritet objavljenog teksta, posvećenih predaja ili utemeljitelja religije, nešto što čovjeku uvijek dolazi izvana, monolog</a:t>
            </a:r>
          </a:p>
          <a:p>
            <a:r>
              <a:rPr lang="hr-HR" sz="2000" b="1" dirty="0">
                <a:solidFill>
                  <a:schemeClr val="tx1"/>
                </a:solidFill>
              </a:rPr>
              <a:t>FILOZOFIJA: </a:t>
            </a:r>
            <a:r>
              <a:rPr lang="hr-HR" sz="2000" dirty="0">
                <a:solidFill>
                  <a:schemeClr val="tx1"/>
                </a:solidFill>
              </a:rPr>
              <a:t>počiva na istraživanju, mišljenju, dolazi iz unutra, dijaloška je</a:t>
            </a:r>
          </a:p>
          <a:p>
            <a:pPr marL="45720" indent="0">
              <a:buNone/>
            </a:pPr>
            <a:endParaRPr lang="hr-HR" sz="20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hr-H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636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95291E42-AB70-4058-9B21-0CA1453C7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hr-HR" sz="2800">
                <a:solidFill>
                  <a:srgbClr val="FFFFFF"/>
                </a:solidFill>
              </a:rPr>
              <a:t>FILOZOFIJA I RELIGIJA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0CFEB77-410D-4131-BC15-F0F6D4E5E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pPr marL="45720" indent="0">
              <a:buNone/>
            </a:pPr>
            <a:r>
              <a:rPr lang="hr-HR" sz="2000" b="1" dirty="0">
                <a:solidFill>
                  <a:schemeClr val="tx1"/>
                </a:solidFill>
              </a:rPr>
              <a:t>SLIČNOSTI: </a:t>
            </a:r>
          </a:p>
          <a:p>
            <a:pPr marL="45720" indent="0">
              <a:buNone/>
            </a:pPr>
            <a:r>
              <a:rPr lang="hr-HR" sz="2000" dirty="0">
                <a:solidFill>
                  <a:schemeClr val="tx1"/>
                </a:solidFill>
              </a:rPr>
              <a:t>a) </a:t>
            </a:r>
            <a:r>
              <a:rPr lang="hr-HR" sz="2000" dirty="0" err="1">
                <a:solidFill>
                  <a:schemeClr val="tx1"/>
                </a:solidFill>
              </a:rPr>
              <a:t>neiskustvenost</a:t>
            </a:r>
            <a:endParaRPr lang="hr-HR" sz="20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hr-HR" sz="2000" dirty="0">
                <a:solidFill>
                  <a:schemeClr val="tx1"/>
                </a:solidFill>
              </a:rPr>
              <a:t>b) </a:t>
            </a:r>
            <a:r>
              <a:rPr lang="hr-HR" sz="2000" dirty="0" err="1">
                <a:solidFill>
                  <a:schemeClr val="tx1"/>
                </a:solidFill>
              </a:rPr>
              <a:t>fundamentalnost</a:t>
            </a:r>
            <a:r>
              <a:rPr lang="hr-HR" sz="2000" dirty="0">
                <a:solidFill>
                  <a:schemeClr val="tx1"/>
                </a:solidFill>
              </a:rPr>
              <a:t>  - temelj, osnova na kojoj se nešto temelji, na kojoj se može    </a:t>
            </a:r>
          </a:p>
          <a:p>
            <a:pPr marL="45720" indent="0">
              <a:buNone/>
            </a:pPr>
            <a:r>
              <a:rPr lang="hr-HR" sz="2000" dirty="0">
                <a:solidFill>
                  <a:schemeClr val="tx1"/>
                </a:solidFill>
              </a:rPr>
              <a:t>      dalje graditi</a:t>
            </a:r>
          </a:p>
          <a:p>
            <a:pPr marL="45720" indent="0">
              <a:buNone/>
            </a:pPr>
            <a:r>
              <a:rPr lang="hr-HR" sz="2000" b="1" dirty="0">
                <a:solidFill>
                  <a:schemeClr val="tx1"/>
                </a:solidFill>
              </a:rPr>
              <a:t>RAZLIKA: </a:t>
            </a:r>
          </a:p>
          <a:p>
            <a:pPr marL="45720" indent="0">
              <a:buNone/>
            </a:pPr>
            <a:r>
              <a:rPr lang="hr-HR" sz="2000" dirty="0">
                <a:solidFill>
                  <a:schemeClr val="tx1"/>
                </a:solidFill>
              </a:rPr>
              <a:t>FILOZOFIJA – Racionalnost-argumentacija/mišljenje</a:t>
            </a:r>
          </a:p>
          <a:p>
            <a:pPr marL="45720" indent="0">
              <a:buNone/>
            </a:pPr>
            <a:r>
              <a:rPr lang="hr-HR" sz="2000" dirty="0">
                <a:solidFill>
                  <a:schemeClr val="tx1"/>
                </a:solidFill>
              </a:rPr>
              <a:t>RELIGIJA- iracionalnost – vjera/objava</a:t>
            </a:r>
          </a:p>
          <a:p>
            <a:endParaRPr lang="hr-H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091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251620-2E1D-48AF-B4AE-00A340E07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hr-HR" sz="4800"/>
              <a:t>TEKSTOVI</a:t>
            </a:r>
          </a:p>
        </p:txBody>
      </p:sp>
      <p:graphicFrame>
        <p:nvGraphicFramePr>
          <p:cNvPr id="12" name="Rezervirano mjesto sadržaja 2">
            <a:extLst>
              <a:ext uri="{FF2B5EF4-FFF2-40B4-BE49-F238E27FC236}">
                <a16:creationId xmlns:a16="http://schemas.microsoft.com/office/drawing/2014/main" id="{7A4DA2B3-47C2-402A-97A4-88B9409A83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480660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8269005"/>
      </p:ext>
    </p:extLst>
  </p:cSld>
  <p:clrMapOvr>
    <a:masterClrMapping/>
  </p:clrMapOvr>
</p:sld>
</file>

<file path=ppt/theme/theme1.xml><?xml version="1.0" encoding="utf-8"?>
<a:theme xmlns:a="http://schemas.openxmlformats.org/drawingml/2006/main" name="Temeljno">
  <a:themeElements>
    <a:clrScheme name="Temeljno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Temeljno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meljno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584</Words>
  <Application>Microsoft Office PowerPoint</Application>
  <PresentationFormat>Široki zaslon</PresentationFormat>
  <Paragraphs>61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1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2" baseType="lpstr">
      <vt:lpstr>Corbel</vt:lpstr>
      <vt:lpstr>Temeljno</vt:lpstr>
      <vt:lpstr>FILOZOFIJA, RELIGIJA I ZNANOST</vt:lpstr>
      <vt:lpstr>FILOZOFIJA</vt:lpstr>
      <vt:lpstr>FILOZOFIJA I ZNANOST</vt:lpstr>
      <vt:lpstr>METODE I NAPREDAK U FILOZOFIJI I ZNANOSTI</vt:lpstr>
      <vt:lpstr>FILOZOFIJA I ZNANOST</vt:lpstr>
      <vt:lpstr>TEKSTOVI</vt:lpstr>
      <vt:lpstr>FILOZOFIJA I RELIGIJA</vt:lpstr>
      <vt:lpstr>FILOZOFIJA I RELIGIJA</vt:lpstr>
      <vt:lpstr>TEKSTOVI</vt:lpstr>
      <vt:lpstr>FILOZOFIJA: ARGUMENT  ZNANOST: DOKAZ  RELIGIJA: OBJAVA ILI ČUDO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FILOZOFIJA, RELIGIJA I ZNANOST</dc:title>
  <dc:creator>ana.matezic.sudaric@gmail.com</dc:creator>
  <cp:lastModifiedBy>ana.matezic.sudaric@gmail.com</cp:lastModifiedBy>
  <cp:revision>4</cp:revision>
  <dcterms:created xsi:type="dcterms:W3CDTF">2019-09-24T06:37:22Z</dcterms:created>
  <dcterms:modified xsi:type="dcterms:W3CDTF">2019-09-24T07:01:42Z</dcterms:modified>
</cp:coreProperties>
</file>