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 id="2147483756" r:id="rId2"/>
  </p:sldMasterIdLst>
  <p:sldIdLst>
    <p:sldId id="256" r:id="rId3"/>
    <p:sldId id="257" r:id="rId4"/>
    <p:sldId id="258" r:id="rId5"/>
    <p:sldId id="259" r:id="rId6"/>
    <p:sldId id="260" r:id="rId7"/>
    <p:sldId id="261"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hr-HR"/>
              <a:t>Kliknite da biste uredili stil naslova matrice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a:t>Kliknite da biste uredili stil podnaslova matrice</a:t>
            </a:r>
            <a:endParaRPr lang="en-US" dirty="0"/>
          </a:p>
        </p:txBody>
      </p:sp>
      <p:sp>
        <p:nvSpPr>
          <p:cNvPr id="4" name="Date Placeholder 3"/>
          <p:cNvSpPr>
            <a:spLocks noGrp="1"/>
          </p:cNvSpPr>
          <p:nvPr>
            <p:ph type="dt" sz="half" idx="10"/>
          </p:nvPr>
        </p:nvSpPr>
        <p:spPr/>
        <p:txBody>
          <a:bodyPr/>
          <a:lstStyle/>
          <a:p>
            <a:fld id="{016BE207-774C-4E33-8B1C-C1C0899D9771}" type="datetimeFigureOut">
              <a:rPr lang="hr-HR" smtClean="0"/>
              <a:t>26.11.2020.</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a:xfrm>
            <a:off x="9255346" y="2750337"/>
            <a:ext cx="1171888" cy="1356442"/>
          </a:xfrm>
        </p:spPr>
        <p:txBody>
          <a:bodyPr/>
          <a:lstStyle/>
          <a:p>
            <a:fld id="{6336BBFB-39A5-40D5-B464-7A6FEF5B6DF0}" type="slidenum">
              <a:rPr lang="hr-HR" smtClean="0"/>
              <a:t>‹#›</a:t>
            </a:fld>
            <a:endParaRPr lang="hr-HR"/>
          </a:p>
        </p:txBody>
      </p:sp>
    </p:spTree>
    <p:extLst>
      <p:ext uri="{BB962C8B-B14F-4D97-AF65-F5344CB8AC3E}">
        <p14:creationId xmlns:p14="http://schemas.microsoft.com/office/powerpoint/2010/main" val="3647457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ska slika s opiso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hr-HR"/>
              <a:t>Kliknite da biste uredili stil naslova matrice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r-HR"/>
              <a:t>Kliknite ikonu da biste dodali  sliku</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Date Placeholder 4"/>
          <p:cNvSpPr>
            <a:spLocks noGrp="1"/>
          </p:cNvSpPr>
          <p:nvPr>
            <p:ph type="dt" sz="half" idx="10"/>
          </p:nvPr>
        </p:nvSpPr>
        <p:spPr/>
        <p:txBody>
          <a:bodyPr/>
          <a:lstStyle/>
          <a:p>
            <a:fld id="{016BE207-774C-4E33-8B1C-C1C0899D9771}" type="datetimeFigureOut">
              <a:rPr lang="hr-HR" smtClean="0"/>
              <a:t>26.11.2020.</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a:xfrm>
            <a:off x="10729455" y="4711309"/>
            <a:ext cx="1154151" cy="1090789"/>
          </a:xfrm>
        </p:spPr>
        <p:txBody>
          <a:bodyPr/>
          <a:lstStyle/>
          <a:p>
            <a:fld id="{6336BBFB-39A5-40D5-B464-7A6FEF5B6DF0}" type="slidenum">
              <a:rPr lang="hr-HR" smtClean="0"/>
              <a:t>‹#›</a:t>
            </a:fld>
            <a:endParaRPr lang="hr-HR"/>
          </a:p>
        </p:txBody>
      </p:sp>
    </p:spTree>
    <p:extLst>
      <p:ext uri="{BB962C8B-B14F-4D97-AF65-F5344CB8AC3E}">
        <p14:creationId xmlns:p14="http://schemas.microsoft.com/office/powerpoint/2010/main" val="3616034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Naslov i opi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hr-HR"/>
              <a:t>Kliknite da biste uredili stil naslova matrice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Date Placeholder 4"/>
          <p:cNvSpPr>
            <a:spLocks noGrp="1"/>
          </p:cNvSpPr>
          <p:nvPr>
            <p:ph type="dt" sz="half" idx="10"/>
          </p:nvPr>
        </p:nvSpPr>
        <p:spPr/>
        <p:txBody>
          <a:bodyPr/>
          <a:lstStyle/>
          <a:p>
            <a:fld id="{016BE207-774C-4E33-8B1C-C1C0899D9771}" type="datetimeFigureOut">
              <a:rPr lang="hr-HR" smtClean="0"/>
              <a:t>26.11.2020.</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a:xfrm>
            <a:off x="10729455" y="4711615"/>
            <a:ext cx="1154151" cy="1090789"/>
          </a:xfrm>
        </p:spPr>
        <p:txBody>
          <a:bodyPr/>
          <a:lstStyle/>
          <a:p>
            <a:fld id="{6336BBFB-39A5-40D5-B464-7A6FEF5B6DF0}" type="slidenum">
              <a:rPr lang="hr-HR" smtClean="0"/>
              <a:t>‹#›</a:t>
            </a:fld>
            <a:endParaRPr lang="hr-HR"/>
          </a:p>
        </p:txBody>
      </p:sp>
    </p:spTree>
    <p:extLst>
      <p:ext uri="{BB962C8B-B14F-4D97-AF65-F5344CB8AC3E}">
        <p14:creationId xmlns:p14="http://schemas.microsoft.com/office/powerpoint/2010/main" val="40316353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s opisom">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hr-HR"/>
              <a:t>Kliknite da biste uredili stil naslova matrice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Date Placeholder 4"/>
          <p:cNvSpPr>
            <a:spLocks noGrp="1"/>
          </p:cNvSpPr>
          <p:nvPr>
            <p:ph type="dt" sz="half" idx="10"/>
          </p:nvPr>
        </p:nvSpPr>
        <p:spPr/>
        <p:txBody>
          <a:bodyPr/>
          <a:lstStyle/>
          <a:p>
            <a:fld id="{016BE207-774C-4E33-8B1C-C1C0899D9771}" type="datetimeFigureOut">
              <a:rPr lang="hr-HR" smtClean="0"/>
              <a:t>26.11.2020.</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a:xfrm>
            <a:off x="10729455" y="4709925"/>
            <a:ext cx="1154151" cy="1090789"/>
          </a:xfrm>
        </p:spPr>
        <p:txBody>
          <a:bodyPr/>
          <a:lstStyle/>
          <a:p>
            <a:fld id="{6336BBFB-39A5-40D5-B464-7A6FEF5B6DF0}" type="slidenum">
              <a:rPr lang="hr-HR" smtClean="0"/>
              <a:t>‹#›</a:t>
            </a:fld>
            <a:endParaRPr lang="hr-HR"/>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4322039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ica s nazivom">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hr-HR"/>
              <a:t>Kliknite da biste uredili stil naslova matrice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Date Placeholder 4"/>
          <p:cNvSpPr>
            <a:spLocks noGrp="1"/>
          </p:cNvSpPr>
          <p:nvPr>
            <p:ph type="dt" sz="half" idx="10"/>
          </p:nvPr>
        </p:nvSpPr>
        <p:spPr/>
        <p:txBody>
          <a:bodyPr/>
          <a:lstStyle/>
          <a:p>
            <a:fld id="{016BE207-774C-4E33-8B1C-C1C0899D9771}" type="datetimeFigureOut">
              <a:rPr lang="hr-HR" smtClean="0"/>
              <a:t>26.11.2020.</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a:xfrm>
            <a:off x="10729455" y="4709925"/>
            <a:ext cx="1154151" cy="1090789"/>
          </a:xfrm>
        </p:spPr>
        <p:txBody>
          <a:bodyPr/>
          <a:lstStyle/>
          <a:p>
            <a:fld id="{6336BBFB-39A5-40D5-B464-7A6FEF5B6DF0}" type="slidenum">
              <a:rPr lang="hr-HR" smtClean="0"/>
              <a:t>‹#›</a:t>
            </a:fld>
            <a:endParaRPr lang="hr-HR"/>
          </a:p>
        </p:txBody>
      </p:sp>
    </p:spTree>
    <p:extLst>
      <p:ext uri="{BB962C8B-B14F-4D97-AF65-F5344CB8AC3E}">
        <p14:creationId xmlns:p14="http://schemas.microsoft.com/office/powerpoint/2010/main" val="19008444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tupca">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hr-HR"/>
              <a:t>Kliknite da biste uredili stil naslova matrice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3" name="Date Placeholder 2"/>
          <p:cNvSpPr>
            <a:spLocks noGrp="1"/>
          </p:cNvSpPr>
          <p:nvPr>
            <p:ph type="dt" sz="half" idx="10"/>
          </p:nvPr>
        </p:nvSpPr>
        <p:spPr/>
        <p:txBody>
          <a:bodyPr/>
          <a:lstStyle/>
          <a:p>
            <a:fld id="{016BE207-774C-4E33-8B1C-C1C0899D9771}" type="datetimeFigureOut">
              <a:rPr lang="hr-HR" smtClean="0"/>
              <a:t>26.11.2020.</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6336BBFB-39A5-40D5-B464-7A6FEF5B6DF0}" type="slidenum">
              <a:rPr lang="hr-HR" smtClean="0"/>
              <a:t>‹#›</a:t>
            </a:fld>
            <a:endParaRPr lang="hr-HR"/>
          </a:p>
        </p:txBody>
      </p:sp>
    </p:spTree>
    <p:extLst>
      <p:ext uri="{BB962C8B-B14F-4D97-AF65-F5344CB8AC3E}">
        <p14:creationId xmlns:p14="http://schemas.microsoft.com/office/powerpoint/2010/main" val="4218152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stupca sa slikama">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hr-HR"/>
              <a:t>Kliknite da biste uredili stil naslova matrice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a:t>Kliknite ikonu da biste dodali  sliku</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a:t>Kliknite ikonu da biste dodali  sliku</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a:t>Kliknite ikonu da biste dodali  sliku</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3" name="Date Placeholder 2"/>
          <p:cNvSpPr>
            <a:spLocks noGrp="1"/>
          </p:cNvSpPr>
          <p:nvPr>
            <p:ph type="dt" sz="half" idx="10"/>
          </p:nvPr>
        </p:nvSpPr>
        <p:spPr/>
        <p:txBody>
          <a:bodyPr/>
          <a:lstStyle/>
          <a:p>
            <a:fld id="{016BE207-774C-4E33-8B1C-C1C0899D9771}" type="datetimeFigureOut">
              <a:rPr lang="hr-HR" smtClean="0"/>
              <a:t>26.11.2020.</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6336BBFB-39A5-40D5-B464-7A6FEF5B6DF0}" type="slidenum">
              <a:rPr lang="hr-HR" smtClean="0"/>
              <a:t>‹#›</a:t>
            </a:fld>
            <a:endParaRPr lang="hr-HR"/>
          </a:p>
        </p:txBody>
      </p:sp>
    </p:spTree>
    <p:extLst>
      <p:ext uri="{BB962C8B-B14F-4D97-AF65-F5344CB8AC3E}">
        <p14:creationId xmlns:p14="http://schemas.microsoft.com/office/powerpoint/2010/main" val="19156148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016BE207-774C-4E33-8B1C-C1C0899D9771}" type="datetimeFigureOut">
              <a:rPr lang="hr-HR" smtClean="0"/>
              <a:t>26.11.2020.</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6336BBFB-39A5-40D5-B464-7A6FEF5B6DF0}" type="slidenum">
              <a:rPr lang="hr-HR" smtClean="0"/>
              <a:t>‹#›</a:t>
            </a:fld>
            <a:endParaRPr lang="hr-HR"/>
          </a:p>
        </p:txBody>
      </p:sp>
    </p:spTree>
    <p:extLst>
      <p:ext uri="{BB962C8B-B14F-4D97-AF65-F5344CB8AC3E}">
        <p14:creationId xmlns:p14="http://schemas.microsoft.com/office/powerpoint/2010/main" val="4871323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016BE207-774C-4E33-8B1C-C1C0899D9771}" type="datetimeFigureOut">
              <a:rPr lang="hr-HR" smtClean="0"/>
              <a:t>26.11.2020.</a:t>
            </a:fld>
            <a:endParaRPr lang="hr-HR"/>
          </a:p>
        </p:txBody>
      </p:sp>
      <p:sp>
        <p:nvSpPr>
          <p:cNvPr id="5" name="Footer Placeholder 4"/>
          <p:cNvSpPr>
            <a:spLocks noGrp="1"/>
          </p:cNvSpPr>
          <p:nvPr>
            <p:ph type="ftr" sz="quarter" idx="11"/>
          </p:nvPr>
        </p:nvSpPr>
        <p:spPr>
          <a:xfrm>
            <a:off x="680321" y="5936188"/>
            <a:ext cx="6126805" cy="365125"/>
          </a:xfrm>
        </p:spPr>
        <p:txBody>
          <a:bodyPr/>
          <a:lstStyle/>
          <a:p>
            <a:endParaRPr lang="hr-HR"/>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336BBFB-39A5-40D5-B464-7A6FEF5B6DF0}" type="slidenum">
              <a:rPr lang="hr-HR" smtClean="0"/>
              <a:t>‹#›</a:t>
            </a:fld>
            <a:endParaRPr lang="hr-HR"/>
          </a:p>
        </p:txBody>
      </p:sp>
    </p:spTree>
    <p:extLst>
      <p:ext uri="{BB962C8B-B14F-4D97-AF65-F5344CB8AC3E}">
        <p14:creationId xmlns:p14="http://schemas.microsoft.com/office/powerpoint/2010/main" val="29383918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12" name="Content Placeholder 2"/>
          <p:cNvSpPr>
            <a:spLocks noGrp="1"/>
          </p:cNvSpPr>
          <p:nvPr>
            <p:ph sz="quarter" idx="13"/>
          </p:nvPr>
        </p:nvSpPr>
        <p:spPr>
          <a:xfrm>
            <a:off x="685800" y="2063396"/>
            <a:ext cx="10394707" cy="3311189"/>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016BE207-774C-4E33-8B1C-C1C0899D9771}" type="datetimeFigureOut">
              <a:rPr lang="hr-HR" smtClean="0"/>
              <a:t>26.11.2020.</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6336BBFB-39A5-40D5-B464-7A6FEF5B6DF0}" type="slidenum">
              <a:rPr lang="hr-HR" smtClean="0"/>
              <a:t>‹#›</a:t>
            </a:fld>
            <a:endParaRPr lang="hr-HR"/>
          </a:p>
        </p:txBody>
      </p:sp>
    </p:spTree>
    <p:extLst>
      <p:ext uri="{BB962C8B-B14F-4D97-AF65-F5344CB8AC3E}">
        <p14:creationId xmlns:p14="http://schemas.microsoft.com/office/powerpoint/2010/main" val="29962875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609601"/>
            <a:ext cx="10363200" cy="4267200"/>
          </a:xfrm>
        </p:spPr>
        <p:txBody>
          <a:bodyPr anchor="b">
            <a:noAutofit/>
          </a:bodyPr>
          <a:lstStyle>
            <a:lvl1pPr>
              <a:lnSpc>
                <a:spcPct val="100000"/>
              </a:lnSpc>
              <a:defRPr sz="8000"/>
            </a:lvl1pPr>
          </a:lstStyle>
          <a:p>
            <a:r>
              <a:rPr lang="en-US"/>
              <a:t>Click to edit Master title style</a:t>
            </a:r>
            <a:endParaRPr lang="en-US" dirty="0"/>
          </a:p>
        </p:txBody>
      </p:sp>
      <p:sp>
        <p:nvSpPr>
          <p:cNvPr id="3" name="Subtitle 2"/>
          <p:cNvSpPr>
            <a:spLocks noGrp="1"/>
          </p:cNvSpPr>
          <p:nvPr>
            <p:ph type="subTitle" idx="1"/>
          </p:nvPr>
        </p:nvSpPr>
        <p:spPr>
          <a:xfrm>
            <a:off x="1828800" y="4953000"/>
            <a:ext cx="85344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11/26/2020</a:t>
            </a:fld>
            <a:endParaRPr lang="en-US"/>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4243693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idx="1"/>
          </p:nvPr>
        </p:nvSpPr>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016BE207-774C-4E33-8B1C-C1C0899D9771}" type="datetimeFigureOut">
              <a:rPr lang="hr-HR" smtClean="0"/>
              <a:t>26.11.2020.</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6336BBFB-39A5-40D5-B464-7A6FEF5B6DF0}" type="slidenum">
              <a:rPr lang="hr-HR" smtClean="0"/>
              <a:t>‹#›</a:t>
            </a:fld>
            <a:endParaRPr lang="hr-HR"/>
          </a:p>
        </p:txBody>
      </p:sp>
    </p:spTree>
    <p:extLst>
      <p:ext uri="{BB962C8B-B14F-4D97-AF65-F5344CB8AC3E}">
        <p14:creationId xmlns:p14="http://schemas.microsoft.com/office/powerpoint/2010/main" val="27415399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096622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1371601"/>
            <a:ext cx="103632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963084" y="4068764"/>
            <a:ext cx="103632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Oval 6"/>
          <p:cNvSpPr/>
          <p:nvPr/>
        </p:nvSpPr>
        <p:spPr>
          <a:xfrm>
            <a:off x="5994400"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Oval 7"/>
          <p:cNvSpPr/>
          <p:nvPr/>
        </p:nvSpPr>
        <p:spPr>
          <a:xfrm>
            <a:off x="6261100"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Oval 8"/>
          <p:cNvSpPr/>
          <p:nvPr/>
        </p:nvSpPr>
        <p:spPr>
          <a:xfrm>
            <a:off x="5728971"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7107121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6197600" y="1600201"/>
            <a:ext cx="53848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11/26/2020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487680" y="1600200"/>
            <a:ext cx="5388864"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604032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600200"/>
            <a:ext cx="5386917"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6197601" y="1600200"/>
            <a:ext cx="5389033"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11/26/2020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3"/>
          </p:nvPr>
        </p:nvSpPr>
        <p:spPr>
          <a:xfrm>
            <a:off x="609600" y="2212848"/>
            <a:ext cx="5388864"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6230112" y="2212849"/>
            <a:ext cx="5388864"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7990562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11/26/2020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8091919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8275132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76117" y="266700"/>
            <a:ext cx="4011084"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958850" y="273051"/>
            <a:ext cx="66611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876117" y="2438401"/>
            <a:ext cx="4011084"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6897077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9435" y="228600"/>
            <a:ext cx="7615765" cy="895350"/>
          </a:xfrm>
        </p:spPr>
        <p:txBody>
          <a:bodyPr anchor="b"/>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2010835" y="1143000"/>
            <a:ext cx="8072965"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239435" y="5810250"/>
            <a:ext cx="7615765"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5087377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5075587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219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hr-HR"/>
              <a:t>Kliknite da biste uredili stil naslova matrice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016BE207-774C-4E33-8B1C-C1C0899D9771}" type="datetimeFigureOut">
              <a:rPr lang="hr-HR" smtClean="0"/>
              <a:t>26.11.2020.</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a:xfrm>
            <a:off x="10729455" y="2869895"/>
            <a:ext cx="1154151" cy="1090789"/>
          </a:xfrm>
        </p:spPr>
        <p:txBody>
          <a:bodyPr/>
          <a:lstStyle/>
          <a:p>
            <a:fld id="{6336BBFB-39A5-40D5-B464-7A6FEF5B6DF0}" type="slidenum">
              <a:rPr lang="hr-HR" smtClean="0"/>
              <a:t>‹#›</a:t>
            </a:fld>
            <a:endParaRPr lang="hr-HR"/>
          </a:p>
        </p:txBody>
      </p:sp>
    </p:spTree>
    <p:extLst>
      <p:ext uri="{BB962C8B-B14F-4D97-AF65-F5344CB8AC3E}">
        <p14:creationId xmlns:p14="http://schemas.microsoft.com/office/powerpoint/2010/main" val="11705189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Date Placeholder 4"/>
          <p:cNvSpPr>
            <a:spLocks noGrp="1"/>
          </p:cNvSpPr>
          <p:nvPr>
            <p:ph type="dt" sz="half" idx="10"/>
          </p:nvPr>
        </p:nvSpPr>
        <p:spPr/>
        <p:txBody>
          <a:bodyPr/>
          <a:lstStyle/>
          <a:p>
            <a:fld id="{016BE207-774C-4E33-8B1C-C1C0899D9771}" type="datetimeFigureOut">
              <a:rPr lang="hr-HR" smtClean="0"/>
              <a:t>26.11.2020.</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6336BBFB-39A5-40D5-B464-7A6FEF5B6DF0}" type="slidenum">
              <a:rPr lang="hr-HR" smtClean="0"/>
              <a:t>‹#›</a:t>
            </a:fld>
            <a:endParaRPr lang="hr-HR"/>
          </a:p>
        </p:txBody>
      </p:sp>
    </p:spTree>
    <p:extLst>
      <p:ext uri="{BB962C8B-B14F-4D97-AF65-F5344CB8AC3E}">
        <p14:creationId xmlns:p14="http://schemas.microsoft.com/office/powerpoint/2010/main" val="2232614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hr-HR"/>
              <a:t>Kliknite da biste uredili stil naslova matrice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Content Placeholder 3"/>
          <p:cNvSpPr>
            <a:spLocks noGrp="1"/>
          </p:cNvSpPr>
          <p:nvPr>
            <p:ph sz="half" idx="2"/>
          </p:nvPr>
        </p:nvSpPr>
        <p:spPr>
          <a:xfrm>
            <a:off x="680322" y="3030008"/>
            <a:ext cx="4698355" cy="2906179"/>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Content Placeholder 5"/>
          <p:cNvSpPr>
            <a:spLocks noGrp="1"/>
          </p:cNvSpPr>
          <p:nvPr>
            <p:ph sz="quarter" idx="4"/>
          </p:nvPr>
        </p:nvSpPr>
        <p:spPr>
          <a:xfrm>
            <a:off x="5594123" y="3030008"/>
            <a:ext cx="4700059" cy="2906179"/>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7" name="Date Placeholder 6"/>
          <p:cNvSpPr>
            <a:spLocks noGrp="1"/>
          </p:cNvSpPr>
          <p:nvPr>
            <p:ph type="dt" sz="half" idx="10"/>
          </p:nvPr>
        </p:nvSpPr>
        <p:spPr/>
        <p:txBody>
          <a:bodyPr/>
          <a:lstStyle/>
          <a:p>
            <a:fld id="{016BE207-774C-4E33-8B1C-C1C0899D9771}" type="datetimeFigureOut">
              <a:rPr lang="hr-HR" smtClean="0"/>
              <a:t>26.11.2020.</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6336BBFB-39A5-40D5-B464-7A6FEF5B6DF0}" type="slidenum">
              <a:rPr lang="hr-HR" smtClean="0"/>
              <a:t>‹#›</a:t>
            </a:fld>
            <a:endParaRPr lang="hr-HR"/>
          </a:p>
        </p:txBody>
      </p:sp>
    </p:spTree>
    <p:extLst>
      <p:ext uri="{BB962C8B-B14F-4D97-AF65-F5344CB8AC3E}">
        <p14:creationId xmlns:p14="http://schemas.microsoft.com/office/powerpoint/2010/main" val="4213314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016BE207-774C-4E33-8B1C-C1C0899D9771}" type="datetimeFigureOut">
              <a:rPr lang="hr-HR" smtClean="0"/>
              <a:t>26.11.2020.</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6336BBFB-39A5-40D5-B464-7A6FEF5B6DF0}" type="slidenum">
              <a:rPr lang="hr-HR" smtClean="0"/>
              <a:t>‹#›</a:t>
            </a:fld>
            <a:endParaRPr lang="hr-HR"/>
          </a:p>
        </p:txBody>
      </p:sp>
    </p:spTree>
    <p:extLst>
      <p:ext uri="{BB962C8B-B14F-4D97-AF65-F5344CB8AC3E}">
        <p14:creationId xmlns:p14="http://schemas.microsoft.com/office/powerpoint/2010/main" val="3599831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016BE207-774C-4E33-8B1C-C1C0899D9771}" type="datetimeFigureOut">
              <a:rPr lang="hr-HR" smtClean="0"/>
              <a:t>26.11.2020.</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6336BBFB-39A5-40D5-B464-7A6FEF5B6DF0}" type="slidenum">
              <a:rPr lang="hr-HR" smtClean="0"/>
              <a:t>‹#›</a:t>
            </a:fld>
            <a:endParaRPr lang="hr-HR"/>
          </a:p>
        </p:txBody>
      </p:sp>
    </p:spTree>
    <p:extLst>
      <p:ext uri="{BB962C8B-B14F-4D97-AF65-F5344CB8AC3E}">
        <p14:creationId xmlns:p14="http://schemas.microsoft.com/office/powerpoint/2010/main" val="4154476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hr-HR"/>
              <a:t>Kliknite da biste uredili stil naslova matrice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Date Placeholder 4"/>
          <p:cNvSpPr>
            <a:spLocks noGrp="1"/>
          </p:cNvSpPr>
          <p:nvPr>
            <p:ph type="dt" sz="half" idx="10"/>
          </p:nvPr>
        </p:nvSpPr>
        <p:spPr/>
        <p:txBody>
          <a:bodyPr/>
          <a:lstStyle/>
          <a:p>
            <a:fld id="{016BE207-774C-4E33-8B1C-C1C0899D9771}" type="datetimeFigureOut">
              <a:rPr lang="hr-HR" smtClean="0"/>
              <a:t>26.11.2020.</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6336BBFB-39A5-40D5-B464-7A6FEF5B6DF0}" type="slidenum">
              <a:rPr lang="hr-HR" smtClean="0"/>
              <a:t>‹#›</a:t>
            </a:fld>
            <a:endParaRPr lang="hr-HR"/>
          </a:p>
        </p:txBody>
      </p:sp>
    </p:spTree>
    <p:extLst>
      <p:ext uri="{BB962C8B-B14F-4D97-AF65-F5344CB8AC3E}">
        <p14:creationId xmlns:p14="http://schemas.microsoft.com/office/powerpoint/2010/main" val="3125756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hr-HR"/>
              <a:t>Kliknite da biste uredili stil naslova matrice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r-HR"/>
              <a:t>Kliknite ikonu da biste dodali  sliku</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Date Placeholder 4"/>
          <p:cNvSpPr>
            <a:spLocks noGrp="1"/>
          </p:cNvSpPr>
          <p:nvPr>
            <p:ph type="dt" sz="half" idx="10"/>
          </p:nvPr>
        </p:nvSpPr>
        <p:spPr/>
        <p:txBody>
          <a:bodyPr/>
          <a:lstStyle/>
          <a:p>
            <a:fld id="{016BE207-774C-4E33-8B1C-C1C0899D9771}" type="datetimeFigureOut">
              <a:rPr lang="hr-HR" smtClean="0"/>
              <a:t>26.11.2020.</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6336BBFB-39A5-40D5-B464-7A6FEF5B6DF0}" type="slidenum">
              <a:rPr lang="hr-HR" smtClean="0"/>
              <a:t>‹#›</a:t>
            </a:fld>
            <a:endParaRPr lang="hr-HR"/>
          </a:p>
        </p:txBody>
      </p:sp>
    </p:spTree>
    <p:extLst>
      <p:ext uri="{BB962C8B-B14F-4D97-AF65-F5344CB8AC3E}">
        <p14:creationId xmlns:p14="http://schemas.microsoft.com/office/powerpoint/2010/main" val="268599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2.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20">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16BE207-774C-4E33-8B1C-C1C0899D9771}" type="datetimeFigureOut">
              <a:rPr lang="hr-HR" smtClean="0"/>
              <a:t>26.11.2020.</a:t>
            </a:fld>
            <a:endParaRPr lang="hr-HR"/>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hr-HR"/>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336BBFB-39A5-40D5-B464-7A6FEF5B6DF0}" type="slidenum">
              <a:rPr lang="hr-HR" smtClean="0"/>
              <a:t>‹#›</a:t>
            </a:fld>
            <a:endParaRPr lang="hr-HR"/>
          </a:p>
        </p:txBody>
      </p:sp>
    </p:spTree>
    <p:extLst>
      <p:ext uri="{BB962C8B-B14F-4D97-AF65-F5344CB8AC3E}">
        <p14:creationId xmlns:p14="http://schemas.microsoft.com/office/powerpoint/2010/main" val="3986908578"/>
      </p:ext>
    </p:extLst>
  </p:cSld>
  <p:clrMap bg1="dk1" tx1="lt1" bg2="dk2" tx2="lt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 id="2147483751" r:id="rId14"/>
    <p:sldLayoutId id="2147483752" r:id="rId15"/>
    <p:sldLayoutId id="2147483753" r:id="rId16"/>
    <p:sldLayoutId id="2147483754" r:id="rId17"/>
    <p:sldLayoutId id="2147483755" r:id="rId18"/>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0"/>
            <a:ext cx="109728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484463" y="6356351"/>
            <a:ext cx="2781300"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1D8BD707-D9CF-40AE-B4C6-C98DA3205C09}" type="datetimeFigureOut">
              <a:rPr lang="en-US" smtClean="0"/>
              <a:pPr/>
              <a:t>11/26/2020</a:t>
            </a:fld>
            <a:endParaRPr lang="en-US"/>
          </a:p>
        </p:txBody>
      </p:sp>
      <p:sp>
        <p:nvSpPr>
          <p:cNvPr id="5" name="Footer Placeholder 4"/>
          <p:cNvSpPr>
            <a:spLocks noGrp="1"/>
          </p:cNvSpPr>
          <p:nvPr>
            <p:ph type="ftr" sz="quarter" idx="3"/>
          </p:nvPr>
        </p:nvSpPr>
        <p:spPr>
          <a:xfrm>
            <a:off x="878887" y="6356351"/>
            <a:ext cx="3797300"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11391038" y="6356351"/>
            <a:ext cx="749300"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6F15528-21DE-4FAA-801E-634DDDAF4B2B}" type="slidenum">
              <a:rPr lang="en-US" smtClean="0"/>
              <a:pPr/>
              <a:t>‹#›</a:t>
            </a:fld>
            <a:endParaRPr lang="en-US"/>
          </a:p>
        </p:txBody>
      </p:sp>
      <p:sp>
        <p:nvSpPr>
          <p:cNvPr id="7" name="Oval 6"/>
          <p:cNvSpPr/>
          <p:nvPr/>
        </p:nvSpPr>
        <p:spPr>
          <a:xfrm>
            <a:off x="11277014" y="6499384"/>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758826" y="6499384"/>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00471825"/>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5.xml"/><Relationship Id="rId1" Type="http://schemas.openxmlformats.org/officeDocument/2006/relationships/slideLayout" Target="../slideLayouts/slideLayout18.xml"/><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2" Type="http://schemas.openxmlformats.org/officeDocument/2006/relationships/hyperlink" Target="http://povijest.hr/nadanasnjidan/atentat-na-stjepana-radica-u-beogradskoj-narodnoj-skupstini-1928/" TargetMode="External"/><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 Target="slide7.xml"/><Relationship Id="rId1" Type="http://schemas.openxmlformats.org/officeDocument/2006/relationships/slideLayout" Target="../slideLayouts/slideLayout20.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7C031CB-DEB3-405F-9996-5322C24A6A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92031F0E-C3FA-4DAF-BD13-4AC665CFF0F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1" name="Picture 10">
            <a:extLst>
              <a:ext uri="{FF2B5EF4-FFF2-40B4-BE49-F238E27FC236}">
                <a16:creationId xmlns:a16="http://schemas.microsoft.com/office/drawing/2014/main" id="{BE685C68-BF28-4330-A4FE-33ABD88511A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5349629"/>
            <a:ext cx="11525954" cy="275942"/>
          </a:xfrm>
          <a:prstGeom prst="rect">
            <a:avLst/>
          </a:prstGeom>
        </p:spPr>
      </p:pic>
      <p:sp>
        <p:nvSpPr>
          <p:cNvPr id="13" name="Rectangle 12">
            <a:extLst>
              <a:ext uri="{FF2B5EF4-FFF2-40B4-BE49-F238E27FC236}">
                <a16:creationId xmlns:a16="http://schemas.microsoft.com/office/drawing/2014/main" id="{273350E1-40B5-47D9-8DDD-3C2A17B4B6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0"/>
            <a:ext cx="11525954" cy="5379499"/>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Naslov 1">
            <a:extLst>
              <a:ext uri="{FF2B5EF4-FFF2-40B4-BE49-F238E27FC236}">
                <a16:creationId xmlns:a16="http://schemas.microsoft.com/office/drawing/2014/main" id="{18DB28BC-ADDC-41BC-AB06-AC60B241ECC2}"/>
              </a:ext>
            </a:extLst>
          </p:cNvPr>
          <p:cNvSpPr>
            <a:spLocks noGrp="1"/>
          </p:cNvSpPr>
          <p:nvPr>
            <p:ph type="ctrTitle"/>
          </p:nvPr>
        </p:nvSpPr>
        <p:spPr>
          <a:xfrm>
            <a:off x="4063113" y="1997765"/>
            <a:ext cx="5872891" cy="2696635"/>
          </a:xfrm>
        </p:spPr>
        <p:txBody>
          <a:bodyPr>
            <a:normAutofit/>
          </a:bodyPr>
          <a:lstStyle/>
          <a:p>
            <a:r>
              <a:rPr lang="hr-HR" sz="4700" b="1">
                <a:solidFill>
                  <a:srgbClr val="FFFFFF"/>
                </a:solidFill>
              </a:rPr>
              <a:t>Od Vidovdanskog ustava do atentata u Narodnoj skupštini</a:t>
            </a:r>
          </a:p>
        </p:txBody>
      </p:sp>
      <p:pic>
        <p:nvPicPr>
          <p:cNvPr id="15" name="Picture 14">
            <a:extLst>
              <a:ext uri="{FF2B5EF4-FFF2-40B4-BE49-F238E27FC236}">
                <a16:creationId xmlns:a16="http://schemas.microsoft.com/office/drawing/2014/main" id="{A1500D0A-0DCA-4E06-8B25-618E6299CC9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cstate="print">
            <a:extLst>
              <a:ext uri="{28A0092B-C50C-407E-A947-70E740481C1C}">
                <a14:useLocalDpi xmlns:a14="http://schemas.microsoft.com/office/drawing/2010/main" val="0"/>
              </a:ext>
            </a:extLst>
          </a:blip>
          <a:stretch>
            <a:fillRect/>
          </a:stretch>
        </p:blipFill>
        <p:spPr>
          <a:xfrm>
            <a:off x="10585826" y="4686838"/>
            <a:ext cx="1602997" cy="144270"/>
          </a:xfrm>
          <a:prstGeom prst="rect">
            <a:avLst/>
          </a:prstGeom>
        </p:spPr>
      </p:pic>
      <p:sp>
        <p:nvSpPr>
          <p:cNvPr id="17" name="Rectangle 16">
            <a:extLst>
              <a:ext uri="{FF2B5EF4-FFF2-40B4-BE49-F238E27FC236}">
                <a16:creationId xmlns:a16="http://schemas.microsoft.com/office/drawing/2014/main" id="{108AC4DC-69B5-4DD1-84BC-850C5A2861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85827" y="3034068"/>
            <a:ext cx="1602997"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26316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2BB76363-8109-46B6-8B11-F438FC6D9EC7}"/>
              </a:ext>
            </a:extLst>
          </p:cNvPr>
          <p:cNvSpPr>
            <a:spLocks noGrp="1"/>
          </p:cNvSpPr>
          <p:nvPr>
            <p:ph sz="quarter" idx="13"/>
          </p:nvPr>
        </p:nvSpPr>
        <p:spPr>
          <a:xfrm>
            <a:off x="685800" y="1583703"/>
            <a:ext cx="10394707" cy="4072379"/>
          </a:xfrm>
        </p:spPr>
        <p:txBody>
          <a:bodyPr/>
          <a:lstStyle/>
          <a:p>
            <a:r>
              <a:rPr lang="hr-HR" b="1" dirty="0"/>
              <a:t>Vidovdanski ustav </a:t>
            </a:r>
            <a:r>
              <a:rPr lang="hr-HR" dirty="0"/>
              <a:t>28.6.1921.g. – centralistička monarhija </a:t>
            </a:r>
          </a:p>
          <a:p>
            <a:r>
              <a:rPr lang="hr-HR" dirty="0"/>
              <a:t>podjela zemlje na 33 oblasti</a:t>
            </a:r>
          </a:p>
          <a:p>
            <a:r>
              <a:rPr lang="hr-HR" dirty="0"/>
              <a:t>HRSS ne sudjeluje u izglasavanju</a:t>
            </a:r>
          </a:p>
        </p:txBody>
      </p:sp>
      <p:pic>
        <p:nvPicPr>
          <p:cNvPr id="4" name="Picture 2" descr="H:\dnevnik, pripreme i sl\Gospodarska - pripreme i ostalo\Šk. god 2013. -2014\2. h\slike\karta2007_04.jpg">
            <a:extLst>
              <a:ext uri="{FF2B5EF4-FFF2-40B4-BE49-F238E27FC236}">
                <a16:creationId xmlns:a16="http://schemas.microsoft.com/office/drawing/2014/main" id="{662327C3-D538-4163-A20A-D023040CCF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2097363"/>
            <a:ext cx="5536676" cy="46286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3363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5B988D63-FA8B-436C-902E-E5005BC0492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76" y="0"/>
            <a:ext cx="12192000" cy="6858001"/>
            <a:chOff x="-3176" y="0"/>
            <a:chExt cx="12192000" cy="6858001"/>
          </a:xfrm>
        </p:grpSpPr>
        <p:sp useBgFill="1">
          <p:nvSpPr>
            <p:cNvPr id="10" name="Rectangle 9">
              <a:extLst>
                <a:ext uri="{FF2B5EF4-FFF2-40B4-BE49-F238E27FC236}">
                  <a16:creationId xmlns:a16="http://schemas.microsoft.com/office/drawing/2014/main" id="{2FD177FB-983E-4035-8B7A-655342A7E1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8882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9596D9C3-C0FC-4500-A696-55B9F77BB7A9}"/>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3176" y="0"/>
              <a:ext cx="12192000" cy="6858000"/>
            </a:xfrm>
            <a:prstGeom prst="rect">
              <a:avLst/>
            </a:prstGeom>
          </p:spPr>
        </p:pic>
      </p:grpSp>
      <p:pic>
        <p:nvPicPr>
          <p:cNvPr id="4" name="Picture 5" descr="J:\dnevnik, pripreme i sl\Marof\Šk. god. 2016.2017\4.g\slike\radic.jpg">
            <a:extLst>
              <a:ext uri="{FF2B5EF4-FFF2-40B4-BE49-F238E27FC236}">
                <a16:creationId xmlns:a16="http://schemas.microsoft.com/office/drawing/2014/main" id="{4FDFD55E-F513-4A51-A626-3AAA128BE7C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4213" r="18824" b="-1"/>
          <a:stretch/>
        </p:blipFill>
        <p:spPr bwMode="auto">
          <a:xfrm>
            <a:off x="7547810" y="10"/>
            <a:ext cx="4641013" cy="6856310"/>
          </a:xfrm>
          <a:prstGeom prst="rect">
            <a:avLst/>
          </a:prstGeom>
          <a:noFill/>
          <a:ln>
            <a:noFill/>
          </a:ln>
          <a:effectLst/>
          <a:extLst>
            <a:ext uri="{909E8E84-426E-40DD-AFC4-6F175D3DCCD1}">
              <a14:hiddenFill xmlns:a14="http://schemas.microsoft.com/office/drawing/2010/main">
                <a:solidFill>
                  <a:srgbClr val="FFFFFF"/>
                </a:solidFill>
              </a14:hiddenFill>
            </a:ext>
          </a:extLst>
        </p:spPr>
      </p:pic>
      <p:sp>
        <p:nvSpPr>
          <p:cNvPr id="13" name="Rectangle 12">
            <a:extLst>
              <a:ext uri="{FF2B5EF4-FFF2-40B4-BE49-F238E27FC236}">
                <a16:creationId xmlns:a16="http://schemas.microsoft.com/office/drawing/2014/main" id="{C493E730-2044-49B5-A022-B8D6F35934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2" y="609600"/>
            <a:ext cx="796704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5" name="Picture 14">
            <a:extLst>
              <a:ext uri="{FF2B5EF4-FFF2-40B4-BE49-F238E27FC236}">
                <a16:creationId xmlns:a16="http://schemas.microsoft.com/office/drawing/2014/main" id="{78976801-4346-4636-BA62-265C81DFE7C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2" y="1970240"/>
            <a:ext cx="7967048" cy="321164"/>
          </a:xfrm>
          <a:prstGeom prst="rect">
            <a:avLst/>
          </a:prstGeom>
        </p:spPr>
      </p:pic>
      <p:sp>
        <p:nvSpPr>
          <p:cNvPr id="3" name="Rezervirano mjesto sadržaja 2">
            <a:extLst>
              <a:ext uri="{FF2B5EF4-FFF2-40B4-BE49-F238E27FC236}">
                <a16:creationId xmlns:a16="http://schemas.microsoft.com/office/drawing/2014/main" id="{1BFC5D11-2CEE-4129-88D3-55BFA1FA725C}"/>
              </a:ext>
            </a:extLst>
          </p:cNvPr>
          <p:cNvSpPr>
            <a:spLocks noGrp="1"/>
          </p:cNvSpPr>
          <p:nvPr>
            <p:ph sz="quarter" idx="13"/>
          </p:nvPr>
        </p:nvSpPr>
        <p:spPr>
          <a:xfrm>
            <a:off x="680321" y="2336873"/>
            <a:ext cx="6423211" cy="3599316"/>
          </a:xfrm>
        </p:spPr>
        <p:txBody>
          <a:bodyPr>
            <a:normAutofit/>
          </a:bodyPr>
          <a:lstStyle/>
          <a:p>
            <a:r>
              <a:rPr lang="hr-HR" dirty="0"/>
              <a:t>pokušaj Radića da pridobije vanjsku pomoć – učlanjenje u Seljačku </a:t>
            </a:r>
            <a:r>
              <a:rPr lang="hr-HR" dirty="0" err="1"/>
              <a:t>internacionalu</a:t>
            </a:r>
            <a:endParaRPr lang="hr-HR" dirty="0"/>
          </a:p>
          <a:p>
            <a:r>
              <a:rPr lang="hr-HR" dirty="0"/>
              <a:t>uspjeh na izborima 1923.g. – 70 mandata ; </a:t>
            </a:r>
            <a:r>
              <a:rPr lang="hr-HR" dirty="0" err="1"/>
              <a:t>izvanparlamentarna</a:t>
            </a:r>
            <a:r>
              <a:rPr lang="hr-HR" dirty="0"/>
              <a:t> borba</a:t>
            </a:r>
          </a:p>
          <a:p>
            <a:r>
              <a:rPr lang="hr-HR" dirty="0"/>
              <a:t>promjena imena u HSS 1925.g. – Radić priznaje monarhiju i ustav</a:t>
            </a:r>
          </a:p>
          <a:p>
            <a:r>
              <a:rPr lang="hr-HR" dirty="0"/>
              <a:t>brz raspad koalicijske vlade sa radikalima</a:t>
            </a:r>
          </a:p>
        </p:txBody>
      </p:sp>
    </p:spTree>
    <p:extLst>
      <p:ext uri="{BB962C8B-B14F-4D97-AF65-F5344CB8AC3E}">
        <p14:creationId xmlns:p14="http://schemas.microsoft.com/office/powerpoint/2010/main" val="2443852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0BA30BCA-C728-4FB8-A762-E82FEB05E783}"/>
              </a:ext>
            </a:extLst>
          </p:cNvPr>
          <p:cNvSpPr>
            <a:spLocks noGrp="1"/>
          </p:cNvSpPr>
          <p:nvPr>
            <p:ph sz="quarter" idx="13"/>
          </p:nvPr>
        </p:nvSpPr>
        <p:spPr>
          <a:xfrm>
            <a:off x="648093" y="1203147"/>
            <a:ext cx="10394707" cy="4243136"/>
          </a:xfrm>
        </p:spPr>
        <p:txBody>
          <a:bodyPr/>
          <a:lstStyle/>
          <a:p>
            <a:r>
              <a:rPr lang="hr-HR" dirty="0"/>
              <a:t>koalicija sa Samostalnom demokratskom strankom S. Pribičevića 1927.g. – nastaje Seljačko-demokratska koalicija (SDK)</a:t>
            </a:r>
          </a:p>
          <a:p>
            <a:r>
              <a:rPr lang="hr-HR" dirty="0"/>
              <a:t>žestoki obračuni sa vladom</a:t>
            </a:r>
          </a:p>
          <a:p>
            <a:r>
              <a:rPr lang="hr-HR" b="1" dirty="0">
                <a:hlinkClick r:id="rId2" action="ppaction://hlinksldjump"/>
              </a:rPr>
              <a:t>atentat </a:t>
            </a:r>
            <a:r>
              <a:rPr lang="hr-HR" b="1" dirty="0"/>
              <a:t>u beogradskoj skupštini 20. lipnja 1928.g.</a:t>
            </a:r>
            <a:r>
              <a:rPr lang="hr-HR" dirty="0"/>
              <a:t> – Puniša Račić puca na zastupnike SDK</a:t>
            </a:r>
          </a:p>
          <a:p>
            <a:r>
              <a:rPr lang="hr-HR" dirty="0">
                <a:hlinkClick r:id="rId3" action="ppaction://hlinksldjump"/>
              </a:rPr>
              <a:t>Radić</a:t>
            </a:r>
            <a:r>
              <a:rPr lang="hr-HR" dirty="0"/>
              <a:t> umro 8. kolovoza 1928.g. nasljeđuje ga Vladko Maček</a:t>
            </a:r>
          </a:p>
          <a:p>
            <a:r>
              <a:rPr lang="hr-HR" dirty="0"/>
              <a:t>otpor nakon atentata </a:t>
            </a:r>
            <a:r>
              <a:rPr lang="hr-HR" dirty="0">
                <a:latin typeface="Times New Roman"/>
                <a:cs typeface="Times New Roman"/>
              </a:rPr>
              <a:t>→</a:t>
            </a:r>
            <a:r>
              <a:rPr lang="hr-HR" dirty="0"/>
              <a:t>  nepriznavanje odluka Narodne skupštine</a:t>
            </a:r>
          </a:p>
        </p:txBody>
      </p:sp>
      <p:pic>
        <p:nvPicPr>
          <p:cNvPr id="4" name="Picture 3" descr="J:\dnevnik, pripreme i sl\Marof\Šk. god. 2016.2017\4.g\slike\Atentat_03.jpg">
            <a:extLst>
              <a:ext uri="{FF2B5EF4-FFF2-40B4-BE49-F238E27FC236}">
                <a16:creationId xmlns:a16="http://schemas.microsoft.com/office/drawing/2014/main" id="{AA842ECF-0A99-433D-9874-A9FB0F7D6A4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6285" y="4098599"/>
            <a:ext cx="4477730" cy="27594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9845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199" y="457200"/>
            <a:ext cx="9293157" cy="6177064"/>
          </a:xfrm>
        </p:spPr>
        <p:txBody>
          <a:bodyPr>
            <a:normAutofit fontScale="85000" lnSpcReduction="20000"/>
          </a:bodyPr>
          <a:lstStyle/>
          <a:p>
            <a:pPr marL="0" indent="0" algn="ctr">
              <a:buNone/>
            </a:pPr>
            <a:r>
              <a:rPr lang="hr-HR" sz="2000" dirty="0">
                <a:solidFill>
                  <a:srgbClr val="000000"/>
                </a:solidFill>
                <a:latin typeface="arial"/>
              </a:rPr>
              <a:t>Izvor: </a:t>
            </a:r>
            <a:r>
              <a:rPr lang="hr-HR" sz="2000" dirty="0">
                <a:solidFill>
                  <a:srgbClr val="000000"/>
                </a:solidFill>
                <a:latin typeface="arial"/>
                <a:hlinkClick r:id="rId2"/>
              </a:rPr>
              <a:t>http://povijest.hr/nadanasnjidan/atentat-na-stjepana-radica-u-beogradskoj-narodnoj-skupstini-1928/</a:t>
            </a:r>
            <a:r>
              <a:rPr lang="hr-HR" sz="2000" dirty="0">
                <a:solidFill>
                  <a:srgbClr val="000000"/>
                </a:solidFill>
                <a:latin typeface="arial"/>
              </a:rPr>
              <a:t> </a:t>
            </a:r>
          </a:p>
          <a:p>
            <a:pPr marL="0" indent="0" algn="just">
              <a:buNone/>
            </a:pPr>
            <a:endParaRPr lang="hr-HR" sz="2000" dirty="0">
              <a:solidFill>
                <a:srgbClr val="000000"/>
              </a:solidFill>
              <a:latin typeface="arial"/>
            </a:endParaRPr>
          </a:p>
          <a:p>
            <a:pPr marL="0" indent="0" algn="just">
              <a:buNone/>
            </a:pPr>
            <a:r>
              <a:rPr lang="hr-HR" sz="2200" dirty="0">
                <a:solidFill>
                  <a:srgbClr val="000000"/>
                </a:solidFill>
                <a:latin typeface="arial"/>
              </a:rPr>
              <a:t>„Puniša Račić za govornicom skupštine držao je govor o srpskim interesima u Kraljevini SHS. Između ostalog je rekao: “Otvoreno kažem da ću upotrijebiti i drugo oružje, koje treba da zaštiti interese srpstva.” U dvorani se digla velika galama kao reakcija na Račićeve prijetnje.</a:t>
            </a:r>
            <a:endParaRPr lang="hr-HR" sz="2200" dirty="0">
              <a:solidFill>
                <a:srgbClr val="7E7E7E"/>
              </a:solidFill>
              <a:latin typeface="Arial"/>
            </a:endParaRPr>
          </a:p>
          <a:p>
            <a:pPr marL="0" indent="0" algn="just">
              <a:buNone/>
            </a:pPr>
            <a:r>
              <a:rPr lang="hr-HR" sz="2200" dirty="0">
                <a:solidFill>
                  <a:srgbClr val="000000"/>
                </a:solidFill>
                <a:latin typeface="arial"/>
              </a:rPr>
              <a:t>Hrvatski zastupnik dr. Ivan Pernar viknuo je Račiću i srpskim radikalima: “Opljačkali ste begove!”. Puniša Račić na to se razljutio i i tražio od predsjedavajućeg Ninka Perića da kazni Pernara. “Kazni ili ću ja njega da kaznim”, zaprijetio je Račić. Predsjedavajući je na to prekinuo sjednicu. Tada je Puniša Račić izvadio iz džepa revolver. Dva Srbina pokušala su ga spriječiti da puca, no on ih je odgurnuo. Račić je prvo pucao u dr. Ivana Pernara, pogodivši ga s dva metka. Zatim je pokušao naciljati Svetozara Pribičevića (Radićevog srpskog saveznika u skupštini), no ovaj se uspio skloniti. Metak koji je Račić ispalio na Pribičevića pogodio je hrvatskog zastupnika Đuru Basaričeka, koji je poginuo. Sljedeći metak ispucao je Račić u Stjepana Radića koji je sjedio u prvoj klupi.</a:t>
            </a:r>
            <a:endParaRPr lang="hr-HR" sz="2200" dirty="0">
              <a:solidFill>
                <a:srgbClr val="7E7E7E"/>
              </a:solidFill>
              <a:latin typeface="Arial"/>
            </a:endParaRPr>
          </a:p>
          <a:p>
            <a:pPr marL="0" indent="0" algn="just">
              <a:buNone/>
            </a:pPr>
            <a:r>
              <a:rPr lang="hr-HR" sz="2200" dirty="0">
                <a:solidFill>
                  <a:srgbClr val="000000"/>
                </a:solidFill>
                <a:latin typeface="arial"/>
              </a:rPr>
              <a:t>Na to je Stjepanov nećak Pavle Radić potrčao na Račića, na što je ovaj povikao: “Ha! Baš tebe trebam!” i ubio ga metkom. Na kraju je Račić pucao i u hrvatskog zastupnika Ivana Granđu, a zatim mirno izašao na ulicu. Sve u svemu, Đuro Basariček i Pavle Radić ubijeni su, Stjepan Radić dobio je smrtnu ranu od koje je umro mjesec i pol kasnije, a Ivan Granđa i Ivan Pernar sačuvali su život, ali su ranjeni.”</a:t>
            </a:r>
            <a:endParaRPr lang="hr-HR" sz="2200" dirty="0">
              <a:solidFill>
                <a:srgbClr val="7E7E7E"/>
              </a:solidFill>
              <a:latin typeface="Arial"/>
            </a:endParaRPr>
          </a:p>
          <a:p>
            <a:endParaRPr lang="hr-HR" sz="2000" dirty="0"/>
          </a:p>
        </p:txBody>
      </p:sp>
    </p:spTree>
    <p:extLst>
      <p:ext uri="{BB962C8B-B14F-4D97-AF65-F5344CB8AC3E}">
        <p14:creationId xmlns:p14="http://schemas.microsoft.com/office/powerpoint/2010/main" val="618652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J:\dnevnik, pripreme i sl\Marof\Šk. god. 2016.2017\4.g\slike\images (1).jpg">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381001"/>
            <a:ext cx="6166492" cy="406630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905000" y="4648201"/>
            <a:ext cx="8610600" cy="2031325"/>
          </a:xfrm>
          <a:prstGeom prst="rect">
            <a:avLst/>
          </a:prstGeom>
        </p:spPr>
        <p:txBody>
          <a:bodyPr wrap="square">
            <a:spAutoFit/>
          </a:bodyPr>
          <a:lstStyle/>
          <a:p>
            <a:pPr algn="just" defTabSz="914400"/>
            <a:r>
              <a:rPr lang="hr-HR" dirty="0">
                <a:solidFill>
                  <a:prstClr val="black"/>
                </a:solidFill>
                <a:latin typeface="Palatino Linotype"/>
              </a:rPr>
              <a:t>«...Nema sumnje da uspomena na Radića i duh ideja, za koje se borio, lebdjet će nad Hrvatskom i upućivat će Hrvate na golemom putu, koji im je pokojnik ocrtao.... U Radićevoj političkoj karijeri ima jedna ideja, kojoj je ostao vjeran do konca života: to je ideja političke emancipacije Hrvatske, koja bi Hrvatima dopustila da se razviju u samostalan narod. Shvatio je da njezino realiziranje ide po etapama, zato je prihvaćao kompromise. Ideja Radića je narodna hrvatska ideja, koju će Hrvati oživotvoriti u jednoj ili drugoj formi...».</a:t>
            </a:r>
          </a:p>
        </p:txBody>
      </p:sp>
      <p:pic>
        <p:nvPicPr>
          <p:cNvPr id="3077" name="Picture 5" descr="J:\dnevnik, pripreme i sl\Marof\Šk. god. 2016.2017\4.g\slike\radic.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6700" y="990600"/>
            <a:ext cx="2781300" cy="3162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5362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anim calcmode="lin" valueType="num">
                                      <p:cBhvr additive="base">
                                        <p:cTn id="7" dur="500" fill="hold"/>
                                        <p:tgtEl>
                                          <p:spTgt spid="3076"/>
                                        </p:tgtEl>
                                        <p:attrNameLst>
                                          <p:attrName>ppt_x</p:attrName>
                                        </p:attrNameLst>
                                      </p:cBhvr>
                                      <p:tavLst>
                                        <p:tav tm="0">
                                          <p:val>
                                            <p:strVal val="#ppt_x"/>
                                          </p:val>
                                        </p:tav>
                                        <p:tav tm="100000">
                                          <p:val>
                                            <p:strVal val="#ppt_x"/>
                                          </p:val>
                                        </p:tav>
                                      </p:tavLst>
                                    </p:anim>
                                    <p:anim calcmode="lin" valueType="num">
                                      <p:cBhvr additive="base">
                                        <p:cTn id="8" dur="500" fill="hold"/>
                                        <p:tgtEl>
                                          <p:spTgt spid="307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077"/>
                                        </p:tgtEl>
                                        <p:attrNameLst>
                                          <p:attrName>style.visibility</p:attrName>
                                        </p:attrNameLst>
                                      </p:cBhvr>
                                      <p:to>
                                        <p:strVal val="visible"/>
                                      </p:to>
                                    </p:set>
                                    <p:anim calcmode="lin" valueType="num">
                                      <p:cBhvr additive="base">
                                        <p:cTn id="13" dur="500" fill="hold"/>
                                        <p:tgtEl>
                                          <p:spTgt spid="3077"/>
                                        </p:tgtEl>
                                        <p:attrNameLst>
                                          <p:attrName>ppt_x</p:attrName>
                                        </p:attrNameLst>
                                      </p:cBhvr>
                                      <p:tavLst>
                                        <p:tav tm="0">
                                          <p:val>
                                            <p:strVal val="#ppt_x"/>
                                          </p:val>
                                        </p:tav>
                                        <p:tav tm="100000">
                                          <p:val>
                                            <p:strVal val="#ppt_x"/>
                                          </p:val>
                                        </p:tav>
                                      </p:tavLst>
                                    </p:anim>
                                    <p:anim calcmode="lin" valueType="num">
                                      <p:cBhvr additive="base">
                                        <p:cTn id="14" dur="500" fill="hold"/>
                                        <p:tgtEl>
                                          <p:spTgt spid="307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533400"/>
            <a:ext cx="8229600" cy="6248400"/>
          </a:xfrm>
        </p:spPr>
        <p:txBody>
          <a:bodyPr>
            <a:normAutofit lnSpcReduction="10000"/>
          </a:bodyPr>
          <a:lstStyle/>
          <a:p>
            <a:pPr marL="0" indent="0">
              <a:buNone/>
            </a:pPr>
            <a:r>
              <a:rPr lang="hr-HR" sz="2000" b="1" dirty="0"/>
              <a:t>Stipica Grgić, Radić nakon Radića: Stvaranje kulta heroja Stjepana Radića, Zagreb, 2010.</a:t>
            </a:r>
          </a:p>
          <a:p>
            <a:pPr marL="0" indent="0">
              <a:buNone/>
            </a:pPr>
            <a:endParaRPr lang="hr-HR" sz="2000" b="1" dirty="0"/>
          </a:p>
          <a:p>
            <a:pPr marL="0" indent="0" algn="just">
              <a:buNone/>
            </a:pPr>
            <a:r>
              <a:rPr lang="hr-HR" sz="1900" dirty="0"/>
              <a:t>„</a:t>
            </a:r>
            <a:r>
              <a:rPr lang="vi-VN" sz="1900" dirty="0"/>
              <a:t>Stjepan Radić sahranjen je 12. kolovoza 1928. godine. Tog je dana bila nedjelja, što je zapravo netipični dan za pogrebe u katoličkom svijetu, što opet dodatno potvrđuje status Radićeve sahrane kao dobro organizirane političke manifestacije. Samom veličanstvenom pogrebu prisustvovalo je, po nekim procjenama, oko 250 000 ljudi, što je do današnjih vremena jedan od najvećih iskaza žaljenja za nekom osobom u Hrvatskoj. Na čelu povorke, na posebnom jastuku, okružen trnovim vijencem, nošen je metak kojim je Stjepan Radić ranjen u Narodnoj skupštini. Da simbolika bude još veća, sam jastuk s metkom “čuvali” su zastupnici HSS-a Ivan Pernar i Ivan Granđa, koji su svojim tijelima nastojali sačuvati pokojnika od ranjavanja dva mjeseca prije. U godinama koje su uslijedile Radićev grob u arkadama zagrebačkog gradskog groblja Mirogoja postat će mjesto tužnog sjećanja na pokojnika, ali i mjesto gdje će se iskazivati nezadovoljstvo stanjem u državi. Ovo nezadovoljstvo često je znalo prerasti u javne izgrede pojedinaca koje organi vlasti nisu tolerirali. Primjera radi, zbog stavljanja vijenaca s hrvatskom trobojnicom na grob Stjepana Radića te “protudržavnih govora” na blagdan Svih svetih 1930. godine uhićeno je čak 11 osoba, među njima i neki istaknuti pripadnici HSS-a kao Dane Škarica, Stjepan Košutić i Krešimir Devčić.</a:t>
            </a:r>
            <a:r>
              <a:rPr lang="hr-HR" sz="1900" dirty="0"/>
              <a:t>”</a:t>
            </a:r>
          </a:p>
        </p:txBody>
      </p:sp>
    </p:spTree>
    <p:extLst>
      <p:ext uri="{BB962C8B-B14F-4D97-AF65-F5344CB8AC3E}">
        <p14:creationId xmlns:p14="http://schemas.microsoft.com/office/powerpoint/2010/main" val="3173773678"/>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4.jpeg"/></Relationships>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777</Words>
  <Application>Microsoft Office PowerPoint</Application>
  <PresentationFormat>Široki zaslon</PresentationFormat>
  <Paragraphs>22</Paragraphs>
  <Slides>7</Slides>
  <Notes>0</Notes>
  <HiddenSlides>0</HiddenSlides>
  <MMClips>0</MMClips>
  <ScaleCrop>false</ScaleCrop>
  <HeadingPairs>
    <vt:vector size="6" baseType="variant">
      <vt:variant>
        <vt:lpstr>Korišteni fontovi</vt:lpstr>
      </vt:variant>
      <vt:variant>
        <vt:i4>8</vt:i4>
      </vt:variant>
      <vt:variant>
        <vt:lpstr>Tema</vt:lpstr>
      </vt:variant>
      <vt:variant>
        <vt:i4>2</vt:i4>
      </vt:variant>
      <vt:variant>
        <vt:lpstr>Naslovi slajdova</vt:lpstr>
      </vt:variant>
      <vt:variant>
        <vt:i4>7</vt:i4>
      </vt:variant>
    </vt:vector>
  </HeadingPairs>
  <TitlesOfParts>
    <vt:vector size="17" baseType="lpstr">
      <vt:lpstr>arial</vt:lpstr>
      <vt:lpstr>arial</vt:lpstr>
      <vt:lpstr>Century Gothic</vt:lpstr>
      <vt:lpstr>Courier New</vt:lpstr>
      <vt:lpstr>Palatino Linotype</vt:lpstr>
      <vt:lpstr>Tahoma</vt:lpstr>
      <vt:lpstr>Times New Roman</vt:lpstr>
      <vt:lpstr>Trebuchet MS</vt:lpstr>
      <vt:lpstr>Berlin</vt:lpstr>
      <vt:lpstr>Executive</vt:lpstr>
      <vt:lpstr>Od Vidovdanskog ustava do atentata u Narodnoj skupštini</vt:lpstr>
      <vt:lpstr>PowerPoint prezentacija</vt:lpstr>
      <vt:lpstr>PowerPoint prezentacija</vt:lpstr>
      <vt:lpstr>PowerPoint prezentacija</vt:lpstr>
      <vt:lpstr>PowerPoint prezentacija</vt:lpstr>
      <vt:lpstr>PowerPoint prezentacija</vt:lpstr>
      <vt:lpstr>PowerPoint prezentacija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Od Vidovdanskog ustava do atentata u Narodnoj skupštini</dc:title>
  <dc:creator>Korisnik</dc:creator>
  <cp:lastModifiedBy>Korisnik</cp:lastModifiedBy>
  <cp:revision>2</cp:revision>
  <dcterms:created xsi:type="dcterms:W3CDTF">2020-01-07T19:34:20Z</dcterms:created>
  <dcterms:modified xsi:type="dcterms:W3CDTF">2020-11-26T14:57:17Z</dcterms:modified>
</cp:coreProperties>
</file>