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333" r:id="rId37"/>
    <p:sldId id="291" r:id="rId38"/>
    <p:sldId id="292" r:id="rId39"/>
    <p:sldId id="293" r:id="rId40"/>
    <p:sldId id="294" r:id="rId41"/>
    <p:sldId id="295" r:id="rId42"/>
    <p:sldId id="296" r:id="rId43"/>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p:cViewPr varScale="1">
        <p:scale>
          <a:sx n="97" d="100"/>
          <a:sy n="97" d="100"/>
        </p:scale>
        <p:origin x="72" y="72"/>
      </p:cViewPr>
      <p:guideLst>
        <p:guide orient="horz" pos="2160"/>
        <p:guide pos="2880"/>
      </p:guideLst>
    </p:cSldViewPr>
  </p:slideViewPr>
  <p:outlineViewPr>
    <p:cViewPr>
      <p:scale>
        <a:sx n="33" d="100"/>
        <a:sy n="33" d="100"/>
      </p:scale>
      <p:origin x="0" y="998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628D4B-C86A-40ED-8495-57A5D79276DE}" type="datetimeFigureOut">
              <a:rPr lang="hr-HR" smtClean="0"/>
              <a:pPr/>
              <a:t>14.5.2019.</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6A8A0B-A986-40A5-A89B-0616E82D1116}" type="slidenum">
              <a:rPr lang="hr-HR" smtClean="0"/>
              <a:pPr/>
              <a:t>‹#›</a:t>
            </a:fld>
            <a:endParaRPr lang="hr-HR"/>
          </a:p>
        </p:txBody>
      </p:sp>
    </p:spTree>
    <p:extLst>
      <p:ext uri="{BB962C8B-B14F-4D97-AF65-F5344CB8AC3E}">
        <p14:creationId xmlns:p14="http://schemas.microsoft.com/office/powerpoint/2010/main" val="3863209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sz="quarter" idx="10"/>
          </p:nvPr>
        </p:nvSpPr>
        <p:spPr/>
        <p:txBody>
          <a:bodyPr/>
          <a:lstStyle/>
          <a:p>
            <a:fld id="{726A8A0B-A986-40A5-A89B-0616E82D1116}" type="slidenum">
              <a:rPr lang="hr-HR" smtClean="0"/>
              <a:pPr/>
              <a:t>9</a:t>
            </a:fld>
            <a:endParaRPr lang="hr-HR"/>
          </a:p>
        </p:txBody>
      </p:sp>
    </p:spTree>
    <p:extLst>
      <p:ext uri="{BB962C8B-B14F-4D97-AF65-F5344CB8AC3E}">
        <p14:creationId xmlns:p14="http://schemas.microsoft.com/office/powerpoint/2010/main" val="275284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4938CA8-5EAD-494A-BBA9-87FE50E09B89}" type="datetimeFigureOut">
              <a:rPr lang="hr-HR" smtClean="0"/>
              <a:pPr/>
              <a:t>14.5.2019.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4938CA8-5EAD-494A-BBA9-87FE50E09B89}" type="datetimeFigureOut">
              <a:rPr lang="hr-HR" smtClean="0"/>
              <a:pPr/>
              <a:t>14.5.2019.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4938CA8-5EAD-494A-BBA9-87FE50E09B89}" type="datetimeFigureOut">
              <a:rPr lang="hr-HR" smtClean="0"/>
              <a:pPr/>
              <a:t>14.5.2019.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4938CA8-5EAD-494A-BBA9-87FE50E09B89}" type="datetimeFigureOut">
              <a:rPr lang="hr-HR" smtClean="0"/>
              <a:pPr/>
              <a:t>14.5.2019.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938CA8-5EAD-494A-BBA9-87FE50E09B89}" type="datetimeFigureOut">
              <a:rPr lang="hr-HR" smtClean="0"/>
              <a:pPr/>
              <a:t>14.5.2019.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4938CA8-5EAD-494A-BBA9-87FE50E09B89}" type="datetimeFigureOut">
              <a:rPr lang="hr-HR" smtClean="0"/>
              <a:pPr/>
              <a:t>14.5.2019.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4938CA8-5EAD-494A-BBA9-87FE50E09B89}" type="datetimeFigureOut">
              <a:rPr lang="hr-HR" smtClean="0"/>
              <a:pPr/>
              <a:t>14.5.2019.</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4938CA8-5EAD-494A-BBA9-87FE50E09B89}" type="datetimeFigureOut">
              <a:rPr lang="hr-HR" smtClean="0"/>
              <a:pPr/>
              <a:t>14.5.2019.</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938CA8-5EAD-494A-BBA9-87FE50E09B89}" type="datetimeFigureOut">
              <a:rPr lang="hr-HR" smtClean="0"/>
              <a:pPr/>
              <a:t>14.5.2019.</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938CA8-5EAD-494A-BBA9-87FE50E09B89}" type="datetimeFigureOut">
              <a:rPr lang="hr-HR" smtClean="0"/>
              <a:pPr/>
              <a:t>14.5.2019.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938CA8-5EAD-494A-BBA9-87FE50E09B89}" type="datetimeFigureOut">
              <a:rPr lang="hr-HR" smtClean="0"/>
              <a:pPr/>
              <a:t>14.5.2019.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346D4A-5FDE-4A3B-BF3A-E7F8A628BBEE}"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938CA8-5EAD-494A-BBA9-87FE50E09B89}" type="datetimeFigureOut">
              <a:rPr lang="hr-HR" smtClean="0"/>
              <a:pPr/>
              <a:t>14.5.2019.</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346D4A-5FDE-4A3B-BF3A-E7F8A628BBEE}"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wmf"/></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3.e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4.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988840"/>
            <a:ext cx="7772400" cy="1728192"/>
          </a:xfrm>
        </p:spPr>
        <p:txBody>
          <a:bodyPr>
            <a:noAutofit/>
          </a:bodyPr>
          <a:lstStyle/>
          <a:p>
            <a:r>
              <a:rPr lang="hr-HR" sz="2000" dirty="0" smtClean="0"/>
              <a:t/>
            </a:r>
            <a:br>
              <a:rPr lang="hr-HR" sz="2000" dirty="0" smtClean="0"/>
            </a:br>
            <a:r>
              <a:rPr lang="hr-HR" sz="2000" dirty="0"/>
              <a:t> </a:t>
            </a:r>
            <a:br>
              <a:rPr lang="hr-HR" sz="2000" dirty="0"/>
            </a:br>
            <a:r>
              <a:rPr lang="hr-HR" sz="2400" b="1" dirty="0"/>
              <a:t>ZAŠTITNE MJERE U NISKONAPONSKOJ MREŽI I PRIPADNIM</a:t>
            </a:r>
            <a:r>
              <a:rPr lang="hr-HR" sz="2400" dirty="0"/>
              <a:t/>
            </a:r>
            <a:br>
              <a:rPr lang="hr-HR" sz="2400" dirty="0"/>
            </a:br>
            <a:r>
              <a:rPr lang="hr-HR" sz="2400" b="1" dirty="0"/>
              <a:t>TRANSFORMATORSKIM STANICAMA</a:t>
            </a:r>
            <a:endParaRPr lang="hr-H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832648"/>
          </a:xfrm>
        </p:spPr>
        <p:txBody>
          <a:bodyPr>
            <a:normAutofit/>
          </a:bodyPr>
          <a:lstStyle/>
          <a:p>
            <a:pPr lvl="0"/>
            <a:r>
              <a:rPr lang="hr-HR" sz="1800" b="1" dirty="0"/>
              <a:t>Struja uzemljenja </a:t>
            </a:r>
            <a:r>
              <a:rPr lang="hr-HR" sz="1800" b="1" dirty="0" smtClean="0"/>
              <a:t>I</a:t>
            </a:r>
            <a:r>
              <a:rPr lang="hr-HR" sz="1800" b="1" baseline="-25000" dirty="0" smtClean="0"/>
              <a:t>z</a:t>
            </a:r>
            <a:r>
              <a:rPr lang="hr-HR" sz="1800" dirty="0" smtClean="0"/>
              <a:t>, </a:t>
            </a:r>
            <a:r>
              <a:rPr lang="hr-HR" sz="1800" dirty="0"/>
              <a:t>protiče u zemlju preko istosmjerna ili izmjenična uzemljivača, tehničke frekvencije 50 Hz ili 60 Hz, ili pak nekih viših frekvencija, i to obično u slučaju kvara kad je uzemljivač obvezni dio strujnog kruga. To je u slučaju kad je uzemljena neutralna točka transformatora ili generatora u elektroenergetskom sustavu, te takve uzemljivače nazivamo pogonskim ili radnim uzemljivačima, jer su stalni dio strujnog kruga.</a:t>
            </a:r>
          </a:p>
          <a:p>
            <a:endParaRPr lang="hr-HR" sz="1800" dirty="0" smtClean="0"/>
          </a:p>
          <a:p>
            <a:endParaRPr lang="hr-HR" sz="1800" dirty="0"/>
          </a:p>
          <a:p>
            <a:pPr lvl="0"/>
            <a:r>
              <a:rPr lang="hr-HR" sz="1800" b="1" dirty="0"/>
              <a:t>Udarni ili impulsni otpor uzemljenja </a:t>
            </a:r>
            <a:r>
              <a:rPr lang="hr-HR" sz="1800" b="1" dirty="0" smtClean="0"/>
              <a:t>R</a:t>
            </a:r>
            <a:r>
              <a:rPr lang="hr-HR" sz="1800" b="1" baseline="-25000" dirty="0" smtClean="0"/>
              <a:t>i</a:t>
            </a:r>
            <a:r>
              <a:rPr lang="hr-HR" sz="1800" b="1" dirty="0" smtClean="0"/>
              <a:t> </a:t>
            </a:r>
            <a:r>
              <a:rPr lang="hr-HR" sz="1800" dirty="0" smtClean="0"/>
              <a:t>, </a:t>
            </a:r>
            <a:r>
              <a:rPr lang="hr-HR" sz="1800" dirty="0"/>
              <a:t>mjerodavan je za odvođenje struje groma koja ima oblik kratkog impulsa. Pri provođenju takvih impulsnih struja, impulsni otpor uzemljenja </a:t>
            </a:r>
            <a:r>
              <a:rPr lang="hr-HR" sz="1800" dirty="0" smtClean="0"/>
              <a:t>R</a:t>
            </a:r>
            <a:r>
              <a:rPr lang="hr-HR" sz="1800" baseline="-25000" dirty="0" smtClean="0"/>
              <a:t>i</a:t>
            </a:r>
            <a:r>
              <a:rPr lang="hr-HR" sz="1800" b="1" dirty="0" smtClean="0"/>
              <a:t> </a:t>
            </a:r>
            <a:r>
              <a:rPr lang="hr-HR" sz="1800" dirty="0"/>
              <a:t>nema istu vrijednost kao pri provođenju izmjenične struje tehničke frekvencije ili istosmjerne struje, i ima veću ili manju vrijednost u ovisnosti od duljine uzemljivača,oblika i trajanja prenaponskog vala, te specifičnog otpora tla. A to znači da što je duži uzemljivač udarni otpor uzemljenja </a:t>
            </a:r>
            <a:r>
              <a:rPr lang="hr-HR" sz="1800" dirty="0" smtClean="0"/>
              <a:t>R</a:t>
            </a:r>
            <a:r>
              <a:rPr lang="hr-HR" sz="1800" baseline="-25000" dirty="0" smtClean="0"/>
              <a:t>i</a:t>
            </a:r>
            <a:r>
              <a:rPr lang="hr-HR" sz="1800" b="1" dirty="0" smtClean="0"/>
              <a:t> </a:t>
            </a:r>
            <a:r>
              <a:rPr lang="hr-HR" sz="1800" dirty="0"/>
              <a:t>je manji, i što je kraći uzemljivač veći je udarni otpor, dakako da tu u obzir treba uzeti oblik i trajanje čela prenaponskog vala, kao i specifičnog otpora tla, ali i ostale možebitne okolnosti koje mogu utjecati </a:t>
            </a:r>
            <a:r>
              <a:rPr lang="hr-HR" sz="1800" dirty="0" smtClean="0"/>
              <a:t>na R</a:t>
            </a:r>
            <a:r>
              <a:rPr lang="hr-HR" sz="1800" baseline="-25000" dirty="0" smtClean="0"/>
              <a:t>i</a:t>
            </a:r>
            <a:r>
              <a:rPr lang="hr-HR" sz="1800" dirty="0" smtClean="0"/>
              <a:t> </a:t>
            </a:r>
            <a:r>
              <a:rPr lang="hr-HR" sz="1800" dirty="0"/>
              <a:t>, kao npr. jačina i struja groma.</a:t>
            </a:r>
          </a:p>
          <a:p>
            <a:pPr>
              <a:buNone/>
            </a:pPr>
            <a:endParaRPr lang="hr-HR"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192688"/>
          </a:xfrm>
        </p:spPr>
        <p:txBody>
          <a:bodyPr>
            <a:normAutofit lnSpcReduction="10000"/>
          </a:bodyPr>
          <a:lstStyle/>
          <a:p>
            <a:pPr lvl="0"/>
            <a:r>
              <a:rPr lang="hr-HR" sz="1800" b="1" dirty="0"/>
              <a:t>Otpornost tla </a:t>
            </a:r>
            <a:r>
              <a:rPr lang="el-GR" sz="1800" b="1" dirty="0" smtClean="0"/>
              <a:t>ρ</a:t>
            </a:r>
            <a:r>
              <a:rPr lang="hr-HR" sz="1800" b="1" baseline="-25000" dirty="0" smtClean="0"/>
              <a:t>z</a:t>
            </a:r>
            <a:r>
              <a:rPr lang="hr-HR" sz="1800" dirty="0" smtClean="0"/>
              <a:t>, </a:t>
            </a:r>
            <a:r>
              <a:rPr lang="hr-HR" sz="1800" dirty="0"/>
              <a:t>najvažniji je ulazni podatak pri proračunu otpora uzemljenja. Procjenjuje se na osnovni </a:t>
            </a:r>
            <a:r>
              <a:rPr lang="hr-HR" sz="1800" dirty="0" smtClean="0"/>
              <a:t>izvida </a:t>
            </a:r>
            <a:r>
              <a:rPr lang="hr-HR" sz="1800" dirty="0"/>
              <a:t>i analize strukture tla ili kao najbolji slučaj mjerenja otpornosti tla na površini i dubini u kojoj se polaže uzemljivač. Otpornost tla </a:t>
            </a:r>
            <a:r>
              <a:rPr lang="el-GR" sz="1800" dirty="0" smtClean="0"/>
              <a:t>ρ</a:t>
            </a:r>
            <a:r>
              <a:rPr lang="hr-HR" sz="1800" baseline="-25000" dirty="0" smtClean="0"/>
              <a:t>z</a:t>
            </a:r>
            <a:r>
              <a:rPr lang="hr-HR" sz="1800" dirty="0" smtClean="0"/>
              <a:t> </a:t>
            </a:r>
            <a:r>
              <a:rPr lang="hr-HR" sz="1800" dirty="0"/>
              <a:t>treba razumjeti kao specifični električni otpor tla i ima dimenziju </a:t>
            </a:r>
            <a:r>
              <a:rPr lang="el-GR" sz="1800" dirty="0" smtClean="0"/>
              <a:t>Ω</a:t>
            </a:r>
            <a:r>
              <a:rPr lang="hr-HR" sz="1800" dirty="0" smtClean="0"/>
              <a:t>m. </a:t>
            </a:r>
            <a:r>
              <a:rPr lang="hr-HR" sz="1800" dirty="0"/>
              <a:t>Pri tom ispitivanju potrebno je utvrditi vlažnost i temperaturu tla na dubini ispitivanja tla. To je potrebno kako bi se što točnije utvrdila vrijednost otpornosti tla kao najvažnijeg podatka u proračunu otpora uzemljenja i razdiobe potencijala oko uzemljivača. Slojevi tla bliže uzemljivaču pružaju veći otpor struji od ovih udaljenijih zbog manjeg presjeka za istu debljinu sloja. Zbog toga prvi slojevi troše veći dio ukupnog napona uzemljivača od oni koji su udaljeniji od uzemljivača. Otpor uzemljenja ne ovisi sam o obliku, dimenzijama i broju uzemljivača, nego i o otpornosti tla i dubini ukopa uzemljivača</a:t>
            </a:r>
            <a:r>
              <a:rPr lang="hr-HR" sz="1800" dirty="0" smtClean="0"/>
              <a:t>.</a:t>
            </a:r>
          </a:p>
          <a:p>
            <a:pPr lvl="0">
              <a:buNone/>
            </a:pPr>
            <a:endParaRPr lang="hr-HR" sz="1800" dirty="0" smtClean="0"/>
          </a:p>
          <a:p>
            <a:pPr lvl="0"/>
            <a:endParaRPr lang="hr-HR" sz="1800" dirty="0"/>
          </a:p>
          <a:p>
            <a:r>
              <a:rPr lang="hr-HR" sz="1800" b="1" dirty="0"/>
              <a:t>Dodirni napon </a:t>
            </a:r>
            <a:r>
              <a:rPr lang="hr-HR" sz="1800" b="1" dirty="0" smtClean="0"/>
              <a:t>U</a:t>
            </a:r>
            <a:r>
              <a:rPr lang="hr-HR" sz="1800" b="1" baseline="-25000" dirty="0" smtClean="0"/>
              <a:t>z</a:t>
            </a:r>
            <a:r>
              <a:rPr lang="hr-HR" sz="1800" dirty="0" smtClean="0"/>
              <a:t>, </a:t>
            </a:r>
            <a:r>
              <a:rPr lang="hr-HR" sz="1800" dirty="0"/>
              <a:t>je razlika potencijala između napona uzemljivača </a:t>
            </a:r>
            <a:r>
              <a:rPr lang="hr-HR" sz="1800" dirty="0" smtClean="0"/>
              <a:t>U</a:t>
            </a:r>
            <a:r>
              <a:rPr lang="hr-HR" sz="1800" baseline="-25000" dirty="0" smtClean="0"/>
              <a:t>z</a:t>
            </a:r>
            <a:r>
              <a:rPr lang="hr-HR" sz="1800" b="1" dirty="0" smtClean="0"/>
              <a:t> </a:t>
            </a:r>
            <a:r>
              <a:rPr lang="hr-HR" sz="1800" dirty="0"/>
              <a:t>kroz koji teče struja zemljospoja </a:t>
            </a:r>
            <a:r>
              <a:rPr lang="hr-HR" sz="1800" dirty="0" smtClean="0"/>
              <a:t>I</a:t>
            </a:r>
            <a:r>
              <a:rPr lang="hr-HR" sz="1800" baseline="-25000" dirty="0" smtClean="0"/>
              <a:t>z</a:t>
            </a:r>
            <a:r>
              <a:rPr lang="hr-HR" sz="1800" b="1" dirty="0" smtClean="0"/>
              <a:t> </a:t>
            </a:r>
            <a:r>
              <a:rPr lang="hr-HR" sz="1800" dirty="0"/>
              <a:t>(pri nekom poremećaju sustava) i napon na kojem je osoba dodirnula uzemljenu strukturu. Razumljivo je da ta razlika potencijal u funkciji udaljenosti od uzemljivača, te se dodirni napon definira na udaljenost od 1 metar. Dodirni napon </a:t>
            </a:r>
            <a:r>
              <a:rPr lang="hr-HR" sz="1800" dirty="0" smtClean="0"/>
              <a:t>U</a:t>
            </a:r>
            <a:r>
              <a:rPr lang="hr-HR" sz="1800" baseline="-25000" dirty="0" smtClean="0"/>
              <a:t>d</a:t>
            </a:r>
            <a:r>
              <a:rPr lang="hr-HR" sz="1800" b="1" dirty="0" smtClean="0"/>
              <a:t> </a:t>
            </a:r>
            <a:r>
              <a:rPr lang="hr-HR" sz="1800" dirty="0"/>
              <a:t>kroz osobu koja je dodirnula uzemljenu strukturu generira određenu struju.</a:t>
            </a:r>
          </a:p>
          <a:p>
            <a:pPr lvl="0"/>
            <a:endParaRPr lang="hr-HR" sz="1800" dirty="0"/>
          </a:p>
          <a:p>
            <a:pPr>
              <a:buNone/>
            </a:pPr>
            <a:endParaRPr lang="hr-HR" sz="1800" b="1" dirty="0" smtClean="0"/>
          </a:p>
          <a:p>
            <a:pPr>
              <a:buNone/>
            </a:pPr>
            <a:r>
              <a:rPr lang="hr-HR" sz="1800" b="1" dirty="0"/>
              <a:t> </a:t>
            </a:r>
            <a:endParaRPr lang="hr-HR" sz="1800" b="1" dirty="0" smtClean="0"/>
          </a:p>
          <a:p>
            <a:endParaRPr lang="hr-HR" dirty="0"/>
          </a:p>
          <a:p>
            <a:endParaRPr lang="hr-H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2952328"/>
          </a:xfrm>
        </p:spPr>
        <p:txBody>
          <a:bodyPr>
            <a:normAutofit/>
          </a:bodyPr>
          <a:lstStyle/>
          <a:p>
            <a:pPr lvl="0"/>
            <a:r>
              <a:rPr lang="hr-HR" sz="1800" b="1" dirty="0"/>
              <a:t>Napon koraka </a:t>
            </a:r>
            <a:r>
              <a:rPr lang="hr-HR" sz="1800" b="1" dirty="0" smtClean="0"/>
              <a:t>U</a:t>
            </a:r>
            <a:r>
              <a:rPr lang="hr-HR" sz="1800" b="1" baseline="-25000" dirty="0" smtClean="0"/>
              <a:t>k</a:t>
            </a:r>
            <a:r>
              <a:rPr lang="hr-HR" sz="1800" dirty="0" smtClean="0"/>
              <a:t>, </a:t>
            </a:r>
            <a:r>
              <a:rPr lang="hr-HR" sz="1800" dirty="0"/>
              <a:t>je razlika potencijala između stopala kada osoba ili živo biće hoda po površini zemlje gdje postoji razdioba potencijala položenog uzemljivača. Napon koraka ovisi o duljini koraka, te se definira razmakom stopala od 1 metar. Namjerno je spomenuto živo biće, a ne samo čovjek, jer se u praksi susreću problemi zaštite živih bića (najčešće četveronožaca, konj, goveda i sl.) koji stradavaju zbog napona koraka, naime, zbog većeg razmaka nogu dolaze pod veći napon koraka od čovjeka.</a:t>
            </a:r>
          </a:p>
          <a:p>
            <a:endParaRPr lang="hr-H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pPr lvl="1" algn="ctr" rtl="0">
              <a:spcBef>
                <a:spcPct val="0"/>
              </a:spcBef>
            </a:pPr>
            <a:r>
              <a:rPr lang="hr-HR" sz="2400" b="1" dirty="0"/>
              <a:t>Vrste uzemljenja</a:t>
            </a:r>
            <a:r>
              <a:rPr lang="hr-HR" b="1" dirty="0"/>
              <a:t/>
            </a:r>
            <a:br>
              <a:rPr lang="hr-HR" b="1" dirty="0"/>
            </a:br>
            <a:endParaRPr lang="hr-HR" dirty="0"/>
          </a:p>
        </p:txBody>
      </p:sp>
      <p:sp>
        <p:nvSpPr>
          <p:cNvPr id="3" name="Content Placeholder 2"/>
          <p:cNvSpPr>
            <a:spLocks noGrp="1"/>
          </p:cNvSpPr>
          <p:nvPr>
            <p:ph idx="1"/>
          </p:nvPr>
        </p:nvSpPr>
        <p:spPr>
          <a:xfrm>
            <a:off x="457200" y="1124744"/>
            <a:ext cx="8229600" cy="3528392"/>
          </a:xfrm>
        </p:spPr>
        <p:txBody>
          <a:bodyPr/>
          <a:lstStyle/>
          <a:p>
            <a:r>
              <a:rPr lang="hr-HR" sz="1800" dirty="0"/>
              <a:t>Prema namjeni koji imaju u pogonu uzemljenja se mogu podijeliti na četiri osnovne vrste</a:t>
            </a:r>
            <a:r>
              <a:rPr lang="hr-HR" sz="1800" dirty="0" smtClean="0"/>
              <a:t>:</a:t>
            </a:r>
          </a:p>
          <a:p>
            <a:pPr>
              <a:buNone/>
            </a:pPr>
            <a:endParaRPr lang="hr-HR" sz="1000" dirty="0"/>
          </a:p>
          <a:p>
            <a:pPr lvl="1"/>
            <a:r>
              <a:rPr lang="hr-HR" sz="1800" dirty="0"/>
              <a:t>pogonsko ili radno </a:t>
            </a:r>
            <a:r>
              <a:rPr lang="hr-HR" sz="1800" dirty="0" smtClean="0"/>
              <a:t>uzemljenje</a:t>
            </a:r>
          </a:p>
          <a:p>
            <a:pPr lvl="1">
              <a:buNone/>
            </a:pPr>
            <a:endParaRPr lang="hr-HR" sz="1000" dirty="0"/>
          </a:p>
          <a:p>
            <a:pPr lvl="1"/>
            <a:r>
              <a:rPr lang="hr-HR" sz="1800" dirty="0"/>
              <a:t>zaštitno </a:t>
            </a:r>
            <a:r>
              <a:rPr lang="hr-HR" sz="1800" dirty="0" smtClean="0"/>
              <a:t>uzemljenje</a:t>
            </a:r>
          </a:p>
          <a:p>
            <a:pPr lvl="1">
              <a:buNone/>
            </a:pPr>
            <a:endParaRPr lang="hr-HR" sz="1000" dirty="0"/>
          </a:p>
          <a:p>
            <a:pPr lvl="1"/>
            <a:r>
              <a:rPr lang="hr-HR" sz="1800" dirty="0"/>
              <a:t>gromobransko uzemljenje ( tj. uzemljenje sustava, zaštite od munje</a:t>
            </a:r>
            <a:r>
              <a:rPr lang="hr-HR" sz="1800" dirty="0" smtClean="0"/>
              <a:t>)</a:t>
            </a:r>
          </a:p>
          <a:p>
            <a:pPr lvl="1">
              <a:buNone/>
            </a:pPr>
            <a:endParaRPr lang="hr-HR" sz="1000" dirty="0"/>
          </a:p>
          <a:p>
            <a:pPr lvl="1"/>
            <a:r>
              <a:rPr lang="hr-HR" sz="1800" dirty="0"/>
              <a:t>združeno uzemljenje</a:t>
            </a:r>
          </a:p>
          <a:p>
            <a:endParaRPr lang="hr-HR" dirty="0" smtClean="0"/>
          </a:p>
          <a:p>
            <a:endParaRPr lang="hr-H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lvl="2" algn="ctr" rtl="0">
              <a:spcBef>
                <a:spcPct val="0"/>
              </a:spcBef>
            </a:pPr>
            <a:r>
              <a:rPr lang="x-none" sz="2400" b="1"/>
              <a:t>Pogonsko ili radno uzemljenje</a:t>
            </a:r>
            <a:r>
              <a:rPr lang="hr-HR" sz="2800" b="1" dirty="0"/>
              <a:t/>
            </a:r>
            <a:br>
              <a:rPr lang="hr-HR" sz="2800" b="1" dirty="0"/>
            </a:br>
            <a:endParaRPr lang="hr-HR" sz="2400" dirty="0"/>
          </a:p>
        </p:txBody>
      </p:sp>
      <p:sp>
        <p:nvSpPr>
          <p:cNvPr id="3" name="Content Placeholder 2"/>
          <p:cNvSpPr>
            <a:spLocks noGrp="1"/>
          </p:cNvSpPr>
          <p:nvPr>
            <p:ph idx="1"/>
          </p:nvPr>
        </p:nvSpPr>
        <p:spPr>
          <a:xfrm>
            <a:off x="457200" y="1124744"/>
            <a:ext cx="8291264" cy="2664296"/>
          </a:xfrm>
        </p:spPr>
        <p:txBody>
          <a:bodyPr>
            <a:normAutofit lnSpcReduction="10000"/>
          </a:bodyPr>
          <a:lstStyle/>
          <a:p>
            <a:r>
              <a:rPr lang="hr-HR" sz="1800" dirty="0"/>
              <a:t>Pogonsko uzemljenje slika </a:t>
            </a:r>
            <a:r>
              <a:rPr lang="hr-HR" sz="1800" dirty="0" smtClean="0"/>
              <a:t>3., </a:t>
            </a:r>
            <a:r>
              <a:rPr lang="hr-HR" sz="1800" dirty="0"/>
              <a:t>karakterizirano je time da je na zemlju spojena točka postrojenja koja pripada strujnom krugu, pa je tako sam strujni krug galvanski spojen sa zemljom. </a:t>
            </a:r>
            <a:endParaRPr lang="hr-HR" sz="1800" dirty="0" smtClean="0"/>
          </a:p>
          <a:p>
            <a:pPr>
              <a:buNone/>
            </a:pPr>
            <a:endParaRPr lang="hr-HR" sz="1100" dirty="0" smtClean="0"/>
          </a:p>
          <a:p>
            <a:r>
              <a:rPr lang="hr-HR" sz="1800" dirty="0" smtClean="0"/>
              <a:t>Na </a:t>
            </a:r>
            <a:r>
              <a:rPr lang="hr-HR" sz="1800" dirty="0"/>
              <a:t>slici </a:t>
            </a:r>
            <a:r>
              <a:rPr lang="hr-HR" sz="1800" dirty="0" smtClean="0"/>
              <a:t>3. </a:t>
            </a:r>
            <a:r>
              <a:rPr lang="hr-HR" sz="1800" dirty="0"/>
              <a:t>prikazali smo uzemljenje nultočke preko transformatora kao najčešće pogonsko ili radno uzemljenje. No, i bilo kakvo drugo uzemljenje može (kruto ili neposredno uzemljenje zvjezdišta, uzemljenje zvjezdišta preko otpora, reaktancije ili impedancije, uzemljenje nultog vodiča niskonaponske mreže) spada u pogonsko uzemljenje. Pogonsko uzemljenje je uzemljenje metalnih dijelova koji pripadaju strujnom krugu električnog postrojenja.</a:t>
            </a:r>
          </a:p>
          <a:p>
            <a:pPr>
              <a:buNone/>
            </a:pPr>
            <a:endParaRPr lang="hr-HR"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5" name="Object 4"/>
          <p:cNvGraphicFramePr>
            <a:graphicFrameLocks noChangeAspect="1"/>
          </p:cNvGraphicFramePr>
          <p:nvPr>
            <p:extLst>
              <p:ext uri="{D42A27DB-BD31-4B8C-83A1-F6EECF244321}">
                <p14:modId xmlns:p14="http://schemas.microsoft.com/office/powerpoint/2010/main" val="3895452885"/>
              </p:ext>
            </p:extLst>
          </p:nvPr>
        </p:nvGraphicFramePr>
        <p:xfrm>
          <a:off x="3131840" y="3789040"/>
          <a:ext cx="3096344" cy="1995748"/>
        </p:xfrm>
        <a:graphic>
          <a:graphicData uri="http://schemas.openxmlformats.org/presentationml/2006/ole">
            <mc:AlternateContent xmlns:mc="http://schemas.openxmlformats.org/markup-compatibility/2006">
              <mc:Choice xmlns:v="urn:schemas-microsoft-com:vml" Requires="v">
                <p:oleObj spid="_x0000_s95260" r:id="rId3" imgW="1546658" imgH="1001138" progId="Visio.Drawing.11">
                  <p:embed/>
                </p:oleObj>
              </mc:Choice>
              <mc:Fallback>
                <p:oleObj r:id="rId3" imgW="1546658" imgH="1001138"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840" y="3789040"/>
                        <a:ext cx="3096344" cy="1995748"/>
                      </a:xfrm>
                      <a:prstGeom prst="rect">
                        <a:avLst/>
                      </a:prstGeom>
                      <a:noFill/>
                    </p:spPr>
                  </p:pic>
                </p:oleObj>
              </mc:Fallback>
            </mc:AlternateContent>
          </a:graphicData>
        </a:graphic>
      </p:graphicFrame>
      <p:sp>
        <p:nvSpPr>
          <p:cNvPr id="6" name="TextBox 5"/>
          <p:cNvSpPr txBox="1"/>
          <p:nvPr/>
        </p:nvSpPr>
        <p:spPr>
          <a:xfrm>
            <a:off x="1475656" y="6021288"/>
            <a:ext cx="6336704" cy="584775"/>
          </a:xfrm>
          <a:prstGeom prst="rect">
            <a:avLst/>
          </a:prstGeom>
          <a:noFill/>
        </p:spPr>
        <p:txBody>
          <a:bodyPr wrap="square" rtlCol="0">
            <a:spAutoFit/>
          </a:bodyPr>
          <a:lstStyle/>
          <a:p>
            <a:pPr algn="ctr"/>
            <a:r>
              <a:rPr lang="hr-HR" sz="1600" dirty="0"/>
              <a:t>Slika </a:t>
            </a:r>
            <a:r>
              <a:rPr lang="hr-HR" sz="1600" dirty="0" smtClean="0"/>
              <a:t>3. </a:t>
            </a:r>
            <a:r>
              <a:rPr lang="hr-HR" sz="1600" dirty="0"/>
              <a:t>Pogonsko kruto uzemljenje zvjezdišta transformatora</a:t>
            </a:r>
          </a:p>
          <a:p>
            <a:endParaRPr lang="hr-HR"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7544" y="1196752"/>
            <a:ext cx="8229600" cy="1800225"/>
          </a:xfrm>
        </p:spPr>
        <p:txBody>
          <a:bodyPr>
            <a:normAutofit/>
          </a:bodyPr>
          <a:lstStyle/>
          <a:p>
            <a:r>
              <a:rPr lang="hr-HR" sz="1800" dirty="0"/>
              <a:t>Radno uzemljenje služi za povezivanje određenih točaka električnog glavnog postrojenja sa zemljom, jer uobičajeni i normalni rad pogona i postrojenja to zahtjeva. Tu spada neposredno ili posredno uzemljenje nultočke energetskog transformatora i uzemljenja zvjezdišta primarnih namota zbog jednopolnih naponskih mjernih transformatora spojenih u zvijezdu.</a:t>
            </a:r>
          </a:p>
          <a:p>
            <a:endParaRPr lang="hr-HR" sz="1800" dirty="0" smtClean="0"/>
          </a:p>
          <a:p>
            <a:pPr>
              <a:buNone/>
            </a:pPr>
            <a:endParaRPr lang="hr-HR" sz="1800" dirty="0"/>
          </a:p>
          <a:p>
            <a:endParaRPr lang="hr-HR"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pPr lvl="2" algn="ctr" rtl="0">
              <a:spcBef>
                <a:spcPct val="0"/>
              </a:spcBef>
            </a:pPr>
            <a:r>
              <a:rPr lang="x-none" sz="2400" b="1"/>
              <a:t>Zaštitno uzemljenje</a:t>
            </a:r>
            <a:r>
              <a:rPr lang="hr-HR" sz="2000" b="1" dirty="0"/>
              <a:t/>
            </a:r>
            <a:br>
              <a:rPr lang="hr-HR" sz="2000" b="1" dirty="0"/>
            </a:br>
            <a:endParaRPr lang="hr-HR" dirty="0"/>
          </a:p>
        </p:txBody>
      </p:sp>
      <p:sp>
        <p:nvSpPr>
          <p:cNvPr id="3" name="Content Placeholder 2"/>
          <p:cNvSpPr>
            <a:spLocks noGrp="1"/>
          </p:cNvSpPr>
          <p:nvPr>
            <p:ph idx="1"/>
          </p:nvPr>
        </p:nvSpPr>
        <p:spPr>
          <a:xfrm>
            <a:off x="457200" y="1124744"/>
            <a:ext cx="8229600" cy="5328592"/>
          </a:xfrm>
        </p:spPr>
        <p:txBody>
          <a:bodyPr/>
          <a:lstStyle/>
          <a:p>
            <a:r>
              <a:rPr lang="hr-HR" sz="1800" dirty="0"/>
              <a:t>Zaštitno uzemljenje karakterizirano je time što je sa zemljom spojena točka postrojenja koja ne pripada strujnom krugu i koja ne smije doći u galvansku vezu sa strujnim krugom, ali ne može se izbjeći da do takve veze dođe zbog kvara izolacije. Na slici </a:t>
            </a:r>
            <a:r>
              <a:rPr lang="hr-HR" sz="1800" dirty="0" smtClean="0"/>
              <a:t>4., </a:t>
            </a:r>
            <a:r>
              <a:rPr lang="hr-HR" sz="1800" dirty="0"/>
              <a:t>prikazano je uzemljenje konstrukcijskih dijelova postrojenja (npr.nosači izolatora) kao tipičan primjer takvog uzemljenja</a:t>
            </a:r>
            <a:r>
              <a:rPr lang="hr-HR" sz="1800" dirty="0" smtClean="0"/>
              <a:t>.</a:t>
            </a:r>
          </a:p>
          <a:p>
            <a:endParaRPr lang="hr-HR" sz="1800" dirty="0"/>
          </a:p>
          <a:p>
            <a:r>
              <a:rPr lang="hr-HR" sz="1800" dirty="0"/>
              <a:t>Na zaštitno uzemljenje priključuju se metalni dijelovi svih elemenata električnog postrojenja, koji normalno nisu pod naponom i ne smiju biti pod naponom, a sve se to radi u svrhu zaštite, prije svega ljudi, a potom i ostale elektroničke opreme. U zaštitno uzemljenje spadaju, uzemljenje sekundara strujnih i naponskih mjernih transformatora, kućišta svih aparata, noseće opreme, zaštitnih rešetki, ručica za upravljanje, dozemnih noževa rastavljača, itd. </a:t>
            </a:r>
            <a:endParaRPr lang="hr-HR" sz="1800" dirty="0" smtClean="0"/>
          </a:p>
          <a:p>
            <a:endParaRPr lang="hr-HR" sz="1800" dirty="0"/>
          </a:p>
          <a:p>
            <a:r>
              <a:rPr lang="hr-HR" sz="1800" dirty="0" smtClean="0"/>
              <a:t>Možemo </a:t>
            </a:r>
            <a:r>
              <a:rPr lang="hr-HR" sz="1800" dirty="0"/>
              <a:t>zaključiti da je zaštitno uzemljenje izravno uzemljenje metalnih dijelova električnog postrojenja koji ne pripadaju strujnom krugu radi zaštite ljudi od dodirnog napona i napona koraka.</a:t>
            </a:r>
          </a:p>
          <a:p>
            <a:endParaRPr lang="hr-HR" sz="1800" dirty="0"/>
          </a:p>
          <a:p>
            <a:endParaRPr lang="hr-H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 name="Object 2"/>
          <p:cNvGraphicFramePr>
            <a:graphicFrameLocks noChangeAspect="1"/>
          </p:cNvGraphicFramePr>
          <p:nvPr>
            <p:extLst>
              <p:ext uri="{D42A27DB-BD31-4B8C-83A1-F6EECF244321}">
                <p14:modId xmlns:p14="http://schemas.microsoft.com/office/powerpoint/2010/main" val="4136830397"/>
              </p:ext>
            </p:extLst>
          </p:nvPr>
        </p:nvGraphicFramePr>
        <p:xfrm>
          <a:off x="2555124" y="332656"/>
          <a:ext cx="4033752" cy="5131946"/>
        </p:xfrm>
        <a:graphic>
          <a:graphicData uri="http://schemas.openxmlformats.org/presentationml/2006/ole">
            <mc:AlternateContent xmlns:mc="http://schemas.openxmlformats.org/markup-compatibility/2006">
              <mc:Choice xmlns:v="urn:schemas-microsoft-com:vml" Requires="v">
                <p:oleObj spid="_x0000_s96284" r:id="rId3" imgW="1306864" imgH="1666943" progId="Visio.Drawing.11">
                  <p:embed/>
                </p:oleObj>
              </mc:Choice>
              <mc:Fallback>
                <p:oleObj r:id="rId3" imgW="1306864" imgH="1666943"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124" y="332656"/>
                        <a:ext cx="4033752" cy="5131946"/>
                      </a:xfrm>
                      <a:prstGeom prst="rect">
                        <a:avLst/>
                      </a:prstGeom>
                      <a:noFill/>
                    </p:spPr>
                  </p:pic>
                </p:oleObj>
              </mc:Fallback>
            </mc:AlternateContent>
          </a:graphicData>
        </a:graphic>
      </p:graphicFrame>
      <p:sp>
        <p:nvSpPr>
          <p:cNvPr id="4" name="TextBox 3"/>
          <p:cNvSpPr txBox="1"/>
          <p:nvPr/>
        </p:nvSpPr>
        <p:spPr>
          <a:xfrm>
            <a:off x="1475656" y="5589240"/>
            <a:ext cx="6408712" cy="584775"/>
          </a:xfrm>
          <a:prstGeom prst="rect">
            <a:avLst/>
          </a:prstGeom>
          <a:noFill/>
        </p:spPr>
        <p:txBody>
          <a:bodyPr wrap="square" rtlCol="0">
            <a:spAutoFit/>
          </a:bodyPr>
          <a:lstStyle/>
          <a:p>
            <a:pPr algn="ctr"/>
            <a:r>
              <a:rPr lang="hr-HR" sz="1600" dirty="0"/>
              <a:t>Slika </a:t>
            </a:r>
            <a:r>
              <a:rPr lang="hr-HR" sz="1600" dirty="0" smtClean="0"/>
              <a:t>4. </a:t>
            </a:r>
            <a:r>
              <a:rPr lang="hr-HR" sz="1600" dirty="0"/>
              <a:t>Zaštitno uzemljenje konstrukcijskih dijelova</a:t>
            </a:r>
          </a:p>
          <a:p>
            <a:endParaRPr lang="hr-HR"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lvl="2" algn="ctr" rtl="0">
              <a:spcBef>
                <a:spcPct val="0"/>
              </a:spcBef>
            </a:pPr>
            <a:r>
              <a:rPr lang="x-none" sz="2400" b="1"/>
              <a:t>Gromobransko uzemljenje</a:t>
            </a:r>
            <a:r>
              <a:rPr lang="hr-HR" sz="2000" b="1" dirty="0"/>
              <a:t/>
            </a:r>
            <a:br>
              <a:rPr lang="hr-HR" sz="2000" b="1" dirty="0"/>
            </a:br>
            <a:endParaRPr lang="hr-HR" dirty="0"/>
          </a:p>
        </p:txBody>
      </p:sp>
      <p:sp>
        <p:nvSpPr>
          <p:cNvPr id="3" name="Content Placeholder 2"/>
          <p:cNvSpPr>
            <a:spLocks noGrp="1"/>
          </p:cNvSpPr>
          <p:nvPr>
            <p:ph idx="1"/>
          </p:nvPr>
        </p:nvSpPr>
        <p:spPr>
          <a:xfrm>
            <a:off x="457200" y="1052736"/>
            <a:ext cx="8229600" cy="3701008"/>
          </a:xfrm>
        </p:spPr>
        <p:txBody>
          <a:bodyPr>
            <a:normAutofit/>
          </a:bodyPr>
          <a:lstStyle/>
          <a:p>
            <a:r>
              <a:rPr lang="hr-HR" sz="1800" dirty="0"/>
              <a:t>Gromobransko uzemljenje, koje vidimo na slici </a:t>
            </a:r>
            <a:r>
              <a:rPr lang="hr-HR" sz="1800" dirty="0" smtClean="0"/>
              <a:t>5., </a:t>
            </a:r>
            <a:r>
              <a:rPr lang="hr-HR" sz="1800" dirty="0"/>
              <a:t>služi za odvod struje munje u zemlju tj. struje prouzrokovane atmosferskim pražnjenjima, spajajući gromobransku instalaciju s gromobranskim uzemljivačem. Gromobransko uzemljenje može biti odvojeno ili zajedničko sa zaštitnim i pogonskim uzemljenjem (gdje već govorimo o združenom uzemljenju</a:t>
            </a:r>
            <a:r>
              <a:rPr lang="hr-HR" sz="1800" dirty="0" smtClean="0"/>
              <a:t>).</a:t>
            </a:r>
          </a:p>
          <a:p>
            <a:endParaRPr lang="hr-HR" sz="1800" dirty="0"/>
          </a:p>
          <a:p>
            <a:r>
              <a:rPr lang="hr-HR" sz="1800" dirty="0"/>
              <a:t>Gromobransko uzemljenje treba dimenzionirati za uvjete impulsne struje groma (munje ), pa se zbog toga naziva još i impulsni uzemljivač. Dakle, važno je napomenuti da gromobransko uzemljenje obavlja svoju funkciju isključivo i samo za vrijeme trajanja prenapona i atmosferskog pražnjenja.</a:t>
            </a:r>
          </a:p>
          <a:p>
            <a:endParaRPr lang="hr-HR"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 name="Object 2"/>
          <p:cNvGraphicFramePr>
            <a:graphicFrameLocks noChangeAspect="1"/>
          </p:cNvGraphicFramePr>
          <p:nvPr>
            <p:extLst>
              <p:ext uri="{D42A27DB-BD31-4B8C-83A1-F6EECF244321}">
                <p14:modId xmlns:p14="http://schemas.microsoft.com/office/powerpoint/2010/main" val="1197807873"/>
              </p:ext>
            </p:extLst>
          </p:nvPr>
        </p:nvGraphicFramePr>
        <p:xfrm>
          <a:off x="1241884" y="764704"/>
          <a:ext cx="6660232" cy="4874518"/>
        </p:xfrm>
        <a:graphic>
          <a:graphicData uri="http://schemas.openxmlformats.org/presentationml/2006/ole">
            <mc:AlternateContent xmlns:mc="http://schemas.openxmlformats.org/markup-compatibility/2006">
              <mc:Choice xmlns:v="urn:schemas-microsoft-com:vml" Requires="v">
                <p:oleObj spid="_x0000_s97308" r:id="rId3" imgW="2638813" imgH="1936885" progId="Visio.Drawing.11">
                  <p:embed/>
                </p:oleObj>
              </mc:Choice>
              <mc:Fallback>
                <p:oleObj r:id="rId3" imgW="2638813" imgH="1936885"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1884" y="764704"/>
                        <a:ext cx="6660232" cy="4874518"/>
                      </a:xfrm>
                      <a:prstGeom prst="rect">
                        <a:avLst/>
                      </a:prstGeom>
                      <a:noFill/>
                    </p:spPr>
                  </p:pic>
                </p:oleObj>
              </mc:Fallback>
            </mc:AlternateContent>
          </a:graphicData>
        </a:graphic>
      </p:graphicFrame>
      <p:sp>
        <p:nvSpPr>
          <p:cNvPr id="4" name="TextBox 3"/>
          <p:cNvSpPr txBox="1"/>
          <p:nvPr/>
        </p:nvSpPr>
        <p:spPr>
          <a:xfrm>
            <a:off x="1619672" y="5733256"/>
            <a:ext cx="5832648" cy="584775"/>
          </a:xfrm>
          <a:prstGeom prst="rect">
            <a:avLst/>
          </a:prstGeom>
          <a:noFill/>
        </p:spPr>
        <p:txBody>
          <a:bodyPr wrap="square" rtlCol="0">
            <a:spAutoFit/>
          </a:bodyPr>
          <a:lstStyle/>
          <a:p>
            <a:pPr algn="ctr"/>
            <a:r>
              <a:rPr lang="hr-HR" sz="1600" dirty="0"/>
              <a:t>Slika </a:t>
            </a:r>
            <a:r>
              <a:rPr lang="hr-HR" sz="1600" dirty="0" smtClean="0"/>
              <a:t>5. </a:t>
            </a:r>
            <a:r>
              <a:rPr lang="hr-HR" sz="1600" dirty="0"/>
              <a:t>Gromobransko uzemljenje</a:t>
            </a:r>
          </a:p>
          <a:p>
            <a:pPr algn="ctr"/>
            <a:endParaRPr lang="hr-HR"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x-none" sz="2400" b="1" dirty="0"/>
              <a:t>P</a:t>
            </a:r>
            <a:r>
              <a:rPr lang="hr-HR" sz="2400" b="1" dirty="0"/>
              <a:t>RAVILNIK O TEHNIČKIM NORMATIVIMA ZA </a:t>
            </a:r>
            <a:r>
              <a:rPr lang="hr-HR" sz="2400" b="1" dirty="0" smtClean="0"/>
              <a:t>ZAŠTITU NISKONAPONSKIH </a:t>
            </a:r>
            <a:r>
              <a:rPr lang="hr-HR" sz="2400" b="1" dirty="0"/>
              <a:t>MREŽA I PRIPADAJUĆIH TRANSFORMATORSKIH </a:t>
            </a:r>
            <a:r>
              <a:rPr lang="hr-HR" sz="2400" b="1" dirty="0" smtClean="0"/>
              <a:t>STANICA</a:t>
            </a:r>
            <a:endParaRPr lang="hr-HR" sz="2400" dirty="0"/>
          </a:p>
        </p:txBody>
      </p:sp>
      <p:sp>
        <p:nvSpPr>
          <p:cNvPr id="3" name="Content Placeholder 2"/>
          <p:cNvSpPr>
            <a:spLocks noGrp="1"/>
          </p:cNvSpPr>
          <p:nvPr>
            <p:ph idx="1"/>
          </p:nvPr>
        </p:nvSpPr>
        <p:spPr>
          <a:xfrm>
            <a:off x="467544" y="1700808"/>
            <a:ext cx="8229600" cy="4968552"/>
          </a:xfrm>
        </p:spPr>
        <p:txBody>
          <a:bodyPr>
            <a:normAutofit fontScale="55000" lnSpcReduction="20000"/>
          </a:bodyPr>
          <a:lstStyle/>
          <a:p>
            <a:pPr>
              <a:lnSpc>
                <a:spcPct val="120000"/>
              </a:lnSpc>
            </a:pPr>
            <a:r>
              <a:rPr lang="hr-HR" dirty="0"/>
              <a:t>Ovim pravilnikom propisuju se tehnički normativi za zaštitu niskonaponskih mreža za opskrbu i razvod električne energije i pripadajućih transformatorskih stanica od previsokog dodirnog napona, od strujnog preopterećenja, od požara i od mehaničkih i dinamičkih naprezanja [1</a:t>
            </a:r>
            <a:r>
              <a:rPr lang="hr-HR" dirty="0" smtClean="0"/>
              <a:t>].</a:t>
            </a:r>
            <a:endParaRPr lang="hr-HR" dirty="0"/>
          </a:p>
          <a:p>
            <a:pPr>
              <a:lnSpc>
                <a:spcPct val="120000"/>
              </a:lnSpc>
              <a:buNone/>
            </a:pPr>
            <a:endParaRPr lang="hr-HR" sz="1800" dirty="0"/>
          </a:p>
          <a:p>
            <a:pPr>
              <a:lnSpc>
                <a:spcPct val="120000"/>
              </a:lnSpc>
            </a:pPr>
            <a:r>
              <a:rPr lang="hr-HR" dirty="0"/>
              <a:t>Previsokim (opasnim) dodirnim naponom, u smislu ovog pravilnika, smatra se trajni dodirni napon efektivnog iznosa većeg od</a:t>
            </a:r>
            <a:r>
              <a:rPr lang="hr-HR" dirty="0" smtClean="0"/>
              <a:t>:</a:t>
            </a:r>
          </a:p>
          <a:p>
            <a:pPr>
              <a:lnSpc>
                <a:spcPct val="120000"/>
              </a:lnSpc>
              <a:buNone/>
            </a:pPr>
            <a:endParaRPr lang="hr-HR" sz="900" dirty="0" smtClean="0"/>
          </a:p>
          <a:p>
            <a:pPr lvl="1">
              <a:lnSpc>
                <a:spcPct val="120000"/>
              </a:lnSpc>
            </a:pPr>
            <a:r>
              <a:rPr lang="hr-HR" sz="3300" dirty="0" smtClean="0"/>
              <a:t>125 </a:t>
            </a:r>
            <a:r>
              <a:rPr lang="hr-HR" sz="3300" dirty="0"/>
              <a:t>V u transformatorskoj stanici </a:t>
            </a:r>
            <a:r>
              <a:rPr lang="hr-HR" sz="3300" dirty="0" smtClean="0"/>
              <a:t>odnosno</a:t>
            </a:r>
          </a:p>
          <a:p>
            <a:pPr lvl="1">
              <a:lnSpc>
                <a:spcPct val="120000"/>
              </a:lnSpc>
            </a:pPr>
            <a:r>
              <a:rPr lang="hr-HR" sz="3300" dirty="0" smtClean="0"/>
              <a:t>65 </a:t>
            </a:r>
            <a:r>
              <a:rPr lang="hr-HR" sz="3300" dirty="0"/>
              <a:t>V izvan transformatorske stanice i u niskonaponskoj </a:t>
            </a:r>
            <a:r>
              <a:rPr lang="hr-HR" sz="3300" dirty="0" smtClean="0"/>
              <a:t>mreži</a:t>
            </a:r>
          </a:p>
          <a:p>
            <a:pPr lvl="2">
              <a:lnSpc>
                <a:spcPct val="120000"/>
              </a:lnSpc>
              <a:buNone/>
            </a:pPr>
            <a:endParaRPr lang="hr-HR" sz="1800" dirty="0"/>
          </a:p>
          <a:p>
            <a:pPr>
              <a:lnSpc>
                <a:spcPct val="120000"/>
              </a:lnSpc>
            </a:pPr>
            <a:r>
              <a:rPr lang="hr-HR" dirty="0"/>
              <a:t>Trajni dodirni napon je svaki dodirni napon koji se održava više od 1 s. Ako se mjesto zemljospoja (kvara) isklapa djelovanjem odgovarajuće zaštite u vremenu kraćem od 1 s, dopušteno je da dodirni napon bude veći od gore navedenih iznosa</a:t>
            </a:r>
            <a:r>
              <a:rPr lang="hr-HR" dirty="0" smtClean="0"/>
              <a:t>.</a:t>
            </a:r>
          </a:p>
          <a:p>
            <a:pPr>
              <a:lnSpc>
                <a:spcPct val="120000"/>
              </a:lnSpc>
            </a:pPr>
            <a:endParaRPr lang="hr-HR" sz="1800" dirty="0"/>
          </a:p>
          <a:p>
            <a:pPr>
              <a:lnSpc>
                <a:spcPct val="120000"/>
              </a:lnSpc>
            </a:pPr>
            <a:r>
              <a:rPr lang="hr-HR" dirty="0"/>
              <a:t>Iznosi dopuštenog dodirnog napona (U</a:t>
            </a:r>
            <a:r>
              <a:rPr lang="hr-HR" baseline="-25000" dirty="0"/>
              <a:t>d</a:t>
            </a:r>
            <a:r>
              <a:rPr lang="hr-HR" dirty="0"/>
              <a:t>) u ovisnosti o trajanju isklopa (t) na mjestu kvara, biraju se prema krivuljama opasnosti prema slici </a:t>
            </a:r>
            <a:r>
              <a:rPr lang="hr-HR" dirty="0" smtClean="0"/>
              <a:t>1</a:t>
            </a:r>
            <a:r>
              <a:rPr lang="hr-HR" dirty="0"/>
              <a:t>. Kao vrijeme isklopa (t) mjesta kvara uzima se vrijeme djelovanja najbliže predviđene zaštite.</a:t>
            </a:r>
            <a:endParaRPr lang="hr-HR" dirty="0" smtClean="0"/>
          </a:p>
          <a:p>
            <a:pPr>
              <a:lnSpc>
                <a:spcPct val="120000"/>
              </a:lnSpc>
            </a:pPr>
            <a:endParaRPr lang="hr-HR" dirty="0"/>
          </a:p>
          <a:p>
            <a:pPr>
              <a:lnSpc>
                <a:spcPct val="120000"/>
              </a:lnSpc>
            </a:pPr>
            <a:endParaRPr lang="hr-H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lvl="2" algn="ctr" rtl="0">
              <a:spcBef>
                <a:spcPct val="0"/>
              </a:spcBef>
            </a:pPr>
            <a:r>
              <a:rPr lang="x-none" sz="2400" b="1"/>
              <a:t>Združeno uzemljenje</a:t>
            </a:r>
            <a:r>
              <a:rPr lang="hr-HR" sz="2800" b="1" dirty="0"/>
              <a:t/>
            </a:r>
            <a:br>
              <a:rPr lang="hr-HR" sz="2800" b="1" dirty="0"/>
            </a:br>
            <a:endParaRPr lang="hr-HR" sz="2400" dirty="0"/>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hr-HR" sz="1800" dirty="0"/>
              <a:t>Združeno uzemljenje, slika </a:t>
            </a:r>
            <a:r>
              <a:rPr lang="hr-HR" sz="1800" dirty="0" smtClean="0"/>
              <a:t>6., </a:t>
            </a:r>
            <a:r>
              <a:rPr lang="hr-HR" sz="1800" dirty="0"/>
              <a:t>je spajanje dvaju ili više različitih vrsta uzemljenja na jedan uzemljivač, na primjer pogonskog i zaštitnog uzemljenja ili pogonskog, zaštitnog i gromobranskog uzemljenja, te zbog toga združeno uzemljenje mora zadovoljiti uvjete svih vrsta uzemljenja koja se spajaju zajedno</a:t>
            </a:r>
            <a:r>
              <a:rPr lang="hr-HR" sz="1800" dirty="0" smtClean="0"/>
              <a:t>.</a:t>
            </a:r>
          </a:p>
          <a:p>
            <a:pPr>
              <a:buNone/>
            </a:pPr>
            <a:endParaRPr lang="hr-HR" sz="1800" dirty="0" smtClean="0"/>
          </a:p>
          <a:p>
            <a:r>
              <a:rPr lang="hr-HR" sz="1800" dirty="0"/>
              <a:t>Pogonsko uzemljenje stalno obavlja svoju funkciju za vrijeme rada elektroenergetskog sustava, gromobransko uzemljenje svoju funkciju obavlja samo za vrijeme prenapona i atmosferskih pražnjenja, a zaštitno uzemljenje funkciju obavlja za vrijeme trajanja kvara na izolaciji ili beznaponskim dijelovima sustava. </a:t>
            </a:r>
            <a:endParaRPr lang="hr-HR" sz="1800" dirty="0" smtClean="0"/>
          </a:p>
          <a:p>
            <a:pPr>
              <a:buNone/>
            </a:pPr>
            <a:endParaRPr lang="hr-HR" sz="1800" dirty="0"/>
          </a:p>
          <a:p>
            <a:r>
              <a:rPr lang="hr-HR" sz="1800" dirty="0"/>
              <a:t>Ukoliko pojedina uzemljenja imaju dvojaku funkciju, npr. , uzemljenje željeznog ili betonskog stupa dalekovoda sa zaštitnim užetom ima funkciju zaštitnog uzemljivača i gromobranskog uzemljivača, u tom slučaju za te uvjete rad uzemljivači se moraju dodatno projektirati i razmotriti, a sustav takvog uzemljenja i uzemljivača mora pojedinačno zadovoljiti svaki zahtjev pojedine vrste uzemljenja koje je spojeno na jedan uzemljivač tzv. združeno uzemljenje.</a:t>
            </a:r>
          </a:p>
          <a:p>
            <a:pPr>
              <a:buNone/>
            </a:pPr>
            <a:r>
              <a:rPr lang="hr-HR" sz="1800" dirty="0"/>
              <a:t> </a:t>
            </a:r>
          </a:p>
          <a:p>
            <a:endParaRPr lang="hr-HR" sz="1800" dirty="0"/>
          </a:p>
          <a:p>
            <a:endParaRPr lang="hr-H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 name="Object 2"/>
          <p:cNvGraphicFramePr>
            <a:graphicFrameLocks noChangeAspect="1"/>
          </p:cNvGraphicFramePr>
          <p:nvPr>
            <p:extLst>
              <p:ext uri="{D42A27DB-BD31-4B8C-83A1-F6EECF244321}">
                <p14:modId xmlns:p14="http://schemas.microsoft.com/office/powerpoint/2010/main" val="426264713"/>
              </p:ext>
            </p:extLst>
          </p:nvPr>
        </p:nvGraphicFramePr>
        <p:xfrm>
          <a:off x="676732" y="476672"/>
          <a:ext cx="7790536" cy="5517232"/>
        </p:xfrm>
        <a:graphic>
          <a:graphicData uri="http://schemas.openxmlformats.org/presentationml/2006/ole">
            <mc:AlternateContent xmlns:mc="http://schemas.openxmlformats.org/markup-compatibility/2006">
              <mc:Choice xmlns:v="urn:schemas-microsoft-com:vml" Requires="v">
                <p:oleObj spid="_x0000_s98331" r:id="rId3" imgW="4348930" imgH="3070968" progId="Visio.Drawing.11">
                  <p:embed/>
                </p:oleObj>
              </mc:Choice>
              <mc:Fallback>
                <p:oleObj r:id="rId3" imgW="4348930" imgH="3070968"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732" y="476672"/>
                        <a:ext cx="7790536" cy="5517232"/>
                      </a:xfrm>
                      <a:prstGeom prst="rect">
                        <a:avLst/>
                      </a:prstGeom>
                      <a:noFill/>
                    </p:spPr>
                  </p:pic>
                </p:oleObj>
              </mc:Fallback>
            </mc:AlternateContent>
          </a:graphicData>
        </a:graphic>
      </p:graphicFrame>
      <p:sp>
        <p:nvSpPr>
          <p:cNvPr id="4" name="TextBox 3"/>
          <p:cNvSpPr txBox="1"/>
          <p:nvPr/>
        </p:nvSpPr>
        <p:spPr>
          <a:xfrm>
            <a:off x="1979712" y="6093296"/>
            <a:ext cx="5544616" cy="338554"/>
          </a:xfrm>
          <a:prstGeom prst="rect">
            <a:avLst/>
          </a:prstGeom>
          <a:noFill/>
        </p:spPr>
        <p:txBody>
          <a:bodyPr wrap="square" rtlCol="0">
            <a:spAutoFit/>
          </a:bodyPr>
          <a:lstStyle/>
          <a:p>
            <a:pPr algn="ctr"/>
            <a:r>
              <a:rPr lang="hr-HR" sz="1600" dirty="0" smtClean="0"/>
              <a:t>Slika 6. </a:t>
            </a:r>
            <a:r>
              <a:rPr lang="hr-HR" sz="1600" dirty="0"/>
              <a:t>Združeno uzemljenje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pPr lvl="0"/>
            <a:r>
              <a:rPr lang="x-none" sz="2400" b="1"/>
              <a:t>U</a:t>
            </a:r>
            <a:r>
              <a:rPr lang="hr-HR" sz="2400" b="1" dirty="0"/>
              <a:t>ZEMLJIVAČI</a:t>
            </a:r>
            <a:br>
              <a:rPr lang="hr-HR" sz="2400" b="1" dirty="0"/>
            </a:br>
            <a:endParaRPr lang="hr-HR" sz="2400" dirty="0"/>
          </a:p>
        </p:txBody>
      </p:sp>
      <p:sp>
        <p:nvSpPr>
          <p:cNvPr id="3" name="Content Placeholder 2"/>
          <p:cNvSpPr>
            <a:spLocks noGrp="1"/>
          </p:cNvSpPr>
          <p:nvPr>
            <p:ph idx="1"/>
          </p:nvPr>
        </p:nvSpPr>
        <p:spPr>
          <a:xfrm>
            <a:off x="481120" y="980728"/>
            <a:ext cx="8229600" cy="4857403"/>
          </a:xfrm>
        </p:spPr>
        <p:txBody>
          <a:bodyPr/>
          <a:lstStyle/>
          <a:p>
            <a:r>
              <a:rPr lang="hr-HR" sz="1800" dirty="0"/>
              <a:t>Na otpor rasprostiranja uzemljivača ili sustava uzemljenja utječe, osim otpornosti tla i izvedba i oblik uzemljivača. Također o obliku uzemljivača jako ovisi potencijal površine tla koji je dalje odgovoran za previsoki dodirni napon i napon koraka</a:t>
            </a:r>
            <a:r>
              <a:rPr lang="hr-HR" sz="1800" dirty="0" smtClean="0"/>
              <a:t>.</a:t>
            </a:r>
          </a:p>
          <a:p>
            <a:endParaRPr lang="hr-HR" sz="1800" dirty="0"/>
          </a:p>
          <a:p>
            <a:r>
              <a:rPr lang="hr-HR" sz="1800" dirty="0"/>
              <a:t>Poznate su sljedeće vrste uzemljivača</a:t>
            </a:r>
            <a:r>
              <a:rPr lang="hr-HR" sz="1800" dirty="0" smtClean="0"/>
              <a:t>:</a:t>
            </a:r>
          </a:p>
          <a:p>
            <a:pPr>
              <a:buNone/>
            </a:pPr>
            <a:endParaRPr lang="hr-HR" sz="1000" dirty="0"/>
          </a:p>
          <a:p>
            <a:pPr lvl="1"/>
            <a:r>
              <a:rPr lang="hr-HR" sz="1800" dirty="0"/>
              <a:t>površinski </a:t>
            </a:r>
            <a:r>
              <a:rPr lang="hr-HR" sz="1800" dirty="0" smtClean="0"/>
              <a:t>uzemljivač</a:t>
            </a:r>
          </a:p>
          <a:p>
            <a:pPr lvl="1"/>
            <a:endParaRPr lang="hr-HR" sz="600" dirty="0"/>
          </a:p>
          <a:p>
            <a:pPr lvl="1"/>
            <a:r>
              <a:rPr lang="hr-HR" sz="1800" dirty="0"/>
              <a:t>dubinski </a:t>
            </a:r>
            <a:r>
              <a:rPr lang="hr-HR" sz="1800" dirty="0" smtClean="0"/>
              <a:t>uzemljivač</a:t>
            </a:r>
          </a:p>
          <a:p>
            <a:pPr lvl="1"/>
            <a:endParaRPr lang="hr-HR" sz="600" dirty="0"/>
          </a:p>
          <a:p>
            <a:pPr lvl="1"/>
            <a:r>
              <a:rPr lang="hr-HR" sz="1800" dirty="0"/>
              <a:t>temeljni </a:t>
            </a:r>
            <a:r>
              <a:rPr lang="hr-HR" sz="1800" dirty="0" smtClean="0"/>
              <a:t>uzemljivač</a:t>
            </a:r>
          </a:p>
          <a:p>
            <a:pPr lvl="1"/>
            <a:endParaRPr lang="hr-HR" sz="600" dirty="0"/>
          </a:p>
          <a:p>
            <a:pPr lvl="1"/>
            <a:r>
              <a:rPr lang="hr-HR" sz="1800" dirty="0"/>
              <a:t>prirodni uzemljivač</a:t>
            </a:r>
          </a:p>
          <a:p>
            <a:endParaRPr lang="hr-HR" sz="1800" dirty="0"/>
          </a:p>
          <a:p>
            <a:endParaRPr lang="hr-H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lvl="1" algn="ctr" rtl="0">
              <a:spcBef>
                <a:spcPct val="0"/>
              </a:spcBef>
            </a:pPr>
            <a:r>
              <a:rPr lang="x-none" sz="2400" b="1"/>
              <a:t>Površinski uzemljivač</a:t>
            </a:r>
            <a:r>
              <a:rPr lang="hr-HR" b="1" dirty="0"/>
              <a:t/>
            </a:r>
            <a:br>
              <a:rPr lang="hr-HR" b="1" dirty="0"/>
            </a:br>
            <a:endParaRPr lang="hr-HR" dirty="0"/>
          </a:p>
        </p:txBody>
      </p:sp>
      <p:sp>
        <p:nvSpPr>
          <p:cNvPr id="3" name="Content Placeholder 2"/>
          <p:cNvSpPr>
            <a:spLocks noGrp="1"/>
          </p:cNvSpPr>
          <p:nvPr>
            <p:ph idx="1"/>
          </p:nvPr>
        </p:nvSpPr>
        <p:spPr>
          <a:xfrm>
            <a:off x="457200" y="980728"/>
            <a:ext cx="8229600" cy="5688632"/>
          </a:xfrm>
        </p:spPr>
        <p:txBody>
          <a:bodyPr>
            <a:normAutofit/>
          </a:bodyPr>
          <a:lstStyle/>
          <a:p>
            <a:r>
              <a:rPr lang="hr-HR" sz="1800" dirty="0"/>
              <a:t>Sam naziv tih uzemljivača kaže da su to uzemljivači koji se polažu u tlo na maloj dubini. S obzirom na povremeno isušivanje ili zamrzavanje gornjeg sloja tla polažu se na dubinu 0,5 do 1 m usporedno s površinom zemlje. Površinski se uzemljivači upotrebljavaju pretežito u površinski raširenijim postrojenjima elektrana i transformatorskih stanica, u takvim postrojenjima na te se uzemljivače priključuju brojni veliki dijelovi postrojenja, pa nema potrebe izvoditi mnoštvo pojedinačnih izvoda na uzemljenje. </a:t>
            </a:r>
            <a:endParaRPr lang="hr-HR" sz="1800" dirty="0" smtClean="0"/>
          </a:p>
          <a:p>
            <a:endParaRPr lang="hr-HR" sz="1050" dirty="0" smtClean="0"/>
          </a:p>
          <a:p>
            <a:r>
              <a:rPr lang="hr-HR" sz="1800" dirty="0"/>
              <a:t>Pri polaganju željezne trake u tlo može se postići manji otpor rasprostiranja ako se traka postavi okomito (na nož), a ne vodoravno. Na taj se način, u pravilu, može postići jednoličnija gustoća zemlje u neposrednoj blizini uzemljivača. </a:t>
            </a:r>
            <a:endParaRPr lang="hr-HR" sz="1800" dirty="0" smtClean="0"/>
          </a:p>
          <a:p>
            <a:endParaRPr lang="hr-HR" sz="1000" dirty="0" smtClean="0"/>
          </a:p>
          <a:p>
            <a:r>
              <a:rPr lang="hr-HR" sz="1800" dirty="0"/>
              <a:t>Dimenzije nekih materijala trebaju biti npr.:</a:t>
            </a:r>
          </a:p>
          <a:p>
            <a:pPr lvl="1"/>
            <a:r>
              <a:rPr lang="hr-HR" sz="1800" dirty="0"/>
              <a:t>pocinčane željezne trake:</a:t>
            </a:r>
          </a:p>
          <a:p>
            <a:pPr>
              <a:buNone/>
            </a:pPr>
            <a:r>
              <a:rPr lang="hr-HR" sz="1800" dirty="0"/>
              <a:t>                                  • 25 mm х 4 mm</a:t>
            </a:r>
          </a:p>
          <a:p>
            <a:pPr>
              <a:buNone/>
            </a:pPr>
            <a:r>
              <a:rPr lang="hr-HR" sz="1800" dirty="0"/>
              <a:t>                                  • 30 mm х 3,5 mm</a:t>
            </a:r>
          </a:p>
          <a:p>
            <a:pPr>
              <a:buNone/>
            </a:pPr>
            <a:r>
              <a:rPr lang="hr-HR" sz="1800" dirty="0"/>
              <a:t>                                  • 40 mm х 3 mm</a:t>
            </a:r>
          </a:p>
          <a:p>
            <a:pPr lvl="1"/>
            <a:r>
              <a:rPr lang="hr-HR" sz="1800" dirty="0"/>
              <a:t>pocinčano okruglo željezo:</a:t>
            </a:r>
          </a:p>
          <a:p>
            <a:pPr>
              <a:buNone/>
            </a:pPr>
            <a:r>
              <a:rPr lang="hr-HR" sz="1800" dirty="0"/>
              <a:t>                                  • promjer  &gt; 10 mm</a:t>
            </a:r>
          </a:p>
          <a:p>
            <a:endParaRPr lang="hr-HR"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525963"/>
          </a:xfrm>
        </p:spPr>
        <p:txBody>
          <a:bodyPr/>
          <a:lstStyle/>
          <a:p>
            <a:r>
              <a:rPr lang="hr-HR" sz="1800" dirty="0"/>
              <a:t>S obzirom na raspored u zemlji i pojedinačno različit otpor rasprostiranja, površinski se uzemljivači dijele na</a:t>
            </a:r>
            <a:r>
              <a:rPr lang="hr-HR" sz="1800" dirty="0" smtClean="0"/>
              <a:t>:</a:t>
            </a:r>
          </a:p>
          <a:p>
            <a:pPr>
              <a:buNone/>
            </a:pPr>
            <a:endParaRPr lang="hr-HR" sz="1000" dirty="0"/>
          </a:p>
          <a:p>
            <a:pPr lvl="1"/>
            <a:r>
              <a:rPr lang="hr-HR" sz="1800" dirty="0"/>
              <a:t>vodoravno položeni </a:t>
            </a:r>
            <a:r>
              <a:rPr lang="hr-HR" sz="1800" dirty="0" smtClean="0"/>
              <a:t>uzemljivač</a:t>
            </a:r>
          </a:p>
          <a:p>
            <a:pPr lvl="1"/>
            <a:endParaRPr lang="hr-HR" sz="600" dirty="0"/>
          </a:p>
          <a:p>
            <a:pPr lvl="1"/>
            <a:r>
              <a:rPr lang="hr-HR" sz="1800" dirty="0"/>
              <a:t>zrakasti </a:t>
            </a:r>
            <a:r>
              <a:rPr lang="hr-HR" sz="1800" dirty="0" smtClean="0"/>
              <a:t>uzemljivač</a:t>
            </a:r>
          </a:p>
          <a:p>
            <a:pPr lvl="1"/>
            <a:endParaRPr lang="hr-HR" sz="600" dirty="0"/>
          </a:p>
          <a:p>
            <a:pPr lvl="1"/>
            <a:r>
              <a:rPr lang="hr-HR" sz="1800" dirty="0"/>
              <a:t>prstenasti </a:t>
            </a:r>
            <a:r>
              <a:rPr lang="hr-HR" sz="1800" dirty="0" smtClean="0"/>
              <a:t>uzemljivač</a:t>
            </a:r>
          </a:p>
          <a:p>
            <a:pPr lvl="1"/>
            <a:endParaRPr lang="hr-HR" sz="600" dirty="0"/>
          </a:p>
          <a:p>
            <a:pPr lvl="1"/>
            <a:r>
              <a:rPr lang="hr-HR" sz="1800" dirty="0"/>
              <a:t>mrežasti uzemljivač</a:t>
            </a:r>
          </a:p>
          <a:p>
            <a:endParaRPr lang="hr-H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lvl="2" algn="ctr" rtl="0">
              <a:spcBef>
                <a:spcPct val="0"/>
              </a:spcBef>
            </a:pPr>
            <a:r>
              <a:rPr lang="x-none" sz="2400" b="1"/>
              <a:t>Vodoravno položeni uzemljivači</a:t>
            </a:r>
            <a:r>
              <a:rPr lang="hr-HR" sz="2800" b="1" dirty="0"/>
              <a:t/>
            </a:r>
            <a:br>
              <a:rPr lang="hr-HR" sz="2800" b="1" dirty="0"/>
            </a:br>
            <a:endParaRPr lang="hr-HR" sz="2400" dirty="0"/>
          </a:p>
        </p:txBody>
      </p:sp>
      <p:sp>
        <p:nvSpPr>
          <p:cNvPr id="3" name="Content Placeholder 2"/>
          <p:cNvSpPr>
            <a:spLocks noGrp="1"/>
          </p:cNvSpPr>
          <p:nvPr>
            <p:ph idx="1"/>
          </p:nvPr>
        </p:nvSpPr>
        <p:spPr>
          <a:xfrm>
            <a:off x="457200" y="1052736"/>
            <a:ext cx="8229600" cy="3816424"/>
          </a:xfrm>
        </p:spPr>
        <p:txBody>
          <a:bodyPr>
            <a:normAutofit/>
          </a:bodyPr>
          <a:lstStyle/>
          <a:p>
            <a:r>
              <a:rPr lang="hr-HR" sz="1800" dirty="0"/>
              <a:t>Kad se govori o vodoravnom uzemljivaču, u pravilu se misli na pojedinačni uzemljivač položen u obliku trake, okrugle žice ili užeta. U razdjelnim se mrežama može za polaganje uzemljivača upotrijebiti npr. kabelske rovove ili građevinske jame i tako poboljšati sustav uzemljenja. Iskustvo pokazuje da vođenje uzemljivača u kabelskom rovu do udaljenosti od 200 do 300 m daje dobar otpor rasprostiranja</a:t>
            </a:r>
            <a:r>
              <a:rPr lang="hr-HR" sz="1800" dirty="0" smtClean="0"/>
              <a:t>.</a:t>
            </a:r>
          </a:p>
          <a:p>
            <a:pPr>
              <a:buNone/>
            </a:pPr>
            <a:endParaRPr lang="hr-HR" sz="1800" dirty="0" smtClean="0"/>
          </a:p>
          <a:p>
            <a:r>
              <a:rPr lang="hr-HR" sz="1800" dirty="0" smtClean="0"/>
              <a:t> </a:t>
            </a:r>
            <a:r>
              <a:rPr lang="hr-HR" sz="1800" dirty="0"/>
              <a:t>Prilikom ukapanja uzemljivača treba voditi računa da se uzemljivač dobro poveže sa zemljom, te u neposrednoj blizini uzemljivača dobro natisnuti. Za razmak ravno položenih uzemljivača vrijedi iskustveno pravilo: udaljenost mora biti jednaka najmanje trostrukoj duljini uzemljivača.</a:t>
            </a:r>
          </a:p>
          <a:p>
            <a:endParaRPr lang="hr-H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lvl="2" algn="ctr" rtl="0">
              <a:spcBef>
                <a:spcPct val="0"/>
              </a:spcBef>
            </a:pPr>
            <a:r>
              <a:rPr lang="x-none" sz="2400" b="1" smtClean="0"/>
              <a:t>Zrakasti </a:t>
            </a:r>
            <a:r>
              <a:rPr lang="x-none" sz="2400" b="1"/>
              <a:t>uzemljivač</a:t>
            </a:r>
            <a:r>
              <a:rPr lang="hr-HR" sz="2000" b="1" dirty="0"/>
              <a:t/>
            </a:r>
            <a:br>
              <a:rPr lang="hr-HR" sz="2000" b="1" dirty="0"/>
            </a:br>
            <a:endParaRPr lang="hr-HR" dirty="0"/>
          </a:p>
        </p:txBody>
      </p:sp>
      <p:sp>
        <p:nvSpPr>
          <p:cNvPr id="3" name="Content Placeholder 2"/>
          <p:cNvSpPr>
            <a:spLocks noGrp="1"/>
          </p:cNvSpPr>
          <p:nvPr>
            <p:ph idx="1"/>
          </p:nvPr>
        </p:nvSpPr>
        <p:spPr>
          <a:xfrm>
            <a:off x="424188" y="1052736"/>
            <a:ext cx="8229600" cy="5256584"/>
          </a:xfrm>
        </p:spPr>
        <p:txBody>
          <a:bodyPr/>
          <a:lstStyle/>
          <a:p>
            <a:r>
              <a:rPr lang="hr-HR" sz="1800" dirty="0"/>
              <a:t>Često se umjesto usporednog polaganja pojedinih uzemljivača upotrebljava kombinacija vodoravnih uzemljivača u zvjezdanom obliku. Da bi se pri tom rasporedu uzemljivača što više smanjio međusobni utjecaj, kut među pojedini zrakama ne treba biti manji od 60°. Ako su pojedine zrake pri najmanjem kutu dulje od 3 m, otpor se rasprostiranja može izračunati približno kao pri dugom vodoravnom </a:t>
            </a:r>
            <a:r>
              <a:rPr lang="hr-HR" sz="1800" dirty="0" smtClean="0"/>
              <a:t>uzemljivaču.</a:t>
            </a:r>
          </a:p>
          <a:p>
            <a:pPr>
              <a:buNone/>
            </a:pPr>
            <a:endParaRPr lang="hr-HR" sz="1800" dirty="0" smtClean="0"/>
          </a:p>
          <a:p>
            <a:pPr algn="r">
              <a:buNone/>
            </a:pPr>
            <a:r>
              <a:rPr lang="hr-HR" sz="1800" dirty="0" smtClean="0"/>
              <a:t>(3)		</a:t>
            </a:r>
            <a:endParaRPr lang="hr-HR" sz="1800" dirty="0"/>
          </a:p>
          <a:p>
            <a:endParaRPr lang="hr-HR" sz="1800" dirty="0" smtClean="0"/>
          </a:p>
          <a:p>
            <a:endParaRPr lang="hr-HR" sz="1800" dirty="0"/>
          </a:p>
          <a:p>
            <a:r>
              <a:rPr lang="hr-HR" sz="1800" dirty="0"/>
              <a:t>Za duljinu L treba u formulu uvrstiti ukupnu duljinu svih zraka zrakastog uzemljivača. Poseban je slučaj zrakastog uzemljivača s četiri zrake jednake duljine koje se sijeku pod kutom od 90°. Otpor rasprostiranja takvog uzemljivača relativno je jednostavno izračunati, a uzemljivač se upotrebljava obično za odvod struje munje sa stupova dalekovoda.</a:t>
            </a:r>
          </a:p>
          <a:p>
            <a:endParaRPr lang="hr-HR" sz="1800" dirty="0"/>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1745" name="Object 1"/>
          <p:cNvGraphicFramePr>
            <a:graphicFrameLocks noChangeAspect="1"/>
          </p:cNvGraphicFramePr>
          <p:nvPr>
            <p:extLst>
              <p:ext uri="{D42A27DB-BD31-4B8C-83A1-F6EECF244321}">
                <p14:modId xmlns:p14="http://schemas.microsoft.com/office/powerpoint/2010/main" val="798985755"/>
              </p:ext>
            </p:extLst>
          </p:nvPr>
        </p:nvGraphicFramePr>
        <p:xfrm>
          <a:off x="3923928" y="2924944"/>
          <a:ext cx="1059044" cy="648072"/>
        </p:xfrm>
        <a:graphic>
          <a:graphicData uri="http://schemas.openxmlformats.org/presentationml/2006/ole">
            <mc:AlternateContent xmlns:mc="http://schemas.openxmlformats.org/markup-compatibility/2006">
              <mc:Choice xmlns:v="urn:schemas-microsoft-com:vml" Requires="v">
                <p:oleObj spid="_x0000_s31774" r:id="rId3" imgW="634725" imgH="393529" progId="Equation.DSMT4">
                  <p:embed/>
                </p:oleObj>
              </mc:Choice>
              <mc:Fallback>
                <p:oleObj r:id="rId3" imgW="634725" imgH="393529"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2924944"/>
                        <a:ext cx="1059044"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lvl="2" algn="ctr" rtl="0">
              <a:spcBef>
                <a:spcPct val="0"/>
              </a:spcBef>
            </a:pPr>
            <a:r>
              <a:rPr lang="x-none" sz="2400" b="1"/>
              <a:t>Prstenasti uzemljivač</a:t>
            </a:r>
            <a:r>
              <a:rPr lang="hr-HR" sz="2800" b="1" dirty="0"/>
              <a:t/>
            </a:r>
            <a:br>
              <a:rPr lang="hr-HR" sz="2800" b="1" dirty="0"/>
            </a:br>
            <a:endParaRPr lang="hr-HR" sz="2400" dirty="0"/>
          </a:p>
        </p:txBody>
      </p:sp>
      <p:sp>
        <p:nvSpPr>
          <p:cNvPr id="3" name="Content Placeholder 2"/>
          <p:cNvSpPr>
            <a:spLocks noGrp="1"/>
          </p:cNvSpPr>
          <p:nvPr>
            <p:ph idx="1"/>
          </p:nvPr>
        </p:nvSpPr>
        <p:spPr>
          <a:xfrm>
            <a:off x="458111" y="980728"/>
            <a:ext cx="8229600" cy="5328591"/>
          </a:xfrm>
        </p:spPr>
        <p:txBody>
          <a:bodyPr>
            <a:normAutofit/>
          </a:bodyPr>
          <a:lstStyle/>
          <a:p>
            <a:r>
              <a:rPr lang="hr-HR" sz="1800" dirty="0"/>
              <a:t>Prstenasti je uzemljivač površinski uzemljivač u obliku prstena. U tu vrstu uzemljivača spadaju i uzemljivači čiji je oblik približno prstenasti, pa čak i uzemljivači kvadratičnog oblika. Prstenovi mogu biti položeni kao otvoreni ili zatvoreni. Ako promjer prstena iznosi više od 2 m, otpor se rasprostiranja može također približno odrediti uz pomoć formule za dugi vodoravni uzemljivač. Umjesto duljine </a:t>
            </a:r>
            <a:r>
              <a:rPr lang="hr-HR" sz="1800" dirty="0" smtClean="0"/>
              <a:t>L  </a:t>
            </a:r>
            <a:r>
              <a:rPr lang="hr-HR" sz="1800" dirty="0"/>
              <a:t>računat će se u jednadžbi s opsegom prstena πD. Točna formula za izračun glasi:</a:t>
            </a:r>
            <a:r>
              <a:rPr lang="hr-HR" sz="1800" b="1" dirty="0"/>
              <a:t> </a:t>
            </a:r>
            <a:endParaRPr lang="hr-HR" sz="1800" b="1" dirty="0" smtClean="0"/>
          </a:p>
          <a:p>
            <a:pPr>
              <a:buNone/>
            </a:pPr>
            <a:endParaRPr lang="hr-HR" sz="1800" b="1" dirty="0" smtClean="0"/>
          </a:p>
          <a:p>
            <a:pPr algn="r">
              <a:buNone/>
            </a:pPr>
            <a:r>
              <a:rPr lang="hr-HR" sz="1800" dirty="0" smtClean="0"/>
              <a:t>(4)		</a:t>
            </a:r>
            <a:endParaRPr lang="hr-HR" sz="1800" dirty="0"/>
          </a:p>
          <a:p>
            <a:endParaRPr lang="hr-HR" sz="1800" b="1" dirty="0" smtClean="0"/>
          </a:p>
          <a:p>
            <a:endParaRPr lang="hr-HR" sz="1800" b="1" dirty="0"/>
          </a:p>
          <a:p>
            <a:r>
              <a:rPr lang="hr-HR" sz="1800" dirty="0"/>
              <a:t>Prstenasti uzemljivači upotrebljavaju se posebno za oblikovanje potencijala nekih uređaja ili stupova nadzemnih vodova, a u posebnim slučajevima i kombinirano sa zrakastim uzemljivačima.</a:t>
            </a:r>
          </a:p>
          <a:p>
            <a:pPr>
              <a:buNone/>
            </a:pPr>
            <a:endParaRPr lang="hr-HR" sz="1800" dirty="0"/>
          </a:p>
          <a:p>
            <a:endParaRPr lang="hr-HR" dirty="0"/>
          </a:p>
        </p:txBody>
      </p:sp>
      <p:sp>
        <p:nvSpPr>
          <p:cNvPr id="440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44033" name="Object 1"/>
          <p:cNvGraphicFramePr>
            <a:graphicFrameLocks noChangeAspect="1"/>
          </p:cNvGraphicFramePr>
          <p:nvPr>
            <p:extLst>
              <p:ext uri="{D42A27DB-BD31-4B8C-83A1-F6EECF244321}">
                <p14:modId xmlns:p14="http://schemas.microsoft.com/office/powerpoint/2010/main" val="2473680406"/>
              </p:ext>
            </p:extLst>
          </p:nvPr>
        </p:nvGraphicFramePr>
        <p:xfrm>
          <a:off x="3584085" y="3140968"/>
          <a:ext cx="1975829" cy="648072"/>
        </p:xfrm>
        <a:graphic>
          <a:graphicData uri="http://schemas.openxmlformats.org/presentationml/2006/ole">
            <mc:AlternateContent xmlns:mc="http://schemas.openxmlformats.org/markup-compatibility/2006">
              <mc:Choice xmlns:v="urn:schemas-microsoft-com:vml" Requires="v">
                <p:oleObj spid="_x0000_s44062" r:id="rId3" imgW="1193800" imgH="393700" progId="Equation.DSMT4">
                  <p:embed/>
                </p:oleObj>
              </mc:Choice>
              <mc:Fallback>
                <p:oleObj r:id="rId3" imgW="1193800" imgH="3937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4085" y="3140968"/>
                        <a:ext cx="1975829"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lvl="2" algn="ctr" rtl="0">
              <a:spcBef>
                <a:spcPct val="0"/>
              </a:spcBef>
            </a:pPr>
            <a:r>
              <a:rPr lang="x-none" sz="2400" b="1"/>
              <a:t>Mrežasti uzemljivači</a:t>
            </a:r>
            <a:r>
              <a:rPr lang="hr-HR" sz="2800" b="1" dirty="0"/>
              <a:t/>
            </a:r>
            <a:br>
              <a:rPr lang="hr-HR" sz="2800" b="1" dirty="0"/>
            </a:br>
            <a:endParaRPr lang="hr-HR" sz="2400" dirty="0"/>
          </a:p>
        </p:txBody>
      </p:sp>
      <p:sp>
        <p:nvSpPr>
          <p:cNvPr id="3" name="Content Placeholder 2"/>
          <p:cNvSpPr>
            <a:spLocks noGrp="1"/>
          </p:cNvSpPr>
          <p:nvPr>
            <p:ph idx="1"/>
          </p:nvPr>
        </p:nvSpPr>
        <p:spPr>
          <a:xfrm>
            <a:off x="467544" y="1340768"/>
            <a:ext cx="8229600" cy="2476872"/>
          </a:xfrm>
        </p:spPr>
        <p:txBody>
          <a:bodyPr/>
          <a:lstStyle/>
          <a:p>
            <a:r>
              <a:rPr lang="hr-HR" sz="1800" dirty="0"/>
              <a:t>Mrežasti uzemljivač je poseban oblik složenog uzemljivača. Sastoji se od mreže s više ili manje jednolikih pravokutnih petlji. Otpor rasprostiranja takvog uzemljivača može se izračunati približno uz pomoć izraza za otpor kružnog pločastog uzemljivača, pri čemu se umjesto površine kruga, uvrštava ukupna površina mrežastog uzemljivača.</a:t>
            </a:r>
          </a:p>
          <a:p>
            <a:endParaRPr lang="hr-H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pPr lvl="2" algn="ctr" rtl="0">
              <a:spcBef>
                <a:spcPct val="0"/>
              </a:spcBef>
            </a:pPr>
            <a:r>
              <a:rPr lang="x-none" sz="2400" b="1"/>
              <a:t>Dubinski uzemljivači</a:t>
            </a:r>
            <a:r>
              <a:rPr lang="hr-HR" sz="2800" b="1" dirty="0"/>
              <a:t/>
            </a:r>
            <a:br>
              <a:rPr lang="hr-HR" sz="2800" b="1" dirty="0"/>
            </a:br>
            <a:endParaRPr lang="hr-HR" sz="2400" dirty="0"/>
          </a:p>
        </p:txBody>
      </p:sp>
      <p:sp>
        <p:nvSpPr>
          <p:cNvPr id="3" name="Content Placeholder 2"/>
          <p:cNvSpPr>
            <a:spLocks noGrp="1"/>
          </p:cNvSpPr>
          <p:nvPr>
            <p:ph idx="1"/>
          </p:nvPr>
        </p:nvSpPr>
        <p:spPr>
          <a:xfrm>
            <a:off x="457200" y="1124744"/>
            <a:ext cx="8229600" cy="5544616"/>
          </a:xfrm>
        </p:spPr>
        <p:txBody>
          <a:bodyPr/>
          <a:lstStyle/>
          <a:p>
            <a:r>
              <a:rPr lang="hr-HR" sz="1800" dirty="0"/>
              <a:t>Dubinski se uzemljivači ukopavaju okomito u zemlju  često do većih dubina da bi se iskoristila bolja vodljivost dubljih slojeva zemlje. Ako tlo nije suviše tvrdo ili stjenovito, prednost imaju baš dubinski uzemljivači jer se uz manje troškova radova, pogotovo ako su potrebna skupa popravljanja površine, može postići potreban otpor rasprostiranja. </a:t>
            </a:r>
            <a:endParaRPr lang="hr-HR" sz="1800" dirty="0" smtClean="0"/>
          </a:p>
          <a:p>
            <a:r>
              <a:rPr lang="hr-HR" sz="1800" dirty="0"/>
              <a:t>Kao dubinski uzemljivači pretežito se upotrebljavaju puni pocinčani štapovi, cijevi ili profilirani štapovi duljine približno 1,5 m, koji se međusobno spajaju da bi se ostvario zahtjevni otpor rasprostiranja. Tako se teorijski mogu postići dubine od više desetaka metara. U pravilu ne bi trebalo povećavati uzemljivače na više od 15 m ( 10 štapova po 1,5 m ). Za otpor rasprostiranja dubinskih uzemljivača je slojevitost tla. Ima li tlo relativno jednoliku otpornost, u izračunu treba uzeti srednju vrijednost. Otpornost rasprostiranja dubinskog uzemljivača može se i matematički izračunati iz sljedećeg izraza</a:t>
            </a:r>
            <a:r>
              <a:rPr lang="hr-HR" sz="1800" dirty="0" smtClean="0"/>
              <a:t>:</a:t>
            </a:r>
          </a:p>
          <a:p>
            <a:endParaRPr lang="hr-HR" sz="1800" dirty="0"/>
          </a:p>
          <a:p>
            <a:pPr algn="r">
              <a:buNone/>
            </a:pPr>
            <a:r>
              <a:rPr lang="hr-HR" sz="1800" dirty="0" smtClean="0"/>
              <a:t>(5)		</a:t>
            </a:r>
          </a:p>
          <a:p>
            <a:endParaRPr lang="hr-HR" sz="1800" dirty="0"/>
          </a:p>
          <a:p>
            <a:r>
              <a:rPr lang="hr-HR" sz="1800" dirty="0"/>
              <a:t>U stvarnosti, međutim, homogeno se tlo rijetko susreće, pa se mora uzeti u obzir promjena otpornosti tla u ovisnosti o dubini.</a:t>
            </a:r>
          </a:p>
          <a:p>
            <a:pPr>
              <a:buNone/>
            </a:pPr>
            <a:endParaRPr lang="hr-HR" sz="1800" dirty="0"/>
          </a:p>
          <a:p>
            <a:endParaRPr lang="hr-HR" sz="1800" dirty="0"/>
          </a:p>
          <a:p>
            <a:endParaRPr lang="hr-HR" dirty="0"/>
          </a:p>
        </p:txBody>
      </p:sp>
      <p:sp>
        <p:nvSpPr>
          <p:cNvPr id="450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45057" name="Object 1"/>
          <p:cNvGraphicFramePr>
            <a:graphicFrameLocks noChangeAspect="1"/>
          </p:cNvGraphicFramePr>
          <p:nvPr/>
        </p:nvGraphicFramePr>
        <p:xfrm>
          <a:off x="3779912" y="4941168"/>
          <a:ext cx="1770343" cy="648072"/>
        </p:xfrm>
        <a:graphic>
          <a:graphicData uri="http://schemas.openxmlformats.org/presentationml/2006/ole">
            <mc:AlternateContent xmlns:mc="http://schemas.openxmlformats.org/markup-compatibility/2006">
              <mc:Choice xmlns:v="urn:schemas-microsoft-com:vml" Requires="v">
                <p:oleObj spid="_x0000_s45086" r:id="rId3" imgW="1066337" imgH="393529" progId="Equation.DSMT4">
                  <p:embed/>
                </p:oleObj>
              </mc:Choice>
              <mc:Fallback>
                <p:oleObj r:id="rId3" imgW="1066337" imgH="393529"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912" y="4941168"/>
                        <a:ext cx="1770343"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29208" y="5336342"/>
            <a:ext cx="8085584" cy="1708446"/>
          </a:xfrm>
        </p:spPr>
        <p:txBody>
          <a:bodyPr>
            <a:normAutofit/>
          </a:bodyPr>
          <a:lstStyle/>
          <a:p>
            <a:r>
              <a:rPr lang="hr-HR" sz="1600" dirty="0" smtClean="0"/>
              <a:t>Ako </a:t>
            </a:r>
            <a:r>
              <a:rPr lang="hr-HR" sz="1600" dirty="0"/>
              <a:t>postoji mogućnost iznošenja opasnih potencijala izvan transformatorske stanice (npr. preko nulvodiča pri primjeni nulovanja, preko metalnih kabelskih plašteva i sl.) tada se dopušteni dodirni napon U</a:t>
            </a:r>
            <a:r>
              <a:rPr lang="hr-HR" sz="1600" baseline="-25000" dirty="0"/>
              <a:t>d</a:t>
            </a:r>
            <a:r>
              <a:rPr lang="hr-HR" sz="1600" dirty="0"/>
              <a:t> u transformatorskoj stanici i izvan nje bira prema krivulji opasnosti  „a“ na slici </a:t>
            </a:r>
            <a:r>
              <a:rPr lang="hr-HR" sz="1600" dirty="0" smtClean="0"/>
              <a:t>1.</a:t>
            </a:r>
          </a:p>
          <a:p>
            <a:r>
              <a:rPr lang="hr-HR" sz="1600" dirty="0" smtClean="0"/>
              <a:t>Danas </a:t>
            </a:r>
            <a:r>
              <a:rPr lang="hr-HR" sz="1600" dirty="0"/>
              <a:t>se sukladno EN normi i VDE propisima koriste krivulje prikazane na slici </a:t>
            </a:r>
            <a:r>
              <a:rPr lang="hr-HR" sz="1600" dirty="0" smtClean="0"/>
              <a:t>2</a:t>
            </a:r>
            <a:r>
              <a:rPr lang="hr-HR" sz="1600" dirty="0"/>
              <a:t>.</a:t>
            </a:r>
          </a:p>
          <a:p>
            <a:endParaRPr lang="hr-HR" sz="1400" dirty="0"/>
          </a:p>
          <a:p>
            <a:endParaRPr lang="hr-HR" sz="1400"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8" name="TextBox 7"/>
          <p:cNvSpPr txBox="1"/>
          <p:nvPr/>
        </p:nvSpPr>
        <p:spPr>
          <a:xfrm>
            <a:off x="2450108" y="5122813"/>
            <a:ext cx="4536504" cy="338554"/>
          </a:xfrm>
          <a:prstGeom prst="rect">
            <a:avLst/>
          </a:prstGeom>
          <a:noFill/>
        </p:spPr>
        <p:txBody>
          <a:bodyPr wrap="square" rtlCol="0">
            <a:spAutoFit/>
          </a:bodyPr>
          <a:lstStyle/>
          <a:p>
            <a:pPr algn="ctr"/>
            <a:r>
              <a:rPr lang="hr-HR" sz="1600" dirty="0" smtClean="0"/>
              <a:t>Slika 1. Krivulje opasnosti</a:t>
            </a:r>
            <a:endParaRPr lang="hr-HR" sz="1600" dirty="0"/>
          </a:p>
        </p:txBody>
      </p:sp>
      <p:pic>
        <p:nvPicPr>
          <p:cNvPr id="93209"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1040" y="93613"/>
            <a:ext cx="5019675"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5"/>
            <a:ext cx="8229600" cy="4536504"/>
          </a:xfrm>
        </p:spPr>
        <p:txBody>
          <a:bodyPr>
            <a:normAutofit/>
          </a:bodyPr>
          <a:lstStyle/>
          <a:p>
            <a:r>
              <a:rPr lang="hr-HR" sz="1800" dirty="0"/>
              <a:t>Za razmak dubinskih uzemljivača vrijedi </a:t>
            </a:r>
            <a:r>
              <a:rPr lang="hr-HR" sz="1800" dirty="0" smtClean="0"/>
              <a:t>pravilo:</a:t>
            </a:r>
          </a:p>
          <a:p>
            <a:endParaRPr lang="hr-HR" sz="600" dirty="0" smtClean="0"/>
          </a:p>
          <a:p>
            <a:pPr lvl="1"/>
            <a:r>
              <a:rPr lang="hr-HR" sz="1800" dirty="0"/>
              <a:t>razmak među uzemljivačima mora biti najmanje dvostruko veći od aktivne duljine uzemljivača</a:t>
            </a:r>
            <a:r>
              <a:rPr lang="hr-HR" sz="1800" dirty="0" smtClean="0"/>
              <a:t>.</a:t>
            </a:r>
          </a:p>
          <a:p>
            <a:pPr lvl="0">
              <a:buNone/>
            </a:pPr>
            <a:endParaRPr lang="hr-HR" sz="1800" dirty="0"/>
          </a:p>
          <a:p>
            <a:r>
              <a:rPr lang="hr-HR" sz="1800" dirty="0"/>
              <a:t>Za suzbijanje uzemljivačkih štapova upotrebljavaju se različiti postupci</a:t>
            </a:r>
            <a:r>
              <a:rPr lang="hr-HR" sz="1800" dirty="0" smtClean="0"/>
              <a:t>:</a:t>
            </a:r>
          </a:p>
          <a:p>
            <a:endParaRPr lang="hr-HR" sz="600" dirty="0"/>
          </a:p>
          <a:p>
            <a:pPr lvl="1"/>
            <a:r>
              <a:rPr lang="hr-HR" sz="1800" dirty="0"/>
              <a:t>zabijanje </a:t>
            </a:r>
            <a:r>
              <a:rPr lang="hr-HR" sz="1800" dirty="0" smtClean="0"/>
              <a:t>uzemljivača</a:t>
            </a:r>
          </a:p>
          <a:p>
            <a:pPr lvl="1"/>
            <a:endParaRPr lang="hr-HR" sz="600" dirty="0"/>
          </a:p>
          <a:p>
            <a:pPr lvl="1"/>
            <a:r>
              <a:rPr lang="hr-HR" sz="1800" dirty="0"/>
              <a:t>zabijanje </a:t>
            </a:r>
            <a:r>
              <a:rPr lang="hr-HR" sz="1800" dirty="0" smtClean="0"/>
              <a:t>ispiranjem</a:t>
            </a:r>
          </a:p>
          <a:p>
            <a:pPr lvl="1">
              <a:buNone/>
            </a:pPr>
            <a:endParaRPr lang="hr-HR" sz="600" dirty="0"/>
          </a:p>
          <a:p>
            <a:pPr lvl="1"/>
            <a:r>
              <a:rPr lang="hr-HR" sz="1800" dirty="0"/>
              <a:t>zabijanje </a:t>
            </a:r>
            <a:r>
              <a:rPr lang="hr-HR" sz="1800" dirty="0" smtClean="0"/>
              <a:t>bušenjem</a:t>
            </a:r>
          </a:p>
          <a:p>
            <a:pPr lvl="1">
              <a:buNone/>
            </a:pPr>
            <a:endParaRPr lang="hr-HR" sz="1800" dirty="0"/>
          </a:p>
          <a:p>
            <a:r>
              <a:rPr lang="hr-HR" sz="1800" dirty="0"/>
              <a:t>Pri svakom postupku važno je stalno mjeriti otpor rasprostiranja uzemljivača. Od velike je pomoći ako se svaka izmjerena vrijednost unese na dvostruki logaritamski papir dase predoči učinkovitost zabijanja.</a:t>
            </a:r>
          </a:p>
          <a:p>
            <a:endParaRPr lang="hr-H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lvl="2" algn="ctr" rtl="0">
              <a:spcBef>
                <a:spcPct val="0"/>
              </a:spcBef>
            </a:pPr>
            <a:r>
              <a:rPr lang="x-none" sz="2400" b="1"/>
              <a:t>Temeljni uzemljivači</a:t>
            </a:r>
            <a:r>
              <a:rPr lang="hr-HR" sz="2000" b="1" dirty="0"/>
              <a:t/>
            </a:r>
            <a:br>
              <a:rPr lang="hr-HR" sz="2000" b="1" dirty="0"/>
            </a:br>
            <a:endParaRPr lang="hr-HR" dirty="0"/>
          </a:p>
        </p:txBody>
      </p:sp>
      <p:sp>
        <p:nvSpPr>
          <p:cNvPr id="3" name="Content Placeholder 2"/>
          <p:cNvSpPr>
            <a:spLocks noGrp="1"/>
          </p:cNvSpPr>
          <p:nvPr>
            <p:ph idx="1"/>
          </p:nvPr>
        </p:nvSpPr>
        <p:spPr>
          <a:xfrm>
            <a:off x="457200" y="1268760"/>
            <a:ext cx="8229600" cy="4857403"/>
          </a:xfrm>
        </p:spPr>
        <p:txBody>
          <a:bodyPr>
            <a:normAutofit/>
          </a:bodyPr>
          <a:lstStyle/>
          <a:p>
            <a:r>
              <a:rPr lang="hr-HR" sz="1800" dirty="0"/>
              <a:t>Djelovanje temeljnog uzemljivača sastoji se u poboljšanju učinkovitosti glavnog sustava za izjednačavanje potencijala. Temeljni je uzemljivač pogodan za uzemljenje elektroenergetskih postrojenja, za zaštitu od munje i kao pogonsko uzemljenje. Temeljni se uzemljivač polaže u temelje vanjskih zidova zgrade ili u njezinu temeljnu ploču. Osim željezne trake dimenzija 30 mm х 3,5 mm možemo upotrijebiti i okruglo željezo. </a:t>
            </a:r>
            <a:endParaRPr lang="hr-HR" sz="1800" dirty="0" smtClean="0"/>
          </a:p>
          <a:p>
            <a:pPr>
              <a:buNone/>
            </a:pPr>
            <a:endParaRPr lang="hr-HR" sz="1800" dirty="0"/>
          </a:p>
          <a:p>
            <a:r>
              <a:rPr lang="hr-HR" sz="1800" dirty="0"/>
              <a:t>Pocinčano željezo propisano je samo u području izvoda s uzemljenja, ali se u praksi cijeli temeljni uzemljivač polaže pocinčan. Izvod uzemljenja mora biti izveden u duljini od 1,5 m u blizini kućnog ( elektroenergetskog ) priključka. Otpor rasprostiranja temeljnog uzemljivača u praksi je približno 1 Ω do 10 Ω. Pri polaganju u beton praktički se ne pojavljuju sezonska kolebanja otpora rasprostiranja.</a:t>
            </a:r>
          </a:p>
          <a:p>
            <a:endParaRPr lang="hr-H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lvl="2" algn="ctr" rtl="0">
              <a:spcBef>
                <a:spcPct val="0"/>
              </a:spcBef>
            </a:pPr>
            <a:r>
              <a:rPr lang="x-none" sz="2400" b="1"/>
              <a:t>Prirodni uzemljivači</a:t>
            </a:r>
            <a:r>
              <a:rPr lang="hr-HR" sz="2800" b="1" dirty="0"/>
              <a:t/>
            </a:r>
            <a:br>
              <a:rPr lang="hr-HR" sz="2800" b="1" dirty="0"/>
            </a:br>
            <a:endParaRPr lang="hr-HR" sz="2400" dirty="0"/>
          </a:p>
        </p:txBody>
      </p:sp>
      <p:sp>
        <p:nvSpPr>
          <p:cNvPr id="3" name="Content Placeholder 2"/>
          <p:cNvSpPr>
            <a:spLocks noGrp="1"/>
          </p:cNvSpPr>
          <p:nvPr>
            <p:ph idx="1"/>
          </p:nvPr>
        </p:nvSpPr>
        <p:spPr>
          <a:xfrm>
            <a:off x="457200" y="1196752"/>
            <a:ext cx="8229600" cy="4929411"/>
          </a:xfrm>
        </p:spPr>
        <p:txBody>
          <a:bodyPr/>
          <a:lstStyle/>
          <a:p>
            <a:r>
              <a:rPr lang="hr-HR" sz="1800" dirty="0"/>
              <a:t>Osim namjerno u zemlju položenih kovinskih dijelova za potrebe uzemljenja i ostali vodljivi kovinski dijelovi u  zemlju mogu također pod određenim uvjetima postati uzemljivači iako nisu prvotno određeni za tu namjenu. Ako postoje takvi prirodni uzemljivači, u pravilu ih je korisno uključiti u ukupan sustav uzemljenja, s obzirom na to da oni većinom imaju mali otpor rasprostiranja. </a:t>
            </a:r>
            <a:endParaRPr lang="hr-HR" sz="1800" dirty="0" smtClean="0"/>
          </a:p>
          <a:p>
            <a:endParaRPr lang="hr-HR" sz="1800" dirty="0"/>
          </a:p>
          <a:p>
            <a:r>
              <a:rPr lang="hr-HR" sz="1800" dirty="0"/>
              <a:t>Pretpostavka je za njihovo spajanje na sustav uzemljenja, da imaju dobar kontakt sa zemljom. Ne smiju biti izolirani zaštitom od korozije. Osim toga, njihova se izvorna funkcija ne smije ugroziti time što su postali uzemljivačima. Takvi su prirodni uzemljivači svi željezni i armiranobetonski dijelovi u zemlji kao npr. potporni zidovi od profilnog željeza, temelji zgrada, temelji stupova i  konstrukcija, a u ograničenom opsegu i odbojnici na cestama. Poseban su slučaj kabeli s uzemljivačkim učinkom, kovinske spojnice i cjevovodi.</a:t>
            </a:r>
          </a:p>
          <a:p>
            <a:pPr>
              <a:buNone/>
            </a:pPr>
            <a:endParaRPr lang="hr-HR" sz="1800" dirty="0"/>
          </a:p>
          <a:p>
            <a:endParaRPr lang="hr-H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92088"/>
          </a:xfrm>
        </p:spPr>
        <p:txBody>
          <a:bodyPr>
            <a:normAutofit fontScale="90000"/>
          </a:bodyPr>
          <a:lstStyle/>
          <a:p>
            <a:pPr lvl="0"/>
            <a:r>
              <a:rPr lang="x-none" sz="2700" b="1"/>
              <a:t>P</a:t>
            </a:r>
            <a:r>
              <a:rPr lang="hr-HR" sz="2700" b="1" dirty="0"/>
              <a:t>RIMJENA ZAŠTITNIH MJERA U TRANSFORMATORSKIM STANICAMA</a:t>
            </a:r>
            <a:r>
              <a:rPr lang="hr-HR" b="1" dirty="0"/>
              <a:t/>
            </a:r>
            <a:br>
              <a:rPr lang="hr-HR" b="1" dirty="0"/>
            </a:br>
            <a:endParaRPr lang="hr-HR" dirty="0"/>
          </a:p>
        </p:txBody>
      </p:sp>
      <p:sp>
        <p:nvSpPr>
          <p:cNvPr id="3" name="Content Placeholder 2"/>
          <p:cNvSpPr>
            <a:spLocks noGrp="1"/>
          </p:cNvSpPr>
          <p:nvPr>
            <p:ph idx="1"/>
          </p:nvPr>
        </p:nvSpPr>
        <p:spPr>
          <a:xfrm>
            <a:off x="457200" y="1124744"/>
            <a:ext cx="8229600" cy="5184576"/>
          </a:xfrm>
        </p:spPr>
        <p:txBody>
          <a:bodyPr>
            <a:normAutofit/>
          </a:bodyPr>
          <a:lstStyle/>
          <a:p>
            <a:r>
              <a:rPr lang="hr-HR" sz="1800" dirty="0"/>
              <a:t>Izbor uzemljenja i uzemljivača, a i njihovo dimenzioniranje, obavlja se ovisno o parametrima visokonaponske (VN) i niskonaponske (NN) mreže, vodeći računa o toplinskoj stabilnosti uzemljivača i o zaštiti od previsokih dodirnih napona u transformatorskim stanicama, niskonaponskoj mreži i instalacijama potrošača [1</a:t>
            </a:r>
            <a:r>
              <a:rPr lang="hr-HR" sz="1800" dirty="0" smtClean="0"/>
              <a:t>].</a:t>
            </a:r>
          </a:p>
          <a:p>
            <a:pPr>
              <a:buNone/>
            </a:pPr>
            <a:endParaRPr lang="hr-HR" sz="1800" dirty="0" smtClean="0"/>
          </a:p>
          <a:p>
            <a:r>
              <a:rPr lang="hr-HR" sz="1800" dirty="0"/>
              <a:t>Uzemljivači transformatorskih stanica (TS-a) moraju toplinski podnijeti struje različitih kratkih spojeva u VN i NN mreži ovisno o vrsti uzemljenja neutralne točke VN mreže i ovisno o načinu izvođenja uzemljenja transformatorskih stanica</a:t>
            </a:r>
            <a:r>
              <a:rPr lang="hr-HR" sz="1800" dirty="0" smtClean="0"/>
              <a:t>.</a:t>
            </a:r>
          </a:p>
          <a:p>
            <a:pPr>
              <a:buNone/>
            </a:pPr>
            <a:endParaRPr lang="hr-HR" sz="1800" dirty="0"/>
          </a:p>
          <a:p>
            <a:r>
              <a:rPr lang="hr-HR" sz="1800" dirty="0"/>
              <a:t>Računska provjera i dimenzioniranje uzemljivača prema toplinskim naprezanjima obavlja se za slučaj dvostrukog zemljospoja (koji je moguć jedino u VN mreži čija je neutralna točka izolirana ili je primijenjena kompenzacija struje zemljospoja), u ovim slučajevima</a:t>
            </a:r>
            <a:r>
              <a:rPr lang="hr-HR" sz="1800" dirty="0" smtClean="0"/>
              <a:t>:</a:t>
            </a:r>
          </a:p>
          <a:p>
            <a:pPr>
              <a:buNone/>
            </a:pPr>
            <a:endParaRPr lang="hr-HR" sz="600" dirty="0"/>
          </a:p>
          <a:p>
            <a:pPr lvl="1"/>
            <a:r>
              <a:rPr lang="hr-HR" sz="1800" dirty="0"/>
              <a:t>ako trajanje jednostrukog zemljospoja nije ograničeno na najviše 2 h</a:t>
            </a:r>
            <a:r>
              <a:rPr lang="hr-HR" sz="1800" dirty="0" smtClean="0"/>
              <a:t>,</a:t>
            </a:r>
          </a:p>
          <a:p>
            <a:pPr lvl="1"/>
            <a:endParaRPr lang="hr-HR" sz="600" dirty="0"/>
          </a:p>
          <a:p>
            <a:pPr lvl="1"/>
            <a:r>
              <a:rPr lang="hr-HR" sz="1800" dirty="0"/>
              <a:t>ako se svaki dvostruki zemljospoj ne isklapa djelovanjem zaštite bez vremenske odgode</a:t>
            </a:r>
          </a:p>
          <a:p>
            <a:pPr>
              <a:buNone/>
            </a:pPr>
            <a:endParaRPr lang="hr-HR" sz="1800" dirty="0"/>
          </a:p>
          <a:p>
            <a:endParaRPr lang="hr-H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92688"/>
          </a:xfrm>
        </p:spPr>
        <p:txBody>
          <a:bodyPr>
            <a:normAutofit lnSpcReduction="10000"/>
          </a:bodyPr>
          <a:lstStyle/>
          <a:p>
            <a:r>
              <a:rPr lang="hr-HR" sz="1800" dirty="0"/>
              <a:t>Proračun uzemljivača TS-e prema toplinskom naprezanju u gornjim slučajevima obavlja se prema veličini dijela struje dvostrukog zemljospoja koji prolazi kroz uzemljivač TS i zemlju. Taj se dio dobiva množenjem ukupne struje dvostrukog zemljospoja s redukcijskim faktorom, kojim se obuhvaća utjecaj metalnih plašteva VN kabela i ostalih metalnih dijelova koji se </a:t>
            </a:r>
            <a:r>
              <a:rPr lang="hr-HR" sz="1800" dirty="0" smtClean="0"/>
              <a:t>veže </a:t>
            </a:r>
            <a:r>
              <a:rPr lang="hr-HR" sz="1800" dirty="0"/>
              <a:t>na uzemljenje TS, na raspodjelu struje kvara u TS. </a:t>
            </a:r>
            <a:endParaRPr lang="hr-HR" sz="1800" dirty="0" smtClean="0"/>
          </a:p>
          <a:p>
            <a:r>
              <a:rPr lang="hr-HR" sz="1800" dirty="0"/>
              <a:t>Za nadzemne VN vodove bez zaštitnog užeta redukcijski faktor iznosi r = 1. Za kabelske vodove i nadzemne vodove sa zaštitnim užetom r &lt; 1. Točan iznos redukcijskog faktora određuje se mjerenjem. Za proračun redukcijskog faktora kabela mogu se uzeti i podaci proizvođača kabela, a i rezultati mjerenja izvršenih u sličnim uvjetima.</a:t>
            </a:r>
          </a:p>
          <a:p>
            <a:r>
              <a:rPr lang="hr-HR" sz="1800" dirty="0"/>
              <a:t>Kao ukupna struja dvostrukog zemljospoja, u smislu ovog pravilnika, uzima se iznos struje koji je jednak 80% od struje tropolnog kratkog spoja.  </a:t>
            </a:r>
          </a:p>
          <a:p>
            <a:r>
              <a:rPr lang="hr-HR" sz="1800" dirty="0"/>
              <a:t>U TS se u pravilu, izvodi združeno uzemljenje. Iznimno, radno (pogonsko) i zaštitno uzemljenje izvode se kao posebna uzemljenja.</a:t>
            </a:r>
          </a:p>
          <a:p>
            <a:r>
              <a:rPr lang="hr-HR" sz="1800" dirty="0"/>
              <a:t>Ako je udovoljeno uvjetima za korištenje združenog uzemljenja, onda se, u pravilu, u TS izvodi samo zaštitno uzemljenje i na njega priključuje neutralni vodič (nulvodič</a:t>
            </a:r>
            <a:r>
              <a:rPr lang="hr-HR" sz="1800" dirty="0" smtClean="0"/>
              <a:t>).</a:t>
            </a:r>
          </a:p>
          <a:p>
            <a:r>
              <a:rPr lang="hr-HR" sz="1800" dirty="0"/>
              <a:t>Iznimno, u TS-a s nadzemnim vodovima visokog i niskog napona (npr. TS u obliku „tornja“ ili na stupu), radno (pogonsko) i zaštitno uzemljenje izvode se odvojeno i naknadno međusobno povežu, ako postoje uvjeti za korištenje združenog uzemljenja.</a:t>
            </a:r>
          </a:p>
          <a:p>
            <a:pPr>
              <a:buNone/>
            </a:pPr>
            <a:endParaRPr lang="hr-HR" sz="1800" dirty="0"/>
          </a:p>
          <a:p>
            <a:endParaRPr lang="hr-HR" sz="1800" dirty="0"/>
          </a:p>
          <a:p>
            <a:endParaRPr lang="hr-H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4" name="TextBox 3"/>
          <p:cNvSpPr txBox="1"/>
          <p:nvPr/>
        </p:nvSpPr>
        <p:spPr>
          <a:xfrm>
            <a:off x="1130631" y="5959342"/>
            <a:ext cx="7146540" cy="338554"/>
          </a:xfrm>
          <a:prstGeom prst="rect">
            <a:avLst/>
          </a:prstGeom>
          <a:noFill/>
        </p:spPr>
        <p:txBody>
          <a:bodyPr wrap="square" rtlCol="0">
            <a:spAutoFit/>
          </a:bodyPr>
          <a:lstStyle/>
          <a:p>
            <a:pPr algn="ctr"/>
            <a:r>
              <a:rPr lang="hr-HR" sz="1600" dirty="0" smtClean="0"/>
              <a:t>Slika 7.1. Odvojeno </a:t>
            </a:r>
            <a:r>
              <a:rPr lang="hr-HR" sz="1600" dirty="0"/>
              <a:t>uzemljenje u transformatorskoj stanici sa zračnim </a:t>
            </a:r>
            <a:r>
              <a:rPr lang="hr-HR" sz="1600" dirty="0" smtClean="0"/>
              <a:t>priključkom </a:t>
            </a:r>
            <a:endParaRPr lang="hr-HR" sz="1600" dirty="0"/>
          </a:p>
        </p:txBody>
      </p:sp>
      <p:pic>
        <p:nvPicPr>
          <p:cNvPr id="1044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21" y="439926"/>
            <a:ext cx="7296150" cy="551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5" name="Object 4"/>
          <p:cNvGraphicFramePr>
            <a:graphicFrameLocks noChangeAspect="1"/>
          </p:cNvGraphicFramePr>
          <p:nvPr>
            <p:extLst>
              <p:ext uri="{D42A27DB-BD31-4B8C-83A1-F6EECF244321}">
                <p14:modId xmlns:p14="http://schemas.microsoft.com/office/powerpoint/2010/main" val="1357496554"/>
              </p:ext>
            </p:extLst>
          </p:nvPr>
        </p:nvGraphicFramePr>
        <p:xfrm>
          <a:off x="176976" y="1124744"/>
          <a:ext cx="8790047" cy="3888432"/>
        </p:xfrm>
        <a:graphic>
          <a:graphicData uri="http://schemas.openxmlformats.org/presentationml/2006/ole">
            <mc:AlternateContent xmlns:mc="http://schemas.openxmlformats.org/markup-compatibility/2006">
              <mc:Choice xmlns:v="urn:schemas-microsoft-com:vml" Requires="v">
                <p:oleObj spid="_x0000_s100379" r:id="rId3" imgW="4951786" imgH="2178726" progId="Visio.Drawing.11">
                  <p:embed/>
                </p:oleObj>
              </mc:Choice>
              <mc:Fallback>
                <p:oleObj r:id="rId3" imgW="4951786" imgH="2178726"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976" y="1124744"/>
                        <a:ext cx="8790047" cy="3888432"/>
                      </a:xfrm>
                      <a:prstGeom prst="rect">
                        <a:avLst/>
                      </a:prstGeom>
                      <a:noFill/>
                    </p:spPr>
                  </p:pic>
                </p:oleObj>
              </mc:Fallback>
            </mc:AlternateContent>
          </a:graphicData>
        </a:graphic>
      </p:graphicFrame>
      <p:sp>
        <p:nvSpPr>
          <p:cNvPr id="6" name="TextBox 5"/>
          <p:cNvSpPr txBox="1"/>
          <p:nvPr/>
        </p:nvSpPr>
        <p:spPr>
          <a:xfrm>
            <a:off x="683568" y="5301208"/>
            <a:ext cx="7848872" cy="338554"/>
          </a:xfrm>
          <a:prstGeom prst="rect">
            <a:avLst/>
          </a:prstGeom>
          <a:noFill/>
        </p:spPr>
        <p:txBody>
          <a:bodyPr wrap="square" rtlCol="0">
            <a:spAutoFit/>
          </a:bodyPr>
          <a:lstStyle/>
          <a:p>
            <a:pPr algn="ctr"/>
            <a:r>
              <a:rPr lang="hr-HR" sz="1600" dirty="0" smtClean="0"/>
              <a:t>Slika 7.2. </a:t>
            </a:r>
            <a:r>
              <a:rPr lang="hr-HR" sz="1600" dirty="0"/>
              <a:t>Odvojeno uzemljenje u transformatorskoj stanici sa zračnim priključkom</a:t>
            </a:r>
          </a:p>
        </p:txBody>
      </p:sp>
    </p:spTree>
    <p:extLst>
      <p:ext uri="{BB962C8B-B14F-4D97-AF65-F5344CB8AC3E}">
        <p14:creationId xmlns:p14="http://schemas.microsoft.com/office/powerpoint/2010/main" val="14394106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 name="Object 2"/>
          <p:cNvGraphicFramePr>
            <a:graphicFrameLocks noChangeAspect="1"/>
          </p:cNvGraphicFramePr>
          <p:nvPr>
            <p:extLst>
              <p:ext uri="{D42A27DB-BD31-4B8C-83A1-F6EECF244321}">
                <p14:modId xmlns:p14="http://schemas.microsoft.com/office/powerpoint/2010/main" val="2386534333"/>
              </p:ext>
            </p:extLst>
          </p:nvPr>
        </p:nvGraphicFramePr>
        <p:xfrm>
          <a:off x="43619" y="1268760"/>
          <a:ext cx="9118316" cy="4077072"/>
        </p:xfrm>
        <a:graphic>
          <a:graphicData uri="http://schemas.openxmlformats.org/presentationml/2006/ole">
            <mc:AlternateContent xmlns:mc="http://schemas.openxmlformats.org/markup-compatibility/2006">
              <mc:Choice xmlns:v="urn:schemas-microsoft-com:vml" Requires="v">
                <p:oleObj spid="_x0000_s101403" r:id="rId3" imgW="5878864" imgH="2628630" progId="Visio.Drawing.11">
                  <p:embed/>
                </p:oleObj>
              </mc:Choice>
              <mc:Fallback>
                <p:oleObj r:id="rId3" imgW="5878864" imgH="262863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19" y="1268760"/>
                        <a:ext cx="9118316" cy="4077072"/>
                      </a:xfrm>
                      <a:prstGeom prst="rect">
                        <a:avLst/>
                      </a:prstGeom>
                      <a:noFill/>
                    </p:spPr>
                  </p:pic>
                </p:oleObj>
              </mc:Fallback>
            </mc:AlternateContent>
          </a:graphicData>
        </a:graphic>
      </p:graphicFrame>
      <p:sp>
        <p:nvSpPr>
          <p:cNvPr id="4" name="TextBox 3"/>
          <p:cNvSpPr txBox="1"/>
          <p:nvPr/>
        </p:nvSpPr>
        <p:spPr>
          <a:xfrm>
            <a:off x="827584" y="5517232"/>
            <a:ext cx="7704856" cy="338554"/>
          </a:xfrm>
          <a:prstGeom prst="rect">
            <a:avLst/>
          </a:prstGeom>
          <a:noFill/>
        </p:spPr>
        <p:txBody>
          <a:bodyPr wrap="square" rtlCol="0">
            <a:spAutoFit/>
          </a:bodyPr>
          <a:lstStyle/>
          <a:p>
            <a:pPr algn="ctr"/>
            <a:r>
              <a:rPr lang="hr-HR" sz="1600" dirty="0" smtClean="0"/>
              <a:t>Slika 8. </a:t>
            </a:r>
            <a:r>
              <a:rPr lang="hr-HR" sz="1600" dirty="0"/>
              <a:t>Odvojeno uzemljenje u transformatorskoj stanici s kabelskim NN priključkom</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76664"/>
          </a:xfrm>
        </p:spPr>
        <p:txBody>
          <a:bodyPr/>
          <a:lstStyle/>
          <a:p>
            <a:r>
              <a:rPr lang="hr-HR" sz="1800" dirty="0"/>
              <a:t>Zaštitno uzemljenje transformatorske stanice sastoji se od uzemljivača zaštitnog uzemljivača na koji se vežu</a:t>
            </a:r>
            <a:r>
              <a:rPr lang="hr-HR" sz="1800" dirty="0" smtClean="0"/>
              <a:t>:</a:t>
            </a:r>
          </a:p>
          <a:p>
            <a:pPr lvl="1"/>
            <a:r>
              <a:rPr lang="hr-HR" sz="1800" dirty="0"/>
              <a:t>svi metalni dijelovi VN i NN naprava i kućišta energetskog transformatora,</a:t>
            </a:r>
          </a:p>
          <a:p>
            <a:pPr lvl="1"/>
            <a:r>
              <a:rPr lang="hr-HR" sz="1800" dirty="0"/>
              <a:t>metalni plaštevi i ekrani energetskih kabela,</a:t>
            </a:r>
          </a:p>
          <a:p>
            <a:pPr lvl="1"/>
            <a:r>
              <a:rPr lang="hr-HR" sz="1800" dirty="0"/>
              <a:t>sekundarni strujni krugovi mjernih transformatora,</a:t>
            </a:r>
          </a:p>
          <a:p>
            <a:pPr lvl="1"/>
            <a:r>
              <a:rPr lang="hr-HR" sz="1800" dirty="0"/>
              <a:t>uzemljenje VN namota jednopolno izoliranih naponskih transformatora,</a:t>
            </a:r>
          </a:p>
          <a:p>
            <a:pPr lvl="1"/>
            <a:r>
              <a:rPr lang="hr-HR" sz="1800" dirty="0"/>
              <a:t>odvodnici prenapona,</a:t>
            </a:r>
          </a:p>
          <a:p>
            <a:pPr lvl="1"/>
            <a:r>
              <a:rPr lang="hr-HR" sz="1800" dirty="0"/>
              <a:t>neutralni vodič (nulti vodič) niskonaponske mreže, ako se zaštitno uzemljenje koristi kao združeno uzemljenje,</a:t>
            </a:r>
          </a:p>
          <a:p>
            <a:pPr lvl="1"/>
            <a:r>
              <a:rPr lang="hr-HR" sz="1800" dirty="0"/>
              <a:t>ostali uzemljivači koji mogu utjecati na smanjenje ukupnog otpora zaštitnog uzemljenja</a:t>
            </a:r>
          </a:p>
          <a:p>
            <a:endParaRPr lang="hr-HR" sz="1800" dirty="0" smtClean="0"/>
          </a:p>
          <a:p>
            <a:r>
              <a:rPr lang="hr-HR" sz="1800" dirty="0"/>
              <a:t>Ako se transformatorska stanica izvodi kao poseban slobodno postavljeni objekt, onda se uzemljivač zaštitnog (združenog) uzemljenja, u pravilu, izvodi s jednom ili dvjema pravokutnim konturama i cijevnim uzemljivačima (sondama) na kutovima vanjske konture. Umjesto unutarnje konture, u TS s armiranobetonskim ili metalnim vanjskim zidovima može se koristiti uzemljivač u temelju transformatorske stanice.</a:t>
            </a:r>
          </a:p>
          <a:p>
            <a:endParaRPr lang="hr-HR" sz="1800" dirty="0"/>
          </a:p>
          <a:p>
            <a:endParaRPr lang="hr-H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48672"/>
          </a:xfrm>
        </p:spPr>
        <p:txBody>
          <a:bodyPr>
            <a:normAutofit lnSpcReduction="10000"/>
          </a:bodyPr>
          <a:lstStyle/>
          <a:p>
            <a:r>
              <a:rPr lang="hr-HR" sz="1800" dirty="0"/>
              <a:t>Ako iz tehničkih i ekonomskih razloga nije opravdano postavljanje cijevnih uzemljivača (sondi u krševitom zemljištu), uzemljivač zaštitnog (združenog) uzemljenja izvodi se na način koji najviše odgovara lokalnim uvjetima. </a:t>
            </a:r>
            <a:endParaRPr lang="hr-HR" sz="1800" dirty="0" smtClean="0"/>
          </a:p>
          <a:p>
            <a:r>
              <a:rPr lang="hr-HR" sz="1800" dirty="0"/>
              <a:t>Ako se transformatorska stanica izvodi u sklopu nekoga drugog objekta (zgrade), uzemljivač zaštitnog (združenog) uzemljenja izvodi se u ovisnosti o lokalnim uvjetima, raspoloživom prostoru i ekonomičnosti gradnje.</a:t>
            </a:r>
          </a:p>
          <a:p>
            <a:r>
              <a:rPr lang="hr-HR" sz="1800" dirty="0"/>
              <a:t>Ako objekt (zgrada) u koji se smješta TS ima izveden temeljni uzemljivač, taj se uzemljivač upotrebljava i za zaštitno (združeno) uzemljenje transformatorske stanice. </a:t>
            </a:r>
          </a:p>
          <a:p>
            <a:r>
              <a:rPr lang="hr-HR" sz="1800" dirty="0"/>
              <a:t>Ako se TS napaja s pomoću VN kabela s metalnim plaštevima vodljivim prema zemlji, pri proračunu otpora zaštitnog (združenog) uzemljenja treba uzeti u obzir ulogu tih plašteva kao uzemljivača. Za proračun može se koristiti analogija s trakastim uzemljivačima, uzimajući da metalni kabelski plašt ima oko dva puta veći otpor rasprostiranja od otpora rasprostiranja trakastog uzemljivača iste duljine. U tom slučaju vodi se računa o pravcima polaganja kabela, a i o činjenici da se utjecaj kabela kao uzemljivača očituje na duljini od najviše 500 m od transformatorske stanice</a:t>
            </a:r>
            <a:r>
              <a:rPr lang="hr-HR" sz="1800" dirty="0" smtClean="0"/>
              <a:t>.</a:t>
            </a:r>
          </a:p>
          <a:p>
            <a:r>
              <a:rPr lang="hr-HR" sz="1800" dirty="0"/>
              <a:t>U NN mreži 3 x 400 / 230 V, neutralnu točku mreže treba izravno uzemljiti spajanjem s radnim (pogonskim) uzemljenjem. Radno se uzemljenje, u pravilu, povezuje sa zaštitnim uzemljenjem (združeno uzemljenje), a iznimno se izvodi kao posebno uzemljenje.</a:t>
            </a:r>
          </a:p>
          <a:p>
            <a:pPr>
              <a:buNone/>
            </a:pPr>
            <a:endParaRPr lang="hr-HR" sz="1800" dirty="0"/>
          </a:p>
          <a:p>
            <a:endParaRPr lang="hr-HR" sz="1800" dirty="0"/>
          </a:p>
          <a:p>
            <a:endParaRPr lang="hr-H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3" name="Object 2"/>
          <p:cNvGraphicFramePr>
            <a:graphicFrameLocks noChangeAspect="1"/>
          </p:cNvGraphicFramePr>
          <p:nvPr>
            <p:extLst>
              <p:ext uri="{D42A27DB-BD31-4B8C-83A1-F6EECF244321}">
                <p14:modId xmlns:p14="http://schemas.microsoft.com/office/powerpoint/2010/main" val="3671607100"/>
              </p:ext>
            </p:extLst>
          </p:nvPr>
        </p:nvGraphicFramePr>
        <p:xfrm>
          <a:off x="1115616" y="332656"/>
          <a:ext cx="6768752" cy="5435709"/>
        </p:xfrm>
        <a:graphic>
          <a:graphicData uri="http://schemas.openxmlformats.org/presentationml/2006/ole">
            <mc:AlternateContent xmlns:mc="http://schemas.openxmlformats.org/markup-compatibility/2006">
              <mc:Choice xmlns:v="urn:schemas-microsoft-com:vml" Requires="v">
                <p:oleObj spid="_x0000_s94236" r:id="rId3" imgW="3584232" imgH="2868579" progId="Visio.Drawing.11">
                  <p:embed/>
                </p:oleObj>
              </mc:Choice>
              <mc:Fallback>
                <p:oleObj r:id="rId3" imgW="3584232" imgH="2868579"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332656"/>
                        <a:ext cx="6768752" cy="5435709"/>
                      </a:xfrm>
                      <a:prstGeom prst="rect">
                        <a:avLst/>
                      </a:prstGeom>
                      <a:noFill/>
                    </p:spPr>
                  </p:pic>
                </p:oleObj>
              </mc:Fallback>
            </mc:AlternateContent>
          </a:graphicData>
        </a:graphic>
      </p:graphicFrame>
      <p:sp>
        <p:nvSpPr>
          <p:cNvPr id="4" name="TextBox 3"/>
          <p:cNvSpPr txBox="1"/>
          <p:nvPr/>
        </p:nvSpPr>
        <p:spPr>
          <a:xfrm>
            <a:off x="1259632" y="6047710"/>
            <a:ext cx="6624736" cy="584775"/>
          </a:xfrm>
          <a:prstGeom prst="rect">
            <a:avLst/>
          </a:prstGeom>
          <a:noFill/>
        </p:spPr>
        <p:txBody>
          <a:bodyPr wrap="square" rtlCol="0">
            <a:spAutoFit/>
          </a:bodyPr>
          <a:lstStyle/>
          <a:p>
            <a:pPr algn="ctr"/>
            <a:r>
              <a:rPr lang="hr-HR" sz="1600" dirty="0"/>
              <a:t>Slika </a:t>
            </a:r>
            <a:r>
              <a:rPr lang="hr-HR" sz="1600" dirty="0" smtClean="0"/>
              <a:t>2</a:t>
            </a:r>
            <a:r>
              <a:rPr lang="hr-HR" sz="1600" dirty="0"/>
              <a:t>. Najviši dopušteni dodirni napon U</a:t>
            </a:r>
            <a:r>
              <a:rPr lang="hr-HR" sz="1600" baseline="-25000" dirty="0"/>
              <a:t>d</a:t>
            </a:r>
            <a:r>
              <a:rPr lang="hr-HR" sz="1600" dirty="0"/>
              <a:t> u ovisnosti o trajanju struje kvara t</a:t>
            </a:r>
            <a:r>
              <a:rPr lang="hr-HR" sz="1600" baseline="-25000" dirty="0"/>
              <a:t>F</a:t>
            </a:r>
            <a:endParaRPr lang="hr-HR" sz="1600" dirty="0"/>
          </a:p>
          <a:p>
            <a:pPr algn="ctr"/>
            <a:endParaRPr lang="hr-HR" sz="16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229600" cy="6264696"/>
          </a:xfrm>
        </p:spPr>
        <p:txBody>
          <a:bodyPr/>
          <a:lstStyle/>
          <a:p>
            <a:r>
              <a:rPr lang="hr-HR" sz="1800" dirty="0"/>
              <a:t>Ako je odvajanje radnog i zaštitnog uzemljenja uvjet za sprječavanje pojave i održavanja opasnih dodirnih napona u transformatorskoj stanici i niskonaponskoj mreži, onda nije dovoljno samo fizičko odvajanje tih uzemljenja, već treba mjerenjem utvrditi da između njih ne dolazi do prenošenja električnog potencijala</a:t>
            </a:r>
            <a:r>
              <a:rPr lang="hr-HR" sz="1800" dirty="0" smtClean="0"/>
              <a:t>.</a:t>
            </a:r>
          </a:p>
          <a:p>
            <a:endParaRPr lang="hr-HR" sz="1000" dirty="0"/>
          </a:p>
          <a:p>
            <a:r>
              <a:rPr lang="hr-HR" sz="1800" dirty="0"/>
              <a:t>Smatra se da su radno i zaštitno uzemljenje uspješno razdvojeni ako se na jednom uzemljenju ne može pojaviti potencijal veći od 40% potencijala drugog uzemljenja, s tim što uzemljivači tih dvaju uzemljenja trebaju biti međusobno udaljeni najmanje 20 m. </a:t>
            </a:r>
            <a:endParaRPr lang="hr-HR" sz="1800" dirty="0" smtClean="0"/>
          </a:p>
          <a:p>
            <a:pPr>
              <a:buNone/>
            </a:pPr>
            <a:endParaRPr lang="hr-HR" sz="1000" dirty="0" smtClean="0"/>
          </a:p>
          <a:p>
            <a:r>
              <a:rPr lang="hr-HR" sz="1800" dirty="0"/>
              <a:t>Osim toga mora biti udovoljeno i ovim uvjetima</a:t>
            </a:r>
            <a:r>
              <a:rPr lang="hr-HR" sz="1800" dirty="0" smtClean="0"/>
              <a:t>:</a:t>
            </a:r>
          </a:p>
          <a:p>
            <a:pPr>
              <a:buNone/>
            </a:pPr>
            <a:endParaRPr lang="hr-HR" sz="1000" dirty="0"/>
          </a:p>
          <a:p>
            <a:pPr lvl="1">
              <a:buFont typeface="+mj-lt"/>
              <a:buAutoNum type="arabicPeriod"/>
            </a:pPr>
            <a:r>
              <a:rPr lang="hr-HR" sz="1800" dirty="0"/>
              <a:t>niskonaponski kabelski priključci iz transformatorske stanice do prvog stupa odnosno priključne kutije moraju biti izvedeni s kabelima s izoliranim plaštem, a kabelske glave na tim priključcima u TS moraju biti od izolacijskog </a:t>
            </a:r>
            <a:r>
              <a:rPr lang="hr-HR" sz="1800" dirty="0" smtClean="0"/>
              <a:t>materijala</a:t>
            </a:r>
          </a:p>
          <a:p>
            <a:pPr lvl="1">
              <a:buFont typeface="+mj-lt"/>
              <a:buAutoNum type="arabicPeriod"/>
            </a:pPr>
            <a:endParaRPr lang="hr-HR" sz="600" dirty="0"/>
          </a:p>
          <a:p>
            <a:pPr lvl="1">
              <a:buFont typeface="+mj-lt"/>
              <a:buAutoNum type="arabicPeriod"/>
            </a:pPr>
            <a:r>
              <a:rPr lang="hr-HR" sz="1800" dirty="0" smtClean="0"/>
              <a:t>u </a:t>
            </a:r>
            <a:r>
              <a:rPr lang="hr-HR" sz="1800" dirty="0"/>
              <a:t>instalaciji za vlastite potrebe TS ne smije se primijeniti TN sustav (nulovanje</a:t>
            </a:r>
            <a:r>
              <a:rPr lang="hr-HR" sz="1800" dirty="0" smtClean="0"/>
              <a:t>)</a:t>
            </a:r>
            <a:endParaRPr lang="hr-HR" sz="1800" dirty="0"/>
          </a:p>
          <a:p>
            <a:pPr lvl="1">
              <a:buFont typeface="+mj-lt"/>
              <a:buAutoNum type="arabicPeriod"/>
            </a:pPr>
            <a:endParaRPr lang="hr-HR" sz="600" dirty="0" smtClean="0"/>
          </a:p>
          <a:p>
            <a:pPr lvl="1">
              <a:buFont typeface="+mj-lt"/>
              <a:buAutoNum type="arabicPeriod"/>
            </a:pPr>
            <a:r>
              <a:rPr lang="hr-HR" sz="1800" dirty="0" smtClean="0"/>
              <a:t>neutralni </a:t>
            </a:r>
            <a:r>
              <a:rPr lang="hr-HR" sz="1800" dirty="0"/>
              <a:t>vodič u TS mora biti postavljen izolirano u odnosu prema metalnim dijelovima vezanim za </a:t>
            </a:r>
            <a:r>
              <a:rPr lang="hr-HR" sz="1800" dirty="0" smtClean="0"/>
              <a:t>uzemljenje</a:t>
            </a:r>
            <a:endParaRPr lang="hr-HR" sz="1800" dirty="0"/>
          </a:p>
          <a:p>
            <a:endParaRPr lang="hr-HR" sz="1800" dirty="0"/>
          </a:p>
          <a:p>
            <a:endParaRPr lang="hr-H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832648"/>
          </a:xfrm>
        </p:spPr>
        <p:txBody>
          <a:bodyPr/>
          <a:lstStyle/>
          <a:p>
            <a:r>
              <a:rPr lang="hr-HR" sz="1800" dirty="0"/>
              <a:t>Ako radno uzemljenje treba biti odvojeno od zaštitnog uzemljenja, tada se radno uzemljenje, u pravilu, izvodi</a:t>
            </a:r>
            <a:r>
              <a:rPr lang="hr-HR" sz="1800" dirty="0" smtClean="0"/>
              <a:t>:</a:t>
            </a:r>
          </a:p>
          <a:p>
            <a:pPr>
              <a:buNone/>
            </a:pPr>
            <a:endParaRPr lang="hr-HR" sz="1000" dirty="0" smtClean="0"/>
          </a:p>
          <a:p>
            <a:pPr lvl="1"/>
            <a:r>
              <a:rPr lang="hr-HR" sz="1800" dirty="0"/>
              <a:t>s pomoću jednog posebnog uzemljivača (npr.: u obliku trokuta sa sondama u vrhovima trokuta) koji se s pomoću kabela s izoliranim plaštem spaja s neutralnim vodičem na niskonaponskoj razdjelnoj ploči u transformatorskoj stanici, </a:t>
            </a:r>
            <a:r>
              <a:rPr lang="hr-HR" sz="1800" dirty="0" smtClean="0"/>
              <a:t>ili</a:t>
            </a:r>
          </a:p>
          <a:p>
            <a:pPr lvl="1">
              <a:buNone/>
            </a:pPr>
            <a:endParaRPr lang="hr-HR" sz="1000" dirty="0"/>
          </a:p>
          <a:p>
            <a:pPr lvl="1"/>
            <a:r>
              <a:rPr lang="hr-HR" sz="1800" dirty="0"/>
              <a:t>s pomoću uzemljivača kod stupova ili objekata niskonaponske mreže u području promjera 200 m oko transformatorske stanice</a:t>
            </a:r>
            <a:r>
              <a:rPr lang="hr-HR" sz="1800" dirty="0" smtClean="0"/>
              <a:t>.</a:t>
            </a:r>
          </a:p>
          <a:p>
            <a:pPr lvl="0"/>
            <a:endParaRPr lang="hr-HR" sz="1800" dirty="0"/>
          </a:p>
          <a:p>
            <a:pPr lvl="0"/>
            <a:endParaRPr lang="hr-HR" sz="1800" dirty="0"/>
          </a:p>
          <a:p>
            <a:endParaRPr lang="hr-HR" sz="1800" dirty="0"/>
          </a:p>
          <a:p>
            <a:endParaRPr lang="hr-H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08104" y="6165304"/>
            <a:ext cx="4542154" cy="830997"/>
          </a:xfrm>
          <a:prstGeom prst="rect">
            <a:avLst/>
          </a:prstGeom>
          <a:noFill/>
        </p:spPr>
        <p:txBody>
          <a:bodyPr wrap="square" rtlCol="0">
            <a:spAutoFit/>
          </a:bodyPr>
          <a:lstStyle/>
          <a:p>
            <a:pPr algn="ctr"/>
            <a:r>
              <a:rPr lang="hr-HR" sz="1600" dirty="0" smtClean="0"/>
              <a:t>Slika 9. Uzemljenje </a:t>
            </a:r>
            <a:r>
              <a:rPr lang="hr-HR" sz="1600" dirty="0"/>
              <a:t>STS </a:t>
            </a:r>
            <a:r>
              <a:rPr lang="hr-HR" sz="1600" dirty="0" smtClean="0"/>
              <a:t/>
            </a:r>
            <a:br>
              <a:rPr lang="hr-HR" sz="1600" dirty="0" smtClean="0"/>
            </a:br>
            <a:r>
              <a:rPr lang="hr-HR" sz="1600" dirty="0" smtClean="0"/>
              <a:t>(</a:t>
            </a:r>
            <a:r>
              <a:rPr lang="hr-HR" sz="1600" dirty="0"/>
              <a:t>zaštitno + radno) 10 kV</a:t>
            </a:r>
          </a:p>
          <a:p>
            <a:pPr algn="ctr"/>
            <a:endParaRPr lang="hr-HR" sz="1600"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15816" y="0"/>
            <a:ext cx="3485703" cy="678045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1"/>
            <a:ext cx="8229600" cy="4752528"/>
          </a:xfrm>
        </p:spPr>
        <p:txBody>
          <a:bodyPr>
            <a:normAutofit/>
          </a:bodyPr>
          <a:lstStyle/>
          <a:p>
            <a:r>
              <a:rPr lang="hr-HR" sz="1800" dirty="0"/>
              <a:t>Da bi se spriječila pojava previsokih dodirnih napona u instalacijama objekata (zgrada), zbog unošenja opasnih potencijala, potrebno je u objektima (zgradama) provesti mjere izjednačenja </a:t>
            </a:r>
            <a:r>
              <a:rPr lang="hr-HR" sz="1800" dirty="0" smtClean="0"/>
              <a:t>potencijala</a:t>
            </a:r>
          </a:p>
          <a:p>
            <a:pPr>
              <a:buNone/>
            </a:pPr>
            <a:endParaRPr lang="hr-HR" sz="1800" dirty="0"/>
          </a:p>
          <a:p>
            <a:r>
              <a:rPr lang="hr-HR" sz="1800" dirty="0"/>
              <a:t>Djelotvornost mjera izjednačavanja potencijala provjerava se mjerenjem. Izjednačavanje potencijala uspješno je provedeno ako se mjerenjem otpora između zaštitnog kontakta električne instalacije i metalnih dijelova </a:t>
            </a:r>
            <a:r>
              <a:rPr lang="hr-HR" sz="1800" dirty="0" smtClean="0"/>
              <a:t>drugih instalacija </a:t>
            </a:r>
            <a:r>
              <a:rPr lang="hr-HR" sz="1800" dirty="0"/>
              <a:t>dobije iznos manji od 2 Ω u bilo kojoj prostoriji objekta (zgrade</a:t>
            </a:r>
            <a:r>
              <a:rPr lang="hr-HR" sz="1800" dirty="0" smtClean="0"/>
              <a:t>)</a:t>
            </a:r>
          </a:p>
          <a:p>
            <a:endParaRPr lang="hr-HR" sz="1800" dirty="0" smtClean="0"/>
          </a:p>
          <a:p>
            <a:r>
              <a:rPr lang="hr-HR" sz="1800" dirty="0" smtClean="0"/>
              <a:t>Za </a:t>
            </a:r>
            <a:r>
              <a:rPr lang="hr-HR" sz="1800" dirty="0"/>
              <a:t>veće objekte (zgrade) dovoljno je izvršiti mjerenja u prostorijama koje su najudaljenije od mjesta gdje je izvršeno galvansko povezivanje, na primjer mjerenjem na posljednjem katu objekta (zgrade). Pri mjerenju otpora </a:t>
            </a:r>
            <a:r>
              <a:rPr lang="hr-HR" sz="1800" i="1" dirty="0"/>
              <a:t>U/I</a:t>
            </a:r>
            <a:r>
              <a:rPr lang="hr-HR" sz="1800" dirty="0"/>
              <a:t> metodom, napon mjerenja ne smije prijeći 65 V, pri čemu struja mjerenja mora biti veća od </a:t>
            </a:r>
            <a:r>
              <a:rPr lang="hr-HR" sz="1800" dirty="0" smtClean="0"/>
              <a:t>5A</a:t>
            </a:r>
            <a:endParaRPr lang="hr-HR" sz="1800" dirty="0"/>
          </a:p>
          <a:p>
            <a:pPr>
              <a:buNone/>
            </a:pPr>
            <a:r>
              <a:rPr lang="hr-HR" sz="1800" dirty="0"/>
              <a:t> </a:t>
            </a:r>
          </a:p>
          <a:p>
            <a:endParaRPr lang="hr-H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hr-HR" sz="2400" b="1" dirty="0"/>
              <a:t>UZEMLJENJE</a:t>
            </a:r>
            <a:br>
              <a:rPr lang="hr-HR" sz="2400" b="1" dirty="0"/>
            </a:br>
            <a:endParaRPr lang="hr-HR" sz="2400" dirty="0"/>
          </a:p>
        </p:txBody>
      </p:sp>
      <p:sp>
        <p:nvSpPr>
          <p:cNvPr id="3" name="Content Placeholder 2"/>
          <p:cNvSpPr>
            <a:spLocks noGrp="1"/>
          </p:cNvSpPr>
          <p:nvPr>
            <p:ph idx="1"/>
          </p:nvPr>
        </p:nvSpPr>
        <p:spPr>
          <a:xfrm>
            <a:off x="457200" y="1124744"/>
            <a:ext cx="8229600" cy="5400600"/>
          </a:xfrm>
        </p:spPr>
        <p:txBody>
          <a:bodyPr>
            <a:normAutofit/>
          </a:bodyPr>
          <a:lstStyle/>
          <a:p>
            <a:r>
              <a:rPr lang="hr-HR" sz="1800" dirty="0"/>
              <a:t>Pod uzemljenjem podrazumijevamo galvanski spoj između metalnog uzemljenog dijela električnog uređaja, postrojenja ili neke točke mreže koje iz bilo kojeg razloga može biti pod naporom i zemlje s pomoću uzemljivača. Uzemljivači su metalni dijelovi ukopani u zemlju radi ostvarivanja galvanskog spoja uzemljenog dijela sa zemljom</a:t>
            </a:r>
            <a:r>
              <a:rPr lang="hr-HR" sz="1800" dirty="0" smtClean="0"/>
              <a:t>.</a:t>
            </a:r>
          </a:p>
          <a:p>
            <a:pPr>
              <a:buNone/>
            </a:pPr>
            <a:endParaRPr lang="hr-HR" sz="1000" dirty="0" smtClean="0"/>
          </a:p>
          <a:p>
            <a:r>
              <a:rPr lang="hr-HR" sz="1800" dirty="0"/>
              <a:t>Uzemljenja se izvode iz sljedećih razloga:</a:t>
            </a:r>
          </a:p>
          <a:p>
            <a:pPr lvl="1"/>
            <a:r>
              <a:rPr lang="hr-HR" sz="1800" dirty="0"/>
              <a:t>da osigura sigurnost živih bića, u prvom redu ljudi, za vrijeme normalnog ili poremećenog stanja električnog sustava</a:t>
            </a:r>
          </a:p>
          <a:p>
            <a:pPr lvl="1"/>
            <a:r>
              <a:rPr lang="hr-HR" sz="1800" dirty="0"/>
              <a:t>da osigura ispravan rad električnih uređaja, postrojenja, mreže i instalacija</a:t>
            </a:r>
          </a:p>
          <a:p>
            <a:pPr lvl="1"/>
            <a:r>
              <a:rPr lang="hr-HR" sz="1800" dirty="0"/>
              <a:t>da stabilizira napon za vrijeme prijelaznog stanja i prema tome da svede na najmanju moguću vjerojatnost nastajanja kvarova za vrijeme tog stanja</a:t>
            </a:r>
          </a:p>
          <a:p>
            <a:pPr lvl="1"/>
            <a:r>
              <a:rPr lang="hr-HR" sz="1800" dirty="0"/>
              <a:t>da zajamči sigurnost ljudi s obzirom na napone koji se u uzemljivačkim sustavima javljaju pri najvećim strujama zemljospoja</a:t>
            </a:r>
            <a:r>
              <a:rPr lang="hr-HR" sz="1800" dirty="0" smtClean="0"/>
              <a:t>.</a:t>
            </a:r>
          </a:p>
          <a:p>
            <a:pPr lvl="0">
              <a:buNone/>
            </a:pPr>
            <a:endParaRPr lang="hr-HR" sz="1000" dirty="0" smtClean="0"/>
          </a:p>
          <a:p>
            <a:r>
              <a:rPr lang="hr-HR" sz="1800" dirty="0"/>
              <a:t>Uzemljenje se izvodi sustavom vodiča koji moraju svojim dimenzijama i oblikom, skupa sa slojevima okolišnog tla,spriječiti sve štetne posljedice koje nastaju pri poremećaju sustava i stvaranju napona opasnog po čovjeka i živih bića.</a:t>
            </a:r>
          </a:p>
          <a:p>
            <a:pPr lvl="0"/>
            <a:endParaRPr lang="hr-HR" sz="1800" dirty="0"/>
          </a:p>
          <a:p>
            <a:endParaRPr lang="hr-H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904656"/>
          </a:xfrm>
        </p:spPr>
        <p:txBody>
          <a:bodyPr>
            <a:noAutofit/>
          </a:bodyPr>
          <a:lstStyle/>
          <a:p>
            <a:r>
              <a:rPr lang="hr-HR" sz="1800" dirty="0"/>
              <a:t>Uzemljivači ovisno o njihovom obliku mogu se podijeliti u nekoliko skupina:</a:t>
            </a:r>
          </a:p>
          <a:p>
            <a:pPr lvl="1"/>
            <a:r>
              <a:rPr lang="hr-HR" sz="1800" dirty="0"/>
              <a:t>trakasti uzemljivači</a:t>
            </a:r>
          </a:p>
          <a:p>
            <a:pPr lvl="1"/>
            <a:r>
              <a:rPr lang="hr-HR" sz="1800" dirty="0"/>
              <a:t>štapni i pločasti uzemljivači</a:t>
            </a:r>
          </a:p>
          <a:p>
            <a:pPr lvl="1"/>
            <a:r>
              <a:rPr lang="hr-HR" sz="1800" dirty="0"/>
              <a:t>mrežasti uzemljivači</a:t>
            </a:r>
          </a:p>
          <a:p>
            <a:pPr lvl="1"/>
            <a:r>
              <a:rPr lang="hr-HR" sz="1800" dirty="0"/>
              <a:t>kombinirani uzemljivači</a:t>
            </a:r>
            <a:r>
              <a:rPr lang="hr-HR" sz="1800" dirty="0" smtClean="0"/>
              <a:t>, odnosno </a:t>
            </a:r>
            <a:r>
              <a:rPr lang="hr-HR" sz="1800" dirty="0"/>
              <a:t>sastavljeni od pojedinih osnovnih uzemljivača (najčešće od trakastih i štapnih, mrežastih i trakastih uzemljivača)</a:t>
            </a:r>
          </a:p>
          <a:p>
            <a:pPr lvl="1"/>
            <a:r>
              <a:rPr lang="hr-HR" sz="1800" dirty="0"/>
              <a:t>temeljni uzemljivači (tj. trakasti uzemljivač položen u betonski temelj objekta</a:t>
            </a:r>
            <a:r>
              <a:rPr lang="hr-HR" sz="1800" dirty="0" smtClean="0"/>
              <a:t>) </a:t>
            </a:r>
          </a:p>
          <a:p>
            <a:pPr lvl="0"/>
            <a:endParaRPr lang="hr-HR" sz="1000" dirty="0"/>
          </a:p>
          <a:p>
            <a:r>
              <a:rPr lang="hr-HR" sz="1800" dirty="0"/>
              <a:t>U prvom redu misleći na čovjekovu zaštitu, došlo se do pojmova kao što su dodirni napon i napon koraka koji se ne smije prekoračiti ni pri kojem poremećaju električnog sustava. Da bi se ostvario dopušteni dodirni napon i napon koraka, uzemljivač mora sa okolinom zemljom pružiti što manji otpor rasprostiranja struje. </a:t>
            </a:r>
          </a:p>
          <a:p>
            <a:pPr lvl="0"/>
            <a:endParaRPr lang="hr-HR" sz="1000" dirty="0" smtClean="0"/>
          </a:p>
          <a:p>
            <a:r>
              <a:rPr lang="hr-HR" sz="1800" dirty="0" smtClean="0"/>
              <a:t> </a:t>
            </a:r>
            <a:r>
              <a:rPr lang="hr-HR" sz="1800" dirty="0"/>
              <a:t>Obično uzemljivač sam po sebi ne pruža veliki otpor struji, pa se otpor uzemljivača u odnosu na otpor tla može zanemariti. Suprotno tome, zemlja ili bolje rečeno tlo oko uzemljivača, pruža veliki otpor struji pri rasprostiranju, te ako je velika struja rasprostiranja I</a:t>
            </a:r>
            <a:r>
              <a:rPr lang="hr-HR" sz="1800" baseline="-25000" dirty="0"/>
              <a:t>z</a:t>
            </a:r>
            <a:r>
              <a:rPr lang="hr-HR" sz="1800" dirty="0"/>
              <a:t>, može nastati veliki pad napona, a time i veliki dodirni napon i napon koraka, što je posebno izraženo kada tlo ima veliki specifični otpor ρ</a:t>
            </a:r>
            <a:r>
              <a:rPr lang="hr-HR" sz="1800" baseline="-25000" dirty="0"/>
              <a:t>z</a:t>
            </a:r>
            <a:r>
              <a:rPr lang="hr-HR" sz="1800" dirty="0"/>
              <a:t>, ili pri velikoj struji zemljospoja I</a:t>
            </a:r>
            <a:r>
              <a:rPr lang="hr-HR" sz="1800" baseline="-25000" dirty="0"/>
              <a:t>z</a:t>
            </a:r>
            <a:r>
              <a:rPr lang="hr-HR" sz="1800" baseline="-25000" dirty="0" smtClean="0"/>
              <a:t>.</a:t>
            </a:r>
          </a:p>
          <a:p>
            <a:pPr>
              <a:buNone/>
            </a:pPr>
            <a:endParaRPr lang="hr-HR" sz="1800" dirty="0"/>
          </a:p>
          <a:p>
            <a:pPr lvl="0">
              <a:buNone/>
            </a:pPr>
            <a:r>
              <a:rPr lang="hr-HR" sz="1800" dirty="0" smtClean="0"/>
              <a:t> </a:t>
            </a:r>
            <a:endParaRPr lang="hr-HR" sz="1800" dirty="0"/>
          </a:p>
          <a:p>
            <a:endParaRPr lang="hr-H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832648"/>
          </a:xfrm>
        </p:spPr>
        <p:txBody>
          <a:bodyPr/>
          <a:lstStyle/>
          <a:p>
            <a:r>
              <a:rPr lang="hr-HR" sz="1800" dirty="0"/>
              <a:t>Za razumijevanje uzemljivača i sustava uzemljenja, moraju se definirati sljedeći pojmovi</a:t>
            </a:r>
            <a:r>
              <a:rPr lang="hr-HR" sz="1800" dirty="0" smtClean="0"/>
              <a:t>:</a:t>
            </a:r>
          </a:p>
          <a:p>
            <a:endParaRPr lang="hr-HR" sz="1800" dirty="0"/>
          </a:p>
          <a:p>
            <a:pPr lvl="0"/>
            <a:r>
              <a:rPr lang="hr-HR" sz="1800" b="1" dirty="0"/>
              <a:t>Otpor rasprostiranja </a:t>
            </a:r>
            <a:r>
              <a:rPr lang="hr-HR" sz="1800" b="1" dirty="0" smtClean="0"/>
              <a:t>R</a:t>
            </a:r>
            <a:r>
              <a:rPr lang="hr-HR" sz="1800" b="1" baseline="-25000" dirty="0" smtClean="0"/>
              <a:t>r</a:t>
            </a:r>
            <a:r>
              <a:rPr lang="hr-HR" sz="1800" dirty="0" smtClean="0"/>
              <a:t>, </a:t>
            </a:r>
            <a:r>
              <a:rPr lang="hr-HR" sz="1800" dirty="0"/>
              <a:t>pod tim podrazumijevamo otpor koji prolasku struje pruža onaj dio zemlje koji se nalazi između uzemljivača i zone u kojoj se struja širi kroz toliki presjek tla da njezina gustoća postaje vrlo mala. Slojevi zemlje izvan te granice, u električnom se smislu nazivaju neutralna zemlja ili referentna zemlja. Dakle, možemo pojednostaviti i reći da je otpor rasprostiranja uzemljivača R</a:t>
            </a:r>
            <a:r>
              <a:rPr lang="hr-HR" sz="1800" baseline="-25000" dirty="0"/>
              <a:t>r</a:t>
            </a:r>
            <a:r>
              <a:rPr lang="hr-HR" sz="1800" dirty="0"/>
              <a:t>, otpor između uzemljivača i neutralne zemlje</a:t>
            </a:r>
            <a:r>
              <a:rPr lang="hr-HR" sz="1800" dirty="0" smtClean="0"/>
              <a:t>.</a:t>
            </a:r>
          </a:p>
          <a:p>
            <a:pPr lvl="0">
              <a:buNone/>
            </a:pPr>
            <a:endParaRPr lang="hr-HR" sz="1800" dirty="0"/>
          </a:p>
          <a:p>
            <a:endParaRPr lang="hr-HR" sz="1800" dirty="0" smtClean="0"/>
          </a:p>
          <a:p>
            <a:pPr lvl="0"/>
            <a:r>
              <a:rPr lang="hr-HR" sz="1800" b="1" dirty="0"/>
              <a:t>Otpor uzemljenja </a:t>
            </a:r>
            <a:r>
              <a:rPr lang="hr-HR" sz="1800" b="1" dirty="0" smtClean="0"/>
              <a:t>R</a:t>
            </a:r>
            <a:r>
              <a:rPr lang="hr-HR" sz="1800" b="1" baseline="-25000" dirty="0" smtClean="0"/>
              <a:t>z</a:t>
            </a:r>
            <a:r>
              <a:rPr lang="hr-HR" sz="1800" dirty="0" smtClean="0"/>
              <a:t>, </a:t>
            </a:r>
            <a:r>
              <a:rPr lang="hr-HR" sz="1800" dirty="0"/>
              <a:t>čini otpor rasprostiranja R</a:t>
            </a:r>
            <a:r>
              <a:rPr lang="hr-HR" sz="1800" baseline="-25000" dirty="0"/>
              <a:t>r</a:t>
            </a:r>
            <a:r>
              <a:rPr lang="hr-HR" sz="1800" dirty="0"/>
              <a:t> i otpor zemljovoda </a:t>
            </a:r>
            <a:r>
              <a:rPr lang="hr-HR" sz="1800" dirty="0" smtClean="0"/>
              <a:t>R</a:t>
            </a:r>
            <a:r>
              <a:rPr lang="hr-HR" sz="1800" baseline="-25000" dirty="0" smtClean="0"/>
              <a:t>zv</a:t>
            </a:r>
            <a:r>
              <a:rPr lang="hr-HR" sz="1800" dirty="0" smtClean="0"/>
              <a:t> , </a:t>
            </a:r>
            <a:r>
              <a:rPr lang="hr-HR" sz="1800" dirty="0"/>
              <a:t>te je </a:t>
            </a:r>
            <a:r>
              <a:rPr lang="hr-HR" sz="1800" dirty="0" smtClean="0"/>
              <a:t>R</a:t>
            </a:r>
            <a:r>
              <a:rPr lang="hr-HR" sz="1800" baseline="-25000" dirty="0" smtClean="0"/>
              <a:t>z</a:t>
            </a:r>
            <a:r>
              <a:rPr lang="hr-HR" sz="1800" dirty="0" smtClean="0"/>
              <a:t>=R</a:t>
            </a:r>
            <a:r>
              <a:rPr lang="hr-HR" sz="1800" baseline="-25000" dirty="0" smtClean="0"/>
              <a:t>r</a:t>
            </a:r>
            <a:r>
              <a:rPr lang="hr-HR" sz="1800" dirty="0" smtClean="0"/>
              <a:t>+R</a:t>
            </a:r>
            <a:r>
              <a:rPr lang="hr-HR" sz="1800" baseline="-25000" dirty="0" smtClean="0"/>
              <a:t>zv </a:t>
            </a:r>
            <a:r>
              <a:rPr lang="hr-HR" sz="1800" dirty="0" smtClean="0"/>
              <a:t>. </a:t>
            </a:r>
            <a:r>
              <a:rPr lang="hr-HR" sz="1800" dirty="0"/>
              <a:t>Kako je otpor zemljovoda zanemarivo male vrijednosti u odnosu na otpor uzemljenja, to se za praktična razmatranja može zanemariti i poistovjetiti otpor uzemljenja s otporom rasprostiranja, ili </a:t>
            </a:r>
            <a:r>
              <a:rPr lang="hr-HR" sz="1800" dirty="0" smtClean="0"/>
              <a:t>R</a:t>
            </a:r>
            <a:r>
              <a:rPr lang="hr-HR" sz="1800" baseline="-25000" dirty="0" smtClean="0"/>
              <a:t>z</a:t>
            </a:r>
            <a:r>
              <a:rPr lang="hr-HR" sz="1800" dirty="0" smtClean="0"/>
              <a:t>≡R</a:t>
            </a:r>
            <a:r>
              <a:rPr lang="hr-HR" sz="1800" baseline="-25000" dirty="0" smtClean="0"/>
              <a:t>r </a:t>
            </a:r>
            <a:r>
              <a:rPr lang="hr-HR" sz="1800" dirty="0" smtClean="0"/>
              <a:t>. </a:t>
            </a:r>
            <a:r>
              <a:rPr lang="hr-HR" sz="1800" dirty="0"/>
              <a:t>To izjednačavanje ima nekoliko značenja jer se propisima i normama definira vrijednost otpora uzemljenja </a:t>
            </a:r>
            <a:r>
              <a:rPr lang="hr-HR" sz="1800" dirty="0" smtClean="0"/>
              <a:t>R</a:t>
            </a:r>
            <a:r>
              <a:rPr lang="hr-HR" sz="1800" baseline="-25000" dirty="0" smtClean="0"/>
              <a:t>z</a:t>
            </a:r>
            <a:r>
              <a:rPr lang="hr-HR" sz="1800" dirty="0" smtClean="0"/>
              <a:t>, </a:t>
            </a:r>
            <a:r>
              <a:rPr lang="hr-HR" sz="1800" dirty="0"/>
              <a:t>a ne otpora rasprostiranja </a:t>
            </a:r>
            <a:r>
              <a:rPr lang="hr-HR" sz="1800" dirty="0" smtClean="0"/>
              <a:t>R</a:t>
            </a:r>
            <a:r>
              <a:rPr lang="hr-HR" sz="1800" baseline="-25000" dirty="0" smtClean="0"/>
              <a:t>r</a:t>
            </a:r>
            <a:r>
              <a:rPr lang="hr-HR" sz="1800" dirty="0" smtClean="0"/>
              <a:t> . S </a:t>
            </a:r>
            <a:r>
              <a:rPr lang="hr-HR" sz="1800" dirty="0"/>
              <a:t>druge strane otpor uzemljivača definira se kao otpor rasprostiranja. </a:t>
            </a:r>
          </a:p>
          <a:p>
            <a:pPr>
              <a:buNone/>
            </a:pPr>
            <a:endParaRPr lang="hr-HR" sz="1800" dirty="0" smtClean="0"/>
          </a:p>
          <a:p>
            <a:endParaRPr lang="hr-H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5649491"/>
          </a:xfrm>
        </p:spPr>
        <p:txBody>
          <a:bodyPr/>
          <a:lstStyle/>
          <a:p>
            <a:pPr lvl="0"/>
            <a:r>
              <a:rPr lang="hr-HR" sz="1800" dirty="0"/>
              <a:t>Ako usporedimo specifični otpor zemlje relativno dobre vodljivosti </a:t>
            </a:r>
            <a:r>
              <a:rPr lang="el-GR" sz="1800" dirty="0" smtClean="0"/>
              <a:t>ρ</a:t>
            </a:r>
            <a:r>
              <a:rPr lang="hr-HR" sz="1800" baseline="-25000" dirty="0" smtClean="0"/>
              <a:t>z</a:t>
            </a:r>
            <a:r>
              <a:rPr lang="hr-HR" sz="1800" dirty="0" smtClean="0"/>
              <a:t>=100 </a:t>
            </a:r>
            <a:r>
              <a:rPr lang="el-GR" sz="1800" dirty="0" smtClean="0"/>
              <a:t>Ω</a:t>
            </a:r>
            <a:r>
              <a:rPr lang="hr-HR" sz="1800" dirty="0" smtClean="0"/>
              <a:t>msa </a:t>
            </a:r>
            <a:r>
              <a:rPr lang="hr-HR" sz="1800" dirty="0"/>
              <a:t>specifičnim otporom željeza</a:t>
            </a:r>
            <a:r>
              <a:rPr lang="hr-HR" sz="1800" b="1" dirty="0"/>
              <a:t> </a:t>
            </a:r>
            <a:r>
              <a:rPr lang="el-GR" sz="1800" dirty="0" smtClean="0"/>
              <a:t>ρ</a:t>
            </a:r>
            <a:r>
              <a:rPr lang="hr-HR" sz="1800" baseline="-25000" dirty="0" smtClean="0"/>
              <a:t>Fe</a:t>
            </a:r>
            <a:r>
              <a:rPr lang="hr-HR" sz="1800" dirty="0" smtClean="0"/>
              <a:t> </a:t>
            </a:r>
            <a:r>
              <a:rPr lang="hr-HR" sz="1800" dirty="0"/>
              <a:t>(od kojeg se prave trakasti, pločasti i štapni uzemljivači) dobivamo omjer</a:t>
            </a:r>
            <a:r>
              <a:rPr lang="hr-HR" sz="1800" dirty="0" smtClean="0"/>
              <a:t>:</a:t>
            </a:r>
          </a:p>
          <a:p>
            <a:pPr lvl="0"/>
            <a:endParaRPr lang="hr-HR" sz="2000" dirty="0"/>
          </a:p>
          <a:p>
            <a:pPr lvl="0" algn="r">
              <a:buNone/>
            </a:pPr>
            <a:r>
              <a:rPr lang="hr-HR" sz="1800" dirty="0" smtClean="0"/>
              <a:t>(1)		</a:t>
            </a:r>
          </a:p>
          <a:p>
            <a:pPr lvl="0">
              <a:buNone/>
            </a:pPr>
            <a:endParaRPr lang="hr-HR" sz="1800" dirty="0"/>
          </a:p>
          <a:p>
            <a:pPr lvl="1">
              <a:buNone/>
            </a:pPr>
            <a:endParaRPr lang="hr-HR" sz="1400" dirty="0" smtClean="0"/>
          </a:p>
          <a:p>
            <a:r>
              <a:rPr lang="hr-HR" sz="1800" dirty="0"/>
              <a:t>Što znači da je specifični otpor zemlje milijardu puta veći od specifičnog otpora čelika, te se upravo zbog toga otpor zemljovoda može uvijek zanemariti i poistovjetiti </a:t>
            </a:r>
            <a:r>
              <a:rPr lang="hr-HR" sz="1800" b="1" dirty="0"/>
              <a:t> </a:t>
            </a:r>
            <a:r>
              <a:rPr lang="hr-HR" sz="1800" dirty="0" smtClean="0"/>
              <a:t>R</a:t>
            </a:r>
            <a:r>
              <a:rPr lang="hr-HR" sz="1800" baseline="-25000" dirty="0" smtClean="0"/>
              <a:t>z</a:t>
            </a:r>
            <a:r>
              <a:rPr lang="hr-HR" sz="1800" dirty="0" smtClean="0"/>
              <a:t>  s R</a:t>
            </a:r>
            <a:r>
              <a:rPr lang="hr-HR" sz="1800" baseline="-25000" dirty="0" smtClean="0"/>
              <a:t>r </a:t>
            </a:r>
            <a:r>
              <a:rPr lang="hr-HR" sz="1800" dirty="0" smtClean="0"/>
              <a:t>. </a:t>
            </a:r>
            <a:r>
              <a:rPr lang="hr-HR" sz="1800" dirty="0"/>
              <a:t>Za bakrene uzemljivače taj omjer je još povoljniji jer je bakar bolji vodič. Ispitivanjem uzemljivača i sustava uzemljenja mjeri se otpor </a:t>
            </a:r>
            <a:r>
              <a:rPr lang="hr-HR" sz="1800" dirty="0" smtClean="0"/>
              <a:t>uzemljenja, </a:t>
            </a:r>
            <a:r>
              <a:rPr lang="hr-HR" sz="1800" dirty="0"/>
              <a:t>a ne otpor </a:t>
            </a:r>
            <a:r>
              <a:rPr lang="hr-HR" sz="1800" dirty="0" smtClean="0"/>
              <a:t>rasprostiranja. </a:t>
            </a:r>
            <a:r>
              <a:rPr lang="hr-HR" sz="1800" dirty="0"/>
              <a:t>S druge strane proračunom otpora uzemljenja utvrđuje se otpor </a:t>
            </a:r>
            <a:r>
              <a:rPr lang="hr-HR" sz="1800" dirty="0" smtClean="0"/>
              <a:t>rasprostiranja R</a:t>
            </a:r>
            <a:r>
              <a:rPr lang="hr-HR" sz="1800" baseline="-25000" dirty="0" smtClean="0"/>
              <a:t>r</a:t>
            </a:r>
            <a:r>
              <a:rPr lang="hr-HR" sz="1800" dirty="0" smtClean="0"/>
              <a:t> </a:t>
            </a:r>
            <a:r>
              <a:rPr lang="hr-HR" sz="1800" dirty="0"/>
              <a:t>, a ne otpor </a:t>
            </a:r>
            <a:r>
              <a:rPr lang="hr-HR" sz="1800" dirty="0" smtClean="0"/>
              <a:t>uzemljenja R</a:t>
            </a:r>
            <a:r>
              <a:rPr lang="hr-HR" sz="1800" baseline="-25000" dirty="0" smtClean="0"/>
              <a:t>z</a:t>
            </a:r>
            <a:r>
              <a:rPr lang="hr-HR" sz="1800" dirty="0" smtClean="0"/>
              <a:t> </a:t>
            </a:r>
            <a:r>
              <a:rPr lang="hr-HR" sz="1800" dirty="0"/>
              <a:t>. Otpor uzemljenja može se izraziti kao omjer napona </a:t>
            </a:r>
            <a:r>
              <a:rPr lang="hr-HR" sz="1800" dirty="0" smtClean="0"/>
              <a:t>U</a:t>
            </a:r>
            <a:r>
              <a:rPr lang="hr-HR" sz="1800" baseline="-25000" dirty="0" smtClean="0"/>
              <a:t>z</a:t>
            </a:r>
            <a:r>
              <a:rPr lang="hr-HR" sz="1800" dirty="0" smtClean="0"/>
              <a:t> , </a:t>
            </a:r>
            <a:r>
              <a:rPr lang="hr-HR" sz="1800" dirty="0"/>
              <a:t>između uzemljivača i neutralne zemlje i </a:t>
            </a:r>
            <a:r>
              <a:rPr lang="hr-HR" sz="1800" dirty="0" smtClean="0"/>
              <a:t>struje I</a:t>
            </a:r>
            <a:r>
              <a:rPr lang="hr-HR" sz="1800" baseline="-25000" dirty="0" smtClean="0"/>
              <a:t>z</a:t>
            </a:r>
            <a:r>
              <a:rPr lang="hr-HR" sz="1800" dirty="0" smtClean="0"/>
              <a:t> </a:t>
            </a:r>
            <a:r>
              <a:rPr lang="hr-HR" sz="1800" dirty="0"/>
              <a:t>, koja struji kroz uzemljivač u zemlju, te je:</a:t>
            </a:r>
          </a:p>
          <a:p>
            <a:pPr lvl="0"/>
            <a:endParaRPr lang="hr-HR" sz="2000" dirty="0" smtClean="0"/>
          </a:p>
          <a:p>
            <a:pPr lvl="0" algn="r">
              <a:buNone/>
            </a:pPr>
            <a:r>
              <a:rPr lang="hr-HR" sz="1800" dirty="0" smtClean="0"/>
              <a:t>(2)		</a:t>
            </a:r>
          </a:p>
          <a:p>
            <a:pPr lvl="0">
              <a:buNone/>
            </a:pPr>
            <a:endParaRPr lang="hr-HR" sz="1800" dirty="0"/>
          </a:p>
          <a:p>
            <a:pPr>
              <a:buNone/>
            </a:pPr>
            <a:endParaRPr lang="hr-HR" dirty="0" smtClean="0"/>
          </a:p>
          <a:p>
            <a:pPr>
              <a:buNone/>
            </a:pPr>
            <a:endParaRPr lang="hr-HR" dirty="0"/>
          </a:p>
        </p:txBody>
      </p:sp>
      <p:sp>
        <p:nvSpPr>
          <p:cNvPr id="184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18433" name="Object 1"/>
          <p:cNvGraphicFramePr>
            <a:graphicFrameLocks noChangeAspect="1"/>
          </p:cNvGraphicFramePr>
          <p:nvPr/>
        </p:nvGraphicFramePr>
        <p:xfrm>
          <a:off x="3419872" y="1628800"/>
          <a:ext cx="2203444" cy="648072"/>
        </p:xfrm>
        <a:graphic>
          <a:graphicData uri="http://schemas.openxmlformats.org/presentationml/2006/ole">
            <mc:AlternateContent xmlns:mc="http://schemas.openxmlformats.org/markup-compatibility/2006">
              <mc:Choice xmlns:v="urn:schemas-microsoft-com:vml" Requires="v">
                <p:oleObj spid="_x0000_s18505" r:id="rId4" imgW="1459866" imgH="431613" progId="Equation.DSMT4">
                  <p:embed/>
                </p:oleObj>
              </mc:Choice>
              <mc:Fallback>
                <p:oleObj r:id="rId4" imgW="1459866" imgH="43161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872" y="1628800"/>
                        <a:ext cx="2203444" cy="6480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49"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graphicFrame>
        <p:nvGraphicFramePr>
          <p:cNvPr id="18448" name="Object 16"/>
          <p:cNvGraphicFramePr>
            <a:graphicFrameLocks noChangeAspect="1"/>
          </p:cNvGraphicFramePr>
          <p:nvPr/>
        </p:nvGraphicFramePr>
        <p:xfrm>
          <a:off x="4139952" y="5239824"/>
          <a:ext cx="864096" cy="637448"/>
        </p:xfrm>
        <a:graphic>
          <a:graphicData uri="http://schemas.openxmlformats.org/presentationml/2006/ole">
            <mc:AlternateContent xmlns:mc="http://schemas.openxmlformats.org/markup-compatibility/2006">
              <mc:Choice xmlns:v="urn:schemas-microsoft-com:vml" Requires="v">
                <p:oleObj spid="_x0000_s18506" r:id="rId6" imgW="583947" imgH="431613" progId="Equation.DSMT4">
                  <p:embed/>
                </p:oleObj>
              </mc:Choice>
              <mc:Fallback>
                <p:oleObj r:id="rId6" imgW="583947" imgH="431613"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39952" y="5239824"/>
                        <a:ext cx="864096" cy="6374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586</TotalTime>
  <Words>4232</Words>
  <Application>Microsoft Office PowerPoint</Application>
  <PresentationFormat>On-screen Show (4:3)</PresentationFormat>
  <Paragraphs>246</Paragraphs>
  <Slides>42</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42</vt:i4>
      </vt:variant>
    </vt:vector>
  </HeadingPairs>
  <TitlesOfParts>
    <vt:vector size="47" baseType="lpstr">
      <vt:lpstr>Arial</vt:lpstr>
      <vt:lpstr>Calibri</vt:lpstr>
      <vt:lpstr>Office Theme</vt:lpstr>
      <vt:lpstr>Microsoft Visio 2003-2010 Drawing</vt:lpstr>
      <vt:lpstr>MathType 5.0 Equation</vt:lpstr>
      <vt:lpstr>   ZAŠTITNE MJERE U NISKONAPONSKOJ MREŽI I PRIPADNIM TRANSFORMATORSKIM STANICAMA</vt:lpstr>
      <vt:lpstr>PRAVILNIK O TEHNIČKIM NORMATIVIMA ZA ZAŠTITU NISKONAPONSKIH MREŽA I PRIPADAJUĆIH TRANSFORMATORSKIH STANICA</vt:lpstr>
      <vt:lpstr>PowerPoint Presentation</vt:lpstr>
      <vt:lpstr>PowerPoint Presentation</vt:lpstr>
      <vt:lpstr>PowerPoint Presentation</vt:lpstr>
      <vt:lpstr>UZEMLJENJE </vt:lpstr>
      <vt:lpstr>PowerPoint Presentation</vt:lpstr>
      <vt:lpstr>PowerPoint Presentation</vt:lpstr>
      <vt:lpstr>PowerPoint Presentation</vt:lpstr>
      <vt:lpstr>PowerPoint Presentation</vt:lpstr>
      <vt:lpstr>PowerPoint Presentation</vt:lpstr>
      <vt:lpstr>PowerPoint Presentation</vt:lpstr>
      <vt:lpstr>Vrste uzemljenja </vt:lpstr>
      <vt:lpstr>Pogonsko ili radno uzemljenje </vt:lpstr>
      <vt:lpstr>PowerPoint Presentation</vt:lpstr>
      <vt:lpstr>Zaštitno uzemljenje </vt:lpstr>
      <vt:lpstr>PowerPoint Presentation</vt:lpstr>
      <vt:lpstr>Gromobransko uzemljenje </vt:lpstr>
      <vt:lpstr>PowerPoint Presentation</vt:lpstr>
      <vt:lpstr>Združeno uzemljenje </vt:lpstr>
      <vt:lpstr>PowerPoint Presentation</vt:lpstr>
      <vt:lpstr>UZEMLJIVAČI </vt:lpstr>
      <vt:lpstr>Površinski uzemljivač </vt:lpstr>
      <vt:lpstr>PowerPoint Presentation</vt:lpstr>
      <vt:lpstr>Vodoravno položeni uzemljivači </vt:lpstr>
      <vt:lpstr>Zrakasti uzemljivač </vt:lpstr>
      <vt:lpstr>Prstenasti uzemljivač </vt:lpstr>
      <vt:lpstr>Mrežasti uzemljivači </vt:lpstr>
      <vt:lpstr>Dubinski uzemljivači </vt:lpstr>
      <vt:lpstr>PowerPoint Presentation</vt:lpstr>
      <vt:lpstr>Temeljni uzemljivači </vt:lpstr>
      <vt:lpstr>Prirodni uzemljivači </vt:lpstr>
      <vt:lpstr>PRIMJENA ZAŠTITNIH MJERA U TRANSFORMATORSKIM STANICAMA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Seminarski rad iz kolegija Projektiranje električnih instalacija i postrojenja    ZAŠTITNE MJERE U NISKONAPONSKOJ MREŽI I PRIPADNIM TRANSFORMATORSKIM STANICAMA</dc:title>
  <dc:creator>jboros</dc:creator>
  <cp:lastModifiedBy>zvonimir klaic</cp:lastModifiedBy>
  <cp:revision>131</cp:revision>
  <dcterms:created xsi:type="dcterms:W3CDTF">2012-12-04T12:33:44Z</dcterms:created>
  <dcterms:modified xsi:type="dcterms:W3CDTF">2019-05-14T12:57:08Z</dcterms:modified>
</cp:coreProperties>
</file>