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69" r:id="rId17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DF052-2AC8-4652-AABF-45788F97A224}" type="datetimeFigureOut">
              <a:rPr lang="hr-HR" smtClean="0"/>
              <a:t>1.4.2020.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D590-13EB-4CCE-BCC1-E3164B080D5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DF052-2AC8-4652-AABF-45788F97A224}" type="datetimeFigureOut">
              <a:rPr lang="hr-HR" smtClean="0"/>
              <a:t>1.4.2020.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D590-13EB-4CCE-BCC1-E3164B080D5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DF052-2AC8-4652-AABF-45788F97A224}" type="datetimeFigureOut">
              <a:rPr lang="hr-HR" smtClean="0"/>
              <a:t>1.4.2020.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D590-13EB-4CCE-BCC1-E3164B080D5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DF052-2AC8-4652-AABF-45788F97A224}" type="datetimeFigureOut">
              <a:rPr lang="hr-HR" smtClean="0"/>
              <a:t>1.4.2020.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D590-13EB-4CCE-BCC1-E3164B080D5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DF052-2AC8-4652-AABF-45788F97A224}" type="datetimeFigureOut">
              <a:rPr lang="hr-HR" smtClean="0"/>
              <a:t>1.4.2020.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D590-13EB-4CCE-BCC1-E3164B080D5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DF052-2AC8-4652-AABF-45788F97A224}" type="datetimeFigureOut">
              <a:rPr lang="hr-HR" smtClean="0"/>
              <a:t>1.4.2020.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D590-13EB-4CCE-BCC1-E3164B080D5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DF052-2AC8-4652-AABF-45788F97A224}" type="datetimeFigureOut">
              <a:rPr lang="hr-HR" smtClean="0"/>
              <a:t>1.4.2020.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D590-13EB-4CCE-BCC1-E3164B080D5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DF052-2AC8-4652-AABF-45788F97A224}" type="datetimeFigureOut">
              <a:rPr lang="hr-HR" smtClean="0"/>
              <a:t>1.4.2020.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D590-13EB-4CCE-BCC1-E3164B080D5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DF052-2AC8-4652-AABF-45788F97A224}" type="datetimeFigureOut">
              <a:rPr lang="hr-HR" smtClean="0"/>
              <a:t>1.4.2020.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D590-13EB-4CCE-BCC1-E3164B080D5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DF052-2AC8-4652-AABF-45788F97A224}" type="datetimeFigureOut">
              <a:rPr lang="hr-HR" smtClean="0"/>
              <a:t>1.4.2020.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D590-13EB-4CCE-BCC1-E3164B080D58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DF052-2AC8-4652-AABF-45788F97A224}" type="datetimeFigureOut">
              <a:rPr lang="hr-HR" smtClean="0"/>
              <a:t>1.4.2020.</a:t>
            </a:fld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B4FD590-13EB-4CCE-BCC1-E3164B080D58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B4FD590-13EB-4CCE-BCC1-E3164B080D58}" type="slidenum">
              <a:rPr lang="hr-HR" smtClean="0"/>
              <a:t>‹#›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80DF052-2AC8-4652-AABF-45788F97A224}" type="datetimeFigureOut">
              <a:rPr lang="hr-HR" smtClean="0"/>
              <a:t>1.4.2020.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Akutna stanja u parodontu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Ivana Žugec,dr.med.dent.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685971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Ponekad parodontalni apsces može nastati i nakon ukljanjanja zubnog kamenca</a:t>
            </a:r>
          </a:p>
          <a:p>
            <a:r>
              <a:rPr lang="hr-HR" dirty="0" smtClean="0"/>
              <a:t>Rub gingive se učvršćuje zbog smanjene upale , ali infekcija traje i dalje u dubljim tkivima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67845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SIMPTOMI I NALAZI</a:t>
            </a:r>
          </a:p>
          <a:p>
            <a:r>
              <a:rPr lang="hr-HR" dirty="0" smtClean="0"/>
              <a:t>Gingivalno tkivo crvenkasto je i otečeno, a njegova površina glatka i sjajna</a:t>
            </a:r>
          </a:p>
          <a:p>
            <a:r>
              <a:rPr lang="hr-HR" dirty="0" smtClean="0"/>
              <a:t>U većini slučajeva gnoj izlazi iz gingivalnog džepa, kada se lagano pritisne</a:t>
            </a:r>
          </a:p>
          <a:p>
            <a:r>
              <a:rPr lang="hr-HR" dirty="0" smtClean="0"/>
              <a:t>Zub može biti pokretan i ekstrudiran </a:t>
            </a:r>
          </a:p>
          <a:p>
            <a:r>
              <a:rPr lang="hr-HR" dirty="0" smtClean="0"/>
              <a:t>Osjetljiv je na pritisak</a:t>
            </a:r>
          </a:p>
          <a:p>
            <a:r>
              <a:rPr lang="hr-HR" dirty="0" smtClean="0"/>
              <a:t>Pacijent može imati povišenu temperaturu i natečene ili bolne lokalne limfne čvorove</a:t>
            </a:r>
          </a:p>
          <a:p>
            <a:r>
              <a:rPr lang="hr-HR" dirty="0" smtClean="0"/>
              <a:t>Ako se akutna gnojna upala ne liječi , može postati kronična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473380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KRONIČNI APSCES-  može se drenirati ako je fistula na površini gingive ili u gingivalnom džepu</a:t>
            </a:r>
          </a:p>
          <a:p>
            <a:pPr marL="114300" indent="0">
              <a:buNone/>
            </a:pPr>
            <a:endParaRPr lang="hr-HR" dirty="0" smtClean="0"/>
          </a:p>
          <a:p>
            <a:r>
              <a:rPr lang="hr-HR" dirty="0" smtClean="0"/>
              <a:t>Kronično stanje je bez simptoma</a:t>
            </a:r>
          </a:p>
          <a:p>
            <a:pPr marL="114300" indent="0">
              <a:buNone/>
            </a:pPr>
            <a:endParaRPr lang="hr-HR" dirty="0" smtClean="0"/>
          </a:p>
          <a:p>
            <a:r>
              <a:rPr lang="hr-HR" dirty="0" smtClean="0"/>
              <a:t>Neki pacijenti mogu osjećati tupu bol</a:t>
            </a:r>
          </a:p>
          <a:p>
            <a:pPr marL="114300" indent="0">
              <a:buNone/>
            </a:pPr>
            <a:endParaRPr lang="hr-HR" dirty="0" smtClean="0"/>
          </a:p>
          <a:p>
            <a:r>
              <a:rPr lang="hr-HR" dirty="0" smtClean="0"/>
              <a:t>Ako se fistula zatvara, stanje može opet postati akutno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60897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LIJEČENJE</a:t>
            </a:r>
          </a:p>
          <a:p>
            <a:r>
              <a:rPr lang="hr-HR" dirty="0" smtClean="0"/>
              <a:t>Uključuje kiretažu zbog pražnjenja gingivalnog džepa</a:t>
            </a:r>
          </a:p>
          <a:p>
            <a:r>
              <a:rPr lang="hr-HR" dirty="0" smtClean="0"/>
              <a:t>Džep se očisti od plaka i vidljivog kamenca i granulacijsko tkivo se ukloni s njegove unuarnje površine</a:t>
            </a:r>
          </a:p>
          <a:p>
            <a:r>
              <a:rPr lang="hr-HR" dirty="0" smtClean="0"/>
              <a:t>Pokušava se napraviti drenaža kroz džep,ako je ona neuspješna učini se REZ</a:t>
            </a:r>
          </a:p>
          <a:p>
            <a:r>
              <a:rPr lang="hr-HR" dirty="0" smtClean="0"/>
              <a:t>Ako pacijent ima opće simptome (temperatura, oteklina na licu), potreban je antibiotik</a:t>
            </a:r>
          </a:p>
          <a:p>
            <a:r>
              <a:rPr lang="hr-HR" dirty="0" smtClean="0"/>
              <a:t>Također ovisno o samom stanju zuba, terapija može biti i vađenje zuba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917207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3. PERIKORONARNI APSCES-  gnojna upala oko krune zuba</a:t>
            </a:r>
          </a:p>
          <a:p>
            <a:r>
              <a:rPr lang="hr-HR" dirty="0" smtClean="0"/>
              <a:t>Javlja se kod zubi koji nisu uopće niknuli ili su djelomično niknuli</a:t>
            </a:r>
            <a:endParaRPr lang="hr-HR" dirty="0"/>
          </a:p>
          <a:p>
            <a:r>
              <a:rPr lang="hr-HR" dirty="0" smtClean="0"/>
              <a:t>4. PERIAPIKALNI APSCEA-  upala oko apeksa korijena zuba</a:t>
            </a:r>
            <a:endParaRPr lang="hr-H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390900"/>
            <a:ext cx="6629400" cy="346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754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28800"/>
            <a:ext cx="3895725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95936" y="1628800"/>
            <a:ext cx="40324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Na slici je djelomično niknuli zub,oko njegove krune može nastati PERIKORONARNI  APSCES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476863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Molim da mi prezentacije iz prevencije pošaljete do 09.04.2020. do 12h</a:t>
            </a:r>
          </a:p>
          <a:p>
            <a:r>
              <a:rPr lang="hr-HR" dirty="0" smtClean="0"/>
              <a:t>Lara i Mirta-  Sterilizacija</a:t>
            </a:r>
          </a:p>
          <a:p>
            <a:r>
              <a:rPr lang="hr-HR" dirty="0" smtClean="0"/>
              <a:t>Paola i Lucija-  Dezinfekcija</a:t>
            </a:r>
          </a:p>
          <a:p>
            <a:r>
              <a:rPr lang="hr-HR" dirty="0" smtClean="0"/>
              <a:t>Rene i Helena-  Prva pomoć</a:t>
            </a:r>
          </a:p>
          <a:p>
            <a:r>
              <a:rPr lang="hr-HR" smtClean="0"/>
              <a:t>Matej i Ariana-  Opći simptomi upale (5 ih je)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45627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Akutna stanja u parodontalnom području ubrzano se razvijaju</a:t>
            </a:r>
          </a:p>
          <a:p>
            <a:pPr marL="114300" indent="0">
              <a:buNone/>
            </a:pPr>
            <a:endParaRPr lang="hr-HR" dirty="0" smtClean="0"/>
          </a:p>
          <a:p>
            <a:r>
              <a:rPr lang="hr-HR" dirty="0" smtClean="0"/>
              <a:t>Uzrokuju bol i javljaju se znakovi infekcije</a:t>
            </a:r>
          </a:p>
          <a:p>
            <a:pPr marL="114300" indent="0">
              <a:buNone/>
            </a:pPr>
            <a:endParaRPr lang="hr-HR" dirty="0" smtClean="0"/>
          </a:p>
          <a:p>
            <a:r>
              <a:rPr lang="hr-HR" dirty="0" smtClean="0"/>
              <a:t>Simptomi mogu biti LOKALNI ili OPĆI</a:t>
            </a:r>
          </a:p>
          <a:p>
            <a:pPr marL="114300" indent="0">
              <a:buNone/>
            </a:pPr>
            <a:endParaRPr lang="hr-HR" dirty="0" smtClean="0"/>
          </a:p>
          <a:p>
            <a:r>
              <a:rPr lang="hr-HR" dirty="0" smtClean="0"/>
              <a:t>Akutno stanje u parodontu može biti znak sistemske bolesti</a:t>
            </a:r>
          </a:p>
          <a:p>
            <a:endParaRPr lang="hr-HR" dirty="0"/>
          </a:p>
          <a:p>
            <a:r>
              <a:rPr lang="hr-HR" dirty="0" smtClean="0"/>
              <a:t>Jedno od akutnih stanja parodonta je APSCES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58938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Apscesi u parodontalnom području:</a:t>
            </a:r>
          </a:p>
          <a:p>
            <a:r>
              <a:rPr lang="hr-HR" dirty="0" smtClean="0"/>
              <a:t>1. gingivalni apsces</a:t>
            </a:r>
          </a:p>
          <a:p>
            <a:r>
              <a:rPr lang="hr-HR" dirty="0" smtClean="0"/>
              <a:t>2. parodontalni apsces</a:t>
            </a:r>
          </a:p>
          <a:p>
            <a:r>
              <a:rPr lang="hr-HR" dirty="0" smtClean="0"/>
              <a:t>3. perikoronarni apsces</a:t>
            </a:r>
          </a:p>
          <a:p>
            <a:r>
              <a:rPr lang="hr-HR" dirty="0" smtClean="0"/>
              <a:t>4. periapikalni apsces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46810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1. GINGIVALNI APSCES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Lokalna, bolna, bro šireća infekcija u do tada zdravoj marginalnoj gingivi ili interdentalnoj papili</a:t>
            </a:r>
          </a:p>
          <a:p>
            <a:endParaRPr lang="hr-HR" dirty="0"/>
          </a:p>
          <a:p>
            <a:r>
              <a:rPr lang="hr-HR" dirty="0" smtClean="0"/>
              <a:t>ETIOLOGIJA-  obično je uzrokovan stranim tijelom (npr. komadom čačkalice, ribljom kosti, komadom kokice.....) koje je ostalo u gingivalnom sulkusu ili tkivu</a:t>
            </a:r>
            <a:endParaRPr lang="hr-H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356548"/>
            <a:ext cx="5715000" cy="407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4083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SIMPTOMI I NALAZI</a:t>
            </a:r>
          </a:p>
          <a:p>
            <a:r>
              <a:rPr lang="hr-HR" dirty="0" smtClean="0"/>
              <a:t>Gingiva lokalno nabubri, boli i lagano krvari</a:t>
            </a:r>
          </a:p>
          <a:p>
            <a:pPr marL="114300" indent="0">
              <a:buNone/>
            </a:pPr>
            <a:endParaRPr lang="hr-HR" dirty="0" smtClean="0"/>
          </a:p>
          <a:p>
            <a:r>
              <a:rPr lang="hr-HR" dirty="0" smtClean="0"/>
              <a:t>Javlja se preosjetljivost pulpe zuba i okluzijska osjetljivost</a:t>
            </a:r>
          </a:p>
          <a:p>
            <a:r>
              <a:rPr lang="hr-HR" dirty="0" smtClean="0"/>
              <a:t>U 24-48 sati otečeno područje postaje fluktuirajuće te se počinje formirati mali otvor</a:t>
            </a:r>
          </a:p>
          <a:p>
            <a:pPr marL="114300" indent="0">
              <a:buNone/>
            </a:pPr>
            <a:endParaRPr lang="hr-HR" dirty="0" smtClean="0"/>
          </a:p>
          <a:p>
            <a:r>
              <a:rPr lang="hr-HR" dirty="0" smtClean="0"/>
              <a:t>Kasnije lezija spontano pukne</a:t>
            </a:r>
          </a:p>
          <a:p>
            <a:pPr marL="11430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5639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LIJEČENJE</a:t>
            </a:r>
          </a:p>
          <a:p>
            <a:r>
              <a:rPr lang="hr-HR" dirty="0" smtClean="0"/>
              <a:t>Pod lokalnom anestezijom, područje se očisti parodontalnim instrumentima</a:t>
            </a:r>
          </a:p>
          <a:p>
            <a:r>
              <a:rPr lang="hr-HR" dirty="0" smtClean="0"/>
              <a:t>Ukloni se upaljeno granulacijsko tkivo</a:t>
            </a:r>
          </a:p>
          <a:p>
            <a:r>
              <a:rPr lang="hr-HR" dirty="0" smtClean="0"/>
              <a:t>Propisuje se ispiranje usta klorheksidinom 2 puta dnevno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9777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2. PARODONTALNI APSCES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Lokalna, gnojna infekcija koja se nalazi dublje u parodontu</a:t>
            </a:r>
          </a:p>
          <a:p>
            <a:r>
              <a:rPr lang="hr-HR" dirty="0" smtClean="0"/>
              <a:t>Pojavljuje se kod bolesnika s umjerenim ili uznapredovalim parodontitisom</a:t>
            </a:r>
          </a:p>
          <a:p>
            <a:r>
              <a:rPr lang="hr-HR" dirty="0" smtClean="0"/>
              <a:t>Najčešće nastaje kod pacijenata s neliječenim parodontitisom</a:t>
            </a:r>
            <a:endParaRPr lang="hr-H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429000"/>
            <a:ext cx="5200650" cy="300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00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ETIOLOGIJA</a:t>
            </a:r>
          </a:p>
          <a:p>
            <a:r>
              <a:rPr lang="hr-HR" dirty="0" smtClean="0"/>
              <a:t>Uzrokovan je već postojećim parodontitisom koji postaje akutan zbog nagle promjene u subgingivalnoj flori, smanjenog odgovora domaćina ili kombinacije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553314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PATOGENEZA</a:t>
            </a:r>
          </a:p>
          <a:p>
            <a:r>
              <a:rPr lang="hr-HR" dirty="0" smtClean="0"/>
              <a:t>Dominantni mikrobi u zubnom apscesu su anaerobni gram-negativni štapići</a:t>
            </a:r>
          </a:p>
          <a:p>
            <a:r>
              <a:rPr lang="hr-HR" dirty="0" smtClean="0"/>
              <a:t>Parodontalni apsces nastaje kada se otvor gingivalnog džepa zatvori i tako spriječi izlazak bakterija i upalnih stanica iz džepa</a:t>
            </a:r>
          </a:p>
          <a:p>
            <a:r>
              <a:rPr lang="hr-HR" dirty="0" smtClean="0"/>
              <a:t>Gingivalni džep najčešće zatvori komadić hrane, zubne paste.....</a:t>
            </a:r>
          </a:p>
          <a:p>
            <a:r>
              <a:rPr lang="hr-HR" dirty="0" smtClean="0"/>
              <a:t>Rezultat toga je da upala napreduje napreduje iz gingivalnog džepa na okolni parodont</a:t>
            </a:r>
          </a:p>
          <a:p>
            <a:pPr marL="11430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480309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52</TotalTime>
  <Words>539</Words>
  <Application>Microsoft Office PowerPoint</Application>
  <PresentationFormat>On-screen Show (4:3)</PresentationFormat>
  <Paragraphs>73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Adjacency</vt:lpstr>
      <vt:lpstr>Akutna stanja u parodontu</vt:lpstr>
      <vt:lpstr>PowerPoint Presentation</vt:lpstr>
      <vt:lpstr>PowerPoint Presentation</vt:lpstr>
      <vt:lpstr>1. GINGIVALNI APSCES</vt:lpstr>
      <vt:lpstr>PowerPoint Presentation</vt:lpstr>
      <vt:lpstr>PowerPoint Presentation</vt:lpstr>
      <vt:lpstr>2. PARODONTALNI APSCES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Akutna stanja u parodontu</dc:title>
  <dc:creator>Korisnik</dc:creator>
  <cp:lastModifiedBy>Korisnik</cp:lastModifiedBy>
  <cp:revision>6</cp:revision>
  <dcterms:created xsi:type="dcterms:W3CDTF">2020-04-01T08:25:49Z</dcterms:created>
  <dcterms:modified xsi:type="dcterms:W3CDTF">2020-04-01T13:01:05Z</dcterms:modified>
</cp:coreProperties>
</file>