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8" r:id="rId1"/>
  </p:sldMasterIdLst>
  <p:notesMasterIdLst>
    <p:notesMasterId r:id="rId23"/>
  </p:notesMasterIdLst>
  <p:sldIdLst>
    <p:sldId id="763" r:id="rId2"/>
    <p:sldId id="839" r:id="rId3"/>
    <p:sldId id="841" r:id="rId4"/>
    <p:sldId id="838" r:id="rId5"/>
    <p:sldId id="849" r:id="rId6"/>
    <p:sldId id="842" r:id="rId7"/>
    <p:sldId id="860" r:id="rId8"/>
    <p:sldId id="850" r:id="rId9"/>
    <p:sldId id="851" r:id="rId10"/>
    <p:sldId id="845" r:id="rId11"/>
    <p:sldId id="846" r:id="rId12"/>
    <p:sldId id="859" r:id="rId13"/>
    <p:sldId id="847" r:id="rId14"/>
    <p:sldId id="861" r:id="rId15"/>
    <p:sldId id="863" r:id="rId16"/>
    <p:sldId id="853" r:id="rId17"/>
    <p:sldId id="855" r:id="rId18"/>
    <p:sldId id="856" r:id="rId19"/>
    <p:sldId id="854" r:id="rId20"/>
    <p:sldId id="857" r:id="rId21"/>
    <p:sldId id="864" r:id="rId22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A30"/>
    <a:srgbClr val="DF980B"/>
    <a:srgbClr val="3E5D78"/>
    <a:srgbClr val="F5B637"/>
    <a:srgbClr val="18242E"/>
    <a:srgbClr val="232949"/>
    <a:srgbClr val="923636"/>
    <a:srgbClr val="76046E"/>
    <a:srgbClr val="6F6F83"/>
    <a:srgbClr val="545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572" autoAdjust="0"/>
  </p:normalViewPr>
  <p:slideViewPr>
    <p:cSldViewPr>
      <p:cViewPr>
        <p:scale>
          <a:sx n="60" d="100"/>
          <a:sy n="60" d="100"/>
        </p:scale>
        <p:origin x="-1392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A62E8-7302-402D-A665-A50F22F1593F}" type="datetimeFigureOut">
              <a:rPr lang="sr-Latn-CS" smtClean="0"/>
              <a:pPr/>
              <a:t>23.11.2016.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F6631-6253-4B48-9DB4-FA05808F98B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0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DCD900-373E-4622-B8B4-C0851953543B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vi 3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zervirano mjesto slike 6"/>
          <p:cNvSpPr>
            <a:spLocks noGrp="1"/>
          </p:cNvSpPr>
          <p:nvPr>
            <p:ph type="pic" sz="quarter" idx="13"/>
          </p:nvPr>
        </p:nvSpPr>
        <p:spPr>
          <a:xfrm>
            <a:off x="642938" y="1643063"/>
            <a:ext cx="3000375" cy="2071687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zervirano mjesto slike 8"/>
          <p:cNvSpPr>
            <a:spLocks noGrp="1"/>
          </p:cNvSpPr>
          <p:nvPr>
            <p:ph type="pic" sz="quarter" idx="14"/>
          </p:nvPr>
        </p:nvSpPr>
        <p:spPr>
          <a:xfrm>
            <a:off x="4572000" y="1643063"/>
            <a:ext cx="3357563" cy="2214562"/>
          </a:xfrm>
        </p:spPr>
        <p:txBody>
          <a:bodyPr/>
          <a:lstStyle/>
          <a:p>
            <a:endParaRPr lang="hr-HR"/>
          </a:p>
        </p:txBody>
      </p:sp>
      <p:sp>
        <p:nvSpPr>
          <p:cNvPr id="13" name="Rezervirano mjesto slike 12"/>
          <p:cNvSpPr>
            <a:spLocks noGrp="1"/>
          </p:cNvSpPr>
          <p:nvPr>
            <p:ph type="pic" sz="quarter" idx="15"/>
          </p:nvPr>
        </p:nvSpPr>
        <p:spPr>
          <a:xfrm>
            <a:off x="3429000" y="4143375"/>
            <a:ext cx="2786063" cy="2428875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lagođeni izgled">
    <p:bg>
      <p:bgPr>
        <a:solidFill>
          <a:srgbClr val="1824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defRPr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214282" y="6357958"/>
            <a:ext cx="1262058" cy="280966"/>
          </a:xfrm>
        </p:spPr>
        <p:txBody>
          <a:bodyPr/>
          <a:lstStyle>
            <a:lvl1pPr>
              <a:defRPr b="1">
                <a:solidFill>
                  <a:srgbClr val="DF980B"/>
                </a:solidFill>
              </a:defRPr>
            </a:lvl1pPr>
          </a:lstStyle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13"/>
          </p:nvPr>
        </p:nvSpPr>
        <p:spPr>
          <a:xfrm>
            <a:off x="428596" y="1643050"/>
            <a:ext cx="8358246" cy="4071937"/>
          </a:xfrm>
        </p:spPr>
        <p:txBody>
          <a:bodyPr/>
          <a:lstStyle>
            <a:lvl1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11/23/2016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11/23/2016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76" r:id="rId12"/>
    <p:sldLayoutId id="2147483777" r:id="rId13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1538" y="1785926"/>
            <a:ext cx="7189787" cy="16097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hr-HR" sz="6000" smtClean="0"/>
              <a:t>Binarna aritmetika</a:t>
            </a:r>
            <a:endParaRPr lang="en-US" sz="6000" smtClean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2910" y="4214818"/>
            <a:ext cx="7715250" cy="923925"/>
          </a:xfrm>
        </p:spPr>
        <p:txBody>
          <a:bodyPr>
            <a:normAutofit fontScale="70000" lnSpcReduction="20000"/>
          </a:bodyPr>
          <a:lstStyle/>
          <a:p>
            <a:pPr algn="ctr" eaLnBrk="1" hangingPunct="1">
              <a:spcBef>
                <a:spcPct val="60000"/>
              </a:spcBef>
            </a:pPr>
            <a:r>
              <a:rPr lang="hr-HR" sz="3200" smtClean="0"/>
              <a:t>Negativni binarni broj</a:t>
            </a:r>
          </a:p>
          <a:p>
            <a:pPr algn="ctr" eaLnBrk="1" hangingPunct="1">
              <a:spcBef>
                <a:spcPct val="60000"/>
              </a:spcBef>
            </a:pPr>
            <a:r>
              <a:rPr lang="hr-HR" sz="3200" smtClean="0"/>
              <a:t>Binarno oduzimanje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hr-HR" smtClean="0"/>
              <a:t>dvojni komplement  apsolutne vrijednosti broja – primjer 1.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928801"/>
            <a:ext cx="8686800" cy="4151323"/>
          </a:xfrm>
        </p:spPr>
        <p:txBody>
          <a:bodyPr/>
          <a:lstStyle/>
          <a:p>
            <a:r>
              <a:rPr lang="hr-HR" smtClean="0"/>
              <a:t>Prikazati broj </a:t>
            </a:r>
            <a:r>
              <a:rPr lang="hr-HR" b="1" i="1" smtClean="0"/>
              <a:t>-25 </a:t>
            </a:r>
            <a:r>
              <a:rPr lang="hr-HR" smtClean="0"/>
              <a:t>koristeći </a:t>
            </a:r>
            <a:r>
              <a:rPr lang="hr-HR" b="1" i="1" smtClean="0"/>
              <a:t>8 znamenaka</a:t>
            </a:r>
            <a:r>
              <a:rPr lang="hr-HR" smtClean="0"/>
              <a:t>.</a:t>
            </a:r>
          </a:p>
          <a:p>
            <a:pPr lvl="1"/>
            <a:r>
              <a:rPr lang="hr-HR" smtClean="0"/>
              <a:t>(25</a:t>
            </a:r>
            <a:r>
              <a:rPr lang="hr-HR" baseline="-25000" smtClean="0"/>
              <a:t>10</a:t>
            </a:r>
            <a:r>
              <a:rPr lang="hr-HR" smtClean="0"/>
              <a:t> = 11001</a:t>
            </a:r>
            <a:r>
              <a:rPr lang="hr-HR" baseline="-25000" smtClean="0"/>
              <a:t>2</a:t>
            </a:r>
            <a:r>
              <a:rPr lang="hr-HR" smtClean="0"/>
              <a:t>),</a:t>
            </a:r>
          </a:p>
          <a:p>
            <a:pPr lvl="1"/>
            <a:r>
              <a:rPr lang="hr-HR" smtClean="0"/>
              <a:t>preostale znamenke imat će vrijednost 0.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  <p:pic>
        <p:nvPicPr>
          <p:cNvPr id="6" name="Slika 5" descr="bz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4357694"/>
            <a:ext cx="7956000" cy="9342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hr-HR" smtClean="0"/>
              <a:t>dvojni komplement  apsolutne vrijednosti broja – primjer 1.</a:t>
            </a:r>
            <a:endParaRPr lang="hr-HR"/>
          </a:p>
        </p:txBody>
      </p:sp>
      <p:pic>
        <p:nvPicPr>
          <p:cNvPr id="6" name="Rezervirano mjesto sadržaja 5" descr="bz1.png"/>
          <p:cNvPicPr>
            <a:picLocks noGrp="1" noChangeAspect="1"/>
          </p:cNvPicPr>
          <p:nvPr>
            <p:ph idx="1"/>
          </p:nvPr>
        </p:nvPicPr>
        <p:blipFill>
          <a:blip r:embed="rId2"/>
          <a:srcRect b="79245"/>
          <a:stretch>
            <a:fillRect/>
          </a:stretch>
        </p:blipFill>
        <p:spPr>
          <a:xfrm>
            <a:off x="460596" y="1944576"/>
            <a:ext cx="8300072" cy="785818"/>
          </a:xfrm>
          <a:ln>
            <a:solidFill>
              <a:schemeClr val="tx2"/>
            </a:solidFill>
          </a:ln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11</a:t>
            </a:fld>
            <a:endParaRPr lang="hr-HR"/>
          </a:p>
        </p:txBody>
      </p:sp>
      <p:pic>
        <p:nvPicPr>
          <p:cNvPr id="7" name="Rezervirano mjesto sadržaja 5" descr="bz1.png"/>
          <p:cNvPicPr>
            <a:picLocks noChangeAspect="1"/>
          </p:cNvPicPr>
          <p:nvPr/>
        </p:nvPicPr>
        <p:blipFill>
          <a:blip r:embed="rId2"/>
          <a:srcRect t="22643" b="56603"/>
          <a:stretch>
            <a:fillRect/>
          </a:stretch>
        </p:blipFill>
        <p:spPr bwMode="auto">
          <a:xfrm>
            <a:off x="496073" y="2833848"/>
            <a:ext cx="8300072" cy="78581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8" name="Rezervirano mjesto sadržaja 5" descr="bz1.png"/>
          <p:cNvPicPr>
            <a:picLocks noChangeAspect="1"/>
          </p:cNvPicPr>
          <p:nvPr/>
        </p:nvPicPr>
        <p:blipFill>
          <a:blip r:embed="rId2"/>
          <a:srcRect t="47171"/>
          <a:stretch>
            <a:fillRect/>
          </a:stretch>
        </p:blipFill>
        <p:spPr bwMode="auto">
          <a:xfrm>
            <a:off x="500034" y="3786190"/>
            <a:ext cx="8300072" cy="200024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dvojni komplement - provjera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5720" y="1643050"/>
            <a:ext cx="8286808" cy="4525962"/>
          </a:xfrm>
        </p:spPr>
        <p:txBody>
          <a:bodyPr/>
          <a:lstStyle/>
          <a:p>
            <a:pPr algn="just"/>
            <a:r>
              <a:rPr lang="hr-HR" smtClean="0"/>
              <a:t>Da je postupak ispravno načinjen, moguće je provjeriti.</a:t>
            </a:r>
          </a:p>
          <a:p>
            <a:pPr algn="just"/>
            <a:r>
              <a:rPr lang="hr-HR" smtClean="0"/>
              <a:t>Potrebno je binarni broj pretvori u broj dekadskog brojevnog sustava uz bitnu razliku da se </a:t>
            </a:r>
            <a:r>
              <a:rPr lang="hr-HR" b="1" i="1" smtClean="0"/>
              <a:t>vrijednost znamenke najveće težinske vrijednosti uzme </a:t>
            </a:r>
            <a:r>
              <a:rPr lang="hr-HR" b="1" i="1" u="sng" smtClean="0"/>
              <a:t>s negativnim predznakom!</a:t>
            </a:r>
            <a:endParaRPr lang="hr-HR" u="sng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12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hr-HR" smtClean="0"/>
              <a:t>dvojni komplement  apsolutne vrijednosti broja - provjera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smtClean="0"/>
          </a:p>
          <a:p>
            <a:endParaRPr lang="hr-HR" smtClean="0"/>
          </a:p>
          <a:p>
            <a:pPr algn="ctr">
              <a:buNone/>
            </a:pPr>
            <a:r>
              <a:rPr lang="hr-HR" sz="3600" b="1" smtClean="0">
                <a:solidFill>
                  <a:srgbClr val="FF0000"/>
                </a:solidFill>
              </a:rPr>
              <a:t>-1*2</a:t>
            </a:r>
            <a:r>
              <a:rPr lang="hr-HR" sz="3600" b="1" baseline="30000" smtClean="0">
                <a:solidFill>
                  <a:srgbClr val="FF0000"/>
                </a:solidFill>
              </a:rPr>
              <a:t>7</a:t>
            </a:r>
            <a:r>
              <a:rPr lang="hr-HR" sz="3600" smtClean="0"/>
              <a:t>+1*2</a:t>
            </a:r>
            <a:r>
              <a:rPr lang="hr-HR" sz="3600" baseline="30000" smtClean="0"/>
              <a:t>6</a:t>
            </a:r>
            <a:r>
              <a:rPr lang="hr-HR" sz="3600" smtClean="0"/>
              <a:t>+1*2</a:t>
            </a:r>
            <a:r>
              <a:rPr lang="hr-HR" sz="3600" baseline="30000" smtClean="0"/>
              <a:t>5</a:t>
            </a:r>
            <a:r>
              <a:rPr lang="hr-HR" sz="3600" smtClean="0"/>
              <a:t>+1*2</a:t>
            </a:r>
            <a:r>
              <a:rPr lang="hr-HR" sz="3600" baseline="30000" smtClean="0"/>
              <a:t>2</a:t>
            </a:r>
            <a:r>
              <a:rPr lang="hr-HR" sz="3600" smtClean="0"/>
              <a:t>+1*2</a:t>
            </a:r>
            <a:r>
              <a:rPr lang="hr-HR" sz="3600" baseline="30000" smtClean="0"/>
              <a:t>1</a:t>
            </a:r>
            <a:r>
              <a:rPr lang="hr-HR" sz="3600" smtClean="0"/>
              <a:t>+1*2</a:t>
            </a:r>
            <a:r>
              <a:rPr lang="hr-HR" sz="3600" baseline="30000" smtClean="0"/>
              <a:t>0</a:t>
            </a:r>
            <a:r>
              <a:rPr lang="hr-HR" sz="3600" smtClean="0"/>
              <a:t>=</a:t>
            </a:r>
          </a:p>
          <a:p>
            <a:pPr algn="ctr">
              <a:buNone/>
            </a:pPr>
            <a:r>
              <a:rPr lang="hr-HR" sz="3600" b="1" smtClean="0">
                <a:solidFill>
                  <a:srgbClr val="FF0000"/>
                </a:solidFill>
              </a:rPr>
              <a:t>-128 </a:t>
            </a:r>
            <a:r>
              <a:rPr lang="hr-HR" sz="3600" smtClean="0"/>
              <a:t>+ 64 + 32 + 4 + 2 + 1=</a:t>
            </a:r>
          </a:p>
          <a:p>
            <a:pPr algn="ctr">
              <a:buNone/>
            </a:pPr>
            <a:r>
              <a:rPr lang="hr-HR" sz="3600" b="1" smtClean="0">
                <a:solidFill>
                  <a:srgbClr val="FF0000"/>
                </a:solidFill>
              </a:rPr>
              <a:t>-128 </a:t>
            </a:r>
            <a:r>
              <a:rPr lang="hr-HR" sz="3600" smtClean="0"/>
              <a:t>+ 103 = -25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13</a:t>
            </a:fld>
            <a:endParaRPr lang="hr-HR"/>
          </a:p>
        </p:txBody>
      </p:sp>
      <p:pic>
        <p:nvPicPr>
          <p:cNvPr id="6" name="Slika 5" descr="bz1.png"/>
          <p:cNvPicPr>
            <a:picLocks noChangeAspect="1"/>
          </p:cNvPicPr>
          <p:nvPr/>
        </p:nvPicPr>
        <p:blipFill>
          <a:blip r:embed="rId2"/>
          <a:srcRect t="79312"/>
          <a:stretch>
            <a:fillRect/>
          </a:stretch>
        </p:blipFill>
        <p:spPr>
          <a:xfrm>
            <a:off x="500034" y="2071678"/>
            <a:ext cx="7560000" cy="713447"/>
          </a:xfrm>
          <a:prstGeom prst="rect">
            <a:avLst/>
          </a:prstGeom>
        </p:spPr>
      </p:pic>
      <p:graphicFrame>
        <p:nvGraphicFramePr>
          <p:cNvPr id="7" name="Tablica 6"/>
          <p:cNvGraphicFramePr>
            <a:graphicFrameLocks noGrp="1"/>
          </p:cNvGraphicFramePr>
          <p:nvPr/>
        </p:nvGraphicFramePr>
        <p:xfrm>
          <a:off x="3214678" y="1714488"/>
          <a:ext cx="4786344" cy="424815"/>
        </p:xfrm>
        <a:graphic>
          <a:graphicData uri="http://schemas.openxmlformats.org/drawingml/2006/table">
            <a:tbl>
              <a:tblPr/>
              <a:tblGrid>
                <a:gridCol w="598916"/>
                <a:gridCol w="598204"/>
                <a:gridCol w="598204"/>
                <a:gridCol w="598204"/>
                <a:gridCol w="598204"/>
                <a:gridCol w="598204"/>
                <a:gridCol w="598204"/>
                <a:gridCol w="598204"/>
              </a:tblGrid>
              <a:tr h="424815">
                <a:tc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  <a:spcAft>
                          <a:spcPts val="0"/>
                        </a:spcAft>
                      </a:pPr>
                      <a:r>
                        <a:rPr lang="hr-HR" sz="16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hr-H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  <a:spcAft>
                          <a:spcPts val="0"/>
                        </a:spcAft>
                      </a:pPr>
                      <a:r>
                        <a:rPr lang="hr-HR" sz="16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hr-H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  <a:spcAft>
                          <a:spcPts val="0"/>
                        </a:spcAft>
                      </a:pPr>
                      <a:r>
                        <a:rPr lang="hr-HR" sz="16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hr-H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  <a:spcAft>
                          <a:spcPts val="0"/>
                        </a:spcAft>
                      </a:pPr>
                      <a:r>
                        <a:rPr lang="hr-HR" sz="16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hr-H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  <a:spcAft>
                          <a:spcPts val="0"/>
                        </a:spcAft>
                      </a:pPr>
                      <a:r>
                        <a:rPr lang="hr-HR" sz="16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hr-H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  <a:spcAft>
                          <a:spcPts val="0"/>
                        </a:spcAft>
                      </a:pPr>
                      <a:r>
                        <a:rPr lang="hr-HR" sz="16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hr-H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  <a:spcAft>
                          <a:spcPts val="0"/>
                        </a:spcAft>
                      </a:pPr>
                      <a:r>
                        <a:rPr lang="hr-HR" sz="16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r-H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  <a:spcAft>
                          <a:spcPts val="0"/>
                        </a:spcAft>
                      </a:pPr>
                      <a:r>
                        <a:rPr lang="hr-HR" sz="16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hr-H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hr-HR" smtClean="0"/>
              <a:t>dvojni komplement  apsolutne vrijednosti broja – primjer 2.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857363"/>
            <a:ext cx="8686800" cy="4222761"/>
          </a:xfrm>
        </p:spPr>
        <p:txBody>
          <a:bodyPr/>
          <a:lstStyle/>
          <a:p>
            <a:r>
              <a:rPr lang="hr-HR" smtClean="0"/>
              <a:t>Prikazati broj </a:t>
            </a:r>
            <a:r>
              <a:rPr lang="hr-HR" b="1" i="1" smtClean="0"/>
              <a:t>-55 </a:t>
            </a:r>
            <a:r>
              <a:rPr lang="hr-HR" smtClean="0"/>
              <a:t>koristeći </a:t>
            </a:r>
            <a:r>
              <a:rPr lang="hr-HR" b="1" i="1" smtClean="0"/>
              <a:t>8 znamenaka</a:t>
            </a:r>
            <a:r>
              <a:rPr lang="hr-HR" smtClean="0"/>
              <a:t>.</a:t>
            </a:r>
          </a:p>
          <a:p>
            <a:endParaRPr lang="hr-HR" smtClean="0"/>
          </a:p>
          <a:p>
            <a:endParaRPr lang="hr-HR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14</a:t>
            </a:fld>
            <a:endParaRPr lang="hr-HR"/>
          </a:p>
        </p:txBody>
      </p:sp>
      <p:pic>
        <p:nvPicPr>
          <p:cNvPr id="6" name="Slika 5" descr="bz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2571744"/>
            <a:ext cx="7560000" cy="995843"/>
          </a:xfrm>
          <a:prstGeom prst="rect">
            <a:avLst/>
          </a:prstGeom>
        </p:spPr>
      </p:pic>
      <p:sp>
        <p:nvSpPr>
          <p:cNvPr id="8" name="Rezervirano mjesto sadržaja 2"/>
          <p:cNvSpPr txBox="1">
            <a:spLocks/>
          </p:cNvSpPr>
          <p:nvPr/>
        </p:nvSpPr>
        <p:spPr bwMode="auto">
          <a:xfrm>
            <a:off x="357158" y="3857628"/>
            <a:ext cx="8358246" cy="928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3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kumimoji="0" lang="hr-HR" sz="3000" b="1" i="0" u="none" strike="noStrike" kern="8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-1*2</a:t>
            </a:r>
            <a:r>
              <a:rPr kumimoji="0" lang="hr-HR" sz="3000" b="1" i="0" u="none" strike="noStrike" kern="8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7 </a:t>
            </a:r>
            <a:r>
              <a:rPr kumimoji="0" lang="hr-HR" sz="30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+ 1*2</a:t>
            </a:r>
            <a:r>
              <a:rPr kumimoji="0" lang="hr-HR" sz="3000" b="0" i="0" u="none" strike="noStrike" kern="800" cap="none" spc="0" normalizeH="0" baseline="3000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6 </a:t>
            </a:r>
            <a:r>
              <a:rPr kumimoji="0" lang="hr-HR" sz="30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+ 1*2</a:t>
            </a:r>
            <a:r>
              <a:rPr kumimoji="0" lang="hr-HR" sz="3000" b="0" i="0" u="none" strike="noStrike" kern="800" cap="none" spc="0" normalizeH="0" baseline="3000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3 </a:t>
            </a:r>
            <a:r>
              <a:rPr kumimoji="0" lang="hr-HR" sz="30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+ 1*2</a:t>
            </a:r>
            <a:r>
              <a:rPr kumimoji="0" lang="hr-HR" sz="3000" b="0" i="0" u="none" strike="noStrike" kern="800" cap="none" spc="0" normalizeH="0" baseline="3000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0</a:t>
            </a:r>
            <a:r>
              <a:rPr kumimoji="0" lang="hr-HR" sz="30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= -128+64+8+1= -55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hr-HR" smtClean="0"/>
              <a:t>dvojni komplement  apsolutne vrijednosti broja – primjer 3.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857363"/>
            <a:ext cx="8686800" cy="4222761"/>
          </a:xfrm>
        </p:spPr>
        <p:txBody>
          <a:bodyPr/>
          <a:lstStyle/>
          <a:p>
            <a:r>
              <a:rPr lang="hr-HR" smtClean="0"/>
              <a:t>Prikazati broj </a:t>
            </a:r>
            <a:r>
              <a:rPr lang="hr-HR" b="1" i="1" smtClean="0"/>
              <a:t>-5 </a:t>
            </a:r>
            <a:r>
              <a:rPr lang="hr-HR" smtClean="0"/>
              <a:t>koristeći </a:t>
            </a:r>
            <a:r>
              <a:rPr lang="hr-HR" b="1" i="1" smtClean="0"/>
              <a:t>8 znamenaka</a:t>
            </a:r>
            <a:r>
              <a:rPr lang="hr-HR" smtClean="0"/>
              <a:t>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15</a:t>
            </a:fld>
            <a:endParaRPr lang="hr-HR"/>
          </a:p>
        </p:txBody>
      </p:sp>
      <p:pic>
        <p:nvPicPr>
          <p:cNvPr id="7" name="Slika 6" descr="bz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2500306"/>
            <a:ext cx="7560000" cy="1006137"/>
          </a:xfrm>
          <a:prstGeom prst="rect">
            <a:avLst/>
          </a:prstGeom>
        </p:spPr>
      </p:pic>
      <p:sp>
        <p:nvSpPr>
          <p:cNvPr id="8" name="Rezervirano mjesto sadržaja 2"/>
          <p:cNvSpPr txBox="1">
            <a:spLocks/>
          </p:cNvSpPr>
          <p:nvPr/>
        </p:nvSpPr>
        <p:spPr bwMode="auto">
          <a:xfrm>
            <a:off x="457200" y="3643314"/>
            <a:ext cx="8329642" cy="178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3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kumimoji="0" lang="hr-HR" sz="3200" b="1" i="0" u="none" strike="noStrike" kern="8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-1*2</a:t>
            </a:r>
            <a:r>
              <a:rPr kumimoji="0" lang="hr-HR" sz="3200" b="1" i="0" u="none" strike="noStrike" kern="8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7</a:t>
            </a:r>
            <a:r>
              <a:rPr kumimoji="0" lang="hr-HR" sz="32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+1*2</a:t>
            </a:r>
            <a:r>
              <a:rPr kumimoji="0" lang="hr-HR" sz="3200" b="0" i="0" u="none" strike="noStrike" kern="800" cap="none" spc="0" normalizeH="0" baseline="3000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6</a:t>
            </a:r>
            <a:r>
              <a:rPr kumimoji="0" lang="hr-HR" sz="32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+1*2</a:t>
            </a:r>
            <a:r>
              <a:rPr kumimoji="0" lang="hr-HR" sz="3200" b="0" i="0" u="none" strike="noStrike" kern="800" cap="none" spc="0" normalizeH="0" baseline="3000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5</a:t>
            </a:r>
            <a:r>
              <a:rPr kumimoji="0" lang="hr-HR" sz="32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+1*2</a:t>
            </a:r>
            <a:r>
              <a:rPr kumimoji="0" lang="hr-HR" sz="3200" b="0" i="0" u="none" strike="noStrike" kern="800" cap="none" spc="0" normalizeH="0" baseline="3000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4</a:t>
            </a:r>
            <a:r>
              <a:rPr kumimoji="0" lang="hr-HR" sz="32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+1*2</a:t>
            </a:r>
            <a:r>
              <a:rPr kumimoji="0" lang="hr-HR" sz="3200" b="0" i="0" u="none" strike="noStrike" kern="800" cap="none" spc="0" normalizeH="0" baseline="3000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3</a:t>
            </a:r>
            <a:r>
              <a:rPr kumimoji="0" lang="hr-HR" sz="32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+1*2</a:t>
            </a:r>
            <a:r>
              <a:rPr kumimoji="0" lang="hr-HR" sz="3200" b="0" i="0" u="none" strike="noStrike" kern="800" cap="none" spc="0" normalizeH="0" baseline="3000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1</a:t>
            </a:r>
            <a:r>
              <a:rPr kumimoji="0" lang="hr-HR" sz="32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+1*2</a:t>
            </a:r>
            <a:r>
              <a:rPr kumimoji="0" lang="hr-HR" sz="3200" b="0" i="0" u="none" strike="noStrike" kern="800" cap="none" spc="0" normalizeH="0" baseline="3000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0</a:t>
            </a:r>
            <a:r>
              <a:rPr kumimoji="0" lang="hr-HR" sz="32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=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3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kumimoji="0" lang="hr-HR" sz="32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=</a:t>
            </a:r>
            <a:r>
              <a:rPr kumimoji="0" lang="hr-HR" sz="3200" b="0" i="0" u="none" strike="noStrike" kern="8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-128</a:t>
            </a:r>
            <a:r>
              <a:rPr kumimoji="0" lang="hr-HR" sz="32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+64+32+16+8+2+1= -5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Binarno </a:t>
            </a:r>
            <a:r>
              <a:rPr lang="hr-HR" smtClean="0"/>
              <a:t>oduzimanje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Pošto znamo načiniti negativan binarni broj, binarno oduzimanje može se svesti na zbrajanje.</a:t>
            </a:r>
          </a:p>
          <a:p>
            <a:r>
              <a:rPr lang="hr-HR" smtClean="0"/>
              <a:t>Koristit će se </a:t>
            </a:r>
            <a:r>
              <a:rPr lang="hr-HR" b="1" i="1" smtClean="0"/>
              <a:t>zapis negativnog broja pomoću dvojnog komplementa  apsolutne vrijednosti broja</a:t>
            </a:r>
            <a:r>
              <a:rPr lang="hr-HR" smtClean="0"/>
              <a:t>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16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Binarno </a:t>
            </a:r>
            <a:r>
              <a:rPr lang="hr-HR" smtClean="0"/>
              <a:t>oduzimanje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1063" y="1526084"/>
            <a:ext cx="8839200" cy="4525962"/>
          </a:xfrm>
        </p:spPr>
        <p:txBody>
          <a:bodyPr/>
          <a:lstStyle/>
          <a:p>
            <a:r>
              <a:rPr lang="hr-HR" smtClean="0"/>
              <a:t>Postupak:</a:t>
            </a:r>
          </a:p>
          <a:p>
            <a:pPr lvl="1"/>
            <a:r>
              <a:rPr lang="hr-HR" b="1" i="1" spc="-80" smtClean="0"/>
              <a:t>u</a:t>
            </a:r>
            <a:r>
              <a:rPr lang="en-US" b="1" i="1" spc="-80" smtClean="0"/>
              <a:t>manjenik i umanjitelj svesti </a:t>
            </a:r>
            <a:r>
              <a:rPr lang="en-US" b="1" i="1" u="sng" spc="-80" smtClean="0"/>
              <a:t>na jednak broj znamenaka</a:t>
            </a:r>
            <a:r>
              <a:rPr lang="en-US" u="sng" spc="-80" smtClean="0"/>
              <a:t> </a:t>
            </a:r>
            <a:r>
              <a:rPr lang="hr-HR" smtClean="0"/>
              <a:t>(</a:t>
            </a:r>
            <a:r>
              <a:rPr lang="en-US" spc="-80" smtClean="0"/>
              <a:t>umanjitelju doda</a:t>
            </a:r>
            <a:r>
              <a:rPr lang="hr-HR" spc="-80" smtClean="0"/>
              <a:t>ti</a:t>
            </a:r>
            <a:r>
              <a:rPr lang="en-US" spc="-80" smtClean="0"/>
              <a:t> s lijeve strane potreban broj nula</a:t>
            </a:r>
            <a:r>
              <a:rPr lang="hr-HR" spc="-80" smtClean="0"/>
              <a:t>), </a:t>
            </a:r>
          </a:p>
          <a:p>
            <a:pPr lvl="1"/>
            <a:r>
              <a:rPr lang="hr-HR" smtClean="0"/>
              <a:t>načiniti </a:t>
            </a:r>
            <a:r>
              <a:rPr lang="hr-HR" b="1" i="1" smtClean="0"/>
              <a:t>dvojni komplement umanjitelja,</a:t>
            </a:r>
            <a:endParaRPr lang="hr-HR" smtClean="0"/>
          </a:p>
          <a:p>
            <a:pPr lvl="1"/>
            <a:r>
              <a:rPr lang="hr-HR" b="1" i="1" smtClean="0"/>
              <a:t>dvojni komplement umanjitelja pribrojiti umanjeniku</a:t>
            </a:r>
            <a:r>
              <a:rPr lang="hr-HR" smtClean="0"/>
              <a:t>.</a:t>
            </a:r>
          </a:p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17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Binarno </a:t>
            </a:r>
            <a:r>
              <a:rPr lang="hr-HR" smtClean="0"/>
              <a:t>oduzimanje –primjer 1.</a:t>
            </a:r>
            <a:endParaRPr lang="hr-HR"/>
          </a:p>
        </p:txBody>
      </p:sp>
      <p:pic>
        <p:nvPicPr>
          <p:cNvPr id="8" name="Rezervirano mjesto sadržaja 7" descr="bz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488" y="1571612"/>
            <a:ext cx="3429024" cy="1622335"/>
          </a:xfrm>
          <a:ln>
            <a:solidFill>
              <a:schemeClr val="accent1"/>
            </a:solidFill>
          </a:ln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18</a:t>
            </a:fld>
            <a:endParaRPr lang="hr-HR"/>
          </a:p>
        </p:txBody>
      </p:sp>
      <p:pic>
        <p:nvPicPr>
          <p:cNvPr id="9" name="Slika 8" descr="bz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290" y="3357562"/>
            <a:ext cx="6357982" cy="289337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Binarno </a:t>
            </a:r>
            <a:r>
              <a:rPr lang="hr-HR" smtClean="0"/>
              <a:t>oduzimanje –primjer 1.</a:t>
            </a:r>
            <a:endParaRPr lang="hr-HR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Ako </a:t>
            </a:r>
            <a:r>
              <a:rPr lang="hr-HR" b="1" i="1" smtClean="0"/>
              <a:t>razlika</a:t>
            </a:r>
            <a:r>
              <a:rPr lang="hr-HR" smtClean="0"/>
              <a:t> ima </a:t>
            </a:r>
            <a:r>
              <a:rPr lang="hr-HR" b="1" i="1" smtClean="0"/>
              <a:t>više znamenaka od umanjenika</a:t>
            </a:r>
            <a:r>
              <a:rPr lang="hr-HR" smtClean="0"/>
              <a:t>,</a:t>
            </a:r>
            <a:r>
              <a:rPr lang="en-US" smtClean="0"/>
              <a:t> </a:t>
            </a:r>
            <a:r>
              <a:rPr lang="en-US" b="1" i="1" smtClean="0"/>
              <a:t>odbac</a:t>
            </a:r>
            <a:r>
              <a:rPr lang="hr-HR" b="1" i="1" smtClean="0"/>
              <a:t>uje se</a:t>
            </a:r>
            <a:r>
              <a:rPr lang="en-US" b="1" i="1" smtClean="0"/>
              <a:t> </a:t>
            </a:r>
            <a:r>
              <a:rPr lang="hr-HR" smtClean="0"/>
              <a:t>znamenka </a:t>
            </a:r>
            <a:r>
              <a:rPr lang="hr-HR" b="1" i="1" smtClean="0"/>
              <a:t>najveće težinske vrijednosti</a:t>
            </a:r>
            <a:r>
              <a:rPr lang="hr-HR" smtClean="0"/>
              <a:t>.</a:t>
            </a:r>
            <a:endParaRPr lang="en-US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19</a:t>
            </a:fld>
            <a:endParaRPr lang="hr-HR"/>
          </a:p>
        </p:txBody>
      </p:sp>
      <p:pic>
        <p:nvPicPr>
          <p:cNvPr id="10" name="Slika 9" descr="Bez naslov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824" y="2928934"/>
            <a:ext cx="7763828" cy="3214710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Binarno </a:t>
            </a:r>
            <a:r>
              <a:rPr lang="hr-HR" smtClean="0"/>
              <a:t>oduzimanje</a:t>
            </a:r>
            <a:endParaRPr lang="hr-HR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7839100" cy="4525962"/>
          </a:xfrm>
        </p:spPr>
        <p:txBody>
          <a:bodyPr/>
          <a:lstStyle/>
          <a:p>
            <a:r>
              <a:rPr lang="hr-HR" b="1" i="1" smtClean="0"/>
              <a:t>Binarno o</a:t>
            </a:r>
            <a:r>
              <a:rPr lang="en-US" b="1" i="1" smtClean="0"/>
              <a:t>duzimanje</a:t>
            </a:r>
            <a:r>
              <a:rPr lang="en-US" smtClean="0"/>
              <a:t> sv</a:t>
            </a:r>
            <a:r>
              <a:rPr lang="hr-HR" smtClean="0"/>
              <a:t>odi se</a:t>
            </a:r>
            <a:r>
              <a:rPr lang="hr-HR" b="1" i="1" smtClean="0"/>
              <a:t> </a:t>
            </a:r>
            <a:r>
              <a:rPr lang="en-US" b="1" i="1" smtClean="0"/>
              <a:t>na zbrajanje</a:t>
            </a:r>
            <a:r>
              <a:rPr lang="en-US" smtClean="0"/>
              <a:t>. </a:t>
            </a:r>
            <a:endParaRPr lang="hr-HR" smtClean="0"/>
          </a:p>
          <a:p>
            <a:pPr algn="just"/>
            <a:r>
              <a:rPr lang="en-US" smtClean="0"/>
              <a:t>Da bi to bilo moguće, </a:t>
            </a:r>
            <a:r>
              <a:rPr lang="en-US" b="1" i="1" smtClean="0"/>
              <a:t>umanjitelj</a:t>
            </a:r>
            <a:r>
              <a:rPr lang="en-US" smtClean="0"/>
              <a:t> treba pretvoriti </a:t>
            </a:r>
            <a:r>
              <a:rPr lang="en-US" b="1" i="1" smtClean="0"/>
              <a:t>u negativan broj</a:t>
            </a:r>
            <a:r>
              <a:rPr lang="hr-HR" smtClean="0"/>
              <a:t>. </a:t>
            </a:r>
            <a:r>
              <a:rPr lang="en-US" smtClean="0"/>
              <a:t>Primjerice</a:t>
            </a:r>
            <a:r>
              <a:rPr lang="hr-HR" smtClean="0"/>
              <a:t> u dekadskom brojevnom sustavu vrijedi:</a:t>
            </a:r>
          </a:p>
          <a:p>
            <a:pPr algn="ctr">
              <a:buNone/>
            </a:pPr>
            <a:r>
              <a:rPr lang="en-US" sz="4400" b="1" smtClean="0"/>
              <a:t> 5 – 3 = 5 + (–3).</a:t>
            </a:r>
            <a:endParaRPr lang="hr-HR" sz="4400" b="1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Binarno </a:t>
            </a:r>
            <a:r>
              <a:rPr lang="hr-HR" smtClean="0"/>
              <a:t>oduzimanje –primjer 2.</a:t>
            </a:r>
            <a:endParaRPr lang="hr-HR"/>
          </a:p>
        </p:txBody>
      </p:sp>
      <p:pic>
        <p:nvPicPr>
          <p:cNvPr id="6" name="Rezervirano mjesto sadržaja 5" descr="bz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8587" y="2013572"/>
            <a:ext cx="6035799" cy="2357454"/>
          </a:xfrm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20</a:t>
            </a:fld>
            <a:endParaRPr lang="hr-HR"/>
          </a:p>
        </p:txBody>
      </p:sp>
      <p:pic>
        <p:nvPicPr>
          <p:cNvPr id="7" name="Slika 6" descr="Bez naslov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805" y="3576792"/>
            <a:ext cx="6901384" cy="1071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 descr="Bez naslov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1785926"/>
            <a:ext cx="6858048" cy="2624346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Binarno </a:t>
            </a:r>
            <a:r>
              <a:rPr lang="hr-HR" smtClean="0"/>
              <a:t>oduzimanje –primjer 3.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21</a:t>
            </a:fld>
            <a:endParaRPr lang="hr-HR"/>
          </a:p>
        </p:txBody>
      </p:sp>
      <p:grpSp>
        <p:nvGrpSpPr>
          <p:cNvPr id="14" name="Grupa 13"/>
          <p:cNvGrpSpPr/>
          <p:nvPr/>
        </p:nvGrpSpPr>
        <p:grpSpPr>
          <a:xfrm>
            <a:off x="1135116" y="3391058"/>
            <a:ext cx="6872293" cy="1148432"/>
            <a:chOff x="1639614" y="3566451"/>
            <a:chExt cx="6117020" cy="956647"/>
          </a:xfrm>
        </p:grpSpPr>
        <p:grpSp>
          <p:nvGrpSpPr>
            <p:cNvPr id="12" name="Grupa 11"/>
            <p:cNvGrpSpPr/>
            <p:nvPr/>
          </p:nvGrpSpPr>
          <p:grpSpPr>
            <a:xfrm>
              <a:off x="1639614" y="3566451"/>
              <a:ext cx="6117020" cy="956647"/>
              <a:chOff x="1639614" y="3566451"/>
              <a:chExt cx="6117020" cy="956647"/>
            </a:xfrm>
          </p:grpSpPr>
          <p:pic>
            <p:nvPicPr>
              <p:cNvPr id="10" name="Slika 9" descr="Bez naslova.png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39614" y="3566451"/>
                <a:ext cx="6117020" cy="956647"/>
              </a:xfrm>
              <a:prstGeom prst="rect">
                <a:avLst/>
              </a:prstGeom>
            </p:spPr>
          </p:pic>
          <p:sp>
            <p:nvSpPr>
              <p:cNvPr id="11" name="Pravokutnik 10"/>
              <p:cNvSpPr/>
              <p:nvPr/>
            </p:nvSpPr>
            <p:spPr>
              <a:xfrm>
                <a:off x="5715008" y="3786190"/>
                <a:ext cx="285752" cy="42862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r-HR"/>
              </a:p>
            </p:txBody>
          </p:sp>
        </p:grpSp>
        <p:sp>
          <p:nvSpPr>
            <p:cNvPr id="13" name="TekstniOkvir 12"/>
            <p:cNvSpPr txBox="1"/>
            <p:nvPr/>
          </p:nvSpPr>
          <p:spPr>
            <a:xfrm>
              <a:off x="5679030" y="3693562"/>
              <a:ext cx="6429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3600" smtClean="0"/>
                <a:t>0</a:t>
              </a:r>
              <a:endParaRPr lang="hr-HR" sz="3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Negativni binarni broj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5720" y="1428736"/>
            <a:ext cx="8686800" cy="4222761"/>
          </a:xfrm>
        </p:spPr>
        <p:txBody>
          <a:bodyPr/>
          <a:lstStyle/>
          <a:p>
            <a:r>
              <a:rPr lang="hr-HR" smtClean="0"/>
              <a:t>Kako predočiti </a:t>
            </a:r>
            <a:r>
              <a:rPr lang="hr-HR" b="1" smtClean="0"/>
              <a:t>predznak</a:t>
            </a:r>
            <a:r>
              <a:rPr lang="hr-HR" smtClean="0"/>
              <a:t>?</a:t>
            </a:r>
          </a:p>
          <a:p>
            <a:pPr marL="1073150" lvl="1" indent="-442913"/>
            <a:r>
              <a:rPr lang="hr-HR" smtClean="0"/>
              <a:t>Predznak se zapisuje kao znamenka </a:t>
            </a:r>
            <a:r>
              <a:rPr lang="hr-HR" b="1" i="1" smtClean="0"/>
              <a:t>najveće težinske vrijednosti.</a:t>
            </a:r>
            <a:endParaRPr lang="hr-HR" smtClean="0"/>
          </a:p>
          <a:p>
            <a:pPr marL="1073150" lvl="1" indent="-442913"/>
            <a:r>
              <a:rPr lang="hr-HR" smtClean="0"/>
              <a:t>Dogovorno, predznak plus (</a:t>
            </a:r>
            <a:r>
              <a:rPr lang="hr-HR" b="1" i="1" smtClean="0"/>
              <a:t>+</a:t>
            </a:r>
            <a:r>
              <a:rPr lang="hr-HR" smtClean="0"/>
              <a:t>) se bilježi kao </a:t>
            </a:r>
            <a:r>
              <a:rPr lang="hr-HR" b="1" i="1" smtClean="0"/>
              <a:t>0</a:t>
            </a:r>
            <a:r>
              <a:rPr lang="hr-HR" smtClean="0"/>
              <a:t>, a minus (</a:t>
            </a:r>
            <a:r>
              <a:rPr lang="hr-HR" b="1" i="1" smtClean="0"/>
              <a:t>-</a:t>
            </a:r>
            <a:r>
              <a:rPr lang="hr-HR" smtClean="0"/>
              <a:t>) kao </a:t>
            </a:r>
            <a:r>
              <a:rPr lang="hr-HR" b="1" i="1" smtClean="0"/>
              <a:t>1</a:t>
            </a:r>
            <a:r>
              <a:rPr lang="hr-HR" smtClean="0"/>
              <a:t>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Negativni binarni broj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Negativni binarni broj moguće je predočiti pomoću:</a:t>
            </a:r>
          </a:p>
          <a:p>
            <a:pPr marL="1262063" lvl="1" indent="-458788"/>
            <a:r>
              <a:rPr lang="hr-HR" b="1" i="1" smtClean="0"/>
              <a:t>predznaka</a:t>
            </a:r>
            <a:r>
              <a:rPr lang="hr-HR" smtClean="0"/>
              <a:t> i </a:t>
            </a:r>
            <a:r>
              <a:rPr lang="hr-HR" b="1" i="1" smtClean="0"/>
              <a:t>apsolutne vrijednosti </a:t>
            </a:r>
            <a:r>
              <a:rPr lang="hr-HR" smtClean="0"/>
              <a:t>broja,</a:t>
            </a:r>
          </a:p>
          <a:p>
            <a:pPr marL="1262063" lvl="1" indent="-458788"/>
            <a:r>
              <a:rPr lang="hr-HR" b="1" i="1" smtClean="0"/>
              <a:t>dvojnog komplementa apsolutne vrijednosti </a:t>
            </a:r>
            <a:r>
              <a:rPr lang="hr-HR" smtClean="0"/>
              <a:t>broja.</a:t>
            </a:r>
          </a:p>
          <a:p>
            <a:pPr marL="361950" indent="-361950"/>
            <a:r>
              <a:rPr lang="hr-HR" smtClean="0"/>
              <a:t>Nužno je znati </a:t>
            </a:r>
            <a:r>
              <a:rPr lang="hr-HR" b="1" i="1" u="sng" smtClean="0"/>
              <a:t>s koliko znamenaka negativni broj želimo zapisati</a:t>
            </a:r>
            <a:r>
              <a:rPr lang="hr-HR" smtClean="0"/>
              <a:t>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hr-HR" smtClean="0"/>
              <a:t>Zapis pomoću predznaka i apsolutne vrijednosti broja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5720" y="1714488"/>
            <a:ext cx="8686800" cy="4525962"/>
          </a:xfrm>
        </p:spPr>
        <p:txBody>
          <a:bodyPr/>
          <a:lstStyle/>
          <a:p>
            <a:r>
              <a:rPr lang="hr-HR" smtClean="0"/>
              <a:t>Postupak:</a:t>
            </a:r>
          </a:p>
          <a:p>
            <a:pPr lvl="1"/>
            <a:r>
              <a:rPr lang="hr-HR" smtClean="0"/>
              <a:t>na mjesto znamenke </a:t>
            </a:r>
            <a:r>
              <a:rPr lang="hr-HR" b="1" i="1" smtClean="0"/>
              <a:t>najveće težinske vrijednosti </a:t>
            </a:r>
            <a:r>
              <a:rPr lang="hr-HR" smtClean="0"/>
              <a:t>upisati </a:t>
            </a:r>
            <a:r>
              <a:rPr lang="hr-HR" b="1" i="1" smtClean="0"/>
              <a:t>vrijednost predznaka </a:t>
            </a:r>
            <a:r>
              <a:rPr lang="hr-HR" smtClean="0"/>
              <a:t>(0 ili 1),</a:t>
            </a:r>
          </a:p>
          <a:p>
            <a:pPr lvl="1"/>
            <a:r>
              <a:rPr lang="hr-HR" b="1" i="1" smtClean="0"/>
              <a:t>apsolutnu vrijednost </a:t>
            </a:r>
            <a:r>
              <a:rPr lang="hr-HR" smtClean="0"/>
              <a:t>broja pretvoriti </a:t>
            </a:r>
            <a:r>
              <a:rPr lang="hr-HR" b="1" i="1" smtClean="0"/>
              <a:t>u binarni oblik</a:t>
            </a:r>
            <a:r>
              <a:rPr lang="hr-HR" smtClean="0"/>
              <a:t>,</a:t>
            </a:r>
          </a:p>
          <a:p>
            <a:pPr lvl="1"/>
            <a:r>
              <a:rPr lang="hr-HR" b="1" i="1" smtClean="0"/>
              <a:t>upisati broj  </a:t>
            </a:r>
            <a:r>
              <a:rPr lang="hr-HR" smtClean="0"/>
              <a:t>u područje (n-1) znamenaka,</a:t>
            </a:r>
          </a:p>
          <a:p>
            <a:pPr lvl="1"/>
            <a:r>
              <a:rPr lang="hr-HR" b="1" i="1" smtClean="0"/>
              <a:t>preostale znamenke </a:t>
            </a:r>
            <a:r>
              <a:rPr lang="hr-HR" smtClean="0"/>
              <a:t>popuniti </a:t>
            </a:r>
            <a:r>
              <a:rPr lang="hr-HR" b="1" i="1" smtClean="0"/>
              <a:t>s vrijednosti 0</a:t>
            </a:r>
            <a:r>
              <a:rPr lang="hr-HR" smtClean="0"/>
              <a:t>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5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hr-HR" smtClean="0"/>
              <a:t>predznak i apsolutna vrijednost – primjer 1.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5720" y="1714488"/>
            <a:ext cx="8001056" cy="4525962"/>
          </a:xfrm>
        </p:spPr>
        <p:txBody>
          <a:bodyPr/>
          <a:lstStyle/>
          <a:p>
            <a:r>
              <a:rPr lang="hr-HR" smtClean="0"/>
              <a:t>Prikazati broj </a:t>
            </a:r>
            <a:r>
              <a:rPr lang="hr-HR" b="1" i="1" smtClean="0"/>
              <a:t>-25 </a:t>
            </a:r>
            <a:r>
              <a:rPr lang="hr-HR" smtClean="0"/>
              <a:t>koristeći </a:t>
            </a:r>
            <a:r>
              <a:rPr lang="hr-HR" b="1" i="1" smtClean="0"/>
              <a:t>8 znamenaka</a:t>
            </a:r>
            <a:r>
              <a:rPr lang="hr-HR" smtClean="0"/>
              <a:t>.</a:t>
            </a:r>
          </a:p>
          <a:p>
            <a:pPr lvl="1"/>
            <a:r>
              <a:rPr lang="hr-HR" smtClean="0"/>
              <a:t>znamenka najveće težinske vrijednosti je 1 (broj je negativan), </a:t>
            </a:r>
          </a:p>
          <a:p>
            <a:pPr lvl="1"/>
            <a:r>
              <a:rPr lang="hr-HR" smtClean="0"/>
              <a:t>(25</a:t>
            </a:r>
            <a:r>
              <a:rPr lang="hr-HR" baseline="-25000" smtClean="0"/>
              <a:t>10</a:t>
            </a:r>
            <a:r>
              <a:rPr lang="hr-HR" smtClean="0"/>
              <a:t> = 11001</a:t>
            </a:r>
            <a:r>
              <a:rPr lang="hr-HR" baseline="-25000" smtClean="0"/>
              <a:t>2</a:t>
            </a:r>
            <a:r>
              <a:rPr lang="hr-HR" smtClean="0"/>
              <a:t>),</a:t>
            </a:r>
          </a:p>
          <a:p>
            <a:pPr lvl="1"/>
            <a:r>
              <a:rPr lang="hr-HR" smtClean="0"/>
              <a:t>preostale znamenke imat će vrijednost 0.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6</a:t>
            </a:fld>
            <a:endParaRPr lang="hr-HR"/>
          </a:p>
        </p:txBody>
      </p:sp>
      <p:pic>
        <p:nvPicPr>
          <p:cNvPr id="6" name="Slika 5" descr="bz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5413800"/>
            <a:ext cx="7451805" cy="72984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Slika 7" descr="Bez naslov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4810" y="3143248"/>
            <a:ext cx="4429156" cy="599112"/>
          </a:xfrm>
          <a:prstGeom prst="rect">
            <a:avLst/>
          </a:prstGeom>
        </p:spPr>
      </p:pic>
      <p:pic>
        <p:nvPicPr>
          <p:cNvPr id="9" name="Slika 8" descr="Bez naslov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9058" y="3929066"/>
            <a:ext cx="4753183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hr-HR" smtClean="0"/>
              <a:t>predznak i apsolutna vrijednost – primjer 2.</a:t>
            </a:r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chemeClr val="accent1">
                    <a:lumMod val="50000"/>
                  </a:schemeClr>
                </a:solidFill>
              </a:rPr>
              <a:t>Sanda, 2015.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7</a:t>
            </a:fld>
            <a:endParaRPr lang="hr-HR"/>
          </a:p>
        </p:txBody>
      </p:sp>
      <p:pic>
        <p:nvPicPr>
          <p:cNvPr id="6" name="Slika 5" descr="bz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2643182"/>
            <a:ext cx="7560000" cy="1022000"/>
          </a:xfrm>
          <a:prstGeom prst="rect">
            <a:avLst/>
          </a:prstGeom>
        </p:spPr>
      </p:pic>
      <p:pic>
        <p:nvPicPr>
          <p:cNvPr id="7" name="Slika 6" descr="bz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4929198"/>
            <a:ext cx="7560000" cy="102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hr-HR" smtClean="0"/>
              <a:t>Zapis pomoću dvojnog komplementa  apsolutne vrijednosti broja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5720" y="1785926"/>
            <a:ext cx="8686800" cy="4525962"/>
          </a:xfrm>
        </p:spPr>
        <p:txBody>
          <a:bodyPr/>
          <a:lstStyle/>
          <a:p>
            <a:r>
              <a:rPr lang="hr-HR" smtClean="0"/>
              <a:t>Postupak:</a:t>
            </a:r>
          </a:p>
          <a:p>
            <a:pPr lvl="1"/>
            <a:r>
              <a:rPr lang="hr-HR" b="1" i="1" smtClean="0"/>
              <a:t>apsolutnu vrijednost </a:t>
            </a:r>
            <a:r>
              <a:rPr lang="hr-HR" smtClean="0"/>
              <a:t>broja pretvoriti </a:t>
            </a:r>
            <a:r>
              <a:rPr lang="hr-HR" b="1" i="1" smtClean="0"/>
              <a:t>u binarni oblik</a:t>
            </a:r>
            <a:r>
              <a:rPr lang="hr-HR" smtClean="0"/>
              <a:t>,</a:t>
            </a:r>
          </a:p>
          <a:p>
            <a:pPr lvl="1"/>
            <a:r>
              <a:rPr lang="hr-HR" b="1" i="1" smtClean="0"/>
              <a:t>upisati broj  </a:t>
            </a:r>
            <a:r>
              <a:rPr lang="hr-HR" smtClean="0"/>
              <a:t>u područje (n-1) znamenaka,</a:t>
            </a:r>
          </a:p>
          <a:p>
            <a:pPr lvl="1"/>
            <a:r>
              <a:rPr lang="hr-HR" b="1" i="1" smtClean="0"/>
              <a:t>preostale znamenke </a:t>
            </a:r>
            <a:r>
              <a:rPr lang="hr-HR" smtClean="0"/>
              <a:t>popuniti </a:t>
            </a:r>
            <a:r>
              <a:rPr lang="hr-HR" b="1" i="1" smtClean="0"/>
              <a:t>s vrijednosti 0,</a:t>
            </a:r>
          </a:p>
          <a:p>
            <a:pPr lvl="1"/>
            <a:r>
              <a:rPr lang="hr-HR" smtClean="0"/>
              <a:t>oblikovati </a:t>
            </a:r>
            <a:r>
              <a:rPr lang="hr-HR" b="1" i="1" smtClean="0"/>
              <a:t>dvojni komplement.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mtClean="0"/>
              <a:t>Oblikovanje dvojnog komplementa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5720" y="1643050"/>
            <a:ext cx="8686800" cy="4525962"/>
          </a:xfrm>
        </p:spPr>
        <p:txBody>
          <a:bodyPr/>
          <a:lstStyle/>
          <a:p>
            <a:r>
              <a:rPr lang="hr-HR" smtClean="0"/>
              <a:t>Postupak:</a:t>
            </a:r>
          </a:p>
          <a:p>
            <a:pPr marL="727075" lvl="2" indent="-342900"/>
            <a:r>
              <a:rPr lang="hr-HR" smtClean="0"/>
              <a:t>Oblikovati </a:t>
            </a:r>
            <a:r>
              <a:rPr lang="hr-HR" b="1" i="1" smtClean="0"/>
              <a:t>komplement broja</a:t>
            </a:r>
            <a:r>
              <a:rPr lang="hr-HR" smtClean="0"/>
              <a:t>:</a:t>
            </a:r>
          </a:p>
          <a:p>
            <a:pPr marL="1184275" lvl="3" indent="-342900"/>
            <a:r>
              <a:rPr lang="hr-HR" spc="-80" smtClean="0"/>
              <a:t>s</a:t>
            </a:r>
            <a:r>
              <a:rPr lang="en-US" spc="-80" smtClean="0"/>
              <a:t>vaku </a:t>
            </a:r>
            <a:r>
              <a:rPr lang="en-US" b="1" i="1" spc="-80" smtClean="0"/>
              <a:t>“0” pretvoriti u “1” </a:t>
            </a:r>
            <a:r>
              <a:rPr lang="en-US" spc="-80" smtClean="0"/>
              <a:t>i svaku </a:t>
            </a:r>
            <a:r>
              <a:rPr lang="en-US" b="1" i="1" spc="-80" smtClean="0"/>
              <a:t>“1” pretvoriti u “0”</a:t>
            </a:r>
            <a:r>
              <a:rPr lang="hr-HR" spc="-80" smtClean="0"/>
              <a:t>.</a:t>
            </a:r>
          </a:p>
          <a:p>
            <a:pPr marL="727075" lvl="3" indent="-342900"/>
            <a:r>
              <a:rPr lang="hr-HR" smtClean="0"/>
              <a:t>Oblikovati dvojni komplement broja:</a:t>
            </a:r>
          </a:p>
          <a:p>
            <a:pPr marL="1163638"/>
            <a:r>
              <a:rPr lang="hr-HR" smtClean="0"/>
              <a:t>k</a:t>
            </a:r>
            <a:r>
              <a:rPr lang="en-US" smtClean="0"/>
              <a:t>omplementu </a:t>
            </a:r>
            <a:r>
              <a:rPr lang="en-US" b="1" i="1" smtClean="0"/>
              <a:t>pribrojiti “1”</a:t>
            </a:r>
            <a:r>
              <a:rPr lang="hr-HR" smtClean="0"/>
              <a:t>.</a:t>
            </a:r>
            <a:endParaRPr lang="en-US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9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5705</TotalTime>
  <Words>589</Words>
  <Application>Microsoft Office PowerPoint</Application>
  <PresentationFormat>On-screen Show (4:3)</PresentationFormat>
  <Paragraphs>105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Adjacency</vt:lpstr>
      <vt:lpstr>Binarna aritmetika</vt:lpstr>
      <vt:lpstr>Binarno oduzimanje</vt:lpstr>
      <vt:lpstr>Negativni binarni broj</vt:lpstr>
      <vt:lpstr>Negativni binarni broj</vt:lpstr>
      <vt:lpstr>Zapis pomoću predznaka i apsolutne vrijednosti broja</vt:lpstr>
      <vt:lpstr>predznak i apsolutna vrijednost – primjer 1.</vt:lpstr>
      <vt:lpstr>predznak i apsolutna vrijednost – primjer 2.</vt:lpstr>
      <vt:lpstr>Zapis pomoću dvojnog komplementa  apsolutne vrijednosti broja</vt:lpstr>
      <vt:lpstr>Oblikovanje dvojnog komplementa</vt:lpstr>
      <vt:lpstr>dvojni komplement  apsolutne vrijednosti broja – primjer 1.</vt:lpstr>
      <vt:lpstr>dvojni komplement  apsolutne vrijednosti broja – primjer 1.</vt:lpstr>
      <vt:lpstr>dvojni komplement - provjera</vt:lpstr>
      <vt:lpstr>dvojni komplement  apsolutne vrijednosti broja - provjera</vt:lpstr>
      <vt:lpstr>dvojni komplement  apsolutne vrijednosti broja – primjer 2.</vt:lpstr>
      <vt:lpstr>dvojni komplement  apsolutne vrijednosti broja – primjer 3.</vt:lpstr>
      <vt:lpstr>Binarno oduzimanje</vt:lpstr>
      <vt:lpstr>Binarno oduzimanje</vt:lpstr>
      <vt:lpstr>Binarno oduzimanje –primjer 1.</vt:lpstr>
      <vt:lpstr>Binarno oduzimanje –primjer 1.</vt:lpstr>
      <vt:lpstr>Binarno oduzimanje –primjer 2.</vt:lpstr>
      <vt:lpstr>Binarno oduzimanje –primjer 3.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Optički mediji</dc:title>
  <dc:creator>Sanda</dc:creator>
  <cp:lastModifiedBy>zoran</cp:lastModifiedBy>
  <cp:revision>476</cp:revision>
  <dcterms:created xsi:type="dcterms:W3CDTF">2012-03-18T17:34:57Z</dcterms:created>
  <dcterms:modified xsi:type="dcterms:W3CDTF">2016-11-23T09:19:20Z</dcterms:modified>
</cp:coreProperties>
</file>