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264" r:id="rId14"/>
    <p:sldId id="285" r:id="rId15"/>
    <p:sldId id="313" r:id="rId16"/>
    <p:sldId id="268" r:id="rId17"/>
    <p:sldId id="273" r:id="rId18"/>
    <p:sldId id="318" r:id="rId19"/>
    <p:sldId id="267" r:id="rId20"/>
    <p:sldId id="314" r:id="rId21"/>
    <p:sldId id="317" r:id="rId22"/>
    <p:sldId id="319" r:id="rId23"/>
    <p:sldId id="282" r:id="rId24"/>
    <p:sldId id="320" r:id="rId25"/>
    <p:sldId id="321" r:id="rId26"/>
    <p:sldId id="322" r:id="rId27"/>
    <p:sldId id="323" r:id="rId28"/>
    <p:sldId id="289" r:id="rId29"/>
    <p:sldId id="295" r:id="rId30"/>
    <p:sldId id="296" r:id="rId31"/>
    <p:sldId id="297" r:id="rId32"/>
    <p:sldId id="329" r:id="rId33"/>
    <p:sldId id="328" r:id="rId34"/>
    <p:sldId id="327" r:id="rId35"/>
    <p:sldId id="332" r:id="rId36"/>
    <p:sldId id="326" r:id="rId37"/>
    <p:sldId id="334" r:id="rId38"/>
    <p:sldId id="330" r:id="rId39"/>
    <p:sldId id="331" r:id="rId4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68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BD9F9-FB26-4B87-8505-59475B969605}" type="datetimeFigureOut">
              <a:rPr lang="hr-HR" smtClean="0"/>
              <a:t>2.5.2019.</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D9F81-0698-4319-B061-6B12E74205A3}" type="slidenum">
              <a:rPr lang="hr-HR" smtClean="0"/>
              <a:t>‹#›</a:t>
            </a:fld>
            <a:endParaRPr lang="hr-HR"/>
          </a:p>
        </p:txBody>
      </p:sp>
    </p:spTree>
    <p:extLst>
      <p:ext uri="{BB962C8B-B14F-4D97-AF65-F5344CB8AC3E}">
        <p14:creationId xmlns:p14="http://schemas.microsoft.com/office/powerpoint/2010/main" val="45193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030E5542-04D6-4C80-937D-166C58D1076B}" type="datetimeFigureOut">
              <a:rPr lang="hr-HR" smtClean="0"/>
              <a:t>2.5.2019.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30E5542-04D6-4C80-937D-166C58D1076B}" type="datetimeFigureOut">
              <a:rPr lang="hr-HR" smtClean="0"/>
              <a:t>2.5.2019.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30E5542-04D6-4C80-937D-166C58D1076B}" type="datetimeFigureOut">
              <a:rPr lang="hr-HR" smtClean="0"/>
              <a:t>2.5.2019.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aslov 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teksta 2"/>
          <p:cNvSpPr>
            <a:spLocks noGrp="1"/>
          </p:cNvSpPr>
          <p:nvPr>
            <p:ph type="body"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C1BF23EB-00E9-4DCB-ADA2-AB9DDC9A2B64}" type="datetimeFigureOut">
              <a:rPr lang="hr-HR" smtClean="0"/>
              <a:pPr/>
              <a:t>2.5.2019.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C877445-6D69-4123-B7CF-F9C57B26F98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030E5542-04D6-4C80-937D-166C58D1076B}" type="datetimeFigureOut">
              <a:rPr lang="hr-HR" smtClean="0"/>
              <a:t>2.5.2019.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030E5542-04D6-4C80-937D-166C58D1076B}" type="datetimeFigureOut">
              <a:rPr lang="hr-HR" smtClean="0"/>
              <a:t>2.5.2019.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030E5542-04D6-4C80-937D-166C58D1076B}" type="datetimeFigureOut">
              <a:rPr lang="hr-HR" smtClean="0"/>
              <a:t>2.5.2019.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030E5542-04D6-4C80-937D-166C58D1076B}" type="datetimeFigureOut">
              <a:rPr lang="hr-HR" smtClean="0"/>
              <a:t>2.5.2019.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030E5542-04D6-4C80-937D-166C58D1076B}" type="datetimeFigureOut">
              <a:rPr lang="hr-HR" smtClean="0"/>
              <a:t>2.5.2019.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30E5542-04D6-4C80-937D-166C58D1076B}" type="datetimeFigureOut">
              <a:rPr lang="hr-HR" smtClean="0"/>
              <a:t>2.5.2019.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030E5542-04D6-4C80-937D-166C58D1076B}" type="datetimeFigureOut">
              <a:rPr lang="hr-HR" smtClean="0"/>
              <a:t>2.5.2019.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030E5542-04D6-4C80-937D-166C58D1076B}" type="datetimeFigureOut">
              <a:rPr lang="hr-HR" smtClean="0"/>
              <a:t>2.5.2019.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DB77FF9-676D-4956-A5D2-10E5EDF932E6}"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E5542-04D6-4C80-937D-166C58D1076B}" type="datetimeFigureOut">
              <a:rPr lang="hr-HR" smtClean="0"/>
              <a:t>2.5.2019.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7FF9-676D-4956-A5D2-10E5EDF932E6}"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Standardni algoritmi</a:t>
            </a:r>
            <a:endParaRPr lang="hr-HR" dirty="0"/>
          </a:p>
        </p:txBody>
      </p:sp>
      <p:sp>
        <p:nvSpPr>
          <p:cNvPr id="5" name="Rezervirano mjesto teksta 4"/>
          <p:cNvSpPr>
            <a:spLocks noGrp="1"/>
          </p:cNvSpPr>
          <p:nvPr>
            <p:ph type="body" idx="1"/>
          </p:nvPr>
        </p:nvSpPr>
        <p:spPr/>
        <p:txBody>
          <a:bodyPr/>
          <a:lstStyle/>
          <a:p>
            <a:endParaRPr lang="hr-HR"/>
          </a:p>
        </p:txBody>
      </p:sp>
    </p:spTree>
    <p:extLst>
      <p:ext uri="{BB962C8B-B14F-4D97-AF65-F5344CB8AC3E}">
        <p14:creationId xmlns:p14="http://schemas.microsoft.com/office/powerpoint/2010/main" val="2874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Zbroj znamenki unesenog broja</a:t>
            </a:r>
            <a:endParaRPr lang="hr-HR" dirty="0"/>
          </a:p>
        </p:txBody>
      </p:sp>
      <p:sp>
        <p:nvSpPr>
          <p:cNvPr id="3" name="Rezervirano mjesto sadržaja 2"/>
          <p:cNvSpPr>
            <a:spLocks noGrp="1"/>
          </p:cNvSpPr>
          <p:nvPr>
            <p:ph idx="1"/>
          </p:nvPr>
        </p:nvSpPr>
        <p:spPr/>
        <p:txBody>
          <a:bodyPr>
            <a:normAutofit fontScale="92500" lnSpcReduction="20000"/>
          </a:bodyPr>
          <a:lstStyle/>
          <a:p>
            <a:pPr marL="272654" indent="0">
              <a:lnSpc>
                <a:spcPct val="120000"/>
              </a:lnSpc>
              <a:spcBef>
                <a:spcPts val="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(broj);</a:t>
            </a:r>
          </a:p>
          <a:p>
            <a:pPr marL="272654" indent="0">
              <a:lnSpc>
                <a:spcPct val="120000"/>
              </a:lnSpc>
              <a:spcBef>
                <a:spcPts val="0"/>
              </a:spcBef>
              <a:buNone/>
            </a:pPr>
            <a:r>
              <a:rPr lang="hr-HR" dirty="0">
                <a:latin typeface="Courier New" panose="02070309020205020404" pitchFamily="49" charset="0"/>
                <a:cs typeface="Courier New" panose="02070309020205020404" pitchFamily="49" charset="0"/>
              </a:rPr>
              <a:t>zbroj:=0;</a:t>
            </a:r>
          </a:p>
          <a:p>
            <a:pPr marL="272654" indent="0">
              <a:lnSpc>
                <a:spcPct val="120000"/>
              </a:lnSpc>
              <a:spcBef>
                <a:spcPts val="0"/>
              </a:spcBef>
              <a:buNone/>
            </a:pPr>
            <a:r>
              <a:rPr lang="hr-HR" b="1" u="sng" dirty="0">
                <a:latin typeface="Courier New" panose="02070309020205020404" pitchFamily="49" charset="0"/>
                <a:cs typeface="Courier New" panose="02070309020205020404" pitchFamily="49" charset="0"/>
              </a:rPr>
              <a:t>dok je</a:t>
            </a:r>
            <a:r>
              <a:rPr lang="hr-HR" dirty="0">
                <a:latin typeface="Courier New" panose="02070309020205020404" pitchFamily="49" charset="0"/>
                <a:cs typeface="Courier New" panose="02070309020205020404" pitchFamily="49" charset="0"/>
              </a:rPr>
              <a:t> broj&lt;&gt;0 </a:t>
            </a:r>
            <a:r>
              <a:rPr lang="hr-HR" b="1" u="sng" dirty="0" smtClean="0">
                <a:latin typeface="Courier New" panose="02070309020205020404" pitchFamily="49" charset="0"/>
                <a:cs typeface="Courier New" panose="02070309020205020404" pitchFamily="49" charset="0"/>
              </a:rPr>
              <a:t>činiti</a:t>
            </a:r>
            <a:endParaRPr lang="hr-HR" b="1" u="sng" dirty="0">
              <a:latin typeface="Courier New" panose="02070309020205020404" pitchFamily="49" charset="0"/>
              <a:cs typeface="Courier New" panose="02070309020205020404" pitchFamily="49" charset="0"/>
            </a:endParaRPr>
          </a:p>
          <a:p>
            <a:pPr marL="272654"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272654" indent="0">
              <a:lnSpc>
                <a:spcPct val="120000"/>
              </a:lnSpc>
              <a:spcBef>
                <a:spcPts val="0"/>
              </a:spcBef>
              <a:buNone/>
            </a:pPr>
            <a:r>
              <a:rPr lang="hr-HR" dirty="0" smtClean="0">
                <a:latin typeface="Courier New" panose="02070309020205020404" pitchFamily="49" charset="0"/>
                <a:cs typeface="Courier New" panose="02070309020205020404" pitchFamily="49" charset="0"/>
              </a:rPr>
              <a:t>	zadnja</a:t>
            </a:r>
            <a:r>
              <a:rPr lang="hr-HR" dirty="0">
                <a:latin typeface="Courier New" panose="02070309020205020404" pitchFamily="49" charset="0"/>
                <a:cs typeface="Courier New" panose="02070309020205020404" pitchFamily="49" charset="0"/>
              </a:rPr>
              <a:t>:=broj </a:t>
            </a:r>
            <a:r>
              <a:rPr lang="hr-HR" b="1" u="sng" dirty="0" err="1">
                <a:latin typeface="Courier New" panose="02070309020205020404" pitchFamily="49" charset="0"/>
                <a:cs typeface="Courier New" panose="02070309020205020404" pitchFamily="49" charset="0"/>
              </a:rPr>
              <a:t>mod</a:t>
            </a:r>
            <a:r>
              <a:rPr lang="hr-HR" dirty="0">
                <a:latin typeface="Courier New" panose="02070309020205020404" pitchFamily="49" charset="0"/>
                <a:cs typeface="Courier New" panose="02070309020205020404" pitchFamily="49" charset="0"/>
              </a:rPr>
              <a:t> 10;</a:t>
            </a:r>
          </a:p>
          <a:p>
            <a:pPr marL="272654" indent="0">
              <a:lnSpc>
                <a:spcPct val="120000"/>
              </a:lnSpc>
              <a:spcBef>
                <a:spcPts val="0"/>
              </a:spcBef>
              <a:buNone/>
            </a:pPr>
            <a:r>
              <a:rPr lang="hr-HR" dirty="0" smtClean="0">
                <a:latin typeface="Courier New" panose="02070309020205020404" pitchFamily="49" charset="0"/>
                <a:cs typeface="Courier New" panose="02070309020205020404" pitchFamily="49" charset="0"/>
              </a:rPr>
              <a:t>	zbroj</a:t>
            </a:r>
            <a:r>
              <a:rPr lang="hr-HR" dirty="0">
                <a:latin typeface="Courier New" panose="02070309020205020404" pitchFamily="49" charset="0"/>
                <a:cs typeface="Courier New" panose="02070309020205020404" pitchFamily="49" charset="0"/>
              </a:rPr>
              <a:t>:=</a:t>
            </a:r>
            <a:r>
              <a:rPr lang="hr-HR" dirty="0" err="1">
                <a:latin typeface="Courier New" panose="02070309020205020404" pitchFamily="49" charset="0"/>
                <a:cs typeface="Courier New" panose="02070309020205020404" pitchFamily="49" charset="0"/>
              </a:rPr>
              <a:t>zbroj+zadnja</a:t>
            </a:r>
            <a:r>
              <a:rPr lang="hr-HR" dirty="0">
                <a:latin typeface="Courier New" panose="02070309020205020404" pitchFamily="49" charset="0"/>
                <a:cs typeface="Courier New" panose="02070309020205020404" pitchFamily="49" charset="0"/>
              </a:rPr>
              <a:t>;</a:t>
            </a:r>
          </a:p>
          <a:p>
            <a:pPr marL="272654" indent="0">
              <a:lnSpc>
                <a:spcPct val="120000"/>
              </a:lnSpc>
              <a:spcBef>
                <a:spcPts val="0"/>
              </a:spcBef>
              <a:buNone/>
            </a:pPr>
            <a:r>
              <a:rPr lang="hr-HR" dirty="0" smtClean="0">
                <a:latin typeface="Courier New" panose="02070309020205020404" pitchFamily="49" charset="0"/>
                <a:cs typeface="Courier New" panose="02070309020205020404" pitchFamily="49" charset="0"/>
              </a:rPr>
              <a:t>	broj</a:t>
            </a:r>
            <a:r>
              <a:rPr lang="hr-HR" dirty="0">
                <a:latin typeface="Courier New" panose="02070309020205020404" pitchFamily="49" charset="0"/>
                <a:cs typeface="Courier New" panose="02070309020205020404" pitchFamily="49" charset="0"/>
              </a:rPr>
              <a:t>:=broj </a:t>
            </a:r>
            <a:r>
              <a:rPr lang="hr-HR" b="1" u="sng" dirty="0">
                <a:latin typeface="Courier New" panose="02070309020205020404" pitchFamily="49" charset="0"/>
                <a:cs typeface="Courier New" panose="02070309020205020404" pitchFamily="49" charset="0"/>
              </a:rPr>
              <a:t>div</a:t>
            </a:r>
            <a:r>
              <a:rPr lang="hr-HR" dirty="0">
                <a:latin typeface="Courier New" panose="02070309020205020404" pitchFamily="49" charset="0"/>
                <a:cs typeface="Courier New" panose="02070309020205020404" pitchFamily="49" charset="0"/>
              </a:rPr>
              <a:t> 10;</a:t>
            </a:r>
          </a:p>
          <a:p>
            <a:pPr marL="272654"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272654" indent="0">
              <a:lnSpc>
                <a:spcPct val="120000"/>
              </a:lnSpc>
              <a:spcBef>
                <a:spcPts val="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(zbroj);</a:t>
            </a:r>
          </a:p>
        </p:txBody>
      </p:sp>
    </p:spTree>
    <p:extLst>
      <p:ext uri="{BB962C8B-B14F-4D97-AF65-F5344CB8AC3E}">
        <p14:creationId xmlns:p14="http://schemas.microsoft.com/office/powerpoint/2010/main" val="4720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Euklidov algoritam za traženje NZM dva broja</a:t>
            </a:r>
            <a:endParaRPr lang="hr-HR" dirty="0"/>
          </a:p>
        </p:txBody>
      </p:sp>
      <p:sp>
        <p:nvSpPr>
          <p:cNvPr id="3" name="Rezervirano mjesto sadržaja 2"/>
          <p:cNvSpPr>
            <a:spLocks noGrp="1"/>
          </p:cNvSpPr>
          <p:nvPr>
            <p:ph idx="1"/>
          </p:nvPr>
        </p:nvSpPr>
        <p:spPr/>
        <p:txBody>
          <a:bodyPr>
            <a:normAutofit fontScale="92500" lnSpcReduction="10000"/>
          </a:bodyPr>
          <a:lstStyle/>
          <a:p>
            <a:pPr marL="333375" indent="0">
              <a:spcBef>
                <a:spcPts val="45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a:t>
            </a:r>
            <a:r>
              <a:rPr lang="hr-HR" dirty="0" err="1">
                <a:latin typeface="Courier New" panose="02070309020205020404" pitchFamily="49" charset="0"/>
                <a:cs typeface="Courier New" panose="02070309020205020404" pitchFamily="49" charset="0"/>
              </a:rPr>
              <a:t>n,m</a:t>
            </a:r>
            <a:r>
              <a:rPr lang="hr-HR" dirty="0">
                <a:latin typeface="Courier New" panose="02070309020205020404" pitchFamily="49" charset="0"/>
                <a:cs typeface="Courier New" panose="02070309020205020404" pitchFamily="49" charset="0"/>
              </a:rPr>
              <a:t>);</a:t>
            </a:r>
          </a:p>
          <a:p>
            <a:pPr marL="333375" indent="0">
              <a:spcBef>
                <a:spcPts val="450"/>
              </a:spcBef>
              <a:buNone/>
            </a:pPr>
            <a:r>
              <a:rPr lang="hr-HR" b="1" u="sng" dirty="0">
                <a:latin typeface="Courier New" panose="02070309020205020404" pitchFamily="49" charset="0"/>
                <a:cs typeface="Courier New" panose="02070309020205020404" pitchFamily="49" charset="0"/>
              </a:rPr>
              <a:t>dok je</a:t>
            </a:r>
            <a:r>
              <a:rPr lang="hr-HR" dirty="0">
                <a:latin typeface="Courier New" panose="02070309020205020404" pitchFamily="49" charset="0"/>
                <a:cs typeface="Courier New" panose="02070309020205020404" pitchFamily="49" charset="0"/>
              </a:rPr>
              <a:t> n&lt;&gt;</a:t>
            </a:r>
            <a:r>
              <a:rPr lang="hr-HR" dirty="0" smtClean="0">
                <a:latin typeface="Courier New" panose="02070309020205020404" pitchFamily="49" charset="0"/>
                <a:cs typeface="Courier New" panose="02070309020205020404" pitchFamily="49" charset="0"/>
              </a:rPr>
              <a:t>m </a:t>
            </a:r>
            <a:r>
              <a:rPr lang="hr-HR" b="1" u="sng" dirty="0" smtClean="0">
                <a:latin typeface="Courier New" panose="02070309020205020404" pitchFamily="49" charset="0"/>
                <a:cs typeface="Courier New" panose="02070309020205020404" pitchFamily="49" charset="0"/>
              </a:rPr>
              <a:t>činiti</a:t>
            </a:r>
          </a:p>
          <a:p>
            <a:pPr marL="333375" indent="0">
              <a:spcBef>
                <a:spcPts val="450"/>
              </a:spcBef>
              <a:buNone/>
            </a:pPr>
            <a:r>
              <a:rPr lang="hr-HR" dirty="0" smtClean="0">
                <a:latin typeface="Courier New" panose="02070309020205020404" pitchFamily="49" charset="0"/>
                <a:cs typeface="Courier New" panose="02070309020205020404" pitchFamily="49" charset="0"/>
              </a:rPr>
              <a:t>{</a:t>
            </a:r>
            <a:endParaRPr lang="hr-HR" dirty="0">
              <a:latin typeface="Courier New" panose="02070309020205020404" pitchFamily="49" charset="0"/>
              <a:cs typeface="Courier New" panose="02070309020205020404" pitchFamily="49" charset="0"/>
            </a:endParaRPr>
          </a:p>
          <a:p>
            <a:pPr marL="333375" indent="0">
              <a:spcBef>
                <a:spcPts val="45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ako </a:t>
            </a:r>
            <a:r>
              <a:rPr lang="hr-HR" b="1" u="sng" dirty="0">
                <a:latin typeface="Courier New" panose="02070309020205020404" pitchFamily="49" charset="0"/>
                <a:cs typeface="Courier New" panose="02070309020205020404" pitchFamily="49" charset="0"/>
              </a:rPr>
              <a:t>je</a:t>
            </a:r>
            <a:r>
              <a:rPr lang="hr-HR" dirty="0">
                <a:latin typeface="Courier New" panose="02070309020205020404" pitchFamily="49" charset="0"/>
                <a:cs typeface="Courier New" panose="02070309020205020404" pitchFamily="49" charset="0"/>
              </a:rPr>
              <a:t> n&gt;m </a:t>
            </a:r>
            <a:r>
              <a:rPr lang="hr-HR" b="1" u="sng" dirty="0">
                <a:latin typeface="Courier New" panose="02070309020205020404" pitchFamily="49" charset="0"/>
                <a:cs typeface="Courier New" panose="02070309020205020404" pitchFamily="49" charset="0"/>
              </a:rPr>
              <a:t>onda</a:t>
            </a:r>
          </a:p>
          <a:p>
            <a:pPr marL="333375" indent="0">
              <a:spcBef>
                <a:spcPts val="450"/>
              </a:spcBef>
              <a:buNone/>
            </a:pPr>
            <a:r>
              <a:rPr lang="hr-HR" dirty="0" smtClean="0">
                <a:latin typeface="Courier New" panose="02070309020205020404" pitchFamily="49" charset="0"/>
                <a:cs typeface="Courier New" panose="02070309020205020404" pitchFamily="49" charset="0"/>
              </a:rPr>
              <a:t>		n</a:t>
            </a:r>
            <a:r>
              <a:rPr lang="hr-HR" dirty="0">
                <a:latin typeface="Courier New" panose="02070309020205020404" pitchFamily="49" charset="0"/>
                <a:cs typeface="Courier New" panose="02070309020205020404" pitchFamily="49" charset="0"/>
              </a:rPr>
              <a:t>:=n-m;</a:t>
            </a:r>
          </a:p>
          <a:p>
            <a:pPr marL="333375" indent="0">
              <a:spcBef>
                <a:spcPts val="45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inače</a:t>
            </a:r>
          </a:p>
          <a:p>
            <a:pPr marL="333375" indent="0">
              <a:spcBef>
                <a:spcPts val="450"/>
              </a:spcBef>
              <a:buNone/>
            </a:pPr>
            <a:r>
              <a:rPr lang="hr-HR" dirty="0" smtClean="0">
                <a:latin typeface="Courier New" panose="02070309020205020404" pitchFamily="49" charset="0"/>
                <a:cs typeface="Courier New" panose="02070309020205020404" pitchFamily="49" charset="0"/>
              </a:rPr>
              <a:t>		m</a:t>
            </a:r>
            <a:r>
              <a:rPr lang="hr-HR" dirty="0">
                <a:latin typeface="Courier New" panose="02070309020205020404" pitchFamily="49" charset="0"/>
                <a:cs typeface="Courier New" panose="02070309020205020404" pitchFamily="49" charset="0"/>
              </a:rPr>
              <a:t>:=m-n</a:t>
            </a:r>
            <a:r>
              <a:rPr lang="hr-HR" dirty="0" smtClean="0">
                <a:latin typeface="Courier New" panose="02070309020205020404" pitchFamily="49" charset="0"/>
                <a:cs typeface="Courier New" panose="02070309020205020404" pitchFamily="49" charset="0"/>
              </a:rPr>
              <a:t>;</a:t>
            </a:r>
          </a:p>
          <a:p>
            <a:pPr marL="333375" indent="0">
              <a:spcBef>
                <a:spcPts val="450"/>
              </a:spcBef>
              <a:buNone/>
            </a:pPr>
            <a:r>
              <a:rPr lang="hr-HR" dirty="0">
                <a:latin typeface="Courier New" panose="02070309020205020404" pitchFamily="49" charset="0"/>
                <a:cs typeface="Courier New" panose="02070309020205020404" pitchFamily="49" charset="0"/>
              </a:rPr>
              <a:t>}</a:t>
            </a:r>
          </a:p>
          <a:p>
            <a:pPr marL="333375" indent="0">
              <a:spcBef>
                <a:spcPts val="45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(n);</a:t>
            </a:r>
          </a:p>
        </p:txBody>
      </p:sp>
    </p:spTree>
    <p:extLst>
      <p:ext uri="{BB962C8B-B14F-4D97-AF65-F5344CB8AC3E}">
        <p14:creationId xmlns:p14="http://schemas.microsoft.com/office/powerpoint/2010/main" val="3863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Rastavljanje unesenog broja na proste faktore</a:t>
            </a:r>
            <a:endParaRPr lang="hr-HR" dirty="0"/>
          </a:p>
        </p:txBody>
      </p:sp>
      <p:sp>
        <p:nvSpPr>
          <p:cNvPr id="3" name="Rezervirano mjesto sadržaja 2"/>
          <p:cNvSpPr>
            <a:spLocks noGrp="1"/>
          </p:cNvSpPr>
          <p:nvPr>
            <p:ph idx="1"/>
          </p:nvPr>
        </p:nvSpPr>
        <p:spPr/>
        <p:txBody>
          <a:bodyPr>
            <a:normAutofit fontScale="70000" lnSpcReduction="20000"/>
          </a:bodyPr>
          <a:lstStyle/>
          <a:p>
            <a:pPr marL="270000" indent="0">
              <a:lnSpc>
                <a:spcPct val="120000"/>
              </a:lnSpc>
              <a:spcBef>
                <a:spcPts val="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(n);</a:t>
            </a: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f:=2;</a:t>
            </a:r>
          </a:p>
          <a:p>
            <a:pPr marL="270000" indent="0">
              <a:lnSpc>
                <a:spcPct val="120000"/>
              </a:lnSpc>
              <a:spcBef>
                <a:spcPts val="0"/>
              </a:spcBef>
              <a:buNone/>
            </a:pPr>
            <a:r>
              <a:rPr lang="hr-HR" b="1" u="sng" dirty="0">
                <a:latin typeface="Courier New" panose="02070309020205020404" pitchFamily="49" charset="0"/>
                <a:cs typeface="Courier New" panose="02070309020205020404" pitchFamily="49" charset="0"/>
              </a:rPr>
              <a:t>dok je</a:t>
            </a:r>
            <a:r>
              <a:rPr lang="hr-HR" dirty="0">
                <a:latin typeface="Courier New" panose="02070309020205020404" pitchFamily="49" charset="0"/>
                <a:cs typeface="Courier New" panose="02070309020205020404" pitchFamily="49" charset="0"/>
              </a:rPr>
              <a:t> n&gt;=f </a:t>
            </a:r>
            <a:r>
              <a:rPr lang="hr-HR" b="1" u="sng" dirty="0" smtClean="0">
                <a:latin typeface="Courier New" panose="02070309020205020404" pitchFamily="49" charset="0"/>
                <a:cs typeface="Courier New" panose="02070309020205020404" pitchFamily="49" charset="0"/>
              </a:rPr>
              <a:t>činiti</a:t>
            </a:r>
            <a:endParaRPr lang="hr-HR" b="1" u="sng" dirty="0">
              <a:latin typeface="Courier New" panose="02070309020205020404" pitchFamily="49" charset="0"/>
              <a:cs typeface="Courier New" panose="02070309020205020404" pitchFamily="49" charset="0"/>
            </a:endParaRP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270000" indent="0">
              <a:lnSpc>
                <a:spcPct val="120000"/>
              </a:lnSpc>
              <a:spcBef>
                <a:spcPts val="0"/>
              </a:spcBef>
              <a:buNone/>
            </a:pPr>
            <a:r>
              <a:rPr lang="pl-PL" dirty="0" smtClean="0">
                <a:latin typeface="Courier New" panose="02070309020205020404" pitchFamily="49" charset="0"/>
                <a:cs typeface="Courier New" panose="02070309020205020404" pitchFamily="49" charset="0"/>
              </a:rPr>
              <a:t>	</a:t>
            </a:r>
            <a:r>
              <a:rPr lang="pl-PL" b="1" u="sng" dirty="0" smtClean="0">
                <a:latin typeface="Courier New" panose="02070309020205020404" pitchFamily="49" charset="0"/>
                <a:cs typeface="Courier New" panose="02070309020205020404" pitchFamily="49" charset="0"/>
              </a:rPr>
              <a:t>ako </a:t>
            </a:r>
            <a:r>
              <a:rPr lang="pl-PL" b="1" u="sng" dirty="0">
                <a:latin typeface="Courier New" panose="02070309020205020404" pitchFamily="49" charset="0"/>
                <a:cs typeface="Courier New" panose="02070309020205020404" pitchFamily="49" charset="0"/>
              </a:rPr>
              <a:t>je</a:t>
            </a:r>
            <a:r>
              <a:rPr lang="pl-PL" dirty="0">
                <a:latin typeface="Courier New" panose="02070309020205020404" pitchFamily="49" charset="0"/>
                <a:cs typeface="Courier New" panose="02070309020205020404" pitchFamily="49" charset="0"/>
              </a:rPr>
              <a:t> n </a:t>
            </a:r>
            <a:r>
              <a:rPr lang="pl-PL" b="1" u="sng" dirty="0">
                <a:latin typeface="Courier New" panose="02070309020205020404" pitchFamily="49" charset="0"/>
                <a:cs typeface="Courier New" panose="02070309020205020404" pitchFamily="49" charset="0"/>
              </a:rPr>
              <a:t>mod</a:t>
            </a:r>
            <a:r>
              <a:rPr lang="pl-PL" dirty="0">
                <a:latin typeface="Courier New" panose="02070309020205020404" pitchFamily="49" charset="0"/>
                <a:cs typeface="Courier New" panose="02070309020205020404" pitchFamily="49" charset="0"/>
              </a:rPr>
              <a:t> f = 0 </a:t>
            </a:r>
            <a:r>
              <a:rPr lang="pl-PL" b="1" u="sng" dirty="0">
                <a:latin typeface="Courier New" panose="02070309020205020404" pitchFamily="49" charset="0"/>
                <a:cs typeface="Courier New" panose="02070309020205020404" pitchFamily="49" charset="0"/>
              </a:rPr>
              <a:t>onda</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endParaRPr lang="hr-HR" dirty="0">
              <a:latin typeface="Courier New" panose="02070309020205020404" pitchFamily="49" charset="0"/>
              <a:cs typeface="Courier New" panose="02070309020205020404" pitchFamily="49" charset="0"/>
            </a:endParaRP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(f);</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n</a:t>
            </a:r>
            <a:r>
              <a:rPr lang="hr-HR" dirty="0">
                <a:latin typeface="Courier New" panose="02070309020205020404" pitchFamily="49" charset="0"/>
                <a:cs typeface="Courier New" panose="02070309020205020404" pitchFamily="49" charset="0"/>
              </a:rPr>
              <a:t>:=n </a:t>
            </a:r>
            <a:r>
              <a:rPr lang="hr-HR" b="1" u="sng" dirty="0">
                <a:latin typeface="Courier New" panose="02070309020205020404" pitchFamily="49" charset="0"/>
                <a:cs typeface="Courier New" panose="02070309020205020404" pitchFamily="49" charset="0"/>
              </a:rPr>
              <a:t>div</a:t>
            </a:r>
            <a:r>
              <a:rPr lang="hr-HR" dirty="0">
                <a:latin typeface="Courier New" panose="02070309020205020404" pitchFamily="49" charset="0"/>
                <a:cs typeface="Courier New" panose="02070309020205020404" pitchFamily="49" charset="0"/>
              </a:rPr>
              <a:t> f;</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endParaRPr lang="hr-HR" dirty="0">
              <a:latin typeface="Courier New" panose="02070309020205020404" pitchFamily="49" charset="0"/>
              <a:cs typeface="Courier New" panose="02070309020205020404" pitchFamily="49" charset="0"/>
            </a:endParaRP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inače</a:t>
            </a:r>
            <a:endParaRPr lang="hr-HR" b="1" u="sng" dirty="0">
              <a:latin typeface="Courier New" panose="02070309020205020404" pitchFamily="49" charset="0"/>
              <a:cs typeface="Courier New" panose="02070309020205020404" pitchFamily="49" charset="0"/>
            </a:endParaRP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f</a:t>
            </a:r>
            <a:r>
              <a:rPr lang="hr-HR" dirty="0">
                <a:latin typeface="Courier New" panose="02070309020205020404" pitchFamily="49" charset="0"/>
                <a:cs typeface="Courier New" panose="02070309020205020404" pitchFamily="49" charset="0"/>
              </a:rPr>
              <a:t>:=f+1;</a:t>
            </a: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2934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lgn="l"/>
            <a:r>
              <a:rPr lang="hr-HR" dirty="0"/>
              <a:t>Jesen 2011. </a:t>
            </a:r>
          </a:p>
        </p:txBody>
      </p:sp>
      <p:sp>
        <p:nvSpPr>
          <p:cNvPr id="4" name="Rezervirano mjesto sadržaja 3"/>
          <p:cNvSpPr>
            <a:spLocks noGrp="1"/>
          </p:cNvSpPr>
          <p:nvPr>
            <p:ph idx="1"/>
          </p:nvPr>
        </p:nvSpPr>
        <p:spPr/>
        <p:txBody>
          <a:bodyPr>
            <a:normAutofit fontScale="70000" lnSpcReduction="20000"/>
          </a:bodyPr>
          <a:lstStyle/>
          <a:p>
            <a:pPr marL="0" lvl="0" indent="0">
              <a:buNone/>
              <a:defRPr/>
            </a:pPr>
            <a:r>
              <a:rPr lang="hr-HR" sz="3600" dirty="0"/>
              <a:t/>
            </a:r>
            <a:br>
              <a:rPr lang="hr-HR" sz="3600" dirty="0"/>
            </a:br>
            <a:r>
              <a:rPr lang="hr-HR" dirty="0" smtClean="0"/>
              <a:t>Napišite </a:t>
            </a:r>
            <a:r>
              <a:rPr lang="hr-HR" dirty="0"/>
              <a:t>program korištenjem </a:t>
            </a:r>
            <a:r>
              <a:rPr lang="hr-HR" dirty="0" err="1"/>
              <a:t>pseudojezika</a:t>
            </a:r>
            <a:r>
              <a:rPr lang="hr-HR" dirty="0"/>
              <a:t> za zadani problem. Perica ima </a:t>
            </a:r>
            <a:r>
              <a:rPr lang="hr-HR" dirty="0">
                <a:solidFill>
                  <a:srgbClr val="FF0000"/>
                </a:solidFill>
              </a:rPr>
              <a:t>n</a:t>
            </a:r>
            <a:r>
              <a:rPr lang="hr-HR" dirty="0"/>
              <a:t> kuna. Svaki dan od roditelja dobije </a:t>
            </a:r>
            <a:r>
              <a:rPr lang="hr-HR" dirty="0">
                <a:solidFill>
                  <a:srgbClr val="FF0000"/>
                </a:solidFill>
              </a:rPr>
              <a:t>k </a:t>
            </a:r>
            <a:r>
              <a:rPr lang="hr-HR" dirty="0"/>
              <a:t>kuna, a potroši </a:t>
            </a:r>
            <a:r>
              <a:rPr lang="hr-HR" dirty="0">
                <a:solidFill>
                  <a:srgbClr val="FF0000"/>
                </a:solidFill>
              </a:rPr>
              <a:t>p</a:t>
            </a:r>
            <a:r>
              <a:rPr lang="hr-HR" dirty="0"/>
              <a:t> kuna</a:t>
            </a:r>
            <a:r>
              <a:rPr lang="hr-HR" dirty="0" smtClean="0"/>
              <a:t>. Koliko </a:t>
            </a:r>
            <a:r>
              <a:rPr lang="hr-HR" dirty="0"/>
              <a:t>najmanje dana Perica mora štedjeti da bi na kraju dana imao dovoljno novaca da kupi audio CD koji stoji c kuna.</a:t>
            </a:r>
            <a:br>
              <a:rPr lang="hr-HR" dirty="0"/>
            </a:br>
            <a:r>
              <a:rPr lang="hr-HR" dirty="0"/>
              <a:t>              </a:t>
            </a:r>
            <a:endParaRPr lang="hr-HR" dirty="0" smtClean="0"/>
          </a:p>
          <a:p>
            <a:pPr marL="0" lvl="0" indent="0">
              <a:buNone/>
              <a:defRPr/>
            </a:pPr>
            <a:r>
              <a:rPr lang="hr-HR" dirty="0" smtClean="0"/>
              <a:t>  </a:t>
            </a:r>
            <a:r>
              <a:rPr lang="hr-HR" dirty="0"/>
              <a:t>(Napomena: p je uvijek manji od k). Podatci za n, k, p i c učitavaju se s tipkovnice.</a:t>
            </a:r>
            <a:r>
              <a:rPr lang="hr-HR" sz="3600" dirty="0"/>
              <a:t/>
            </a:r>
            <a:br>
              <a:rPr lang="hr-HR" sz="3600" dirty="0"/>
            </a:br>
            <a:r>
              <a:rPr lang="hr-HR" b="1" dirty="0" smtClean="0"/>
              <a:t>n</a:t>
            </a:r>
            <a:r>
              <a:rPr lang="hr-HR" b="1" dirty="0"/>
              <a:t>……</a:t>
            </a:r>
            <a:r>
              <a:rPr lang="hr-HR" b="1" dirty="0" err="1"/>
              <a:t>...broj</a:t>
            </a:r>
            <a:r>
              <a:rPr lang="hr-HR" b="1" dirty="0"/>
              <a:t> kuna na početku</a:t>
            </a:r>
          </a:p>
          <a:p>
            <a:pPr marL="0" lvl="0" indent="0">
              <a:buNone/>
              <a:defRPr/>
            </a:pPr>
            <a:r>
              <a:rPr lang="hr-HR" b="1" dirty="0"/>
              <a:t> </a:t>
            </a:r>
          </a:p>
          <a:p>
            <a:pPr marL="0" lvl="0" indent="0">
              <a:buNone/>
              <a:defRPr/>
            </a:pPr>
            <a:r>
              <a:rPr lang="hr-HR" b="1" dirty="0"/>
              <a:t>1. dan n+k-p</a:t>
            </a:r>
          </a:p>
          <a:p>
            <a:pPr marL="0" lvl="0" indent="0">
              <a:buNone/>
              <a:defRPr/>
            </a:pPr>
            <a:r>
              <a:rPr lang="hr-HR" b="1" dirty="0"/>
              <a:t>2. dan  n+2k-2p=n+(k-p)+(k-p)…………</a:t>
            </a:r>
            <a:r>
              <a:rPr lang="hr-HR" b="1" dirty="0" err="1"/>
              <a:t>..svaki</a:t>
            </a:r>
            <a:r>
              <a:rPr lang="hr-HR" b="1" dirty="0"/>
              <a:t> dan ima k-p kuna više</a:t>
            </a:r>
          </a:p>
          <a:p>
            <a:pPr marL="0" lvl="0" indent="0">
              <a:buNone/>
              <a:defRPr/>
            </a:pPr>
            <a:r>
              <a:rPr lang="hr-HR" b="1" dirty="0"/>
              <a:t> </a:t>
            </a:r>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zervirano mjesto sadržaja 7"/>
          <p:cNvSpPr>
            <a:spLocks noGrp="1"/>
          </p:cNvSpPr>
          <p:nvPr>
            <p:ph sz="quarter" idx="4"/>
          </p:nvPr>
        </p:nvSpPr>
        <p:spPr>
          <a:xfrm>
            <a:off x="1043608" y="476672"/>
            <a:ext cx="6624736" cy="5544616"/>
          </a:xfrm>
        </p:spPr>
        <p:txBody>
          <a:bodyPr>
            <a:normAutofit/>
          </a:bodyPr>
          <a:lstStyle/>
          <a:p>
            <a:pPr marL="0" lvl="0" indent="0">
              <a:buNone/>
              <a:defRPr/>
            </a:pPr>
            <a:r>
              <a:rPr lang="hr-HR" sz="1600" b="1" dirty="0"/>
              <a:t>{</a:t>
            </a:r>
            <a:endParaRPr lang="hr-HR" b="1" dirty="0"/>
          </a:p>
          <a:p>
            <a:pPr marL="0" lvl="0" indent="0">
              <a:buNone/>
              <a:defRPr/>
            </a:pPr>
            <a:r>
              <a:rPr lang="hr-HR" b="1" dirty="0"/>
              <a:t>ulaz(n);</a:t>
            </a:r>
          </a:p>
          <a:p>
            <a:pPr marL="0" lvl="0" indent="0">
              <a:buNone/>
              <a:defRPr/>
            </a:pPr>
            <a:r>
              <a:rPr lang="hr-HR" b="1" dirty="0"/>
              <a:t>ulaz(k);</a:t>
            </a:r>
          </a:p>
          <a:p>
            <a:pPr marL="0" lvl="0" indent="0">
              <a:buNone/>
              <a:defRPr/>
            </a:pPr>
            <a:r>
              <a:rPr lang="hr-HR" b="1" dirty="0"/>
              <a:t>ulaz(p);</a:t>
            </a:r>
          </a:p>
          <a:p>
            <a:pPr marL="0" lvl="0" indent="0">
              <a:buNone/>
              <a:defRPr/>
            </a:pPr>
            <a:r>
              <a:rPr lang="hr-HR" b="1" dirty="0"/>
              <a:t>ulaz(c);</a:t>
            </a:r>
          </a:p>
          <a:p>
            <a:pPr marL="0" lvl="0" indent="0">
              <a:buNone/>
              <a:defRPr/>
            </a:pPr>
            <a:r>
              <a:rPr lang="hr-HR" b="1" dirty="0"/>
              <a:t>d:=0;</a:t>
            </a:r>
          </a:p>
          <a:p>
            <a:pPr marL="0" lvl="0" indent="0">
              <a:buNone/>
              <a:defRPr/>
            </a:pPr>
            <a:r>
              <a:rPr lang="hr-HR" b="1" dirty="0"/>
              <a:t>stanje:=n;</a:t>
            </a:r>
          </a:p>
          <a:p>
            <a:pPr marL="0" lvl="0" indent="0">
              <a:buNone/>
              <a:defRPr/>
            </a:pPr>
            <a:r>
              <a:rPr lang="hr-HR" b="1" dirty="0" smtClean="0"/>
              <a:t>dok je stanje&lt;c činiti </a:t>
            </a:r>
            <a:endParaRPr lang="hr-HR" b="1" dirty="0"/>
          </a:p>
          <a:p>
            <a:pPr marL="0" lvl="0" indent="0">
              <a:buNone/>
              <a:defRPr/>
            </a:pPr>
            <a:r>
              <a:rPr lang="hr-HR" b="1" dirty="0" smtClean="0"/>
              <a:t>    {d</a:t>
            </a:r>
            <a:r>
              <a:rPr lang="hr-HR" b="1" dirty="0"/>
              <a:t>:=d+1;</a:t>
            </a:r>
          </a:p>
          <a:p>
            <a:pPr marL="0" lvl="0" indent="0">
              <a:buNone/>
              <a:defRPr/>
            </a:pPr>
            <a:r>
              <a:rPr lang="hr-HR" b="1" dirty="0" smtClean="0"/>
              <a:t>     stanje</a:t>
            </a:r>
            <a:r>
              <a:rPr lang="hr-HR" b="1" dirty="0"/>
              <a:t>:=stanje+k-p</a:t>
            </a:r>
            <a:r>
              <a:rPr lang="hr-HR" b="1" dirty="0" smtClean="0"/>
              <a:t>;}</a:t>
            </a:r>
            <a:endParaRPr lang="hr-HR" b="1" dirty="0"/>
          </a:p>
          <a:p>
            <a:pPr marL="0" lvl="0" indent="0">
              <a:buNone/>
              <a:defRPr/>
            </a:pPr>
            <a:r>
              <a:rPr lang="hr-HR" b="1" dirty="0" smtClean="0"/>
              <a:t>izlaz</a:t>
            </a:r>
            <a:r>
              <a:rPr lang="hr-HR" b="1" dirty="0"/>
              <a:t>('Perica mora štedjeti', d, 'dana');</a:t>
            </a:r>
          </a:p>
          <a:p>
            <a:pPr marL="0" lvl="0" indent="0">
              <a:buNone/>
              <a:defRPr/>
            </a:pPr>
            <a:r>
              <a:rPr lang="hr-HR" b="1"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l"/>
            <a:r>
              <a:rPr lang="hr-HR" dirty="0" smtClean="0"/>
              <a:t>Jesenski rok</a:t>
            </a:r>
            <a:r>
              <a:rPr lang="hr-HR" dirty="0"/>
              <a:t>, </a:t>
            </a:r>
            <a:r>
              <a:rPr lang="hr-HR" dirty="0" smtClean="0"/>
              <a:t>2012.</a:t>
            </a:r>
            <a:endParaRPr lang="hr-HR" dirty="0"/>
          </a:p>
        </p:txBody>
      </p:sp>
      <p:sp>
        <p:nvSpPr>
          <p:cNvPr id="6" name="Rezervirano mjesto sadržaja 5"/>
          <p:cNvSpPr>
            <a:spLocks noGrp="1"/>
          </p:cNvSpPr>
          <p:nvPr>
            <p:ph idx="1"/>
          </p:nvPr>
        </p:nvSpPr>
        <p:spPr>
          <a:xfrm>
            <a:off x="457200" y="1417638"/>
            <a:ext cx="8435280" cy="4525963"/>
          </a:xfrm>
        </p:spPr>
        <p:txBody>
          <a:bodyPr>
            <a:normAutofit/>
          </a:bodyPr>
          <a:lstStyle/>
          <a:p>
            <a:pPr marL="0" indent="0">
              <a:buNone/>
            </a:pPr>
            <a:r>
              <a:rPr lang="hr-HR" sz="2400" dirty="0"/>
              <a:t>Mještani su odlučili uz rijeku koja prolazi kroz njihovo mjesto postaviti niz naizmjenično plavih i crvenih klupa s tim da prva klupa u nizu bude plava. Izračunali su da trebaju postaviti točno </a:t>
            </a:r>
            <a:r>
              <a:rPr lang="hr-HR" sz="2400" b="1" i="1" dirty="0"/>
              <a:t>n </a:t>
            </a:r>
            <a:r>
              <a:rPr lang="hr-HR" sz="2400" dirty="0"/>
              <a:t>klupa. Napišite program u </a:t>
            </a:r>
            <a:r>
              <a:rPr lang="hr-HR" sz="2400" dirty="0" err="1"/>
              <a:t>pseudojeziku</a:t>
            </a:r>
            <a:r>
              <a:rPr lang="hr-HR" sz="2400" dirty="0"/>
              <a:t> koji će za učitani broj klupa </a:t>
            </a:r>
            <a:r>
              <a:rPr lang="hr-HR" sz="2400" b="1" i="1" dirty="0"/>
              <a:t>n </a:t>
            </a:r>
            <a:r>
              <a:rPr lang="hr-HR" sz="2400" dirty="0"/>
              <a:t>ispisati koliko im treba plavih </a:t>
            </a:r>
            <a:r>
              <a:rPr lang="hr-HR" sz="2400" b="1" i="1" dirty="0"/>
              <a:t>p</a:t>
            </a:r>
            <a:r>
              <a:rPr lang="hr-HR" sz="2400" dirty="0"/>
              <a:t>, a koliko crvenih </a:t>
            </a:r>
            <a:r>
              <a:rPr lang="hr-HR" sz="2400" b="1" i="1" dirty="0"/>
              <a:t>c </a:t>
            </a:r>
            <a:r>
              <a:rPr lang="hr-HR" sz="2400" dirty="0"/>
              <a:t>klupa.</a:t>
            </a:r>
          </a:p>
          <a:p>
            <a:pPr marL="272654" indent="0">
              <a:spcBef>
                <a:spcPts val="0"/>
              </a:spcBef>
              <a:buNone/>
            </a:pPr>
            <a:endParaRPr lang="hr-HR" b="1" u="sng" dirty="0" smtClean="0">
              <a:latin typeface="Courier New" panose="02070309020205020404" pitchFamily="49" charset="0"/>
              <a:cs typeface="Courier New" panose="02070309020205020404" pitchFamily="49" charset="0"/>
            </a:endParaRPr>
          </a:p>
          <a:p>
            <a:pPr marL="272654" indent="0">
              <a:spcBef>
                <a:spcPts val="0"/>
              </a:spcBef>
              <a:buNone/>
            </a:pP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 (n);</a:t>
            </a:r>
          </a:p>
          <a:p>
            <a:pPr marL="272654" indent="0">
              <a:spcBef>
                <a:spcPts val="0"/>
              </a:spcBef>
              <a:buNone/>
            </a:pPr>
            <a:r>
              <a:rPr lang="hr-HR" dirty="0">
                <a:latin typeface="Courier New" panose="02070309020205020404" pitchFamily="49" charset="0"/>
                <a:cs typeface="Courier New" panose="02070309020205020404" pitchFamily="49" charset="0"/>
              </a:rPr>
              <a:t>c</a:t>
            </a:r>
            <a:r>
              <a:rPr lang="hr-HR" dirty="0" smtClean="0">
                <a:latin typeface="Courier New" panose="02070309020205020404" pitchFamily="49" charset="0"/>
                <a:cs typeface="Courier New" panose="02070309020205020404" pitchFamily="49" charset="0"/>
              </a:rPr>
              <a:t>:=n </a:t>
            </a:r>
            <a:r>
              <a:rPr lang="hr-HR" b="1" u="sng" dirty="0" smtClean="0">
                <a:latin typeface="Courier New" panose="02070309020205020404" pitchFamily="49" charset="0"/>
                <a:cs typeface="Courier New" panose="02070309020205020404" pitchFamily="49" charset="0"/>
              </a:rPr>
              <a:t>div</a:t>
            </a:r>
            <a:r>
              <a:rPr lang="hr-HR" dirty="0" smtClean="0">
                <a:latin typeface="Courier New" panose="02070309020205020404" pitchFamily="49" charset="0"/>
                <a:cs typeface="Courier New" panose="02070309020205020404" pitchFamily="49" charset="0"/>
              </a:rPr>
              <a:t> 2;</a:t>
            </a:r>
          </a:p>
          <a:p>
            <a:pPr marL="272654" indent="0">
              <a:spcBef>
                <a:spcPts val="0"/>
              </a:spcBef>
              <a:buNone/>
            </a:pPr>
            <a:r>
              <a:rPr lang="hr-HR" dirty="0">
                <a:latin typeface="Courier New" panose="02070309020205020404" pitchFamily="49" charset="0"/>
                <a:cs typeface="Courier New" panose="02070309020205020404" pitchFamily="49" charset="0"/>
              </a:rPr>
              <a:t>p</a:t>
            </a:r>
            <a:r>
              <a:rPr lang="hr-HR" dirty="0" smtClean="0">
                <a:latin typeface="Courier New" panose="02070309020205020404" pitchFamily="49" charset="0"/>
                <a:cs typeface="Courier New" panose="02070309020205020404" pitchFamily="49" charset="0"/>
              </a:rPr>
              <a:t>:= n </a:t>
            </a:r>
            <a:r>
              <a:rPr lang="hr-HR" b="1" u="sng" dirty="0" smtClean="0">
                <a:latin typeface="Courier New" panose="02070309020205020404" pitchFamily="49" charset="0"/>
                <a:cs typeface="Courier New" panose="02070309020205020404" pitchFamily="49" charset="0"/>
              </a:rPr>
              <a:t>div</a:t>
            </a:r>
            <a:r>
              <a:rPr lang="hr-HR" dirty="0" smtClean="0">
                <a:latin typeface="Courier New" panose="02070309020205020404" pitchFamily="49" charset="0"/>
                <a:cs typeface="Courier New" panose="02070309020205020404" pitchFamily="49" charset="0"/>
              </a:rPr>
              <a:t> 2 + n </a:t>
            </a:r>
            <a:r>
              <a:rPr lang="hr-HR" b="1" u="sng" dirty="0" err="1" smtClean="0">
                <a:latin typeface="Courier New" panose="02070309020205020404" pitchFamily="49" charset="0"/>
                <a:cs typeface="Courier New" panose="02070309020205020404" pitchFamily="49" charset="0"/>
              </a:rPr>
              <a:t>mod</a:t>
            </a:r>
            <a:r>
              <a:rPr lang="hr-HR" dirty="0" smtClean="0">
                <a:latin typeface="Courier New" panose="02070309020205020404" pitchFamily="49" charset="0"/>
                <a:cs typeface="Courier New" panose="02070309020205020404" pitchFamily="49" charset="0"/>
              </a:rPr>
              <a:t> 2;</a:t>
            </a:r>
          </a:p>
          <a:p>
            <a:pPr marL="272654" indent="0">
              <a:spcBef>
                <a:spcPts val="0"/>
              </a:spcBef>
              <a:buNone/>
            </a:pP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 (p, c);</a:t>
            </a:r>
            <a:endParaRPr lang="hr-H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7756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5536" y="548680"/>
            <a:ext cx="8229600" cy="4525963"/>
          </a:xfrm>
        </p:spPr>
        <p:txBody>
          <a:bodyPr>
            <a:normAutofit fontScale="85000" lnSpcReduction="20000"/>
          </a:bodyPr>
          <a:lstStyle/>
          <a:p>
            <a:pPr lvl="0"/>
            <a:r>
              <a:rPr lang="hr-HR" dirty="0">
                <a:solidFill>
                  <a:srgbClr val="000000"/>
                </a:solidFill>
              </a:rPr>
              <a:t>Ulazne varijable n- broj klupa</a:t>
            </a:r>
          </a:p>
          <a:p>
            <a:pPr lvl="0"/>
            <a:r>
              <a:rPr lang="hr-HR" dirty="0">
                <a:solidFill>
                  <a:srgbClr val="000000"/>
                </a:solidFill>
              </a:rPr>
              <a:t>n=3   (p , c, p)</a:t>
            </a:r>
          </a:p>
          <a:p>
            <a:pPr lvl="0"/>
            <a:r>
              <a:rPr lang="hr-HR" dirty="0">
                <a:solidFill>
                  <a:srgbClr val="000000"/>
                </a:solidFill>
              </a:rPr>
              <a:t>n=4  (p,c,p,c)</a:t>
            </a:r>
          </a:p>
          <a:p>
            <a:pPr lvl="0"/>
            <a:r>
              <a:rPr lang="hr-HR" dirty="0">
                <a:solidFill>
                  <a:srgbClr val="000000"/>
                </a:solidFill>
              </a:rPr>
              <a:t>n=5 (p,c,p,c,p)</a:t>
            </a:r>
          </a:p>
          <a:p>
            <a:pPr lvl="0"/>
            <a:r>
              <a:rPr lang="hr-HR" dirty="0">
                <a:solidFill>
                  <a:srgbClr val="000000"/>
                </a:solidFill>
              </a:rPr>
              <a:t>n=6 (p,c,p,c,p)</a:t>
            </a:r>
          </a:p>
          <a:p>
            <a:pPr lvl="0"/>
            <a:r>
              <a:rPr lang="hr-HR" dirty="0">
                <a:solidFill>
                  <a:srgbClr val="000000"/>
                </a:solidFill>
              </a:rPr>
              <a:t>Zaključujemo da :</a:t>
            </a:r>
          </a:p>
          <a:p>
            <a:pPr lvl="1"/>
            <a:r>
              <a:rPr lang="pl-PL" dirty="0">
                <a:solidFill>
                  <a:srgbClr val="000000"/>
                </a:solidFill>
              </a:rPr>
              <a:t>Ako je n paran tada je jednak broj plavih i crvenih klupa i to jednak broju </a:t>
            </a:r>
            <a:r>
              <a:rPr lang="pl-PL" dirty="0">
                <a:solidFill>
                  <a:srgbClr val="FF0000"/>
                </a:solidFill>
              </a:rPr>
              <a:t>n div 2</a:t>
            </a:r>
          </a:p>
          <a:p>
            <a:pPr lvl="1"/>
            <a:r>
              <a:rPr lang="hr-HR" dirty="0">
                <a:solidFill>
                  <a:srgbClr val="000000"/>
                </a:solidFill>
              </a:rPr>
              <a:t>Ako je n neparan tada je broj plavih za jedan veći od broja crvenih klupa: (n-1) je paran i c=(n-1)div 2</a:t>
            </a:r>
          </a:p>
          <a:p>
            <a:pPr lvl="1"/>
            <a:r>
              <a:rPr lang="hr-HR" dirty="0">
                <a:solidFill>
                  <a:srgbClr val="000000"/>
                </a:solidFill>
              </a:rPr>
              <a:t>                                                           p=c+1</a:t>
            </a:r>
          </a:p>
          <a:p>
            <a:pPr>
              <a:buNone/>
            </a:pPr>
            <a:endParaRPr lang="hr-H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rtl="0"/>
            <a:r>
              <a:rPr lang="hr-HR" kern="1200" baseline="0" smtClean="0">
                <a:solidFill>
                  <a:srgbClr val="000000"/>
                </a:solidFill>
                <a:latin typeface="Calibri"/>
              </a:rPr>
              <a:t>Rješenje:</a:t>
            </a:r>
          </a:p>
        </p:txBody>
      </p:sp>
      <p:sp>
        <p:nvSpPr>
          <p:cNvPr id="3" name="Rezervirano mjesto teksta 2"/>
          <p:cNvSpPr>
            <a:spLocks noGrp="1"/>
          </p:cNvSpPr>
          <p:nvPr>
            <p:ph type="body" idx="1"/>
          </p:nvPr>
        </p:nvSpPr>
        <p:spPr>
          <a:xfrm>
            <a:off x="53752" y="1446238"/>
            <a:ext cx="9036496" cy="4608512"/>
          </a:xfrm>
        </p:spPr>
        <p:txBody>
          <a:bodyPr>
            <a:normAutofit/>
          </a:bodyPr>
          <a:lstStyle/>
          <a:p>
            <a:pPr marL="0" lvl="0" indent="0" rtl="0">
              <a:buNone/>
            </a:pPr>
            <a:r>
              <a:rPr lang="hr-HR" u="sng" kern="1200" baseline="0" dirty="0" smtClean="0">
                <a:solidFill>
                  <a:srgbClr val="000000"/>
                </a:solidFill>
                <a:latin typeface="Calibri"/>
              </a:rPr>
              <a:t>ulaz</a:t>
            </a:r>
            <a:r>
              <a:rPr lang="hr-HR" kern="1200" baseline="0" dirty="0" smtClean="0">
                <a:solidFill>
                  <a:srgbClr val="000000"/>
                </a:solidFill>
                <a:latin typeface="Calibri"/>
              </a:rPr>
              <a:t>(n);</a:t>
            </a:r>
          </a:p>
          <a:p>
            <a:pPr marL="0" lvl="0" indent="0" rtl="0">
              <a:buNone/>
            </a:pPr>
            <a:r>
              <a:rPr lang="pl-PL" u="sng" kern="1200" baseline="0" dirty="0" smtClean="0">
                <a:solidFill>
                  <a:srgbClr val="000000"/>
                </a:solidFill>
                <a:latin typeface="Calibri"/>
              </a:rPr>
              <a:t>ako</a:t>
            </a:r>
            <a:r>
              <a:rPr lang="pl-PL" kern="1200" baseline="0" dirty="0" smtClean="0">
                <a:solidFill>
                  <a:srgbClr val="000000"/>
                </a:solidFill>
                <a:latin typeface="Calibri"/>
              </a:rPr>
              <a:t> je n mod 2 =0 </a:t>
            </a:r>
            <a:r>
              <a:rPr lang="pl-PL" u="sng" kern="1200" baseline="0" dirty="0" smtClean="0">
                <a:solidFill>
                  <a:srgbClr val="000000"/>
                </a:solidFill>
                <a:latin typeface="Calibri"/>
              </a:rPr>
              <a:t>tada </a:t>
            </a:r>
          </a:p>
          <a:p>
            <a:pPr marL="457200" lvl="1" indent="0" rtl="0">
              <a:buNone/>
            </a:pPr>
            <a:r>
              <a:rPr lang="hr-HR" kern="1200" baseline="0" dirty="0" smtClean="0">
                <a:solidFill>
                  <a:srgbClr val="000000"/>
                </a:solidFill>
                <a:latin typeface="Calibri"/>
              </a:rPr>
              <a:t>{p=n  div 2;</a:t>
            </a:r>
          </a:p>
          <a:p>
            <a:pPr marL="0" lvl="1" indent="0" rtl="0">
              <a:buNone/>
            </a:pPr>
            <a:r>
              <a:rPr lang="pt-BR" kern="1200" baseline="0" dirty="0" smtClean="0">
                <a:solidFill>
                  <a:srgbClr val="000000"/>
                </a:solidFill>
                <a:latin typeface="Calibri"/>
              </a:rPr>
              <a:t> </a:t>
            </a:r>
            <a:r>
              <a:rPr lang="hr-HR" kern="1200" baseline="0" dirty="0" smtClean="0">
                <a:solidFill>
                  <a:srgbClr val="000000"/>
                </a:solidFill>
                <a:latin typeface="Calibri"/>
              </a:rPr>
              <a:t>    </a:t>
            </a:r>
            <a:r>
              <a:rPr lang="pt-BR" kern="1200" baseline="0" dirty="0" smtClean="0">
                <a:solidFill>
                  <a:srgbClr val="000000"/>
                </a:solidFill>
                <a:latin typeface="Calibri"/>
              </a:rPr>
              <a:t> c=n div 2; }                    ( ili c=p; )</a:t>
            </a:r>
            <a:endParaRPr lang="hr-HR" dirty="0">
              <a:solidFill>
                <a:srgbClr val="000000"/>
              </a:solidFill>
              <a:latin typeface="Calibri"/>
            </a:endParaRPr>
          </a:p>
          <a:p>
            <a:pPr marL="0" lvl="1" indent="0" rtl="0">
              <a:buNone/>
            </a:pPr>
            <a:r>
              <a:rPr lang="hr-HR" u="sng" kern="1200" baseline="0" dirty="0" smtClean="0">
                <a:solidFill>
                  <a:srgbClr val="000000"/>
                </a:solidFill>
                <a:latin typeface="Calibri"/>
              </a:rPr>
              <a:t>inače</a:t>
            </a:r>
          </a:p>
          <a:p>
            <a:pPr marL="457200" lvl="1" indent="0" rtl="0">
              <a:buNone/>
            </a:pPr>
            <a:r>
              <a:rPr lang="hr-HR" kern="1200" baseline="0" dirty="0" smtClean="0">
                <a:solidFill>
                  <a:srgbClr val="000000"/>
                </a:solidFill>
                <a:latin typeface="Calibri"/>
              </a:rPr>
              <a:t> {c=(n-1)div 2;</a:t>
            </a:r>
          </a:p>
          <a:p>
            <a:pPr marL="457200" lvl="1" indent="0" rtl="0">
              <a:buNone/>
            </a:pPr>
            <a:r>
              <a:rPr lang="hr-HR" kern="1200" baseline="0" dirty="0" smtClean="0">
                <a:solidFill>
                  <a:srgbClr val="000000"/>
                </a:solidFill>
                <a:latin typeface="Calibri"/>
              </a:rPr>
              <a:t>   p=c+1;}</a:t>
            </a:r>
          </a:p>
          <a:p>
            <a:pPr marL="0" lvl="1" indent="0" rtl="0">
              <a:buNone/>
            </a:pPr>
            <a:r>
              <a:rPr lang="hr-HR" u="sng" kern="1200" baseline="0" dirty="0" smtClean="0">
                <a:solidFill>
                  <a:srgbClr val="000000"/>
                </a:solidFill>
                <a:latin typeface="Calibri"/>
              </a:rPr>
              <a:t>izlaz </a:t>
            </a:r>
            <a:r>
              <a:rPr lang="hr-HR" kern="1200" baseline="0" dirty="0" smtClean="0">
                <a:solidFill>
                  <a:srgbClr val="000000"/>
                </a:solidFill>
                <a:latin typeface="Calibri"/>
              </a:rPr>
              <a:t>(‘ potrebno je ‘ , c, ‘ crvenih klupa i ‘ ,p,’plavih klupa’);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Ljetni </a:t>
            </a:r>
            <a:r>
              <a:rPr lang="hr-HR" dirty="0"/>
              <a:t>rok, </a:t>
            </a:r>
            <a:r>
              <a:rPr lang="hr-HR" dirty="0" smtClean="0"/>
              <a:t>2012., </a:t>
            </a:r>
            <a:r>
              <a:rPr lang="hr-HR" dirty="0"/>
              <a:t>zadatak </a:t>
            </a:r>
            <a:r>
              <a:rPr lang="hr-HR" dirty="0" smtClean="0"/>
              <a:t>36</a:t>
            </a:r>
            <a:endParaRPr lang="hr-HR" dirty="0"/>
          </a:p>
        </p:txBody>
      </p:sp>
      <p:sp>
        <p:nvSpPr>
          <p:cNvPr id="6" name="Rezervirano mjesto sadržaja 5"/>
          <p:cNvSpPr>
            <a:spLocks noGrp="1"/>
          </p:cNvSpPr>
          <p:nvPr>
            <p:ph idx="1"/>
          </p:nvPr>
        </p:nvSpPr>
        <p:spPr>
          <a:xfrm>
            <a:off x="433208" y="1417638"/>
            <a:ext cx="8229600" cy="4525963"/>
          </a:xfrm>
        </p:spPr>
        <p:txBody>
          <a:bodyPr>
            <a:normAutofit fontScale="85000" lnSpcReduction="20000"/>
          </a:bodyPr>
          <a:lstStyle/>
          <a:p>
            <a:pPr marL="0" indent="0">
              <a:buNone/>
            </a:pPr>
            <a:r>
              <a:rPr lang="sv-SE" sz="2600" dirty="0"/>
              <a:t>Jedna specijalna vrsta virusa razmnožava se na način da se svakih sat vremena svaki virus</a:t>
            </a:r>
            <a:r>
              <a:rPr lang="hr-HR" sz="2600" dirty="0"/>
              <a:t> podijeli na točno tri nova virusa. U laboratoriju su nabavili jedan takav virus. Napišite program u </a:t>
            </a:r>
            <a:r>
              <a:rPr lang="hr-HR" sz="2600" dirty="0" err="1"/>
              <a:t>pseudojeziku</a:t>
            </a:r>
            <a:r>
              <a:rPr lang="hr-HR" sz="2600" dirty="0"/>
              <a:t> koji će ispisivati koliko najmanje sati </a:t>
            </a:r>
            <a:r>
              <a:rPr lang="hr-HR" sz="2600" b="1" i="1" dirty="0"/>
              <a:t>s </a:t>
            </a:r>
            <a:r>
              <a:rPr lang="hr-HR" sz="2600" dirty="0"/>
              <a:t>djelatnici laboratorija moraju čekati kako bi imali </a:t>
            </a:r>
            <a:r>
              <a:rPr lang="hr-HR" sz="2600" b="1" i="1" dirty="0"/>
              <a:t>n </a:t>
            </a:r>
            <a:r>
              <a:rPr lang="hr-HR" sz="2600" dirty="0"/>
              <a:t>takvih virusa.</a:t>
            </a:r>
          </a:p>
          <a:p>
            <a:pPr marL="333375" indent="0">
              <a:spcBef>
                <a:spcPts val="0"/>
              </a:spcBef>
              <a:buNone/>
            </a:pPr>
            <a:endParaRPr lang="hr-HR" sz="2600" b="1" u="sng" dirty="0" smtClean="0">
              <a:latin typeface="Courier New" panose="02070309020205020404" pitchFamily="49" charset="0"/>
              <a:cs typeface="Courier New" panose="02070309020205020404" pitchFamily="49" charset="0"/>
            </a:endParaRPr>
          </a:p>
          <a:p>
            <a:pPr>
              <a:buNone/>
            </a:pPr>
            <a:r>
              <a:rPr lang="hr-HR" sz="2400" dirty="0"/>
              <a:t>{</a:t>
            </a:r>
          </a:p>
          <a:p>
            <a:pPr>
              <a:buNone/>
            </a:pPr>
            <a:r>
              <a:rPr lang="hr-HR" sz="2400" dirty="0"/>
              <a:t>ulaz (n);</a:t>
            </a:r>
          </a:p>
          <a:p>
            <a:pPr>
              <a:buNone/>
            </a:pPr>
            <a:r>
              <a:rPr lang="hr-HR" sz="2400" dirty="0"/>
              <a:t>s:=0;</a:t>
            </a:r>
          </a:p>
          <a:p>
            <a:pPr>
              <a:buNone/>
            </a:pPr>
            <a:r>
              <a:rPr lang="hr-HR" sz="2400" dirty="0"/>
              <a:t>broj:=1;</a:t>
            </a:r>
          </a:p>
          <a:p>
            <a:pPr>
              <a:buNone/>
            </a:pPr>
            <a:r>
              <a:rPr lang="hr-HR" sz="2400" dirty="0"/>
              <a:t>dok je broj&lt;n činiti</a:t>
            </a:r>
          </a:p>
          <a:p>
            <a:pPr>
              <a:buNone/>
            </a:pPr>
            <a:r>
              <a:rPr lang="hr-HR" sz="2400" dirty="0"/>
              <a:t>  { broj:=broj*3; ……………u svakom satu broj virusa se </a:t>
            </a:r>
            <a:r>
              <a:rPr lang="hr-HR" sz="2400" dirty="0" err="1"/>
              <a:t>utorostuči</a:t>
            </a:r>
            <a:endParaRPr lang="hr-HR" sz="2400" dirty="0"/>
          </a:p>
          <a:p>
            <a:pPr>
              <a:buNone/>
            </a:pPr>
            <a:r>
              <a:rPr lang="hr-HR" sz="2400" dirty="0"/>
              <a:t>    s:=s+1; } ………………brojimo  sate</a:t>
            </a:r>
          </a:p>
          <a:p>
            <a:pPr>
              <a:buNone/>
            </a:pPr>
            <a:r>
              <a:rPr lang="hr-HR" sz="2400" dirty="0"/>
              <a:t>izlaz(s);</a:t>
            </a:r>
          </a:p>
          <a:p>
            <a:pPr>
              <a:buNone/>
            </a:pPr>
            <a:r>
              <a:rPr lang="hr-HR" sz="2400" dirty="0"/>
              <a:t>}</a:t>
            </a:r>
          </a:p>
          <a:p>
            <a:pPr marL="0" indent="0">
              <a:buNone/>
            </a:pPr>
            <a:endParaRPr lang="hr-HR" sz="1500" dirty="0"/>
          </a:p>
          <a:p>
            <a:pPr marL="0" indent="0">
              <a:buNone/>
            </a:pPr>
            <a:endParaRPr lang="hr-H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4068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23528" y="260648"/>
            <a:ext cx="8496944" cy="4752528"/>
          </a:xfrm>
        </p:spPr>
        <p:txBody>
          <a:bodyPr>
            <a:normAutofit fontScale="55000" lnSpcReduction="20000"/>
          </a:bodyPr>
          <a:lstStyle/>
          <a:p>
            <a:pPr>
              <a:buNone/>
            </a:pPr>
            <a:r>
              <a:rPr lang="hr-HR" dirty="0"/>
              <a:t>Rješenje:</a:t>
            </a:r>
          </a:p>
          <a:p>
            <a:pPr>
              <a:buNone/>
            </a:pPr>
            <a:r>
              <a:rPr lang="hr-HR" dirty="0"/>
              <a:t>na početku 1 virus</a:t>
            </a:r>
          </a:p>
          <a:p>
            <a:pPr>
              <a:buNone/>
            </a:pPr>
            <a:r>
              <a:rPr lang="hr-HR" dirty="0"/>
              <a:t>za 1 sat 3 virusa</a:t>
            </a:r>
          </a:p>
          <a:p>
            <a:pPr>
              <a:buNone/>
            </a:pPr>
            <a:r>
              <a:rPr lang="hr-HR" dirty="0"/>
              <a:t>za 2 sata svaki se podjeli na 3 virusa , dakle 9 virusa</a:t>
            </a:r>
          </a:p>
          <a:p>
            <a:pPr>
              <a:buNone/>
            </a:pPr>
            <a:r>
              <a:rPr lang="hr-HR" dirty="0"/>
              <a:t>za 3 sata imamo 27 virusa  dakle 3</a:t>
            </a:r>
            <a:r>
              <a:rPr lang="hr-HR" baseline="30000" dirty="0"/>
              <a:t>3</a:t>
            </a:r>
            <a:endParaRPr lang="hr-HR" dirty="0"/>
          </a:p>
          <a:p>
            <a:pPr>
              <a:buNone/>
            </a:pPr>
            <a:r>
              <a:rPr lang="hr-HR" dirty="0"/>
              <a:t> </a:t>
            </a:r>
          </a:p>
          <a:p>
            <a:pPr>
              <a:buNone/>
            </a:pPr>
            <a:r>
              <a:rPr lang="hr-HR" dirty="0"/>
              <a:t>za s sati 3</a:t>
            </a:r>
            <a:r>
              <a:rPr lang="hr-HR" baseline="30000" dirty="0"/>
              <a:t>s</a:t>
            </a:r>
            <a:r>
              <a:rPr lang="hr-HR" dirty="0"/>
              <a:t>   pa moramo samo vidjeti kada će 3</a:t>
            </a:r>
            <a:r>
              <a:rPr lang="hr-HR" baseline="30000" dirty="0"/>
              <a:t>s</a:t>
            </a:r>
            <a:r>
              <a:rPr lang="hr-HR" dirty="0"/>
              <a:t> biti &gt;= n</a:t>
            </a:r>
          </a:p>
          <a:p>
            <a:pPr>
              <a:buNone/>
            </a:pPr>
            <a:r>
              <a:rPr lang="hr-HR" dirty="0"/>
              <a:t>{</a:t>
            </a:r>
          </a:p>
          <a:p>
            <a:pPr>
              <a:buNone/>
            </a:pPr>
            <a:r>
              <a:rPr lang="hr-HR" dirty="0"/>
              <a:t>ulaz (n);</a:t>
            </a:r>
          </a:p>
          <a:p>
            <a:pPr>
              <a:buNone/>
            </a:pPr>
            <a:r>
              <a:rPr lang="hr-HR" dirty="0"/>
              <a:t>s</a:t>
            </a:r>
            <a:r>
              <a:rPr lang="hr-HR" dirty="0" smtClean="0"/>
              <a:t>:=0;</a:t>
            </a:r>
            <a:endParaRPr lang="hr-HR" dirty="0"/>
          </a:p>
          <a:p>
            <a:pPr>
              <a:buNone/>
            </a:pPr>
            <a:r>
              <a:rPr lang="hr-HR" dirty="0"/>
              <a:t>broj:=1;</a:t>
            </a:r>
          </a:p>
          <a:p>
            <a:pPr>
              <a:buNone/>
            </a:pPr>
            <a:r>
              <a:rPr lang="hr-HR" dirty="0"/>
              <a:t>dok je broj&lt;n činiti</a:t>
            </a:r>
          </a:p>
          <a:p>
            <a:pPr>
              <a:buNone/>
            </a:pPr>
            <a:r>
              <a:rPr lang="hr-HR" dirty="0"/>
              <a:t>  { broj:=broj*3</a:t>
            </a:r>
            <a:r>
              <a:rPr lang="hr-HR" dirty="0" smtClean="0"/>
              <a:t>; ……………u svakom satu broj virusa se </a:t>
            </a:r>
            <a:r>
              <a:rPr lang="hr-HR" dirty="0" err="1" smtClean="0"/>
              <a:t>utorostuči</a:t>
            </a:r>
            <a:endParaRPr lang="hr-HR" dirty="0"/>
          </a:p>
          <a:p>
            <a:pPr>
              <a:buNone/>
            </a:pPr>
            <a:r>
              <a:rPr lang="hr-HR" dirty="0"/>
              <a:t>    s:=s+1; </a:t>
            </a:r>
            <a:r>
              <a:rPr lang="hr-HR" dirty="0" smtClean="0"/>
              <a:t>} ………………brojimo  sate</a:t>
            </a:r>
            <a:endParaRPr lang="hr-HR" dirty="0"/>
          </a:p>
          <a:p>
            <a:pPr>
              <a:buNone/>
            </a:pPr>
            <a:r>
              <a:rPr lang="hr-HR" dirty="0"/>
              <a:t>izlaz(s);</a:t>
            </a:r>
          </a:p>
          <a:p>
            <a:pPr>
              <a:buNone/>
            </a:pPr>
            <a:r>
              <a:rPr lang="hr-HR" dirty="0"/>
              <a:t>}</a:t>
            </a:r>
          </a:p>
          <a:p>
            <a:pPr>
              <a:buNone/>
            </a:pP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Algoritmi za maturu</a:t>
            </a:r>
            <a:endParaRPr lang="hr-HR" dirty="0"/>
          </a:p>
        </p:txBody>
      </p:sp>
      <p:sp>
        <p:nvSpPr>
          <p:cNvPr id="5" name="Rezervirano mjesto sadržaja 4"/>
          <p:cNvSpPr>
            <a:spLocks noGrp="1"/>
          </p:cNvSpPr>
          <p:nvPr>
            <p:ph idx="1"/>
          </p:nvPr>
        </p:nvSpPr>
        <p:spPr/>
        <p:txBody>
          <a:bodyPr>
            <a:normAutofit lnSpcReduction="10000"/>
          </a:bodyPr>
          <a:lstStyle/>
          <a:p>
            <a:r>
              <a:rPr lang="hr-HR" dirty="0" smtClean="0"/>
              <a:t> zamjenu </a:t>
            </a:r>
            <a:r>
              <a:rPr lang="hr-HR" dirty="0"/>
              <a:t>sadržaja dviju varijabli</a:t>
            </a:r>
          </a:p>
          <a:p>
            <a:r>
              <a:rPr lang="pl-PL" dirty="0" smtClean="0"/>
              <a:t> </a:t>
            </a:r>
            <a:r>
              <a:rPr lang="pl-PL" dirty="0"/>
              <a:t>prebrojavanje prema zadanome kriteriju</a:t>
            </a:r>
          </a:p>
          <a:p>
            <a:r>
              <a:rPr lang="pl-PL" dirty="0" smtClean="0"/>
              <a:t> za </a:t>
            </a:r>
            <a:r>
              <a:rPr lang="pl-PL" dirty="0"/>
              <a:t>zbrajanje prema zadanome kriteriju</a:t>
            </a:r>
          </a:p>
          <a:p>
            <a:r>
              <a:rPr lang="pl-PL" dirty="0" smtClean="0"/>
              <a:t> za </a:t>
            </a:r>
            <a:r>
              <a:rPr lang="pl-PL" dirty="0"/>
              <a:t>pretraživanje prema zadanome kriteriju</a:t>
            </a:r>
          </a:p>
          <a:p>
            <a:r>
              <a:rPr lang="hr-HR" dirty="0" smtClean="0"/>
              <a:t> za </a:t>
            </a:r>
            <a:r>
              <a:rPr lang="hr-HR" dirty="0"/>
              <a:t>izračun srednje vrijednosti brojeva</a:t>
            </a:r>
          </a:p>
          <a:p>
            <a:r>
              <a:rPr lang="pl-PL" dirty="0" smtClean="0"/>
              <a:t> za </a:t>
            </a:r>
            <a:r>
              <a:rPr lang="pl-PL" dirty="0"/>
              <a:t>traženje najmanjega i najvećega </a:t>
            </a:r>
            <a:r>
              <a:rPr lang="pl-PL" dirty="0" smtClean="0"/>
              <a:t>među </a:t>
            </a:r>
            <a:r>
              <a:rPr lang="hr-HR" dirty="0" smtClean="0"/>
              <a:t>(</a:t>
            </a:r>
            <a:r>
              <a:rPr lang="hr-HR" dirty="0"/>
              <a:t>učitanim) brojevima</a:t>
            </a:r>
          </a:p>
          <a:p>
            <a:r>
              <a:rPr lang="pl-PL" dirty="0" smtClean="0"/>
              <a:t> </a:t>
            </a:r>
            <a:r>
              <a:rPr lang="pl-PL" dirty="0"/>
              <a:t>za rad s prirodnim brojevima</a:t>
            </a:r>
            <a:endParaRPr lang="hr-HR" dirty="0"/>
          </a:p>
        </p:txBody>
      </p:sp>
    </p:spTree>
    <p:extLst>
      <p:ext uri="{BB962C8B-B14F-4D97-AF65-F5344CB8AC3E}">
        <p14:creationId xmlns:p14="http://schemas.microsoft.com/office/powerpoint/2010/main" val="35715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Ljetni rok</a:t>
            </a:r>
            <a:r>
              <a:rPr lang="hr-HR" dirty="0"/>
              <a:t>, </a:t>
            </a:r>
            <a:r>
              <a:rPr lang="hr-HR" dirty="0" smtClean="0"/>
              <a:t>2013., </a:t>
            </a:r>
            <a:r>
              <a:rPr lang="hr-HR" dirty="0"/>
              <a:t>zadatak </a:t>
            </a:r>
            <a:r>
              <a:rPr lang="hr-HR" dirty="0" smtClean="0"/>
              <a:t>35</a:t>
            </a:r>
            <a:endParaRPr lang="hr-HR" dirty="0"/>
          </a:p>
        </p:txBody>
      </p:sp>
      <p:sp>
        <p:nvSpPr>
          <p:cNvPr id="6" name="Rezervirano mjesto sadržaja 5"/>
          <p:cNvSpPr>
            <a:spLocks noGrp="1"/>
          </p:cNvSpPr>
          <p:nvPr>
            <p:ph idx="1"/>
          </p:nvPr>
        </p:nvSpPr>
        <p:spPr/>
        <p:txBody>
          <a:bodyPr>
            <a:normAutofit fontScale="92500" lnSpcReduction="20000"/>
          </a:bodyPr>
          <a:lstStyle/>
          <a:p>
            <a:pPr marL="0" indent="0">
              <a:buNone/>
            </a:pPr>
            <a:r>
              <a:rPr lang="hr-HR" dirty="0"/>
              <a:t>Napišite program u </a:t>
            </a:r>
            <a:r>
              <a:rPr lang="hr-HR" dirty="0" err="1"/>
              <a:t>pseudojeziku</a:t>
            </a:r>
            <a:r>
              <a:rPr lang="hr-HR" dirty="0"/>
              <a:t> koji učitava tri broja </a:t>
            </a:r>
            <a:r>
              <a:rPr lang="hr-HR" b="1" dirty="0"/>
              <a:t>a</a:t>
            </a:r>
            <a:r>
              <a:rPr lang="hr-HR" dirty="0"/>
              <a:t>, </a:t>
            </a:r>
            <a:r>
              <a:rPr lang="hr-HR" b="1" dirty="0"/>
              <a:t>b</a:t>
            </a:r>
            <a:r>
              <a:rPr lang="hr-HR" dirty="0"/>
              <a:t>, </a:t>
            </a:r>
            <a:r>
              <a:rPr lang="hr-HR" b="1" dirty="0"/>
              <a:t>c </a:t>
            </a:r>
            <a:r>
              <a:rPr lang="hr-HR" dirty="0"/>
              <a:t>i ispisuje najvećega od njih</a:t>
            </a:r>
            <a:r>
              <a:rPr lang="hr-HR" dirty="0" smtClean="0"/>
              <a:t>. Učitana </a:t>
            </a:r>
            <a:r>
              <a:rPr lang="hr-HR" dirty="0"/>
              <a:t>tri broja sigurno su različita</a:t>
            </a:r>
            <a:r>
              <a:rPr lang="hr-HR" dirty="0" smtClean="0"/>
              <a:t>.</a:t>
            </a:r>
          </a:p>
          <a:p>
            <a:pPr marL="272654" indent="0">
              <a:spcBef>
                <a:spcPts val="45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(a, b, c);</a:t>
            </a:r>
          </a:p>
          <a:p>
            <a:pPr marL="272654" indent="0">
              <a:spcBef>
                <a:spcPts val="450"/>
              </a:spcBef>
              <a:buNone/>
            </a:pPr>
            <a:r>
              <a:rPr lang="hr-HR" dirty="0" smtClean="0">
                <a:latin typeface="Courier New" panose="02070309020205020404" pitchFamily="49" charset="0"/>
                <a:cs typeface="Courier New" panose="02070309020205020404" pitchFamily="49" charset="0"/>
              </a:rPr>
              <a:t>najveći:=</a:t>
            </a:r>
            <a:r>
              <a:rPr lang="hr-HR" dirty="0">
                <a:latin typeface="Courier New" panose="02070309020205020404" pitchFamily="49" charset="0"/>
                <a:cs typeface="Courier New" panose="02070309020205020404" pitchFamily="49" charset="0"/>
              </a:rPr>
              <a:t>a;</a:t>
            </a:r>
          </a:p>
          <a:p>
            <a:pPr marL="272654" indent="0">
              <a:spcBef>
                <a:spcPts val="450"/>
              </a:spcBef>
              <a:buNone/>
            </a:pPr>
            <a:r>
              <a:rPr lang="hr-HR" b="1" u="sng" dirty="0">
                <a:latin typeface="Courier New" panose="02070309020205020404" pitchFamily="49" charset="0"/>
                <a:cs typeface="Courier New" panose="02070309020205020404" pitchFamily="49" charset="0"/>
              </a:rPr>
              <a:t>ako je</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b&gt;najveći </a:t>
            </a:r>
            <a:r>
              <a:rPr lang="hr-HR" b="1" u="sng" dirty="0">
                <a:latin typeface="Courier New" panose="02070309020205020404" pitchFamily="49" charset="0"/>
                <a:cs typeface="Courier New" panose="02070309020205020404" pitchFamily="49" charset="0"/>
              </a:rPr>
              <a:t>onda</a:t>
            </a:r>
          </a:p>
          <a:p>
            <a:pPr marL="272654" indent="0">
              <a:spcBef>
                <a:spcPts val="450"/>
              </a:spcBef>
              <a:buNone/>
            </a:pP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najveći:=</a:t>
            </a:r>
            <a:r>
              <a:rPr lang="hr-HR" dirty="0">
                <a:latin typeface="Courier New" panose="02070309020205020404" pitchFamily="49" charset="0"/>
                <a:cs typeface="Courier New" panose="02070309020205020404" pitchFamily="49" charset="0"/>
              </a:rPr>
              <a:t>b;</a:t>
            </a:r>
          </a:p>
          <a:p>
            <a:pPr marL="272654" indent="0">
              <a:spcBef>
                <a:spcPts val="450"/>
              </a:spcBef>
              <a:buNone/>
            </a:pPr>
            <a:r>
              <a:rPr lang="hr-HR" b="1" u="sng" dirty="0">
                <a:latin typeface="Courier New" panose="02070309020205020404" pitchFamily="49" charset="0"/>
                <a:cs typeface="Courier New" panose="02070309020205020404" pitchFamily="49" charset="0"/>
              </a:rPr>
              <a:t>ako je</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c&gt;najveći </a:t>
            </a:r>
            <a:r>
              <a:rPr lang="hr-HR" b="1" u="sng" dirty="0">
                <a:latin typeface="Courier New" panose="02070309020205020404" pitchFamily="49" charset="0"/>
                <a:cs typeface="Courier New" panose="02070309020205020404" pitchFamily="49" charset="0"/>
              </a:rPr>
              <a:t>onda</a:t>
            </a:r>
          </a:p>
          <a:p>
            <a:pPr marL="272654" indent="0">
              <a:spcBef>
                <a:spcPts val="450"/>
              </a:spcBef>
              <a:buNone/>
            </a:pP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najveći:=</a:t>
            </a:r>
            <a:r>
              <a:rPr lang="hr-HR" dirty="0">
                <a:latin typeface="Courier New" panose="02070309020205020404" pitchFamily="49" charset="0"/>
                <a:cs typeface="Courier New" panose="02070309020205020404" pitchFamily="49" charset="0"/>
              </a:rPr>
              <a:t>c;</a:t>
            </a:r>
          </a:p>
          <a:p>
            <a:pPr marL="272654" indent="0">
              <a:spcBef>
                <a:spcPts val="45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najveći);</a:t>
            </a:r>
            <a:endParaRPr lang="hr-HR" dirty="0">
              <a:latin typeface="Courier New" panose="02070309020205020404" pitchFamily="49" charset="0"/>
              <a:cs typeface="Courier New" panose="02070309020205020404" pitchFamily="49" charset="0"/>
            </a:endParaRPr>
          </a:p>
          <a:p>
            <a:pPr marL="0" indent="0">
              <a:buNone/>
            </a:pPr>
            <a:endParaRPr lang="hr-H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556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Jesenski rok</a:t>
            </a:r>
            <a:r>
              <a:rPr lang="hr-HR" dirty="0"/>
              <a:t>, </a:t>
            </a:r>
            <a:r>
              <a:rPr lang="hr-HR" dirty="0" smtClean="0"/>
              <a:t>2014., </a:t>
            </a:r>
            <a:r>
              <a:rPr lang="hr-HR" dirty="0"/>
              <a:t>zadatak </a:t>
            </a:r>
            <a:r>
              <a:rPr lang="hr-HR" dirty="0" smtClean="0"/>
              <a:t>35</a:t>
            </a:r>
            <a:endParaRPr lang="hr-HR" dirty="0"/>
          </a:p>
        </p:txBody>
      </p:sp>
      <p:sp>
        <p:nvSpPr>
          <p:cNvPr id="6" name="Rezervirano mjesto sadržaja 5"/>
          <p:cNvSpPr>
            <a:spLocks noGrp="1"/>
          </p:cNvSpPr>
          <p:nvPr>
            <p:ph idx="1"/>
          </p:nvPr>
        </p:nvSpPr>
        <p:spPr/>
        <p:txBody>
          <a:bodyPr>
            <a:normAutofit fontScale="70000" lnSpcReduction="20000"/>
          </a:bodyPr>
          <a:lstStyle/>
          <a:p>
            <a:pPr marL="0" indent="0">
              <a:buNone/>
            </a:pPr>
            <a:r>
              <a:rPr lang="hr-HR" dirty="0"/>
              <a:t>Neka je </a:t>
            </a:r>
            <a:r>
              <a:rPr lang="hr-HR" b="1" dirty="0"/>
              <a:t>n </a:t>
            </a:r>
            <a:r>
              <a:rPr lang="hr-HR" dirty="0"/>
              <a:t>troznamenkasti prirodni broj. S </a:t>
            </a:r>
            <a:r>
              <a:rPr lang="hr-HR" b="1" dirty="0"/>
              <a:t>x </a:t>
            </a:r>
            <a:r>
              <a:rPr lang="hr-HR" dirty="0"/>
              <a:t>označimo broj sastavljen od prvih dviju </a:t>
            </a:r>
            <a:r>
              <a:rPr lang="hr-HR" dirty="0" smtClean="0"/>
              <a:t>znamenaka broja </a:t>
            </a:r>
            <a:r>
              <a:rPr lang="hr-HR" b="1" dirty="0"/>
              <a:t>n</a:t>
            </a:r>
            <a:r>
              <a:rPr lang="hr-HR" dirty="0"/>
              <a:t>, a s </a:t>
            </a:r>
            <a:r>
              <a:rPr lang="hr-HR" b="1" dirty="0"/>
              <a:t>y </a:t>
            </a:r>
            <a:r>
              <a:rPr lang="hr-HR" dirty="0"/>
              <a:t>broj sastavljen od posljednjih dviju znamenaka broja </a:t>
            </a:r>
            <a:r>
              <a:rPr lang="hr-HR" b="1" dirty="0"/>
              <a:t>n</a:t>
            </a:r>
            <a:r>
              <a:rPr lang="hr-HR" dirty="0"/>
              <a:t>. Ako je, primjerice</a:t>
            </a:r>
            <a:r>
              <a:rPr lang="hr-HR" dirty="0" smtClean="0"/>
              <a:t>, </a:t>
            </a:r>
            <a:r>
              <a:rPr lang="hr-HR" b="1" dirty="0" smtClean="0"/>
              <a:t>n </a:t>
            </a:r>
            <a:r>
              <a:rPr lang="hr-HR" dirty="0"/>
              <a:t>= 158, onda je </a:t>
            </a:r>
            <a:r>
              <a:rPr lang="hr-HR" b="1" dirty="0"/>
              <a:t>x </a:t>
            </a:r>
            <a:r>
              <a:rPr lang="hr-HR" dirty="0"/>
              <a:t>= 15, a </a:t>
            </a:r>
            <a:r>
              <a:rPr lang="hr-HR" b="1" dirty="0"/>
              <a:t>y </a:t>
            </a:r>
            <a:r>
              <a:rPr lang="hr-HR" dirty="0"/>
              <a:t>= 58. Napišite pseudokôd koji će unositi </a:t>
            </a:r>
            <a:r>
              <a:rPr lang="hr-HR" dirty="0" smtClean="0"/>
              <a:t>troznamenkasti prirodni </a:t>
            </a:r>
            <a:r>
              <a:rPr lang="hr-HR" dirty="0"/>
              <a:t>broj </a:t>
            </a:r>
            <a:r>
              <a:rPr lang="hr-HR" b="1" dirty="0"/>
              <a:t>n </a:t>
            </a:r>
            <a:r>
              <a:rPr lang="hr-HR" dirty="0"/>
              <a:t>i ispisivati veći broj od brojeva </a:t>
            </a:r>
            <a:r>
              <a:rPr lang="hr-HR" b="1" dirty="0"/>
              <a:t>x </a:t>
            </a:r>
            <a:r>
              <a:rPr lang="hr-HR" dirty="0"/>
              <a:t>i </a:t>
            </a:r>
            <a:r>
              <a:rPr lang="hr-HR" b="1" dirty="0"/>
              <a:t>y</a:t>
            </a:r>
            <a:r>
              <a:rPr lang="hr-HR" dirty="0" smtClean="0"/>
              <a:t>.</a:t>
            </a:r>
          </a:p>
          <a:p>
            <a:pPr marL="270000" indent="0">
              <a:lnSpc>
                <a:spcPct val="120000"/>
              </a:lnSpc>
              <a:spcBef>
                <a:spcPts val="450"/>
              </a:spcBef>
              <a:buNone/>
            </a:pP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n);</a:t>
            </a: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x := n </a:t>
            </a:r>
            <a:r>
              <a:rPr lang="hr-HR" b="1" u="sng" dirty="0">
                <a:latin typeface="Courier New" panose="02070309020205020404" pitchFamily="49" charset="0"/>
                <a:cs typeface="Courier New" panose="02070309020205020404" pitchFamily="49" charset="0"/>
              </a:rPr>
              <a:t>div</a:t>
            </a:r>
            <a:r>
              <a:rPr lang="hr-HR" dirty="0">
                <a:latin typeface="Courier New" panose="02070309020205020404" pitchFamily="49" charset="0"/>
                <a:cs typeface="Courier New" panose="02070309020205020404" pitchFamily="49" charset="0"/>
              </a:rPr>
              <a:t> 10;</a:t>
            </a: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y := n </a:t>
            </a:r>
            <a:r>
              <a:rPr lang="hr-HR" b="1" u="sng" dirty="0" err="1">
                <a:latin typeface="Courier New" panose="02070309020205020404" pitchFamily="49" charset="0"/>
                <a:cs typeface="Courier New" panose="02070309020205020404" pitchFamily="49" charset="0"/>
              </a:rPr>
              <a:t>mod</a:t>
            </a:r>
            <a:r>
              <a:rPr lang="hr-HR" dirty="0">
                <a:latin typeface="Courier New" panose="02070309020205020404" pitchFamily="49" charset="0"/>
                <a:cs typeface="Courier New" panose="02070309020205020404" pitchFamily="49" charset="0"/>
              </a:rPr>
              <a:t> 100;</a:t>
            </a:r>
          </a:p>
          <a:p>
            <a:pPr marL="270000" indent="0">
              <a:lnSpc>
                <a:spcPct val="120000"/>
              </a:lnSpc>
              <a:spcBef>
                <a:spcPts val="0"/>
              </a:spcBef>
              <a:buNone/>
            </a:pPr>
            <a:r>
              <a:rPr lang="hr-HR" b="1" u="sng" dirty="0">
                <a:latin typeface="Courier New" panose="02070309020205020404" pitchFamily="49" charset="0"/>
                <a:cs typeface="Courier New" panose="02070309020205020404" pitchFamily="49" charset="0"/>
              </a:rPr>
              <a:t>ako je</a:t>
            </a:r>
            <a:r>
              <a:rPr lang="hr-HR" dirty="0">
                <a:latin typeface="Courier New" panose="02070309020205020404" pitchFamily="49" charset="0"/>
                <a:cs typeface="Courier New" panose="02070309020205020404" pitchFamily="49" charset="0"/>
              </a:rPr>
              <a:t> x &gt; y </a:t>
            </a:r>
            <a:r>
              <a:rPr lang="hr-HR" b="1" u="sng" dirty="0">
                <a:latin typeface="Courier New" panose="02070309020205020404" pitchFamily="49" charset="0"/>
                <a:cs typeface="Courier New" panose="02070309020205020404" pitchFamily="49" charset="0"/>
              </a:rPr>
              <a:t>onda</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 (x</a:t>
            </a:r>
            <a:r>
              <a:rPr lang="hr-HR" dirty="0">
                <a:latin typeface="Courier New" panose="02070309020205020404" pitchFamily="49" charset="0"/>
                <a:cs typeface="Courier New" panose="02070309020205020404" pitchFamily="49" charset="0"/>
              </a:rPr>
              <a:t>)</a:t>
            </a:r>
          </a:p>
          <a:p>
            <a:pPr marL="270000" indent="0">
              <a:lnSpc>
                <a:spcPct val="120000"/>
              </a:lnSpc>
              <a:spcBef>
                <a:spcPts val="0"/>
              </a:spcBef>
              <a:buNone/>
            </a:pPr>
            <a:r>
              <a:rPr lang="hr-HR" b="1" u="sng" dirty="0">
                <a:latin typeface="Courier New" panose="02070309020205020404" pitchFamily="49" charset="0"/>
                <a:cs typeface="Courier New" panose="02070309020205020404" pitchFamily="49" charset="0"/>
              </a:rPr>
              <a:t>inače</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 (y</a:t>
            </a:r>
            <a:r>
              <a:rPr lang="hr-HR"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8256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Jesenski </a:t>
            </a:r>
            <a:r>
              <a:rPr lang="hr-HR" dirty="0"/>
              <a:t>rok, </a:t>
            </a:r>
            <a:r>
              <a:rPr lang="hr-HR" dirty="0" smtClean="0"/>
              <a:t>2012., </a:t>
            </a:r>
            <a:r>
              <a:rPr lang="hr-HR" dirty="0"/>
              <a:t>zadatak </a:t>
            </a:r>
            <a:r>
              <a:rPr lang="hr-HR" dirty="0" smtClean="0"/>
              <a:t>36</a:t>
            </a:r>
            <a:endParaRPr lang="hr-HR" dirty="0"/>
          </a:p>
        </p:txBody>
      </p:sp>
      <p:sp>
        <p:nvSpPr>
          <p:cNvPr id="6" name="Rezervirano mjesto sadržaja 5"/>
          <p:cNvSpPr>
            <a:spLocks noGrp="1"/>
          </p:cNvSpPr>
          <p:nvPr>
            <p:ph idx="1"/>
          </p:nvPr>
        </p:nvSpPr>
        <p:spPr>
          <a:xfrm>
            <a:off x="457200" y="1392518"/>
            <a:ext cx="8229600" cy="4525963"/>
          </a:xfrm>
        </p:spPr>
        <p:txBody>
          <a:bodyPr>
            <a:normAutofit fontScale="92500" lnSpcReduction="20000"/>
          </a:bodyPr>
          <a:lstStyle/>
          <a:p>
            <a:pPr marL="0" indent="0">
              <a:buNone/>
            </a:pPr>
            <a:r>
              <a:rPr lang="pl-PL" sz="2000" dirty="0"/>
              <a:t>Osoba A je u banku uložila </a:t>
            </a:r>
            <a:r>
              <a:rPr lang="pl-PL" sz="2000" b="1" i="1" dirty="0"/>
              <a:t>x </a:t>
            </a:r>
            <a:r>
              <a:rPr lang="pl-PL" sz="2000" dirty="0"/>
              <a:t>kuna. Za točno mjesec dana banka će na njezin iznos dodati kamatu u iznosu od </a:t>
            </a:r>
            <a:r>
              <a:rPr lang="pl-PL" sz="2000" b="1" i="1" dirty="0"/>
              <a:t>p</a:t>
            </a:r>
            <a:r>
              <a:rPr lang="pl-PL" sz="2000" dirty="0"/>
              <a:t>%. Svaki sljedeći mjesec kamata se dodaje na prethodno uvećani iznos. Osobu A zanima koliko minimalno mjeseci treba ostaviti novac u banci kako bi imala na računu </a:t>
            </a:r>
            <a:r>
              <a:rPr lang="hr-HR" sz="2000" dirty="0"/>
              <a:t>bar </a:t>
            </a:r>
            <a:r>
              <a:rPr lang="hr-HR" sz="2000" b="1" i="1" dirty="0"/>
              <a:t>y </a:t>
            </a:r>
            <a:r>
              <a:rPr lang="hr-HR" sz="2000" dirty="0"/>
              <a:t>kuna. Pomognite osobi A i napišite program u </a:t>
            </a:r>
            <a:r>
              <a:rPr lang="hr-HR" sz="2000" dirty="0" err="1"/>
              <a:t>pseudojeziku</a:t>
            </a:r>
            <a:r>
              <a:rPr lang="hr-HR" sz="2000" dirty="0"/>
              <a:t> koji će unositi vrijednosti </a:t>
            </a:r>
            <a:r>
              <a:rPr lang="pl-PL" sz="2000" b="1" i="1" dirty="0"/>
              <a:t>x</a:t>
            </a:r>
            <a:r>
              <a:rPr lang="pl-PL" sz="2000" dirty="0"/>
              <a:t>, </a:t>
            </a:r>
            <a:r>
              <a:rPr lang="pl-PL" sz="2000" b="1" i="1" dirty="0"/>
              <a:t>p </a:t>
            </a:r>
            <a:r>
              <a:rPr lang="pl-PL" sz="2000" dirty="0"/>
              <a:t>i </a:t>
            </a:r>
            <a:r>
              <a:rPr lang="pl-PL" sz="2000" b="1" i="1" dirty="0"/>
              <a:t>y </a:t>
            </a:r>
            <a:r>
              <a:rPr lang="pl-PL" sz="2000" dirty="0"/>
              <a:t>te će računati i ispisati minimalni broj mjeseci </a:t>
            </a:r>
            <a:r>
              <a:rPr lang="pl-PL" sz="2000" b="1" i="1" dirty="0"/>
              <a:t>m </a:t>
            </a:r>
            <a:r>
              <a:rPr lang="pl-PL" sz="2000" dirty="0"/>
              <a:t>iz teksta zadatka</a:t>
            </a:r>
            <a:r>
              <a:rPr lang="pl-PL" sz="2000" dirty="0" smtClean="0"/>
              <a:t>.</a:t>
            </a:r>
          </a:p>
          <a:p>
            <a:pPr marL="0" indent="0">
              <a:buNone/>
            </a:pPr>
            <a:endParaRPr lang="pl-PL" sz="1500" dirty="0"/>
          </a:p>
          <a:p>
            <a:pPr marL="272654" indent="0">
              <a:spcBef>
                <a:spcPts val="450"/>
              </a:spcBef>
              <a:buNone/>
            </a:pPr>
            <a:r>
              <a:rPr lang="pl-PL" sz="2800" b="1" u="sng" dirty="0">
                <a:latin typeface="Courier New" panose="02070309020205020404" pitchFamily="49" charset="0"/>
                <a:cs typeface="Courier New" panose="02070309020205020404" pitchFamily="49" charset="0"/>
              </a:rPr>
              <a:t>ulaz</a:t>
            </a:r>
            <a:r>
              <a:rPr lang="pl-PL" sz="2800" dirty="0">
                <a:latin typeface="Courier New" panose="02070309020205020404" pitchFamily="49" charset="0"/>
                <a:cs typeface="Courier New" panose="02070309020205020404" pitchFamily="49" charset="0"/>
              </a:rPr>
              <a:t> (x, p, y);</a:t>
            </a:r>
          </a:p>
          <a:p>
            <a:pPr marL="272654" indent="0">
              <a:spcBef>
                <a:spcPts val="0"/>
              </a:spcBef>
              <a:buNone/>
            </a:pPr>
            <a:r>
              <a:rPr lang="pl-PL" sz="2800" dirty="0">
                <a:latin typeface="Courier New" panose="02070309020205020404" pitchFamily="49" charset="0"/>
                <a:cs typeface="Courier New" panose="02070309020205020404" pitchFamily="49" charset="0"/>
              </a:rPr>
              <a:t>m:=0;</a:t>
            </a:r>
          </a:p>
          <a:p>
            <a:pPr marL="272654" indent="0">
              <a:spcBef>
                <a:spcPts val="0"/>
              </a:spcBef>
              <a:buNone/>
            </a:pPr>
            <a:r>
              <a:rPr lang="pl-PL" sz="2800" b="1" u="sng" dirty="0">
                <a:latin typeface="Courier New" panose="02070309020205020404" pitchFamily="49" charset="0"/>
                <a:cs typeface="Courier New" panose="02070309020205020404" pitchFamily="49" charset="0"/>
              </a:rPr>
              <a:t>dok je</a:t>
            </a:r>
            <a:r>
              <a:rPr lang="pl-PL" sz="2800" dirty="0">
                <a:latin typeface="Courier New" panose="02070309020205020404" pitchFamily="49" charset="0"/>
                <a:cs typeface="Courier New" panose="02070309020205020404" pitchFamily="49" charset="0"/>
              </a:rPr>
              <a:t> x&lt;y </a:t>
            </a:r>
            <a:r>
              <a:rPr lang="pl-PL" sz="2800" b="1" u="sng" dirty="0">
                <a:latin typeface="Courier New" panose="02070309020205020404" pitchFamily="49" charset="0"/>
                <a:cs typeface="Courier New" panose="02070309020205020404" pitchFamily="49" charset="0"/>
              </a:rPr>
              <a:t>činiti</a:t>
            </a:r>
          </a:p>
          <a:p>
            <a:pPr marL="272654" indent="0">
              <a:spcBef>
                <a:spcPts val="0"/>
              </a:spcBef>
              <a:buNone/>
            </a:pPr>
            <a:r>
              <a:rPr lang="pl-PL" sz="2800" dirty="0">
                <a:latin typeface="Courier New" panose="02070309020205020404" pitchFamily="49" charset="0"/>
                <a:cs typeface="Courier New" panose="02070309020205020404" pitchFamily="49" charset="0"/>
              </a:rPr>
              <a:t>{</a:t>
            </a:r>
          </a:p>
          <a:p>
            <a:pPr marL="272654" indent="0">
              <a:spcBef>
                <a:spcPts val="0"/>
              </a:spcBef>
              <a:buNone/>
            </a:pPr>
            <a:r>
              <a:rPr lang="pl-PL" sz="2800" dirty="0">
                <a:latin typeface="Courier New" panose="02070309020205020404" pitchFamily="49" charset="0"/>
                <a:cs typeface="Courier New" panose="02070309020205020404" pitchFamily="49" charset="0"/>
              </a:rPr>
              <a:t>	x:=x+x*p/100;</a:t>
            </a:r>
          </a:p>
          <a:p>
            <a:pPr marL="272654" indent="0">
              <a:spcBef>
                <a:spcPts val="0"/>
              </a:spcBef>
              <a:buNone/>
            </a:pPr>
            <a:r>
              <a:rPr lang="pl-PL" sz="2800" dirty="0">
                <a:latin typeface="Courier New" panose="02070309020205020404" pitchFamily="49" charset="0"/>
                <a:cs typeface="Courier New" panose="02070309020205020404" pitchFamily="49" charset="0"/>
              </a:rPr>
              <a:t>	m:=m+1;</a:t>
            </a:r>
          </a:p>
          <a:p>
            <a:pPr marL="272654" indent="0">
              <a:spcBef>
                <a:spcPts val="0"/>
              </a:spcBef>
              <a:buNone/>
            </a:pPr>
            <a:r>
              <a:rPr lang="pl-PL" sz="2800" dirty="0">
                <a:latin typeface="Courier New" panose="02070309020205020404" pitchFamily="49" charset="0"/>
                <a:cs typeface="Courier New" panose="02070309020205020404" pitchFamily="49" charset="0"/>
              </a:rPr>
              <a:t>}</a:t>
            </a:r>
          </a:p>
          <a:p>
            <a:pPr marL="272654" indent="0">
              <a:spcBef>
                <a:spcPts val="0"/>
              </a:spcBef>
              <a:buNone/>
            </a:pPr>
            <a:r>
              <a:rPr lang="pl-PL" sz="2800" b="1" u="sng" dirty="0">
                <a:latin typeface="Courier New" panose="02070309020205020404" pitchFamily="49" charset="0"/>
                <a:cs typeface="Courier New" panose="02070309020205020404" pitchFamily="49" charset="0"/>
              </a:rPr>
              <a:t>izlaz</a:t>
            </a:r>
            <a:r>
              <a:rPr lang="pl-PL" sz="2800" dirty="0">
                <a:latin typeface="Courier New" panose="02070309020205020404" pitchFamily="49" charset="0"/>
                <a:cs typeface="Courier New" panose="02070309020205020404" pitchFamily="49" charset="0"/>
              </a:rPr>
              <a:t> (m);</a:t>
            </a:r>
          </a:p>
          <a:p>
            <a:pPr marL="0" indent="0">
              <a:buNone/>
            </a:pPr>
            <a:endParaRPr lang="hr-H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776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pomoć</a:t>
            </a:r>
            <a:endParaRPr lang="hr-HR" dirty="0"/>
          </a:p>
        </p:txBody>
      </p:sp>
      <p:sp>
        <p:nvSpPr>
          <p:cNvPr id="3" name="Rezervirano mjesto sadržaja 2"/>
          <p:cNvSpPr>
            <a:spLocks noGrp="1"/>
          </p:cNvSpPr>
          <p:nvPr>
            <p:ph idx="1"/>
          </p:nvPr>
        </p:nvSpPr>
        <p:spPr/>
        <p:txBody>
          <a:bodyPr/>
          <a:lstStyle/>
          <a:p>
            <a:r>
              <a:rPr lang="hr-HR" dirty="0" smtClean="0"/>
              <a:t>X kuna na početku… ulaz(x)</a:t>
            </a:r>
          </a:p>
          <a:p>
            <a:r>
              <a:rPr lang="hr-HR" dirty="0" smtClean="0"/>
              <a:t>Broj mjeseci m=0 na početku</a:t>
            </a:r>
          </a:p>
          <a:p>
            <a:r>
              <a:rPr lang="hr-HR" dirty="0" smtClean="0"/>
              <a:t>1. mjesec x:=x+x*p/100</a:t>
            </a:r>
          </a:p>
          <a:p>
            <a:r>
              <a:rPr lang="hr-HR" dirty="0" smtClean="0"/>
              <a:t>2. mjesec x:=x+x*p/100….</a:t>
            </a:r>
          </a:p>
          <a:p>
            <a:r>
              <a:rPr lang="hr-HR" dirty="0" smtClean="0"/>
              <a:t>Uvećavamo broj mjeseci sve dok x&gt;y</a:t>
            </a:r>
          </a:p>
          <a:p>
            <a:endParaRPr lang="hr-H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Ljetni </a:t>
            </a:r>
            <a:r>
              <a:rPr lang="hr-HR" dirty="0"/>
              <a:t>rok, </a:t>
            </a:r>
            <a:r>
              <a:rPr lang="hr-HR" dirty="0" smtClean="0"/>
              <a:t>2013., </a:t>
            </a:r>
            <a:r>
              <a:rPr lang="hr-HR" dirty="0"/>
              <a:t>zadatak </a:t>
            </a:r>
            <a:r>
              <a:rPr lang="hr-HR" dirty="0" smtClean="0"/>
              <a:t>36</a:t>
            </a:r>
            <a:endParaRPr lang="hr-HR" dirty="0"/>
          </a:p>
        </p:txBody>
      </p:sp>
      <p:sp>
        <p:nvSpPr>
          <p:cNvPr id="6" name="Rezervirano mjesto sadržaja 5"/>
          <p:cNvSpPr>
            <a:spLocks noGrp="1"/>
          </p:cNvSpPr>
          <p:nvPr>
            <p:ph idx="1"/>
          </p:nvPr>
        </p:nvSpPr>
        <p:spPr>
          <a:xfrm>
            <a:off x="457200" y="1417638"/>
            <a:ext cx="8229600" cy="4525963"/>
          </a:xfrm>
        </p:spPr>
        <p:txBody>
          <a:bodyPr>
            <a:normAutofit fontScale="77500" lnSpcReduction="20000"/>
          </a:bodyPr>
          <a:lstStyle/>
          <a:p>
            <a:pPr marL="0" indent="0">
              <a:buNone/>
            </a:pPr>
            <a:r>
              <a:rPr lang="hr-HR" sz="1950" dirty="0"/>
              <a:t>Provjeri znanja iz Informatike pristupilo je </a:t>
            </a:r>
            <a:r>
              <a:rPr lang="hr-HR" sz="1950" b="1" dirty="0"/>
              <a:t>N </a:t>
            </a:r>
            <a:r>
              <a:rPr lang="hr-HR" sz="1950" dirty="0"/>
              <a:t>učenika. Za ocjenu odličan trebali su postići barem 80 bodova. Napišite program u </a:t>
            </a:r>
            <a:r>
              <a:rPr lang="hr-HR" sz="1950" dirty="0" err="1"/>
              <a:t>pseudojeziku</a:t>
            </a:r>
            <a:r>
              <a:rPr lang="hr-HR" sz="1950" dirty="0"/>
              <a:t> kojim će se unositi broj učenika </a:t>
            </a:r>
            <a:r>
              <a:rPr lang="hr-HR" sz="1950" b="1" dirty="0"/>
              <a:t>N </a:t>
            </a:r>
            <a:r>
              <a:rPr lang="hr-HR" sz="1950" dirty="0"/>
              <a:t>i broj bodova </a:t>
            </a:r>
            <a:r>
              <a:rPr lang="hr-HR" sz="1950" b="1" dirty="0"/>
              <a:t>B </a:t>
            </a:r>
            <a:r>
              <a:rPr lang="hr-HR" sz="1950" dirty="0"/>
              <a:t>svakoga učenika te koji će ispisati broj učenika koji su postigli ocjenu odličan na provjeri znanja iz Informatike.</a:t>
            </a:r>
          </a:p>
          <a:p>
            <a:pPr marL="0" indent="0">
              <a:buNone/>
            </a:pPr>
            <a:endParaRPr lang="hr-HR" sz="1950" dirty="0"/>
          </a:p>
          <a:p>
            <a:pPr marL="272654" indent="0">
              <a:lnSpc>
                <a:spcPct val="120000"/>
              </a:lnSpc>
              <a:spcBef>
                <a:spcPts val="0"/>
              </a:spcBef>
              <a:buNone/>
            </a:pPr>
            <a:r>
              <a:rPr lang="hr-HR" b="1" u="sng" dirty="0" smtClean="0">
                <a:latin typeface="Courier New" panose="02070309020205020404" pitchFamily="49" charset="0"/>
                <a:cs typeface="Courier New" panose="02070309020205020404" pitchFamily="49" charset="0"/>
              </a:rPr>
              <a:t>ulaz(N</a:t>
            </a:r>
            <a:r>
              <a:rPr lang="hr-HR" dirty="0">
                <a:latin typeface="Courier New" panose="02070309020205020404" pitchFamily="49" charset="0"/>
                <a:cs typeface="Courier New" panose="02070309020205020404" pitchFamily="49" charset="0"/>
              </a:rPr>
              <a:t>); </a:t>
            </a:r>
          </a:p>
          <a:p>
            <a:pPr marL="272654" indent="0">
              <a:lnSpc>
                <a:spcPct val="120000"/>
              </a:lnSpc>
              <a:spcBef>
                <a:spcPts val="0"/>
              </a:spcBef>
              <a:buNone/>
            </a:pPr>
            <a:r>
              <a:rPr lang="hr-HR" dirty="0">
                <a:latin typeface="Courier New" panose="02070309020205020404" pitchFamily="49" charset="0"/>
                <a:cs typeface="Courier New" panose="02070309020205020404" pitchFamily="49" charset="0"/>
              </a:rPr>
              <a:t>s := 0; </a:t>
            </a:r>
          </a:p>
          <a:p>
            <a:pPr marL="272654" indent="0">
              <a:lnSpc>
                <a:spcPct val="120000"/>
              </a:lnSpc>
              <a:spcBef>
                <a:spcPts val="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i :=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N </a:t>
            </a:r>
            <a:r>
              <a:rPr lang="hr-HR" b="1" u="sng" dirty="0">
                <a:latin typeface="Courier New" panose="02070309020205020404" pitchFamily="49" charset="0"/>
                <a:cs typeface="Courier New" panose="02070309020205020404" pitchFamily="49" charset="0"/>
              </a:rPr>
              <a:t>činiti</a:t>
            </a:r>
            <a:r>
              <a:rPr lang="hr-HR" dirty="0">
                <a:latin typeface="Courier New" panose="02070309020205020404" pitchFamily="49" charset="0"/>
                <a:cs typeface="Courier New" panose="02070309020205020404" pitchFamily="49" charset="0"/>
              </a:rPr>
              <a:t> </a:t>
            </a:r>
          </a:p>
          <a:p>
            <a:pPr marL="272654" indent="0">
              <a:lnSpc>
                <a:spcPct val="120000"/>
              </a:lnSpc>
              <a:spcBef>
                <a:spcPts val="0"/>
              </a:spcBef>
              <a:buNone/>
            </a:pPr>
            <a:r>
              <a:rPr lang="hr-HR" dirty="0">
                <a:latin typeface="Courier New" panose="02070309020205020404" pitchFamily="49" charset="0"/>
                <a:cs typeface="Courier New" panose="02070309020205020404" pitchFamily="49" charset="0"/>
              </a:rPr>
              <a:t>{ </a:t>
            </a:r>
          </a:p>
          <a:p>
            <a:pPr marL="272654"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(B</a:t>
            </a:r>
            <a:r>
              <a:rPr lang="hr-HR" dirty="0">
                <a:latin typeface="Courier New" panose="02070309020205020404" pitchFamily="49" charset="0"/>
                <a:cs typeface="Courier New" panose="02070309020205020404" pitchFamily="49" charset="0"/>
              </a:rPr>
              <a:t>); </a:t>
            </a:r>
          </a:p>
          <a:p>
            <a:pPr marL="272654" indent="0">
              <a:lnSpc>
                <a:spcPct val="120000"/>
              </a:lnSpc>
              <a:spcBef>
                <a:spcPts val="0"/>
              </a:spcBef>
              <a:buNone/>
            </a:pPr>
            <a:r>
              <a:rPr lang="pl-PL" dirty="0" smtClean="0">
                <a:latin typeface="Courier New" panose="02070309020205020404" pitchFamily="49" charset="0"/>
                <a:cs typeface="Courier New" panose="02070309020205020404" pitchFamily="49" charset="0"/>
              </a:rPr>
              <a:t>	</a:t>
            </a:r>
            <a:r>
              <a:rPr lang="pl-PL" b="1" u="sng" dirty="0" smtClean="0">
                <a:latin typeface="Courier New" panose="02070309020205020404" pitchFamily="49" charset="0"/>
                <a:cs typeface="Courier New" panose="02070309020205020404" pitchFamily="49" charset="0"/>
              </a:rPr>
              <a:t>ako </a:t>
            </a:r>
            <a:r>
              <a:rPr lang="pl-PL" b="1" u="sng" dirty="0">
                <a:latin typeface="Courier New" panose="02070309020205020404" pitchFamily="49" charset="0"/>
                <a:cs typeface="Courier New" panose="02070309020205020404" pitchFamily="49" charset="0"/>
              </a:rPr>
              <a:t>je</a:t>
            </a:r>
            <a:r>
              <a:rPr lang="pl-PL" dirty="0">
                <a:latin typeface="Courier New" panose="02070309020205020404" pitchFamily="49" charset="0"/>
                <a:cs typeface="Courier New" panose="02070309020205020404" pitchFamily="49" charset="0"/>
              </a:rPr>
              <a:t> B &gt;= 80 </a:t>
            </a:r>
            <a:r>
              <a:rPr lang="pl-PL" b="1" u="sng" dirty="0">
                <a:latin typeface="Courier New" panose="02070309020205020404" pitchFamily="49" charset="0"/>
                <a:cs typeface="Courier New" panose="02070309020205020404" pitchFamily="49" charset="0"/>
              </a:rPr>
              <a:t>onda</a:t>
            </a:r>
            <a:r>
              <a:rPr lang="pl-PL" dirty="0">
                <a:latin typeface="Courier New" panose="02070309020205020404" pitchFamily="49" charset="0"/>
                <a:cs typeface="Courier New" panose="02070309020205020404" pitchFamily="49" charset="0"/>
              </a:rPr>
              <a:t> </a:t>
            </a:r>
          </a:p>
          <a:p>
            <a:pPr marL="272654" indent="0">
              <a:lnSpc>
                <a:spcPct val="120000"/>
              </a:lnSpc>
              <a:spcBef>
                <a:spcPts val="0"/>
              </a:spcBef>
              <a:buNone/>
            </a:pPr>
            <a:r>
              <a:rPr lang="hr-HR" dirty="0" smtClean="0">
                <a:latin typeface="Courier New" panose="02070309020205020404" pitchFamily="49" charset="0"/>
                <a:cs typeface="Courier New" panose="02070309020205020404" pitchFamily="49" charset="0"/>
              </a:rPr>
              <a:t>		s </a:t>
            </a:r>
            <a:r>
              <a:rPr lang="hr-HR" dirty="0">
                <a:latin typeface="Courier New" panose="02070309020205020404" pitchFamily="49" charset="0"/>
                <a:cs typeface="Courier New" panose="02070309020205020404" pitchFamily="49" charset="0"/>
              </a:rPr>
              <a:t>:= s + 1; </a:t>
            </a:r>
          </a:p>
          <a:p>
            <a:pPr marL="272654" indent="0">
              <a:lnSpc>
                <a:spcPct val="120000"/>
              </a:lnSpc>
              <a:spcBef>
                <a:spcPts val="0"/>
              </a:spcBef>
              <a:buNone/>
            </a:pPr>
            <a:r>
              <a:rPr lang="hr-HR" dirty="0">
                <a:latin typeface="Courier New" panose="02070309020205020404" pitchFamily="49" charset="0"/>
                <a:cs typeface="Courier New" panose="02070309020205020404" pitchFamily="49" charset="0"/>
              </a:rPr>
              <a:t>} </a:t>
            </a:r>
          </a:p>
          <a:p>
            <a:pPr marL="272654" indent="0">
              <a:lnSpc>
                <a:spcPct val="120000"/>
              </a:lnSpc>
              <a:spcBef>
                <a:spcPts val="0"/>
              </a:spcBef>
              <a:buNone/>
            </a:pP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(s</a:t>
            </a:r>
            <a:r>
              <a:rPr lang="hr-HR"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45490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Jesenski </a:t>
            </a:r>
            <a:r>
              <a:rPr lang="hr-HR" dirty="0"/>
              <a:t>rok, </a:t>
            </a:r>
            <a:r>
              <a:rPr lang="hr-HR" dirty="0" smtClean="0"/>
              <a:t>2013., </a:t>
            </a:r>
            <a:r>
              <a:rPr lang="hr-HR" dirty="0"/>
              <a:t>zadatak </a:t>
            </a:r>
            <a:r>
              <a:rPr lang="hr-HR" dirty="0" smtClean="0"/>
              <a:t>36</a:t>
            </a:r>
            <a:endParaRPr lang="hr-HR" dirty="0"/>
          </a:p>
        </p:txBody>
      </p:sp>
      <p:sp>
        <p:nvSpPr>
          <p:cNvPr id="6" name="Rezervirano mjesto sadržaja 5"/>
          <p:cNvSpPr>
            <a:spLocks noGrp="1"/>
          </p:cNvSpPr>
          <p:nvPr>
            <p:ph idx="1"/>
          </p:nvPr>
        </p:nvSpPr>
        <p:spPr/>
        <p:txBody>
          <a:bodyPr>
            <a:normAutofit fontScale="77500" lnSpcReduction="20000"/>
          </a:bodyPr>
          <a:lstStyle/>
          <a:p>
            <a:pPr marL="0" indent="0">
              <a:buNone/>
            </a:pPr>
            <a:r>
              <a:rPr lang="hr-HR" sz="1950" dirty="0"/>
              <a:t>U razredu ima </a:t>
            </a:r>
            <a:r>
              <a:rPr lang="hr-HR" sz="1950" b="1" dirty="0"/>
              <a:t>N </a:t>
            </a:r>
            <a:r>
              <a:rPr lang="hr-HR" sz="1950" dirty="0"/>
              <a:t>učenika. Na početku nastavne godine nastavnik Tjelesne i zdravstvene kulture izmjerio je visine svih učenika te ih zapisao na papir. Za potrebe statistike nastavnik treba odrediti najvišega učenika. Napišite program u </a:t>
            </a:r>
            <a:r>
              <a:rPr lang="hr-HR" sz="1950" dirty="0" err="1"/>
              <a:t>pseudojeziku</a:t>
            </a:r>
            <a:r>
              <a:rPr lang="hr-HR" sz="1950" dirty="0"/>
              <a:t> koji će unositi broj učenika </a:t>
            </a:r>
            <a:r>
              <a:rPr lang="hr-HR" sz="1950" b="1" dirty="0"/>
              <a:t>N </a:t>
            </a:r>
            <a:r>
              <a:rPr lang="hr-HR" sz="1950" dirty="0"/>
              <a:t>i visinu svakoga učenika </a:t>
            </a:r>
            <a:r>
              <a:rPr lang="hr-HR" sz="1950" b="1" dirty="0"/>
              <a:t>V</a:t>
            </a:r>
            <a:r>
              <a:rPr lang="hr-HR" sz="1950" dirty="0"/>
              <a:t>, a ispisat će visinu najvišega učenika.</a:t>
            </a:r>
          </a:p>
          <a:p>
            <a:pPr marL="270000" indent="0">
              <a:lnSpc>
                <a:spcPct val="120000"/>
              </a:lnSpc>
              <a:spcBef>
                <a:spcPts val="450"/>
              </a:spcBef>
              <a:buNone/>
            </a:pP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(N</a:t>
            </a:r>
            <a:r>
              <a:rPr lang="hr-HR" dirty="0">
                <a:latin typeface="Courier New" panose="02070309020205020404" pitchFamily="49" charset="0"/>
                <a:cs typeface="Courier New" panose="02070309020205020404" pitchFamily="49" charset="0"/>
              </a:rPr>
              <a:t>);</a:t>
            </a:r>
          </a:p>
          <a:p>
            <a:pPr marL="270000" indent="0">
              <a:lnSpc>
                <a:spcPct val="120000"/>
              </a:lnSpc>
              <a:spcBef>
                <a:spcPts val="0"/>
              </a:spcBef>
              <a:buNone/>
            </a:pPr>
            <a:r>
              <a:rPr lang="hr-HR" dirty="0" err="1">
                <a:latin typeface="Courier New" panose="02070309020205020404" pitchFamily="49" charset="0"/>
                <a:cs typeface="Courier New" panose="02070309020205020404" pitchFamily="49" charset="0"/>
              </a:rPr>
              <a:t>max</a:t>
            </a:r>
            <a:r>
              <a:rPr lang="hr-HR" dirty="0">
                <a:latin typeface="Courier New" panose="02070309020205020404" pitchFamily="49" charset="0"/>
                <a:cs typeface="Courier New" panose="02070309020205020404" pitchFamily="49" charset="0"/>
              </a:rPr>
              <a:t> := 0;</a:t>
            </a:r>
          </a:p>
          <a:p>
            <a:pPr marL="270000" indent="0">
              <a:lnSpc>
                <a:spcPct val="120000"/>
              </a:lnSpc>
              <a:spcBef>
                <a:spcPts val="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i :=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N </a:t>
            </a:r>
            <a:r>
              <a:rPr lang="hr-HR" b="1" u="sng" dirty="0">
                <a:latin typeface="Courier New" panose="02070309020205020404" pitchFamily="49" charset="0"/>
                <a:cs typeface="Courier New" panose="02070309020205020404" pitchFamily="49" charset="0"/>
              </a:rPr>
              <a:t>činiti</a:t>
            </a: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(V</a:t>
            </a:r>
            <a:r>
              <a:rPr lang="hr-HR" dirty="0">
                <a:latin typeface="Courier New" panose="02070309020205020404" pitchFamily="49" charset="0"/>
                <a:cs typeface="Courier New" panose="02070309020205020404" pitchFamily="49" charset="0"/>
              </a:rPr>
              <a:t>);</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ako </a:t>
            </a:r>
            <a:r>
              <a:rPr lang="hr-HR" b="1" u="sng" dirty="0">
                <a:latin typeface="Courier New" panose="02070309020205020404" pitchFamily="49" charset="0"/>
                <a:cs typeface="Courier New" panose="02070309020205020404" pitchFamily="49" charset="0"/>
              </a:rPr>
              <a:t>je</a:t>
            </a:r>
            <a:r>
              <a:rPr lang="hr-HR" dirty="0">
                <a:latin typeface="Courier New" panose="02070309020205020404" pitchFamily="49" charset="0"/>
                <a:cs typeface="Courier New" panose="02070309020205020404" pitchFamily="49" charset="0"/>
              </a:rPr>
              <a:t> V &gt; </a:t>
            </a:r>
            <a:r>
              <a:rPr lang="hr-HR" dirty="0" err="1">
                <a:latin typeface="Courier New" panose="02070309020205020404" pitchFamily="49" charset="0"/>
                <a:cs typeface="Courier New" panose="02070309020205020404" pitchFamily="49" charset="0"/>
              </a:rPr>
              <a:t>max</a:t>
            </a:r>
            <a:r>
              <a:rPr lang="hr-HR" dirty="0">
                <a:latin typeface="Courier New" panose="02070309020205020404" pitchFamily="49" charset="0"/>
                <a:cs typeface="Courier New" panose="02070309020205020404" pitchFamily="49" charset="0"/>
              </a:rPr>
              <a:t> </a:t>
            </a:r>
            <a:r>
              <a:rPr lang="hr-HR" b="1" u="sng" dirty="0">
                <a:latin typeface="Courier New" panose="02070309020205020404" pitchFamily="49" charset="0"/>
                <a:cs typeface="Courier New" panose="02070309020205020404" pitchFamily="49" charset="0"/>
              </a:rPr>
              <a:t>onda</a:t>
            </a:r>
          </a:p>
          <a:p>
            <a:pPr marL="27000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dirty="0" err="1" smtClean="0">
                <a:latin typeface="Courier New" panose="02070309020205020404" pitchFamily="49" charset="0"/>
                <a:cs typeface="Courier New" panose="02070309020205020404" pitchFamily="49" charset="0"/>
              </a:rPr>
              <a:t>max</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 V;</a:t>
            </a:r>
          </a:p>
          <a:p>
            <a:pPr marL="270000"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270000" indent="0">
              <a:lnSpc>
                <a:spcPct val="120000"/>
              </a:lnSpc>
              <a:spcBef>
                <a:spcPts val="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a:t>
            </a:r>
            <a:r>
              <a:rPr lang="hr-HR" dirty="0" err="1">
                <a:latin typeface="Courier New" panose="02070309020205020404" pitchFamily="49" charset="0"/>
                <a:cs typeface="Courier New" panose="02070309020205020404" pitchFamily="49" charset="0"/>
              </a:rPr>
              <a:t>max</a:t>
            </a:r>
            <a:r>
              <a:rPr lang="hr-HR"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910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Ljetni </a:t>
            </a:r>
            <a:r>
              <a:rPr lang="hr-HR" dirty="0"/>
              <a:t>rok, </a:t>
            </a:r>
            <a:r>
              <a:rPr lang="hr-HR" dirty="0" smtClean="0"/>
              <a:t>2014., </a:t>
            </a:r>
            <a:r>
              <a:rPr lang="hr-HR" dirty="0"/>
              <a:t>zadatak </a:t>
            </a:r>
            <a:r>
              <a:rPr lang="hr-HR" dirty="0" smtClean="0"/>
              <a:t>36</a:t>
            </a:r>
            <a:endParaRPr lang="hr-HR" dirty="0"/>
          </a:p>
        </p:txBody>
      </p:sp>
      <p:sp>
        <p:nvSpPr>
          <p:cNvPr id="6" name="Rezervirano mjesto sadržaja 5"/>
          <p:cNvSpPr>
            <a:spLocks noGrp="1"/>
          </p:cNvSpPr>
          <p:nvPr>
            <p:ph idx="1"/>
          </p:nvPr>
        </p:nvSpPr>
        <p:spPr/>
        <p:txBody>
          <a:bodyPr>
            <a:normAutofit fontScale="85000" lnSpcReduction="10000"/>
          </a:bodyPr>
          <a:lstStyle/>
          <a:p>
            <a:pPr marL="0" indent="0">
              <a:buNone/>
            </a:pPr>
            <a:r>
              <a:rPr lang="hr-HR" sz="1500" dirty="0"/>
              <a:t>Hotelski lanac nabavlja ribu. Želi kupiti 100 kg ribe. Napišite program u </a:t>
            </a:r>
            <a:r>
              <a:rPr lang="hr-HR" sz="1500" dirty="0" err="1"/>
              <a:t>pseudojeziku</a:t>
            </a:r>
            <a:r>
              <a:rPr lang="hr-HR" sz="1500" dirty="0"/>
              <a:t> koji će unositi masu pojedine ribe sve dok ukupna masa ne prijeđe 100 kg. Program treba ispisati </a:t>
            </a:r>
            <a:r>
              <a:rPr lang="pl-PL" sz="1500" dirty="0"/>
              <a:t>koliko je ukupno komada riba kupio hotelski lanac.</a:t>
            </a:r>
          </a:p>
          <a:p>
            <a:pPr marL="0" indent="0">
              <a:lnSpc>
                <a:spcPct val="120000"/>
              </a:lnSpc>
              <a:spcBef>
                <a:spcPts val="0"/>
              </a:spcBef>
              <a:buNone/>
            </a:pPr>
            <a:r>
              <a:rPr lang="hr-HR" dirty="0">
                <a:latin typeface="Courier New" panose="02070309020205020404" pitchFamily="49" charset="0"/>
                <a:cs typeface="Courier New" panose="02070309020205020404" pitchFamily="49" charset="0"/>
              </a:rPr>
              <a:t>s := 0;</a:t>
            </a:r>
          </a:p>
          <a:p>
            <a:pPr marL="0" indent="0">
              <a:lnSpc>
                <a:spcPct val="120000"/>
              </a:lnSpc>
              <a:spcBef>
                <a:spcPts val="0"/>
              </a:spcBef>
              <a:buNone/>
            </a:pPr>
            <a:r>
              <a:rPr lang="hr-HR" dirty="0">
                <a:latin typeface="Courier New" panose="02070309020205020404" pitchFamily="49" charset="0"/>
                <a:cs typeface="Courier New" panose="02070309020205020404" pitchFamily="49" charset="0"/>
              </a:rPr>
              <a:t>k := 0;</a:t>
            </a:r>
          </a:p>
          <a:p>
            <a:pPr marL="0" indent="0">
              <a:lnSpc>
                <a:spcPct val="120000"/>
              </a:lnSpc>
              <a:spcBef>
                <a:spcPts val="0"/>
              </a:spcBef>
              <a:buNone/>
            </a:pPr>
            <a:r>
              <a:rPr lang="nl-NL" b="1" u="sng" dirty="0">
                <a:latin typeface="Courier New" panose="02070309020205020404" pitchFamily="49" charset="0"/>
                <a:cs typeface="Courier New" panose="02070309020205020404" pitchFamily="49" charset="0"/>
              </a:rPr>
              <a:t>dok je </a:t>
            </a:r>
            <a:r>
              <a:rPr lang="nl-NL" dirty="0">
                <a:latin typeface="Courier New" panose="02070309020205020404" pitchFamily="49" charset="0"/>
                <a:cs typeface="Courier New" panose="02070309020205020404" pitchFamily="49" charset="0"/>
              </a:rPr>
              <a:t>s &lt;= 100 </a:t>
            </a:r>
            <a:r>
              <a:rPr lang="nl-NL" b="1" u="sng" dirty="0">
                <a:latin typeface="Courier New" panose="02070309020205020404" pitchFamily="49" charset="0"/>
                <a:cs typeface="Courier New" panose="02070309020205020404" pitchFamily="49" charset="0"/>
              </a:rPr>
              <a:t>činiti</a:t>
            </a:r>
          </a:p>
          <a:p>
            <a:pPr marL="0"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(m</a:t>
            </a:r>
            <a:r>
              <a:rPr lang="hr-HR"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hr-HR" dirty="0" smtClean="0">
                <a:latin typeface="Courier New" panose="02070309020205020404" pitchFamily="49" charset="0"/>
                <a:cs typeface="Courier New" panose="02070309020205020404" pitchFamily="49" charset="0"/>
              </a:rPr>
              <a:t>	s </a:t>
            </a:r>
            <a:r>
              <a:rPr lang="hr-HR" dirty="0">
                <a:latin typeface="Courier New" panose="02070309020205020404" pitchFamily="49" charset="0"/>
                <a:cs typeface="Courier New" panose="02070309020205020404" pitchFamily="49" charset="0"/>
              </a:rPr>
              <a:t>:= s + m;</a:t>
            </a:r>
          </a:p>
          <a:p>
            <a:pPr marL="0" indent="0">
              <a:lnSpc>
                <a:spcPct val="120000"/>
              </a:lnSpc>
              <a:spcBef>
                <a:spcPts val="0"/>
              </a:spcBef>
              <a:buNone/>
            </a:pPr>
            <a:r>
              <a:rPr lang="hr-HR" dirty="0" smtClean="0">
                <a:latin typeface="Courier New" panose="02070309020205020404" pitchFamily="49" charset="0"/>
                <a:cs typeface="Courier New" panose="02070309020205020404" pitchFamily="49" charset="0"/>
              </a:rPr>
              <a:t>	k </a:t>
            </a:r>
            <a:r>
              <a:rPr lang="hr-HR" dirty="0">
                <a:latin typeface="Courier New" panose="02070309020205020404" pitchFamily="49" charset="0"/>
                <a:cs typeface="Courier New" panose="02070309020205020404" pitchFamily="49" charset="0"/>
              </a:rPr>
              <a:t>:= k + 1;</a:t>
            </a:r>
          </a:p>
          <a:p>
            <a:pPr marL="0" indent="0">
              <a:lnSpc>
                <a:spcPct val="120000"/>
              </a:lnSpc>
              <a:spcBef>
                <a:spcPts val="0"/>
              </a:spcBef>
              <a:buNone/>
            </a:pPr>
            <a:r>
              <a:rPr lang="hr-HR"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(k);</a:t>
            </a:r>
          </a:p>
        </p:txBody>
      </p:sp>
    </p:spTree>
    <p:extLst>
      <p:ext uri="{BB962C8B-B14F-4D97-AF65-F5344CB8AC3E}">
        <p14:creationId xmlns:p14="http://schemas.microsoft.com/office/powerpoint/2010/main" val="400811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Jesenski </a:t>
            </a:r>
            <a:r>
              <a:rPr lang="hr-HR" dirty="0"/>
              <a:t>rok, </a:t>
            </a:r>
            <a:r>
              <a:rPr lang="hr-HR" dirty="0" smtClean="0"/>
              <a:t>2014., </a:t>
            </a:r>
            <a:r>
              <a:rPr lang="hr-HR" dirty="0"/>
              <a:t>zadatak </a:t>
            </a:r>
            <a:r>
              <a:rPr lang="hr-HR" dirty="0" smtClean="0"/>
              <a:t>36</a:t>
            </a:r>
            <a:endParaRPr lang="hr-HR" dirty="0"/>
          </a:p>
        </p:txBody>
      </p:sp>
      <p:sp>
        <p:nvSpPr>
          <p:cNvPr id="6" name="Rezervirano mjesto sadržaja 5"/>
          <p:cNvSpPr>
            <a:spLocks noGrp="1"/>
          </p:cNvSpPr>
          <p:nvPr>
            <p:ph idx="1"/>
          </p:nvPr>
        </p:nvSpPr>
        <p:spPr/>
        <p:txBody>
          <a:bodyPr>
            <a:normAutofit fontScale="92500" lnSpcReduction="20000"/>
          </a:bodyPr>
          <a:lstStyle/>
          <a:p>
            <a:pPr marL="0" indent="0">
              <a:buNone/>
            </a:pPr>
            <a:r>
              <a:rPr lang="hr-HR" sz="1650" dirty="0"/>
              <a:t>Napišite program u </a:t>
            </a:r>
            <a:r>
              <a:rPr lang="hr-HR" sz="1650" dirty="0" err="1"/>
              <a:t>pseudojeziku</a:t>
            </a:r>
            <a:r>
              <a:rPr lang="hr-HR" sz="1650" dirty="0"/>
              <a:t> koji će učitavati cijele brojeve dok se ne unese 100 pozitivnih brojeva. Program treba na kraju ispisati zbroj svih učitanih brojeva.</a:t>
            </a:r>
          </a:p>
          <a:p>
            <a:pPr marL="270000" indent="0">
              <a:spcBef>
                <a:spcPts val="450"/>
              </a:spcBef>
              <a:buNone/>
            </a:pPr>
            <a:r>
              <a:rPr lang="hr-HR" dirty="0">
                <a:latin typeface="Courier New" panose="02070309020205020404" pitchFamily="49" charset="0"/>
                <a:cs typeface="Courier New" panose="02070309020205020404" pitchFamily="49" charset="0"/>
              </a:rPr>
              <a:t>b := 0;</a:t>
            </a:r>
          </a:p>
          <a:p>
            <a:pPr marL="270000" indent="0">
              <a:spcBef>
                <a:spcPts val="0"/>
              </a:spcBef>
              <a:buNone/>
            </a:pPr>
            <a:r>
              <a:rPr lang="hr-HR" dirty="0">
                <a:latin typeface="Courier New" panose="02070309020205020404" pitchFamily="49" charset="0"/>
                <a:cs typeface="Courier New" panose="02070309020205020404" pitchFamily="49" charset="0"/>
              </a:rPr>
              <a:t>s := 0;</a:t>
            </a:r>
          </a:p>
          <a:p>
            <a:pPr marL="270000" indent="0">
              <a:spcBef>
                <a:spcPts val="0"/>
              </a:spcBef>
              <a:buNone/>
            </a:pPr>
            <a:r>
              <a:rPr lang="nl-NL" b="1" u="sng" dirty="0">
                <a:latin typeface="Courier New" panose="02070309020205020404" pitchFamily="49" charset="0"/>
                <a:cs typeface="Courier New" panose="02070309020205020404" pitchFamily="49" charset="0"/>
              </a:rPr>
              <a:t>dok je</a:t>
            </a:r>
            <a:r>
              <a:rPr lang="nl-NL" dirty="0">
                <a:latin typeface="Courier New" panose="02070309020205020404" pitchFamily="49" charset="0"/>
                <a:cs typeface="Courier New" panose="02070309020205020404" pitchFamily="49" charset="0"/>
              </a:rPr>
              <a:t> b &lt; 100 </a:t>
            </a:r>
            <a:r>
              <a:rPr lang="nl-NL" b="1" u="sng" dirty="0">
                <a:latin typeface="Courier New" panose="02070309020205020404" pitchFamily="49" charset="0"/>
                <a:cs typeface="Courier New" panose="02070309020205020404" pitchFamily="49" charset="0"/>
              </a:rPr>
              <a:t>činiti</a:t>
            </a:r>
          </a:p>
          <a:p>
            <a:pPr marL="270000" indent="0">
              <a:spcBef>
                <a:spcPts val="0"/>
              </a:spcBef>
              <a:buNone/>
            </a:pPr>
            <a:r>
              <a:rPr lang="hr-HR" dirty="0">
                <a:latin typeface="Courier New" panose="02070309020205020404" pitchFamily="49" charset="0"/>
                <a:cs typeface="Courier New" panose="02070309020205020404" pitchFamily="49" charset="0"/>
              </a:rPr>
              <a:t>{</a:t>
            </a:r>
          </a:p>
          <a:p>
            <a:pPr marL="270000" indent="0">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n);</a:t>
            </a:r>
          </a:p>
          <a:p>
            <a:pPr marL="270000" indent="0">
              <a:spcBef>
                <a:spcPts val="0"/>
              </a:spcBef>
              <a:buNone/>
            </a:pPr>
            <a:r>
              <a:rPr lang="pl-PL" dirty="0" smtClean="0">
                <a:latin typeface="Courier New" panose="02070309020205020404" pitchFamily="49" charset="0"/>
                <a:cs typeface="Courier New" panose="02070309020205020404" pitchFamily="49" charset="0"/>
              </a:rPr>
              <a:t>	</a:t>
            </a:r>
            <a:r>
              <a:rPr lang="pl-PL" b="1" u="sng" dirty="0" smtClean="0">
                <a:latin typeface="Courier New" panose="02070309020205020404" pitchFamily="49" charset="0"/>
                <a:cs typeface="Courier New" panose="02070309020205020404" pitchFamily="49" charset="0"/>
              </a:rPr>
              <a:t>ako </a:t>
            </a:r>
            <a:r>
              <a:rPr lang="pl-PL" b="1" u="sng" dirty="0">
                <a:latin typeface="Courier New" panose="02070309020205020404" pitchFamily="49" charset="0"/>
                <a:cs typeface="Courier New" panose="02070309020205020404" pitchFamily="49" charset="0"/>
              </a:rPr>
              <a:t>je</a:t>
            </a:r>
            <a:r>
              <a:rPr lang="pl-PL" dirty="0">
                <a:latin typeface="Courier New" panose="02070309020205020404" pitchFamily="49" charset="0"/>
                <a:cs typeface="Courier New" panose="02070309020205020404" pitchFamily="49" charset="0"/>
              </a:rPr>
              <a:t> n &gt; 0 </a:t>
            </a:r>
            <a:r>
              <a:rPr lang="pl-PL" b="1" u="sng" dirty="0">
                <a:latin typeface="Courier New" panose="02070309020205020404" pitchFamily="49" charset="0"/>
                <a:cs typeface="Courier New" panose="02070309020205020404" pitchFamily="49" charset="0"/>
              </a:rPr>
              <a:t>onda</a:t>
            </a:r>
          </a:p>
          <a:p>
            <a:pPr marL="270000" indent="0">
              <a:spcBef>
                <a:spcPts val="0"/>
              </a:spcBef>
              <a:buNone/>
            </a:pPr>
            <a:r>
              <a:rPr lang="hr-HR" dirty="0" smtClean="0">
                <a:latin typeface="Courier New" panose="02070309020205020404" pitchFamily="49" charset="0"/>
                <a:cs typeface="Courier New" panose="02070309020205020404" pitchFamily="49" charset="0"/>
              </a:rPr>
              <a:t>		b </a:t>
            </a:r>
            <a:r>
              <a:rPr lang="hr-HR" dirty="0">
                <a:latin typeface="Courier New" panose="02070309020205020404" pitchFamily="49" charset="0"/>
                <a:cs typeface="Courier New" panose="02070309020205020404" pitchFamily="49" charset="0"/>
              </a:rPr>
              <a:t>:= b + 1;</a:t>
            </a:r>
          </a:p>
          <a:p>
            <a:pPr marL="270000" indent="0">
              <a:spcBef>
                <a:spcPts val="0"/>
              </a:spcBef>
              <a:buNone/>
            </a:pPr>
            <a:r>
              <a:rPr lang="hr-HR" dirty="0" smtClean="0">
                <a:latin typeface="Courier New" panose="02070309020205020404" pitchFamily="49" charset="0"/>
                <a:cs typeface="Courier New" panose="02070309020205020404" pitchFamily="49" charset="0"/>
              </a:rPr>
              <a:t>	s </a:t>
            </a:r>
            <a:r>
              <a:rPr lang="hr-HR" dirty="0">
                <a:latin typeface="Courier New" panose="02070309020205020404" pitchFamily="49" charset="0"/>
                <a:cs typeface="Courier New" panose="02070309020205020404" pitchFamily="49" charset="0"/>
              </a:rPr>
              <a:t>:= s + n;</a:t>
            </a:r>
          </a:p>
          <a:p>
            <a:pPr marL="270000" indent="0">
              <a:spcBef>
                <a:spcPts val="0"/>
              </a:spcBef>
              <a:buNone/>
            </a:pPr>
            <a:r>
              <a:rPr lang="hr-HR" dirty="0">
                <a:latin typeface="Courier New" panose="02070309020205020404" pitchFamily="49" charset="0"/>
                <a:cs typeface="Courier New" panose="02070309020205020404" pitchFamily="49" charset="0"/>
              </a:rPr>
              <a:t>}</a:t>
            </a:r>
          </a:p>
          <a:p>
            <a:pPr marL="270000" indent="0">
              <a:spcBef>
                <a:spcPts val="0"/>
              </a:spcBef>
              <a:buNone/>
            </a:pP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s);</a:t>
            </a:r>
          </a:p>
        </p:txBody>
      </p:sp>
    </p:spTree>
    <p:extLst>
      <p:ext uri="{BB962C8B-B14F-4D97-AF65-F5344CB8AC3E}">
        <p14:creationId xmlns:p14="http://schemas.microsoft.com/office/powerpoint/2010/main" val="33960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p:txBody>
          <a:bodyPr/>
          <a:lstStyle/>
          <a:p>
            <a:endParaRPr lang="hr-HR" dirty="0"/>
          </a:p>
        </p:txBody>
      </p:sp>
      <p:pic>
        <p:nvPicPr>
          <p:cNvPr id="4" name="Slika 3"/>
          <p:cNvPicPr/>
          <p:nvPr/>
        </p:nvPicPr>
        <p:blipFill rotWithShape="1">
          <a:blip r:embed="rId2"/>
          <a:srcRect l="21115" t="50502" r="17556" b="42236"/>
          <a:stretch/>
        </p:blipFill>
        <p:spPr bwMode="auto">
          <a:xfrm>
            <a:off x="395536" y="404664"/>
            <a:ext cx="7776864" cy="936104"/>
          </a:xfrm>
          <a:prstGeom prst="rect">
            <a:avLst/>
          </a:prstGeom>
          <a:ln>
            <a:noFill/>
          </a:ln>
          <a:extLst>
            <a:ext uri="{53640926-AAD7-44D8-BBD7-CCE9431645EC}">
              <a14:shadowObscured xmlns:a14="http://schemas.microsoft.com/office/drawing/2010/main"/>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279" t="18844" r="39646" b="57040"/>
          <a:stretch/>
        </p:blipFill>
        <p:spPr bwMode="auto">
          <a:xfrm>
            <a:off x="758528" y="2204864"/>
            <a:ext cx="3978089" cy="271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86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l"/>
            <a:r>
              <a:rPr lang="hr-HR" sz="2000" dirty="0"/>
              <a:t>Neka je T broj koji se dobiva iz dvoznamenkastoga broja D tako da se zamijene mjesta znamenkama jedinice i desetice. Napišite program u </a:t>
            </a:r>
            <a:r>
              <a:rPr lang="hr-HR" sz="2000" dirty="0" err="1"/>
              <a:t>pseudojeziku</a:t>
            </a:r>
            <a:r>
              <a:rPr lang="hr-HR" sz="2000" dirty="0"/>
              <a:t> koji će učitati  dvoznamenkasti prirodan broj D, a ispisati veći od brojeva D i T.      (Napomena: Ne treba provjeravati je li broj dvoznamenkast.)</a:t>
            </a:r>
            <a:br>
              <a:rPr lang="hr-HR" sz="2000" dirty="0"/>
            </a:br>
            <a:endParaRPr lang="hr-HR" sz="2000" dirty="0"/>
          </a:p>
        </p:txBody>
      </p:sp>
      <p:sp>
        <p:nvSpPr>
          <p:cNvPr id="3" name="Rezervirano mjesto teksta 2"/>
          <p:cNvSpPr>
            <a:spLocks noGrp="1"/>
          </p:cNvSpPr>
          <p:nvPr>
            <p:ph type="body" idx="1"/>
          </p:nvPr>
        </p:nvSpPr>
        <p:spPr/>
        <p:txBody>
          <a:bodyPr/>
          <a:lstStyle/>
          <a:p>
            <a:r>
              <a:rPr lang="hr-HR" dirty="0" smtClean="0"/>
              <a:t>Primjer   učitamo D=23  T=32 …ispisati T ( veći)</a:t>
            </a:r>
          </a:p>
          <a:p>
            <a:r>
              <a:rPr lang="hr-HR" dirty="0" smtClean="0"/>
              <a:t>ILI  D=72  T=27…….ispisati D   T=</a:t>
            </a:r>
            <a:r>
              <a:rPr lang="hr-HR" dirty="0" err="1" smtClean="0"/>
              <a:t>jed</a:t>
            </a:r>
            <a:r>
              <a:rPr lang="hr-HR" dirty="0" smtClean="0"/>
              <a:t>*10+</a:t>
            </a:r>
            <a:r>
              <a:rPr lang="hr-HR" dirty="0" err="1" smtClean="0"/>
              <a:t>des</a:t>
            </a:r>
            <a:endParaRPr lang="hr-HR" dirty="0" smtClean="0"/>
          </a:p>
          <a:p>
            <a:pPr marL="0" indent="0">
              <a:buNone/>
            </a:pPr>
            <a:r>
              <a:rPr lang="hr-HR" dirty="0" smtClean="0"/>
              <a:t>Ulaz(d);</a:t>
            </a:r>
          </a:p>
          <a:p>
            <a:pPr marL="0" indent="0">
              <a:buNone/>
            </a:pPr>
            <a:r>
              <a:rPr lang="hr-HR" dirty="0" smtClean="0"/>
              <a:t>t:=dmod10*10+ddiv10</a:t>
            </a:r>
          </a:p>
          <a:p>
            <a:pPr marL="0" indent="0">
              <a:buNone/>
            </a:pPr>
            <a:r>
              <a:rPr lang="hr-HR" dirty="0" smtClean="0"/>
              <a:t>ako je d&gt;t onda izlaz(d)</a:t>
            </a:r>
          </a:p>
          <a:p>
            <a:pPr marL="0" indent="0">
              <a:buNone/>
            </a:pPr>
            <a:r>
              <a:rPr lang="hr-HR" dirty="0" smtClean="0"/>
              <a:t>inače izlaz(t);</a:t>
            </a:r>
            <a:endParaRPr lang="hr-H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08" t="11837" r="28793" b="62270"/>
          <a:stretch/>
        </p:blipFill>
        <p:spPr bwMode="auto">
          <a:xfrm>
            <a:off x="3059832" y="4652541"/>
            <a:ext cx="553638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96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Zamjena vrijednosti varijablama</a:t>
            </a:r>
            <a:endParaRPr lang="hr-HR" dirty="0"/>
          </a:p>
        </p:txBody>
      </p:sp>
      <p:sp>
        <p:nvSpPr>
          <p:cNvPr id="6" name="Rezervirano mjesto teksta 5"/>
          <p:cNvSpPr>
            <a:spLocks noGrp="1"/>
          </p:cNvSpPr>
          <p:nvPr>
            <p:ph type="body" idx="1"/>
          </p:nvPr>
        </p:nvSpPr>
        <p:spPr/>
        <p:txBody>
          <a:bodyPr/>
          <a:lstStyle/>
          <a:p>
            <a:r>
              <a:rPr lang="hr-HR" dirty="0" smtClean="0"/>
              <a:t>Pomoću treće varijable</a:t>
            </a:r>
            <a:endParaRPr lang="hr-HR" dirty="0"/>
          </a:p>
        </p:txBody>
      </p:sp>
      <p:sp>
        <p:nvSpPr>
          <p:cNvPr id="4" name="Rezervirano mjesto sadržaja 3"/>
          <p:cNvSpPr>
            <a:spLocks noGrp="1"/>
          </p:cNvSpPr>
          <p:nvPr>
            <p:ph sz="half" idx="2"/>
          </p:nvPr>
        </p:nvSpPr>
        <p:spPr/>
        <p:txBody>
          <a:bodyPr/>
          <a:lstStyle/>
          <a:p>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a:t>
            </a:r>
            <a:r>
              <a:rPr lang="hr-HR" dirty="0" err="1">
                <a:latin typeface="Courier New" panose="02070309020205020404" pitchFamily="49" charset="0"/>
                <a:cs typeface="Courier New" panose="02070309020205020404" pitchFamily="49" charset="0"/>
              </a:rPr>
              <a:t>a,b</a:t>
            </a:r>
            <a:r>
              <a:rPr lang="hr-HR" dirty="0">
                <a:latin typeface="Courier New" panose="02070309020205020404" pitchFamily="49" charset="0"/>
                <a:cs typeface="Courier New" panose="02070309020205020404" pitchFamily="49" charset="0"/>
              </a:rPr>
              <a:t>);</a:t>
            </a:r>
          </a:p>
          <a:p>
            <a:r>
              <a:rPr lang="hr-HR" dirty="0">
                <a:latin typeface="Courier New" panose="02070309020205020404" pitchFamily="49" charset="0"/>
                <a:cs typeface="Courier New" panose="02070309020205020404" pitchFamily="49" charset="0"/>
              </a:rPr>
              <a:t>c:=a;</a:t>
            </a:r>
          </a:p>
          <a:p>
            <a:r>
              <a:rPr lang="hr-HR" dirty="0">
                <a:latin typeface="Courier New" panose="02070309020205020404" pitchFamily="49" charset="0"/>
                <a:cs typeface="Courier New" panose="02070309020205020404" pitchFamily="49" charset="0"/>
              </a:rPr>
              <a:t>a:=b;</a:t>
            </a:r>
          </a:p>
          <a:p>
            <a:r>
              <a:rPr lang="hr-HR" dirty="0">
                <a:latin typeface="Courier New" panose="02070309020205020404" pitchFamily="49" charset="0"/>
                <a:cs typeface="Courier New" panose="02070309020205020404" pitchFamily="49" charset="0"/>
              </a:rPr>
              <a:t>b:=c;</a:t>
            </a:r>
          </a:p>
          <a:p>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err="1">
                <a:latin typeface="Courier New" panose="02070309020205020404" pitchFamily="49" charset="0"/>
                <a:cs typeface="Courier New" panose="02070309020205020404" pitchFamily="49" charset="0"/>
              </a:rPr>
              <a:t>a,b</a:t>
            </a:r>
            <a:r>
              <a:rPr lang="hr-HR" dirty="0">
                <a:latin typeface="Courier New" panose="02070309020205020404" pitchFamily="49" charset="0"/>
                <a:cs typeface="Courier New" panose="02070309020205020404" pitchFamily="49" charset="0"/>
              </a:rPr>
              <a:t>);</a:t>
            </a:r>
          </a:p>
        </p:txBody>
      </p:sp>
      <p:sp>
        <p:nvSpPr>
          <p:cNvPr id="7" name="Rezervirano mjesto teksta 6"/>
          <p:cNvSpPr>
            <a:spLocks noGrp="1"/>
          </p:cNvSpPr>
          <p:nvPr>
            <p:ph type="body" sz="quarter" idx="3"/>
          </p:nvPr>
        </p:nvSpPr>
        <p:spPr/>
        <p:txBody>
          <a:bodyPr/>
          <a:lstStyle/>
          <a:p>
            <a:r>
              <a:rPr lang="hr-HR" dirty="0" smtClean="0"/>
              <a:t>Bez treće varijable</a:t>
            </a:r>
            <a:endParaRPr lang="hr-HR" dirty="0"/>
          </a:p>
        </p:txBody>
      </p:sp>
      <p:sp>
        <p:nvSpPr>
          <p:cNvPr id="8" name="Rezervirano mjesto sadržaja 7"/>
          <p:cNvSpPr>
            <a:spLocks noGrp="1"/>
          </p:cNvSpPr>
          <p:nvPr>
            <p:ph sz="quarter" idx="4"/>
          </p:nvPr>
        </p:nvSpPr>
        <p:spPr/>
        <p:txBody>
          <a:bodyPr/>
          <a:lstStyle/>
          <a:p>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a:t>
            </a:r>
            <a:r>
              <a:rPr lang="hr-HR" dirty="0" err="1">
                <a:latin typeface="Courier New" panose="02070309020205020404" pitchFamily="49" charset="0"/>
                <a:cs typeface="Courier New" panose="02070309020205020404" pitchFamily="49" charset="0"/>
              </a:rPr>
              <a:t>a,b</a:t>
            </a:r>
            <a:r>
              <a:rPr lang="hr-HR" dirty="0">
                <a:latin typeface="Courier New" panose="02070309020205020404" pitchFamily="49" charset="0"/>
                <a:cs typeface="Courier New" panose="02070309020205020404" pitchFamily="49" charset="0"/>
              </a:rPr>
              <a:t>);</a:t>
            </a:r>
          </a:p>
          <a:p>
            <a:r>
              <a:rPr lang="hr-HR" dirty="0" smtClean="0">
                <a:latin typeface="Courier New" panose="02070309020205020404" pitchFamily="49" charset="0"/>
                <a:cs typeface="Courier New" panose="02070309020205020404" pitchFamily="49" charset="0"/>
              </a:rPr>
              <a:t>a := a + b;</a:t>
            </a:r>
            <a:endParaRPr lang="hr-HR" dirty="0">
              <a:latin typeface="Courier New" panose="02070309020205020404" pitchFamily="49" charset="0"/>
              <a:cs typeface="Courier New" panose="02070309020205020404" pitchFamily="49" charset="0"/>
            </a:endParaRPr>
          </a:p>
          <a:p>
            <a:r>
              <a:rPr lang="hr-HR" dirty="0" smtClean="0">
                <a:latin typeface="Courier New" panose="02070309020205020404" pitchFamily="49" charset="0"/>
                <a:cs typeface="Courier New" panose="02070309020205020404" pitchFamily="49" charset="0"/>
              </a:rPr>
              <a:t>b := a - b</a:t>
            </a:r>
            <a:r>
              <a:rPr lang="hr-HR" dirty="0">
                <a:latin typeface="Courier New" panose="02070309020205020404" pitchFamily="49" charset="0"/>
                <a:cs typeface="Courier New" panose="02070309020205020404" pitchFamily="49" charset="0"/>
              </a:rPr>
              <a:t>;</a:t>
            </a:r>
          </a:p>
          <a:p>
            <a:r>
              <a:rPr lang="hr-HR" dirty="0" smtClean="0">
                <a:latin typeface="Courier New" panose="02070309020205020404" pitchFamily="49" charset="0"/>
                <a:cs typeface="Courier New" panose="02070309020205020404" pitchFamily="49" charset="0"/>
              </a:rPr>
              <a:t>a := a - b;</a:t>
            </a:r>
            <a:endParaRPr lang="hr-HR" dirty="0">
              <a:latin typeface="Courier New" panose="02070309020205020404" pitchFamily="49" charset="0"/>
              <a:cs typeface="Courier New" panose="02070309020205020404" pitchFamily="49" charset="0"/>
            </a:endParaRPr>
          </a:p>
          <a:p>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err="1">
                <a:latin typeface="Courier New" panose="02070309020205020404" pitchFamily="49" charset="0"/>
                <a:cs typeface="Courier New" panose="02070309020205020404" pitchFamily="49" charset="0"/>
              </a:rPr>
              <a:t>a,b</a:t>
            </a:r>
            <a:r>
              <a:rPr lang="hr-HR" dirty="0">
                <a:latin typeface="Courier New" panose="02070309020205020404" pitchFamily="49" charset="0"/>
                <a:cs typeface="Courier New" panose="02070309020205020404" pitchFamily="49" charset="0"/>
              </a:rPr>
              <a:t>);</a:t>
            </a:r>
          </a:p>
          <a:p>
            <a:endParaRPr lang="hr-HR" dirty="0"/>
          </a:p>
        </p:txBody>
      </p:sp>
    </p:spTree>
    <p:extLst>
      <p:ext uri="{BB962C8B-B14F-4D97-AF65-F5344CB8AC3E}">
        <p14:creationId xmlns:p14="http://schemas.microsoft.com/office/powerpoint/2010/main" val="9095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l"/>
            <a:r>
              <a:rPr lang="hr-HR" sz="1800" dirty="0"/>
              <a:t>Dva igrača igraju igru u kojoj naizmjence stavljaju kamenčiće na niz polja. Prvi igrač stavlja jedan kamenčić na prvo polje i nakon toga drugi igrač stavlja dva kamenčića na drugo polje. U svakome sljedećem koraku igrač koji je na redu stavlja na sljedeće polje dva puta više kamenčića nego što je stavljeno na prethodno polje. Igra završava kada je broj kamenčića koje je stavio neki igrač u posljednjemu koraku veći ili jednak zadanomu broju N.   Napišite program u </a:t>
            </a:r>
            <a:r>
              <a:rPr lang="hr-HR" sz="1800" dirty="0" err="1"/>
              <a:t>pseudojeziku</a:t>
            </a:r>
            <a:r>
              <a:rPr lang="hr-HR" sz="1800" dirty="0"/>
              <a:t> koji će učitati prirodan broj N, a ispisati u kojemu će koraku K završiti igra.  </a:t>
            </a:r>
            <a:br>
              <a:rPr lang="hr-HR" sz="1800" dirty="0"/>
            </a:br>
            <a:endParaRPr lang="hr-HR" sz="1800" dirty="0"/>
          </a:p>
        </p:txBody>
      </p:sp>
      <p:sp>
        <p:nvSpPr>
          <p:cNvPr id="3" name="Rezervirano mjesto teksta 2"/>
          <p:cNvSpPr>
            <a:spLocks noGrp="1"/>
          </p:cNvSpPr>
          <p:nvPr>
            <p:ph type="body" idx="1"/>
          </p:nvPr>
        </p:nvSpPr>
        <p:spPr/>
        <p:txBody>
          <a:bodyPr>
            <a:normAutofit/>
          </a:bodyPr>
          <a:lstStyle/>
          <a:p>
            <a:r>
              <a:rPr lang="hr-HR" dirty="0" smtClean="0"/>
              <a:t>N-učitavamo</a:t>
            </a:r>
          </a:p>
          <a:p>
            <a:r>
              <a:rPr lang="hr-HR" dirty="0" smtClean="0"/>
              <a:t>k=1 na početku   s:=1    kamen</a:t>
            </a:r>
          </a:p>
          <a:p>
            <a:r>
              <a:rPr lang="hr-HR" dirty="0" smtClean="0"/>
              <a:t>k:=k+1        s:=s*2</a:t>
            </a:r>
          </a:p>
          <a:p>
            <a:pPr marL="0" indent="0">
              <a:buNone/>
            </a:pPr>
            <a:r>
              <a:rPr lang="hr-HR" dirty="0"/>
              <a:t> </a:t>
            </a:r>
            <a:r>
              <a:rPr lang="hr-HR" dirty="0" smtClean="0"/>
              <a:t>  ako je s&gt;=n gotovo , a ako nije tada opet     prethodni korak</a:t>
            </a:r>
          </a:p>
        </p:txBody>
      </p:sp>
    </p:spTree>
    <p:extLst>
      <p:ext uri="{BB962C8B-B14F-4D97-AF65-F5344CB8AC3E}">
        <p14:creationId xmlns:p14="http://schemas.microsoft.com/office/powerpoint/2010/main" val="290368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08" t="36989" r="36970" b="31506"/>
          <a:stretch/>
        </p:blipFill>
        <p:spPr bwMode="auto">
          <a:xfrm>
            <a:off x="539552" y="877361"/>
            <a:ext cx="7416823" cy="318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228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4"/>
          <p:cNvSpPr txBox="1">
            <a:spLocks/>
          </p:cNvSpPr>
          <p:nvPr/>
        </p:nvSpPr>
        <p:spPr>
          <a:xfrm>
            <a:off x="290336" y="-8520"/>
            <a:ext cx="8229600" cy="7012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Ljetni rok, 2016.</a:t>
            </a:r>
            <a:endParaRPr lang="hr-HR" dirty="0"/>
          </a:p>
        </p:txBody>
      </p:sp>
      <p:pic>
        <p:nvPicPr>
          <p:cNvPr id="3" name="Slika 2"/>
          <p:cNvPicPr>
            <a:picLocks noChangeAspect="1"/>
          </p:cNvPicPr>
          <p:nvPr/>
        </p:nvPicPr>
        <p:blipFill rotWithShape="1">
          <a:blip r:embed="rId2"/>
          <a:srcRect l="10001" t="24003" r="59996" b="51995"/>
          <a:stretch/>
        </p:blipFill>
        <p:spPr>
          <a:xfrm>
            <a:off x="0" y="3645024"/>
            <a:ext cx="4752528" cy="2376264"/>
          </a:xfrm>
          <a:prstGeom prst="rect">
            <a:avLst/>
          </a:prstGeom>
        </p:spPr>
      </p:pic>
      <p:pic>
        <p:nvPicPr>
          <p:cNvPr id="4" name="Slika 3"/>
          <p:cNvPicPr>
            <a:picLocks noChangeAspect="1"/>
          </p:cNvPicPr>
          <p:nvPr/>
        </p:nvPicPr>
        <p:blipFill rotWithShape="1">
          <a:blip r:embed="rId3"/>
          <a:srcRect l="12001" t="48005" r="59477" b="24792"/>
          <a:stretch/>
        </p:blipFill>
        <p:spPr>
          <a:xfrm>
            <a:off x="4932039" y="3617568"/>
            <a:ext cx="4032449" cy="2403720"/>
          </a:xfrm>
          <a:prstGeom prst="rect">
            <a:avLst/>
          </a:prstGeom>
        </p:spPr>
      </p:pic>
      <p:sp>
        <p:nvSpPr>
          <p:cNvPr id="6" name="Rezervirano mjesto sadržaja 5"/>
          <p:cNvSpPr>
            <a:spLocks noGrp="1"/>
          </p:cNvSpPr>
          <p:nvPr>
            <p:ph idx="1"/>
          </p:nvPr>
        </p:nvSpPr>
        <p:spPr>
          <a:xfrm>
            <a:off x="285776" y="703016"/>
            <a:ext cx="8678712" cy="3230040"/>
          </a:xfrm>
        </p:spPr>
        <p:txBody>
          <a:bodyPr>
            <a:normAutofit/>
          </a:bodyPr>
          <a:lstStyle/>
          <a:p>
            <a:pPr marL="0" indent="0">
              <a:buNone/>
            </a:pPr>
            <a:r>
              <a:rPr lang="hr-HR" sz="1800" dirty="0"/>
              <a:t>Na maturalnoj večeri ukupno je </a:t>
            </a:r>
            <a:r>
              <a:rPr lang="hr-HR" sz="1800" b="1" dirty="0"/>
              <a:t>D </a:t>
            </a:r>
            <a:r>
              <a:rPr lang="hr-HR" sz="1800" dirty="0"/>
              <a:t>djevojaka i </a:t>
            </a:r>
            <a:r>
              <a:rPr lang="hr-HR" sz="1800" b="1" dirty="0"/>
              <a:t>M </a:t>
            </a:r>
            <a:r>
              <a:rPr lang="hr-HR" sz="1800" dirty="0"/>
              <a:t>mladića i svi žele zaplesati. Pleše se u parovima (jedna djevojka i jedan mladić). Budući da broj djevojaka i mladića nije jednak, oni koji nemaju svojega para stajat će sa strane. Napišite program u </a:t>
            </a:r>
            <a:r>
              <a:rPr lang="hr-HR" sz="1800" dirty="0" err="1"/>
              <a:t>pseudojeziku</a:t>
            </a:r>
            <a:r>
              <a:rPr lang="hr-HR" sz="1800" dirty="0"/>
              <a:t> koji će učitavati broj djevojaka </a:t>
            </a:r>
            <a:r>
              <a:rPr lang="hr-HR" sz="1800" b="1" dirty="0"/>
              <a:t>D </a:t>
            </a:r>
            <a:r>
              <a:rPr lang="hr-HR" sz="1800" dirty="0"/>
              <a:t>i mladića </a:t>
            </a:r>
            <a:r>
              <a:rPr lang="hr-HR" sz="1800" b="1" dirty="0"/>
              <a:t>M</a:t>
            </a:r>
            <a:r>
              <a:rPr lang="hr-HR" sz="1800" dirty="0"/>
              <a:t>, a zatim će ispisati koliko učenika </a:t>
            </a:r>
            <a:r>
              <a:rPr lang="hr-HR" sz="1800" b="1" dirty="0"/>
              <a:t>neće </a:t>
            </a:r>
            <a:r>
              <a:rPr lang="hr-HR" sz="1800" dirty="0"/>
              <a:t>plesati</a:t>
            </a:r>
            <a:r>
              <a:rPr lang="hr-HR" sz="1800" dirty="0" smtClean="0"/>
              <a:t>.</a:t>
            </a:r>
          </a:p>
          <a:p>
            <a:pPr marL="0" indent="0">
              <a:buNone/>
            </a:pPr>
            <a:endParaRPr lang="hr-HR" sz="1800" dirty="0" smtClean="0"/>
          </a:p>
          <a:p>
            <a:pPr marL="0" indent="0">
              <a:buNone/>
            </a:pPr>
            <a:r>
              <a:rPr lang="hr-HR" sz="2000" dirty="0"/>
              <a:t>Napišite program u </a:t>
            </a:r>
            <a:r>
              <a:rPr lang="hr-HR" sz="2000" dirty="0" err="1"/>
              <a:t>pseudojeziku</a:t>
            </a:r>
            <a:r>
              <a:rPr lang="hr-HR" sz="2000" dirty="0"/>
              <a:t> koji upisuje brojeve dok se ne upiše broj </a:t>
            </a:r>
            <a:r>
              <a:rPr lang="hr-HR" sz="2000" b="1" dirty="0"/>
              <a:t>999</a:t>
            </a:r>
            <a:r>
              <a:rPr lang="hr-HR" sz="2000" dirty="0"/>
              <a:t>. Program na kraju treba ispisati umnožak apsolutnih vrijednosti svih upisanih brojeva</a:t>
            </a:r>
            <a:r>
              <a:rPr lang="hr-HR" dirty="0"/>
              <a:t>.</a:t>
            </a:r>
          </a:p>
          <a:p>
            <a:pPr marL="0" indent="0">
              <a:buNone/>
            </a:pPr>
            <a:endParaRPr lang="hr-HR" sz="1800" dirty="0"/>
          </a:p>
          <a:p>
            <a:endParaRPr lang="hr-HR" dirty="0"/>
          </a:p>
        </p:txBody>
      </p:sp>
    </p:spTree>
    <p:extLst>
      <p:ext uri="{BB962C8B-B14F-4D97-AF65-F5344CB8AC3E}">
        <p14:creationId xmlns:p14="http://schemas.microsoft.com/office/powerpoint/2010/main" val="39383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4"/>
          <p:cNvSpPr txBox="1">
            <a:spLocks/>
          </p:cNvSpPr>
          <p:nvPr/>
        </p:nvSpPr>
        <p:spPr>
          <a:xfrm>
            <a:off x="414928" y="188640"/>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Jesen, 2016.</a:t>
            </a:r>
            <a:endParaRPr lang="hr-HR" dirty="0"/>
          </a:p>
        </p:txBody>
      </p:sp>
      <p:pic>
        <p:nvPicPr>
          <p:cNvPr id="4" name="Slika 3"/>
          <p:cNvPicPr>
            <a:picLocks noChangeAspect="1"/>
          </p:cNvPicPr>
          <p:nvPr/>
        </p:nvPicPr>
        <p:blipFill rotWithShape="1">
          <a:blip r:embed="rId2"/>
          <a:srcRect l="17711" t="19094" r="59852" b="56416"/>
          <a:stretch/>
        </p:blipFill>
        <p:spPr>
          <a:xfrm>
            <a:off x="414928" y="4066531"/>
            <a:ext cx="3483387" cy="2376264"/>
          </a:xfrm>
          <a:prstGeom prst="rect">
            <a:avLst/>
          </a:prstGeom>
        </p:spPr>
      </p:pic>
      <p:sp>
        <p:nvSpPr>
          <p:cNvPr id="7" name="Rezervirano mjesto sadržaja 6"/>
          <p:cNvSpPr>
            <a:spLocks noGrp="1"/>
          </p:cNvSpPr>
          <p:nvPr>
            <p:ph idx="1"/>
          </p:nvPr>
        </p:nvSpPr>
        <p:spPr>
          <a:xfrm>
            <a:off x="179512" y="836712"/>
            <a:ext cx="8726744" cy="4525963"/>
          </a:xfrm>
        </p:spPr>
        <p:txBody>
          <a:bodyPr>
            <a:normAutofit/>
          </a:bodyPr>
          <a:lstStyle/>
          <a:p>
            <a:r>
              <a:rPr lang="hr-HR" sz="2200" dirty="0"/>
              <a:t>Marija se tijekom ljeta zaposlila u restoranu gdje priprema sendviče. U jedan sendvič osim peciva stavljaju se 4 kriške šunke i 3 kriške sira. Mariju je dočekalo </a:t>
            </a:r>
            <a:r>
              <a:rPr lang="hr-HR" sz="2200" b="1" dirty="0"/>
              <a:t>M </a:t>
            </a:r>
            <a:r>
              <a:rPr lang="hr-HR" sz="2200" dirty="0"/>
              <a:t>kriška šunke i </a:t>
            </a:r>
            <a:r>
              <a:rPr lang="hr-HR" sz="2200" b="1" dirty="0"/>
              <a:t>N </a:t>
            </a:r>
            <a:r>
              <a:rPr lang="hr-HR" sz="2200" dirty="0"/>
              <a:t>kriška sira i zanima ju koliko će najviše sendviča uspjeti napraviti od postojećih </a:t>
            </a:r>
            <a:r>
              <a:rPr lang="hr-HR" sz="2200" dirty="0" err="1"/>
              <a:t>sastojaka.Napišite</a:t>
            </a:r>
            <a:r>
              <a:rPr lang="hr-HR" sz="2200" dirty="0"/>
              <a:t> program u </a:t>
            </a:r>
            <a:r>
              <a:rPr lang="hr-HR" sz="2200" dirty="0" err="1"/>
              <a:t>pseudojeziku</a:t>
            </a:r>
            <a:r>
              <a:rPr lang="hr-HR" sz="2200" dirty="0"/>
              <a:t> koji će učitati prirodan broj </a:t>
            </a:r>
            <a:r>
              <a:rPr lang="hr-HR" sz="2200" b="1" dirty="0"/>
              <a:t>M </a:t>
            </a:r>
            <a:r>
              <a:rPr lang="hr-HR" sz="2200" dirty="0"/>
              <a:t>(broj kriška šunke) i prirodan broj </a:t>
            </a:r>
            <a:r>
              <a:rPr lang="hr-HR" sz="2200" b="1" dirty="0"/>
              <a:t>N </a:t>
            </a:r>
            <a:r>
              <a:rPr lang="hr-HR" sz="2200" dirty="0"/>
              <a:t>(broj kriška sira), a ispisat će najveći mogući broj sendviča koji se mogu napraviti od postojećih sastojaka.</a:t>
            </a:r>
          </a:p>
          <a:p>
            <a:r>
              <a:rPr lang="hr-HR" sz="2200" dirty="0"/>
              <a:t>Napomena: Pretpostavite da ima dovoljno peciva</a:t>
            </a:r>
            <a:r>
              <a:rPr lang="hr-HR" dirty="0"/>
              <a:t>.</a:t>
            </a:r>
          </a:p>
          <a:p>
            <a:endParaRPr lang="hr-HR" dirty="0"/>
          </a:p>
        </p:txBody>
      </p:sp>
      <p:pic>
        <p:nvPicPr>
          <p:cNvPr id="8" name="Slika 7"/>
          <p:cNvPicPr>
            <a:picLocks noChangeAspect="1"/>
          </p:cNvPicPr>
          <p:nvPr/>
        </p:nvPicPr>
        <p:blipFill rotWithShape="1">
          <a:blip r:embed="rId2"/>
          <a:srcRect l="17711" t="50263" r="59852" b="29700"/>
          <a:stretch/>
        </p:blipFill>
        <p:spPr>
          <a:xfrm>
            <a:off x="5076056" y="4282555"/>
            <a:ext cx="3483387" cy="1944216"/>
          </a:xfrm>
          <a:prstGeom prst="rect">
            <a:avLst/>
          </a:prstGeom>
        </p:spPr>
      </p:pic>
    </p:spTree>
    <p:extLst>
      <p:ext uri="{BB962C8B-B14F-4D97-AF65-F5344CB8AC3E}">
        <p14:creationId xmlns:p14="http://schemas.microsoft.com/office/powerpoint/2010/main" val="1032697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17002" t="49606" r="41993" b="29592"/>
          <a:stretch/>
        </p:blipFill>
        <p:spPr>
          <a:xfrm>
            <a:off x="899592" y="3573016"/>
            <a:ext cx="7416824" cy="2351676"/>
          </a:xfrm>
          <a:prstGeom prst="rect">
            <a:avLst/>
          </a:prstGeom>
        </p:spPr>
      </p:pic>
      <p:sp>
        <p:nvSpPr>
          <p:cNvPr id="3" name="Naslov 4"/>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Ljetni rok, 2017., zadatak 36</a:t>
            </a:r>
            <a:endParaRPr lang="hr-HR" dirty="0"/>
          </a:p>
        </p:txBody>
      </p:sp>
      <p:pic>
        <p:nvPicPr>
          <p:cNvPr id="4" name="Slika 3"/>
          <p:cNvPicPr/>
          <p:nvPr/>
        </p:nvPicPr>
        <p:blipFill rotWithShape="1">
          <a:blip r:embed="rId3"/>
          <a:srcRect l="31939" t="63095" r="32909" b="14097"/>
          <a:stretch/>
        </p:blipFill>
        <p:spPr>
          <a:xfrm>
            <a:off x="1043608" y="1268760"/>
            <a:ext cx="5124450" cy="1772285"/>
          </a:xfrm>
          <a:prstGeom prst="rect">
            <a:avLst/>
          </a:prstGeom>
        </p:spPr>
      </p:pic>
    </p:spTree>
    <p:extLst>
      <p:ext uri="{BB962C8B-B14F-4D97-AF65-F5344CB8AC3E}">
        <p14:creationId xmlns:p14="http://schemas.microsoft.com/office/powerpoint/2010/main" val="417931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17001" t="24003" r="40457" b="50395"/>
          <a:stretch/>
        </p:blipFill>
        <p:spPr>
          <a:xfrm>
            <a:off x="323528" y="3284984"/>
            <a:ext cx="8614616" cy="3240360"/>
          </a:xfrm>
          <a:prstGeom prst="rect">
            <a:avLst/>
          </a:prstGeom>
        </p:spPr>
      </p:pic>
      <p:sp>
        <p:nvSpPr>
          <p:cNvPr id="3" name="Naslov 4"/>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Ljetni rok, 2017., zadatak 35</a:t>
            </a:r>
            <a:endParaRPr lang="hr-HR" dirty="0"/>
          </a:p>
        </p:txBody>
      </p:sp>
      <p:sp>
        <p:nvSpPr>
          <p:cNvPr id="5" name="Rezervirano mjesto sadržaja 4"/>
          <p:cNvSpPr>
            <a:spLocks noGrp="1"/>
          </p:cNvSpPr>
          <p:nvPr>
            <p:ph idx="1"/>
          </p:nvPr>
        </p:nvSpPr>
        <p:spPr>
          <a:xfrm>
            <a:off x="323528" y="1207293"/>
            <a:ext cx="7920880" cy="2077691"/>
          </a:xfrm>
        </p:spPr>
        <p:txBody>
          <a:bodyPr/>
          <a:lstStyle/>
          <a:p>
            <a:pPr marL="0" indent="0">
              <a:buNone/>
            </a:pPr>
            <a:r>
              <a:rPr lang="hr-HR" dirty="0"/>
              <a:t>Napišite program koji će učitati prirodan broj N (10 ≤ N &lt; 10 000) te izračunati i ispisati umnožak parnih dvoznamenkastih prirodnih brojeva manjih od zadanoga broja N. </a:t>
            </a:r>
          </a:p>
          <a:p>
            <a:endParaRPr lang="hr-HR" dirty="0"/>
          </a:p>
        </p:txBody>
      </p:sp>
    </p:spTree>
    <p:extLst>
      <p:ext uri="{BB962C8B-B14F-4D97-AF65-F5344CB8AC3E}">
        <p14:creationId xmlns:p14="http://schemas.microsoft.com/office/powerpoint/2010/main" val="1087639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14001" t="33603" r="33993" b="47619"/>
          <a:stretch/>
        </p:blipFill>
        <p:spPr>
          <a:xfrm>
            <a:off x="282376" y="3429000"/>
            <a:ext cx="7579701" cy="1710484"/>
          </a:xfrm>
          <a:prstGeom prst="rect">
            <a:avLst/>
          </a:prstGeom>
        </p:spPr>
      </p:pic>
      <p:sp>
        <p:nvSpPr>
          <p:cNvPr id="3" name="Naslov 4"/>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Jesen, 2017., zadatak 35</a:t>
            </a:r>
            <a:endParaRPr lang="hr-HR" dirty="0"/>
          </a:p>
        </p:txBody>
      </p:sp>
      <p:sp>
        <p:nvSpPr>
          <p:cNvPr id="5" name="Rezervirano mjesto sadržaja 4"/>
          <p:cNvSpPr>
            <a:spLocks noGrp="1"/>
          </p:cNvSpPr>
          <p:nvPr>
            <p:ph idx="1"/>
          </p:nvPr>
        </p:nvSpPr>
        <p:spPr>
          <a:xfrm>
            <a:off x="251520" y="1124744"/>
            <a:ext cx="8229600" cy="2116831"/>
          </a:xfrm>
        </p:spPr>
        <p:txBody>
          <a:bodyPr>
            <a:normAutofit fontScale="92500"/>
          </a:bodyPr>
          <a:lstStyle/>
          <a:p>
            <a:r>
              <a:rPr lang="hr-HR" dirty="0"/>
              <a:t>Napišite program koji će učitati tri prirodna broja a, b i c. Program treba ispisati „Da” ako je a paran broj i veći je od b ili ako je c neparan broj.  U suprotnome program treba ispisati „Ne”.  </a:t>
            </a:r>
          </a:p>
          <a:p>
            <a:pPr marL="0" indent="0">
              <a:buNone/>
            </a:pPr>
            <a:endParaRPr lang="hr-HR" dirty="0"/>
          </a:p>
        </p:txBody>
      </p:sp>
    </p:spTree>
    <p:extLst>
      <p:ext uri="{BB962C8B-B14F-4D97-AF65-F5344CB8AC3E}">
        <p14:creationId xmlns:p14="http://schemas.microsoft.com/office/powerpoint/2010/main" val="360959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14001" t="54406" r="60996" b="19991"/>
          <a:stretch/>
        </p:blipFill>
        <p:spPr>
          <a:xfrm>
            <a:off x="755576" y="3501008"/>
            <a:ext cx="4536504" cy="2903362"/>
          </a:xfrm>
          <a:prstGeom prst="rect">
            <a:avLst/>
          </a:prstGeom>
        </p:spPr>
      </p:pic>
      <p:sp>
        <p:nvSpPr>
          <p:cNvPr id="3" name="Naslov 4"/>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Jesen, 2017., zadatak 36</a:t>
            </a:r>
            <a:endParaRPr lang="hr-HR" dirty="0"/>
          </a:p>
        </p:txBody>
      </p:sp>
      <p:pic>
        <p:nvPicPr>
          <p:cNvPr id="6" name="Slika 5"/>
          <p:cNvPicPr/>
          <p:nvPr/>
        </p:nvPicPr>
        <p:blipFill rotWithShape="1">
          <a:blip r:embed="rId3"/>
          <a:srcRect l="32003" t="24735" r="32099" b="53752"/>
          <a:stretch/>
        </p:blipFill>
        <p:spPr>
          <a:xfrm>
            <a:off x="539552" y="1124744"/>
            <a:ext cx="7804708" cy="2232248"/>
          </a:xfrm>
          <a:prstGeom prst="rect">
            <a:avLst/>
          </a:prstGeom>
        </p:spPr>
      </p:pic>
    </p:spTree>
    <p:extLst>
      <p:ext uri="{BB962C8B-B14F-4D97-AF65-F5344CB8AC3E}">
        <p14:creationId xmlns:p14="http://schemas.microsoft.com/office/powerpoint/2010/main" val="214116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4"/>
          <p:cNvSpPr txBox="1">
            <a:spLocks/>
          </p:cNvSpPr>
          <p:nvPr/>
        </p:nvSpPr>
        <p:spPr>
          <a:xfrm>
            <a:off x="457200" y="274637"/>
            <a:ext cx="8075240" cy="7060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Ljeto, 2018.</a:t>
            </a:r>
            <a:endParaRPr lang="hr-HR" dirty="0"/>
          </a:p>
        </p:txBody>
      </p:sp>
      <p:pic>
        <p:nvPicPr>
          <p:cNvPr id="3" name="Slika 2"/>
          <p:cNvPicPr>
            <a:picLocks noChangeAspect="1"/>
          </p:cNvPicPr>
          <p:nvPr/>
        </p:nvPicPr>
        <p:blipFill rotWithShape="1">
          <a:blip r:embed="rId2"/>
          <a:srcRect l="15002" t="22402" r="64996" b="51995"/>
          <a:stretch/>
        </p:blipFill>
        <p:spPr>
          <a:xfrm>
            <a:off x="1763688" y="3171190"/>
            <a:ext cx="4608512" cy="3686810"/>
          </a:xfrm>
          <a:prstGeom prst="rect">
            <a:avLst/>
          </a:prstGeom>
        </p:spPr>
      </p:pic>
      <p:sp>
        <p:nvSpPr>
          <p:cNvPr id="5" name="Rezervirano mjesto sadržaja 4"/>
          <p:cNvSpPr>
            <a:spLocks noGrp="1"/>
          </p:cNvSpPr>
          <p:nvPr>
            <p:ph idx="1"/>
          </p:nvPr>
        </p:nvSpPr>
        <p:spPr>
          <a:xfrm>
            <a:off x="323528" y="987608"/>
            <a:ext cx="8723712" cy="3517851"/>
          </a:xfrm>
        </p:spPr>
        <p:txBody>
          <a:bodyPr>
            <a:normAutofit/>
          </a:bodyPr>
          <a:lstStyle/>
          <a:p>
            <a:pPr marL="0" indent="0">
              <a:buNone/>
            </a:pPr>
            <a:r>
              <a:rPr lang="hr-HR" dirty="0"/>
              <a:t>Napišite program </a:t>
            </a:r>
            <a:r>
              <a:rPr lang="hr-HR" dirty="0" smtClean="0"/>
              <a:t>koji </a:t>
            </a:r>
            <a:r>
              <a:rPr lang="hr-HR" dirty="0"/>
              <a:t>će učitati broj učenika, a zatim za svakoga od tih učenika broj opravdanih izostanaka. Program na kraju treba ispisati najmanji od učitanih  opravdanih izostanaka.</a:t>
            </a:r>
          </a:p>
          <a:p>
            <a:pPr marL="0" indent="0">
              <a:buNone/>
            </a:pPr>
            <a:r>
              <a:rPr lang="hr-HR" dirty="0"/>
              <a:t> </a:t>
            </a:r>
          </a:p>
        </p:txBody>
      </p:sp>
    </p:spTree>
    <p:extLst>
      <p:ext uri="{BB962C8B-B14F-4D97-AF65-F5344CB8AC3E}">
        <p14:creationId xmlns:p14="http://schemas.microsoft.com/office/powerpoint/2010/main" val="346291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4"/>
          <p:cNvSpPr txBox="1">
            <a:spLocks/>
          </p:cNvSpPr>
          <p:nvPr/>
        </p:nvSpPr>
        <p:spPr>
          <a:xfrm>
            <a:off x="457200" y="274638"/>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t>Ljeto, 2018.</a:t>
            </a:r>
            <a:endParaRPr lang="hr-HR" dirty="0"/>
          </a:p>
        </p:txBody>
      </p:sp>
      <p:sp>
        <p:nvSpPr>
          <p:cNvPr id="5" name="Rezervirano mjesto sadržaja 4"/>
          <p:cNvSpPr>
            <a:spLocks noGrp="1"/>
          </p:cNvSpPr>
          <p:nvPr>
            <p:ph idx="1"/>
          </p:nvPr>
        </p:nvSpPr>
        <p:spPr>
          <a:xfrm>
            <a:off x="240776" y="836712"/>
            <a:ext cx="8795720" cy="4525963"/>
          </a:xfrm>
        </p:spPr>
        <p:txBody>
          <a:bodyPr>
            <a:normAutofit/>
          </a:bodyPr>
          <a:lstStyle/>
          <a:p>
            <a:r>
              <a:rPr lang="hr-HR" sz="1600" dirty="0"/>
              <a:t>Jasna je odlučila renovirati svoju kupaonicu pravokutnoga tlocrta s duljinama stranica A i B centimetara. Stavit će kvadratne podne pločice s duljinom stranice C centimetara. Napišite program koji će učitati brojeve A, B i C te ispisati koliko najmanje pločica Jasna treba kupiti.</a:t>
            </a:r>
          </a:p>
          <a:p>
            <a:r>
              <a:rPr lang="hr-HR" sz="1600" dirty="0"/>
              <a:t>Napomena: Može se dogoditi da keramičar mora rezati neke pločice. Preostale dijelove odrezanih pločica neće ponovno upotrijebiti</a:t>
            </a:r>
            <a:r>
              <a:rPr lang="hr-HR" sz="2200" dirty="0"/>
              <a:t>.</a:t>
            </a:r>
          </a:p>
          <a:p>
            <a:endParaRPr lang="hr-HR" dirty="0"/>
          </a:p>
        </p:txBody>
      </p:sp>
      <p:pic>
        <p:nvPicPr>
          <p:cNvPr id="6" name="Slika 5"/>
          <p:cNvPicPr>
            <a:picLocks noChangeAspect="1"/>
          </p:cNvPicPr>
          <p:nvPr/>
        </p:nvPicPr>
        <p:blipFill rotWithShape="1">
          <a:blip r:embed="rId2"/>
          <a:srcRect l="19002" t="22402" r="38993" b="19991"/>
          <a:stretch/>
        </p:blipFill>
        <p:spPr>
          <a:xfrm>
            <a:off x="2555776" y="2230034"/>
            <a:ext cx="5400600" cy="4629086"/>
          </a:xfrm>
          <a:prstGeom prst="rect">
            <a:avLst/>
          </a:prstGeom>
        </p:spPr>
      </p:pic>
    </p:spTree>
    <p:extLst>
      <p:ext uri="{BB962C8B-B14F-4D97-AF65-F5344CB8AC3E}">
        <p14:creationId xmlns:p14="http://schemas.microsoft.com/office/powerpoint/2010/main" val="313057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dirty="0" smtClean="0"/>
              <a:t>Najmanji od tri unesena broja</a:t>
            </a:r>
            <a:endParaRPr lang="hr-HR" dirty="0"/>
          </a:p>
        </p:txBody>
      </p:sp>
      <p:sp>
        <p:nvSpPr>
          <p:cNvPr id="8" name="Rezervirano mjesto sadržaja 7"/>
          <p:cNvSpPr>
            <a:spLocks noGrp="1"/>
          </p:cNvSpPr>
          <p:nvPr>
            <p:ph idx="1"/>
          </p:nvPr>
        </p:nvSpPr>
        <p:spPr/>
        <p:txBody>
          <a:bodyPr/>
          <a:lstStyle/>
          <a:p>
            <a:pPr marL="272654" indent="0">
              <a:spcBef>
                <a:spcPts val="450"/>
              </a:spcBef>
              <a:buNone/>
            </a:pP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(a, b, c);</a:t>
            </a:r>
          </a:p>
          <a:p>
            <a:pPr marL="272654" indent="0">
              <a:spcBef>
                <a:spcPts val="450"/>
              </a:spcBef>
              <a:buNone/>
            </a:pPr>
            <a:r>
              <a:rPr lang="hr-HR" dirty="0">
                <a:latin typeface="Courier New" panose="02070309020205020404" pitchFamily="49" charset="0"/>
                <a:cs typeface="Courier New" panose="02070309020205020404" pitchFamily="49" charset="0"/>
              </a:rPr>
              <a:t>najmanji:=a;</a:t>
            </a:r>
          </a:p>
          <a:p>
            <a:pPr marL="272654" indent="0">
              <a:spcBef>
                <a:spcPts val="450"/>
              </a:spcBef>
              <a:buNone/>
            </a:pPr>
            <a:r>
              <a:rPr lang="hr-HR" b="1" u="sng" dirty="0">
                <a:latin typeface="Courier New" panose="02070309020205020404" pitchFamily="49" charset="0"/>
                <a:cs typeface="Courier New" panose="02070309020205020404" pitchFamily="49" charset="0"/>
              </a:rPr>
              <a:t>ako je</a:t>
            </a:r>
            <a:r>
              <a:rPr lang="hr-HR" dirty="0">
                <a:latin typeface="Courier New" panose="02070309020205020404" pitchFamily="49" charset="0"/>
                <a:cs typeface="Courier New" panose="02070309020205020404" pitchFamily="49" charset="0"/>
              </a:rPr>
              <a:t> b&lt;najmanji </a:t>
            </a:r>
            <a:r>
              <a:rPr lang="hr-HR" b="1" u="sng" dirty="0">
                <a:latin typeface="Courier New" panose="02070309020205020404" pitchFamily="49" charset="0"/>
                <a:cs typeface="Courier New" panose="02070309020205020404" pitchFamily="49" charset="0"/>
              </a:rPr>
              <a:t>onda</a:t>
            </a:r>
          </a:p>
          <a:p>
            <a:pPr marL="272654" indent="0">
              <a:spcBef>
                <a:spcPts val="450"/>
              </a:spcBef>
              <a:buNone/>
            </a:pPr>
            <a:r>
              <a:rPr lang="hr-HR" dirty="0" smtClean="0">
                <a:latin typeface="Courier New" panose="02070309020205020404" pitchFamily="49" charset="0"/>
                <a:cs typeface="Courier New" panose="02070309020205020404" pitchFamily="49" charset="0"/>
              </a:rPr>
              <a:t>	najmanji</a:t>
            </a:r>
            <a:r>
              <a:rPr lang="hr-HR" dirty="0">
                <a:latin typeface="Courier New" panose="02070309020205020404" pitchFamily="49" charset="0"/>
                <a:cs typeface="Courier New" panose="02070309020205020404" pitchFamily="49" charset="0"/>
              </a:rPr>
              <a:t>:=b;</a:t>
            </a:r>
          </a:p>
          <a:p>
            <a:pPr marL="272654" indent="0">
              <a:spcBef>
                <a:spcPts val="450"/>
              </a:spcBef>
              <a:buNone/>
            </a:pPr>
            <a:r>
              <a:rPr lang="hr-HR" b="1" u="sng" dirty="0">
                <a:latin typeface="Courier New" panose="02070309020205020404" pitchFamily="49" charset="0"/>
                <a:cs typeface="Courier New" panose="02070309020205020404" pitchFamily="49" charset="0"/>
              </a:rPr>
              <a:t>ako je</a:t>
            </a:r>
            <a:r>
              <a:rPr lang="hr-HR" dirty="0">
                <a:latin typeface="Courier New" panose="02070309020205020404" pitchFamily="49" charset="0"/>
                <a:cs typeface="Courier New" panose="02070309020205020404" pitchFamily="49" charset="0"/>
              </a:rPr>
              <a:t> c&lt;najmanji </a:t>
            </a:r>
            <a:r>
              <a:rPr lang="hr-HR" b="1" u="sng" dirty="0">
                <a:latin typeface="Courier New" panose="02070309020205020404" pitchFamily="49" charset="0"/>
                <a:cs typeface="Courier New" panose="02070309020205020404" pitchFamily="49" charset="0"/>
              </a:rPr>
              <a:t>onda</a:t>
            </a:r>
          </a:p>
          <a:p>
            <a:pPr marL="272654" indent="0">
              <a:spcBef>
                <a:spcPts val="450"/>
              </a:spcBef>
              <a:buNone/>
            </a:pPr>
            <a:r>
              <a:rPr lang="hr-HR" dirty="0" smtClean="0">
                <a:latin typeface="Courier New" panose="02070309020205020404" pitchFamily="49" charset="0"/>
                <a:cs typeface="Courier New" panose="02070309020205020404" pitchFamily="49" charset="0"/>
              </a:rPr>
              <a:t>	najmanji</a:t>
            </a:r>
            <a:r>
              <a:rPr lang="hr-HR" dirty="0">
                <a:latin typeface="Courier New" panose="02070309020205020404" pitchFamily="49" charset="0"/>
                <a:cs typeface="Courier New" panose="02070309020205020404" pitchFamily="49" charset="0"/>
              </a:rPr>
              <a:t>:=c;</a:t>
            </a:r>
          </a:p>
          <a:p>
            <a:pPr marL="272654" indent="0">
              <a:spcBef>
                <a:spcPts val="45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(najmanji);</a:t>
            </a:r>
          </a:p>
        </p:txBody>
      </p:sp>
    </p:spTree>
    <p:extLst>
      <p:ext uri="{BB962C8B-B14F-4D97-AF65-F5344CB8AC3E}">
        <p14:creationId xmlns:p14="http://schemas.microsoft.com/office/powerpoint/2010/main" val="12523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Prebrojavanje prema zadanom kriteriju</a:t>
            </a:r>
            <a:endParaRPr lang="hr-HR" dirty="0"/>
          </a:p>
        </p:txBody>
      </p:sp>
      <p:sp>
        <p:nvSpPr>
          <p:cNvPr id="3" name="Rezervirano mjesto sadržaja 2"/>
          <p:cNvSpPr>
            <a:spLocks noGrp="1"/>
          </p:cNvSpPr>
          <p:nvPr>
            <p:ph idx="1"/>
          </p:nvPr>
        </p:nvSpPr>
        <p:spPr/>
        <p:txBody>
          <a:bodyPr/>
          <a:lstStyle/>
          <a:p>
            <a:r>
              <a:rPr lang="hr-HR" dirty="0" smtClean="0"/>
              <a:t>Broj brojeva iz intervala 1 do n koji su djeljivi s 3</a:t>
            </a:r>
          </a:p>
          <a:p>
            <a:pPr marL="0" indent="0">
              <a:spcBef>
                <a:spcPts val="0"/>
              </a:spcBef>
              <a:buNone/>
            </a:pPr>
            <a:r>
              <a:rPr lang="hr-HR" dirty="0" err="1">
                <a:solidFill>
                  <a:srgbClr val="FF0000"/>
                </a:solidFill>
                <a:latin typeface="Courier New" panose="02070309020205020404" pitchFamily="49" charset="0"/>
                <a:cs typeface="Courier New" panose="02070309020205020404" pitchFamily="49" charset="0"/>
              </a:rPr>
              <a:t>br</a:t>
            </a:r>
            <a:r>
              <a:rPr lang="hr-HR" dirty="0">
                <a:solidFill>
                  <a:srgbClr val="FF0000"/>
                </a:solidFill>
                <a:latin typeface="Courier New" panose="02070309020205020404" pitchFamily="49" charset="0"/>
                <a:cs typeface="Courier New" panose="02070309020205020404" pitchFamily="49" charset="0"/>
              </a:rPr>
              <a:t>:=0</a:t>
            </a:r>
            <a:r>
              <a:rPr lang="hr-HR" dirty="0">
                <a:latin typeface="Courier New" panose="02070309020205020404" pitchFamily="49" charset="0"/>
                <a:cs typeface="Courier New" panose="02070309020205020404" pitchFamily="49" charset="0"/>
              </a:rPr>
              <a:t>;</a:t>
            </a:r>
          </a:p>
          <a:p>
            <a:pPr marL="0" indent="0">
              <a:spcBef>
                <a:spcPts val="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(n);</a:t>
            </a:r>
          </a:p>
          <a:p>
            <a:pPr marL="0" indent="0">
              <a:spcBef>
                <a:spcPts val="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b:=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n </a:t>
            </a:r>
            <a:r>
              <a:rPr lang="hr-HR" b="1" u="sng" dirty="0" smtClean="0">
                <a:latin typeface="Courier New" panose="02070309020205020404" pitchFamily="49" charset="0"/>
                <a:cs typeface="Courier New" panose="02070309020205020404" pitchFamily="49" charset="0"/>
              </a:rPr>
              <a:t>činiti</a:t>
            </a:r>
            <a:endParaRPr lang="hr-HR" b="1" u="sng" dirty="0">
              <a:latin typeface="Courier New" panose="02070309020205020404" pitchFamily="49" charset="0"/>
              <a:cs typeface="Courier New" panose="02070309020205020404" pitchFamily="49" charset="0"/>
            </a:endParaRPr>
          </a:p>
          <a:p>
            <a:pPr marL="0" indent="0">
              <a:spcBef>
                <a:spcPts val="0"/>
              </a:spcBef>
              <a:buNone/>
            </a:pPr>
            <a:r>
              <a:rPr lang="pl-PL" dirty="0" smtClean="0">
                <a:latin typeface="Courier New" panose="02070309020205020404" pitchFamily="49" charset="0"/>
                <a:cs typeface="Courier New" panose="02070309020205020404" pitchFamily="49" charset="0"/>
              </a:rPr>
              <a:t>	</a:t>
            </a:r>
            <a:r>
              <a:rPr lang="pl-PL" b="1" u="sng" dirty="0" smtClean="0">
                <a:latin typeface="Courier New" panose="02070309020205020404" pitchFamily="49" charset="0"/>
                <a:cs typeface="Courier New" panose="02070309020205020404" pitchFamily="49" charset="0"/>
              </a:rPr>
              <a:t>ako </a:t>
            </a:r>
            <a:r>
              <a:rPr lang="pl-PL" b="1" u="sng" dirty="0">
                <a:latin typeface="Courier New" panose="02070309020205020404" pitchFamily="49" charset="0"/>
                <a:cs typeface="Courier New" panose="02070309020205020404" pitchFamily="49" charset="0"/>
              </a:rPr>
              <a:t>je</a:t>
            </a:r>
            <a:r>
              <a:rPr lang="pl-PL" dirty="0">
                <a:latin typeface="Courier New" panose="02070309020205020404" pitchFamily="49" charset="0"/>
                <a:cs typeface="Courier New" panose="02070309020205020404" pitchFamily="49" charset="0"/>
              </a:rPr>
              <a:t> b </a:t>
            </a:r>
            <a:r>
              <a:rPr lang="pl-PL" b="1" u="sng" dirty="0">
                <a:latin typeface="Courier New" panose="02070309020205020404" pitchFamily="49" charset="0"/>
                <a:cs typeface="Courier New" panose="02070309020205020404" pitchFamily="49" charset="0"/>
              </a:rPr>
              <a:t>mod</a:t>
            </a:r>
            <a:r>
              <a:rPr lang="pl-PL" dirty="0">
                <a:latin typeface="Courier New" panose="02070309020205020404" pitchFamily="49" charset="0"/>
                <a:cs typeface="Courier New" panose="02070309020205020404" pitchFamily="49" charset="0"/>
              </a:rPr>
              <a:t> 3 = 0 </a:t>
            </a:r>
            <a:r>
              <a:rPr lang="pl-PL" b="1" u="sng" dirty="0">
                <a:latin typeface="Courier New" panose="02070309020205020404" pitchFamily="49" charset="0"/>
                <a:cs typeface="Courier New" panose="02070309020205020404" pitchFamily="49" charset="0"/>
              </a:rPr>
              <a:t>onda</a:t>
            </a:r>
          </a:p>
          <a:p>
            <a:pPr marL="0" indent="0">
              <a:spcBef>
                <a:spcPts val="0"/>
              </a:spcBef>
              <a:buNone/>
            </a:pPr>
            <a:r>
              <a:rPr lang="hr-HR" dirty="0" smtClean="0">
                <a:latin typeface="Courier New" panose="02070309020205020404" pitchFamily="49" charset="0"/>
                <a:cs typeface="Courier New" panose="02070309020205020404" pitchFamily="49" charset="0"/>
              </a:rPr>
              <a:t>		</a:t>
            </a:r>
            <a:r>
              <a:rPr lang="hr-HR" dirty="0" err="1" smtClean="0">
                <a:solidFill>
                  <a:srgbClr val="FF0000"/>
                </a:solidFill>
                <a:latin typeface="Courier New" panose="02070309020205020404" pitchFamily="49" charset="0"/>
                <a:cs typeface="Courier New" panose="02070309020205020404" pitchFamily="49" charset="0"/>
              </a:rPr>
              <a:t>br</a:t>
            </a:r>
            <a:r>
              <a:rPr lang="hr-HR" dirty="0">
                <a:solidFill>
                  <a:srgbClr val="FF0000"/>
                </a:solidFill>
                <a:latin typeface="Courier New" panose="02070309020205020404" pitchFamily="49" charset="0"/>
                <a:cs typeface="Courier New" panose="02070309020205020404" pitchFamily="49" charset="0"/>
              </a:rPr>
              <a:t>:=br+1</a:t>
            </a:r>
            <a:r>
              <a:rPr lang="hr-HR" dirty="0">
                <a:latin typeface="Courier New" panose="02070309020205020404" pitchFamily="49" charset="0"/>
                <a:cs typeface="Courier New" panose="02070309020205020404" pitchFamily="49" charset="0"/>
              </a:rPr>
              <a:t>;</a:t>
            </a:r>
          </a:p>
          <a:p>
            <a:pPr marL="0" indent="0">
              <a:spcBef>
                <a:spcPts val="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err="1">
                <a:latin typeface="Courier New" panose="02070309020205020404" pitchFamily="49" charset="0"/>
                <a:cs typeface="Courier New" panose="02070309020205020404" pitchFamily="49" charset="0"/>
              </a:rPr>
              <a:t>br</a:t>
            </a:r>
            <a:r>
              <a:rPr lang="hr-HR"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475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Zbrajanje prema zadanom kriteriju</a:t>
            </a:r>
            <a:endParaRPr lang="hr-HR" dirty="0"/>
          </a:p>
        </p:txBody>
      </p:sp>
      <p:sp>
        <p:nvSpPr>
          <p:cNvPr id="3" name="Rezervirano mjesto sadržaja 2"/>
          <p:cNvSpPr>
            <a:spLocks noGrp="1"/>
          </p:cNvSpPr>
          <p:nvPr>
            <p:ph idx="1"/>
          </p:nvPr>
        </p:nvSpPr>
        <p:spPr/>
        <p:txBody>
          <a:bodyPr/>
          <a:lstStyle/>
          <a:p>
            <a:r>
              <a:rPr lang="hr-HR" dirty="0" smtClean="0"/>
              <a:t>Zbroj </a:t>
            </a:r>
            <a:r>
              <a:rPr lang="hr-HR" dirty="0"/>
              <a:t>brojeva iz intervala 1 do n koji su djeljivi s 3</a:t>
            </a:r>
          </a:p>
          <a:p>
            <a:pPr marL="0" indent="0">
              <a:spcBef>
                <a:spcPts val="0"/>
              </a:spcBef>
              <a:buNone/>
            </a:pPr>
            <a:r>
              <a:rPr lang="hr-HR" dirty="0" smtClean="0">
                <a:solidFill>
                  <a:srgbClr val="FF0000"/>
                </a:solidFill>
                <a:latin typeface="Courier New" panose="02070309020205020404" pitchFamily="49" charset="0"/>
                <a:cs typeface="Courier New" panose="02070309020205020404" pitchFamily="49" charset="0"/>
              </a:rPr>
              <a:t>s:=</a:t>
            </a:r>
            <a:r>
              <a:rPr lang="hr-HR" dirty="0">
                <a:solidFill>
                  <a:srgbClr val="FF0000"/>
                </a:solidFill>
                <a:latin typeface="Courier New" panose="02070309020205020404" pitchFamily="49" charset="0"/>
                <a:cs typeface="Courier New" panose="02070309020205020404" pitchFamily="49" charset="0"/>
              </a:rPr>
              <a:t>0</a:t>
            </a:r>
            <a:r>
              <a:rPr lang="hr-HR" dirty="0">
                <a:latin typeface="Courier New" panose="02070309020205020404" pitchFamily="49" charset="0"/>
                <a:cs typeface="Courier New" panose="02070309020205020404" pitchFamily="49" charset="0"/>
              </a:rPr>
              <a:t>;</a:t>
            </a:r>
          </a:p>
          <a:p>
            <a:pPr marL="0" indent="0">
              <a:spcBef>
                <a:spcPts val="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(n);</a:t>
            </a:r>
          </a:p>
          <a:p>
            <a:pPr marL="0" indent="0">
              <a:spcBef>
                <a:spcPts val="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b:=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n </a:t>
            </a:r>
            <a:r>
              <a:rPr lang="hr-HR" b="1" u="sng" dirty="0">
                <a:latin typeface="Courier New" panose="02070309020205020404" pitchFamily="49" charset="0"/>
                <a:cs typeface="Courier New" panose="02070309020205020404" pitchFamily="49" charset="0"/>
              </a:rPr>
              <a:t>činiti</a:t>
            </a:r>
          </a:p>
          <a:p>
            <a:pPr marL="0" indent="0">
              <a:spcBef>
                <a:spcPts val="0"/>
              </a:spcBef>
              <a:buNone/>
            </a:pPr>
            <a:r>
              <a:rPr lang="pl-PL" dirty="0">
                <a:latin typeface="Courier New" panose="02070309020205020404" pitchFamily="49" charset="0"/>
                <a:cs typeface="Courier New" panose="02070309020205020404" pitchFamily="49" charset="0"/>
              </a:rPr>
              <a:t>	</a:t>
            </a:r>
            <a:r>
              <a:rPr lang="pl-PL" b="1" u="sng" dirty="0">
                <a:latin typeface="Courier New" panose="02070309020205020404" pitchFamily="49" charset="0"/>
                <a:cs typeface="Courier New" panose="02070309020205020404" pitchFamily="49" charset="0"/>
              </a:rPr>
              <a:t>ako je</a:t>
            </a:r>
            <a:r>
              <a:rPr lang="pl-PL" dirty="0">
                <a:latin typeface="Courier New" panose="02070309020205020404" pitchFamily="49" charset="0"/>
                <a:cs typeface="Courier New" panose="02070309020205020404" pitchFamily="49" charset="0"/>
              </a:rPr>
              <a:t> b </a:t>
            </a:r>
            <a:r>
              <a:rPr lang="pl-PL" b="1" u="sng" dirty="0">
                <a:latin typeface="Courier New" panose="02070309020205020404" pitchFamily="49" charset="0"/>
                <a:cs typeface="Courier New" panose="02070309020205020404" pitchFamily="49" charset="0"/>
              </a:rPr>
              <a:t>mod</a:t>
            </a:r>
            <a:r>
              <a:rPr lang="pl-PL" dirty="0">
                <a:latin typeface="Courier New" panose="02070309020205020404" pitchFamily="49" charset="0"/>
                <a:cs typeface="Courier New" panose="02070309020205020404" pitchFamily="49" charset="0"/>
              </a:rPr>
              <a:t> 3 = 0 </a:t>
            </a:r>
            <a:r>
              <a:rPr lang="pl-PL" b="1" u="sng" dirty="0">
                <a:latin typeface="Courier New" panose="02070309020205020404" pitchFamily="49" charset="0"/>
                <a:cs typeface="Courier New" panose="02070309020205020404" pitchFamily="49" charset="0"/>
              </a:rPr>
              <a:t>onda</a:t>
            </a:r>
          </a:p>
          <a:p>
            <a:pPr marL="0" indent="0">
              <a:spcBef>
                <a:spcPts val="0"/>
              </a:spcBef>
              <a:buNone/>
            </a:pPr>
            <a:r>
              <a:rPr lang="hr-HR" dirty="0">
                <a:latin typeface="Courier New" panose="02070309020205020404" pitchFamily="49" charset="0"/>
                <a:cs typeface="Courier New" panose="02070309020205020404" pitchFamily="49" charset="0"/>
              </a:rPr>
              <a:t>		</a:t>
            </a:r>
            <a:r>
              <a:rPr lang="hr-HR" dirty="0" smtClean="0">
                <a:solidFill>
                  <a:srgbClr val="FF0000"/>
                </a:solidFill>
                <a:latin typeface="Courier New" panose="02070309020205020404" pitchFamily="49" charset="0"/>
                <a:cs typeface="Courier New" panose="02070309020205020404" pitchFamily="49" charset="0"/>
              </a:rPr>
              <a:t>s:= s + b</a:t>
            </a:r>
            <a:r>
              <a:rPr lang="hr-HR" dirty="0" smtClean="0">
                <a:latin typeface="Courier New" panose="02070309020205020404" pitchFamily="49" charset="0"/>
                <a:cs typeface="Courier New" panose="02070309020205020404" pitchFamily="49" charset="0"/>
              </a:rPr>
              <a:t>;</a:t>
            </a:r>
            <a:endParaRPr lang="hr-HR" dirty="0">
              <a:latin typeface="Courier New" panose="02070309020205020404" pitchFamily="49" charset="0"/>
              <a:cs typeface="Courier New" panose="02070309020205020404" pitchFamily="49" charset="0"/>
            </a:endParaRPr>
          </a:p>
          <a:p>
            <a:pPr marL="0" indent="0">
              <a:spcBef>
                <a:spcPts val="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a:t>
            </a:r>
            <a:r>
              <a:rPr lang="hr-HR" dirty="0">
                <a:latin typeface="Courier New" panose="02070309020205020404" pitchFamily="49" charset="0"/>
                <a:cs typeface="Courier New" panose="02070309020205020404" pitchFamily="49" charset="0"/>
              </a:rPr>
              <a:t>s</a:t>
            </a:r>
            <a:r>
              <a:rPr lang="hr-HR" dirty="0" smtClean="0">
                <a:latin typeface="Courier New" panose="02070309020205020404" pitchFamily="49" charset="0"/>
                <a:cs typeface="Courier New" panose="02070309020205020404" pitchFamily="49" charset="0"/>
              </a:rPr>
              <a:t>);</a:t>
            </a:r>
            <a:endParaRPr lang="hr-HR" dirty="0">
              <a:latin typeface="Courier New" panose="02070309020205020404" pitchFamily="49" charset="0"/>
              <a:cs typeface="Courier New" panose="02070309020205020404" pitchFamily="49" charset="0"/>
            </a:endParaRPr>
          </a:p>
          <a:p>
            <a:endParaRPr lang="hr-HR" dirty="0"/>
          </a:p>
        </p:txBody>
      </p:sp>
    </p:spTree>
    <p:extLst>
      <p:ext uri="{BB962C8B-B14F-4D97-AF65-F5344CB8AC3E}">
        <p14:creationId xmlns:p14="http://schemas.microsoft.com/office/powerpoint/2010/main" val="19991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Računanje aritmetičke sredine</a:t>
            </a:r>
            <a:endParaRPr lang="hr-HR" dirty="0"/>
          </a:p>
        </p:txBody>
      </p:sp>
      <p:sp>
        <p:nvSpPr>
          <p:cNvPr id="3" name="Rezervirano mjesto sadržaja 2"/>
          <p:cNvSpPr>
            <a:spLocks noGrp="1"/>
          </p:cNvSpPr>
          <p:nvPr>
            <p:ph idx="1"/>
          </p:nvPr>
        </p:nvSpPr>
        <p:spPr/>
        <p:txBody>
          <a:bodyPr>
            <a:normAutofit fontScale="85000" lnSpcReduction="20000"/>
          </a:bodyPr>
          <a:lstStyle/>
          <a:p>
            <a:pPr marL="0" indent="0">
              <a:spcBef>
                <a:spcPts val="450"/>
              </a:spcBef>
              <a:buNone/>
            </a:pPr>
            <a:r>
              <a:rPr lang="hr-HR" dirty="0" smtClean="0">
                <a:cs typeface="Courier New" panose="02070309020205020404" pitchFamily="49" charset="0"/>
              </a:rPr>
              <a:t>Srednja ocjena nekog predmeta ili učenika</a:t>
            </a:r>
          </a:p>
          <a:p>
            <a:pPr marL="0" indent="0">
              <a:spcBef>
                <a:spcPts val="450"/>
              </a:spcBef>
              <a:buNone/>
            </a:pPr>
            <a:endParaRPr lang="hr-HR" dirty="0" smtClean="0">
              <a:cs typeface="Courier New" panose="02070309020205020404" pitchFamily="49" charset="0"/>
            </a:endParaRPr>
          </a:p>
          <a:p>
            <a:pPr marL="333375" indent="0">
              <a:spcBef>
                <a:spcPts val="450"/>
              </a:spcBef>
              <a:buNone/>
            </a:pPr>
            <a:r>
              <a:rPr lang="hr-HR" dirty="0" smtClean="0">
                <a:latin typeface="Courier New" panose="02070309020205020404" pitchFamily="49" charset="0"/>
                <a:cs typeface="Courier New" panose="02070309020205020404" pitchFamily="49" charset="0"/>
              </a:rPr>
              <a:t>s</a:t>
            </a:r>
            <a:r>
              <a:rPr lang="hr-HR" dirty="0">
                <a:latin typeface="Courier New" panose="02070309020205020404" pitchFamily="49" charset="0"/>
                <a:cs typeface="Courier New" panose="02070309020205020404" pitchFamily="49" charset="0"/>
              </a:rPr>
              <a:t>:=0;</a:t>
            </a:r>
          </a:p>
          <a:p>
            <a:pPr marL="333375" indent="0">
              <a:spcBef>
                <a:spcPts val="45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(n);</a:t>
            </a:r>
          </a:p>
          <a:p>
            <a:pPr marL="333375" indent="0">
              <a:spcBef>
                <a:spcPts val="45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b:=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n </a:t>
            </a:r>
            <a:r>
              <a:rPr lang="hr-HR" b="1" u="sng" dirty="0" smtClean="0">
                <a:latin typeface="Courier New" panose="02070309020205020404" pitchFamily="49" charset="0"/>
                <a:cs typeface="Courier New" panose="02070309020205020404" pitchFamily="49" charset="0"/>
              </a:rPr>
              <a:t>činiti</a:t>
            </a:r>
            <a:endParaRPr lang="hr-HR" b="1" u="sng" dirty="0">
              <a:latin typeface="Courier New" panose="02070309020205020404" pitchFamily="49" charset="0"/>
              <a:cs typeface="Courier New" panose="02070309020205020404" pitchFamily="49" charset="0"/>
            </a:endParaRPr>
          </a:p>
          <a:p>
            <a:pPr marL="333375" indent="0">
              <a:spcBef>
                <a:spcPts val="450"/>
              </a:spcBef>
              <a:buNone/>
            </a:pPr>
            <a:r>
              <a:rPr lang="hr-HR" dirty="0">
                <a:latin typeface="Courier New" panose="02070309020205020404" pitchFamily="49" charset="0"/>
                <a:cs typeface="Courier New" panose="02070309020205020404" pitchFamily="49" charset="0"/>
              </a:rPr>
              <a:t>{</a:t>
            </a:r>
          </a:p>
          <a:p>
            <a:pPr marL="333375" indent="0">
              <a:spcBef>
                <a:spcPts val="45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(ocjena);</a:t>
            </a:r>
          </a:p>
          <a:p>
            <a:pPr marL="333375" indent="0">
              <a:spcBef>
                <a:spcPts val="450"/>
              </a:spcBef>
              <a:buNone/>
            </a:pPr>
            <a:r>
              <a:rPr lang="hr-HR" dirty="0" smtClean="0">
                <a:latin typeface="Courier New" panose="02070309020205020404" pitchFamily="49" charset="0"/>
                <a:cs typeface="Courier New" panose="02070309020205020404" pitchFamily="49" charset="0"/>
              </a:rPr>
              <a:t>	s</a:t>
            </a:r>
            <a:r>
              <a:rPr lang="hr-HR" dirty="0">
                <a:latin typeface="Courier New" panose="02070309020205020404" pitchFamily="49" charset="0"/>
                <a:cs typeface="Courier New" panose="02070309020205020404" pitchFamily="49" charset="0"/>
              </a:rPr>
              <a:t>:=s+ocjena;</a:t>
            </a:r>
          </a:p>
          <a:p>
            <a:pPr marL="333375" indent="0">
              <a:spcBef>
                <a:spcPts val="450"/>
              </a:spcBef>
              <a:buNone/>
            </a:pPr>
            <a:r>
              <a:rPr lang="hr-HR" dirty="0">
                <a:latin typeface="Courier New" panose="02070309020205020404" pitchFamily="49" charset="0"/>
                <a:cs typeface="Courier New" panose="02070309020205020404" pitchFamily="49" charset="0"/>
              </a:rPr>
              <a:t>}</a:t>
            </a:r>
          </a:p>
          <a:p>
            <a:pPr marL="333375" indent="0">
              <a:spcBef>
                <a:spcPts val="450"/>
              </a:spcBef>
              <a:buNone/>
            </a:pPr>
            <a:r>
              <a:rPr lang="hr-HR" b="1" u="sng" dirty="0">
                <a:latin typeface="Courier New" panose="02070309020205020404" pitchFamily="49" charset="0"/>
                <a:cs typeface="Courier New" panose="02070309020205020404" pitchFamily="49" charset="0"/>
              </a:rPr>
              <a:t>srednja</a:t>
            </a:r>
            <a:r>
              <a:rPr lang="hr-HR" dirty="0">
                <a:latin typeface="Courier New" panose="02070309020205020404" pitchFamily="49" charset="0"/>
                <a:cs typeface="Courier New" panose="02070309020205020404" pitchFamily="49" charset="0"/>
              </a:rPr>
              <a:t>:=s/n;</a:t>
            </a:r>
          </a:p>
          <a:p>
            <a:pPr marL="333375" indent="0">
              <a:spcBef>
                <a:spcPts val="45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(srednja);</a:t>
            </a:r>
          </a:p>
        </p:txBody>
      </p:sp>
    </p:spTree>
    <p:extLst>
      <p:ext uri="{BB962C8B-B14F-4D97-AF65-F5344CB8AC3E}">
        <p14:creationId xmlns:p14="http://schemas.microsoft.com/office/powerpoint/2010/main" val="16226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Traženje najvećeg (najmanjeg) broja</a:t>
            </a:r>
            <a:endParaRPr lang="hr-HR" dirty="0"/>
          </a:p>
        </p:txBody>
      </p:sp>
      <p:sp>
        <p:nvSpPr>
          <p:cNvPr id="3" name="Rezervirano mjesto sadržaja 2"/>
          <p:cNvSpPr>
            <a:spLocks noGrp="1"/>
          </p:cNvSpPr>
          <p:nvPr>
            <p:ph sz="half" idx="1"/>
          </p:nvPr>
        </p:nvSpPr>
        <p:spPr>
          <a:xfrm>
            <a:off x="457200" y="1600201"/>
            <a:ext cx="4038600" cy="2764904"/>
          </a:xfrm>
        </p:spPr>
        <p:txBody>
          <a:bodyPr>
            <a:normAutofit fontScale="55000" lnSpcReduction="20000"/>
          </a:bodyPr>
          <a:lstStyle/>
          <a:p>
            <a:pPr marL="0" indent="0">
              <a:spcBef>
                <a:spcPts val="0"/>
              </a:spcBef>
              <a:buNone/>
            </a:pPr>
            <a:r>
              <a:rPr lang="hr-HR" dirty="0" smtClean="0">
                <a:cs typeface="Courier New" panose="02070309020205020404" pitchFamily="49" charset="0"/>
              </a:rPr>
              <a:t>Ispis najvećeg broja bodova na nekom testu ili natjecanju:</a:t>
            </a:r>
          </a:p>
          <a:p>
            <a:pPr marL="0" indent="0">
              <a:spcBef>
                <a:spcPts val="0"/>
              </a:spcBef>
              <a:buNone/>
            </a:pPr>
            <a:endParaRPr lang="hr-HR" dirty="0" smtClean="0">
              <a:cs typeface="Courier New" panose="02070309020205020404" pitchFamily="49" charset="0"/>
            </a:endParaRPr>
          </a:p>
          <a:p>
            <a:pPr marL="272654" indent="0">
              <a:spcBef>
                <a:spcPts val="0"/>
              </a:spcBef>
              <a:buNone/>
            </a:pPr>
            <a:r>
              <a:rPr lang="hr-HR" dirty="0" smtClean="0">
                <a:latin typeface="Courier New" panose="02070309020205020404" pitchFamily="49" charset="0"/>
                <a:cs typeface="Courier New" panose="02070309020205020404" pitchFamily="49" charset="0"/>
              </a:rPr>
              <a:t>najveći := 0;</a:t>
            </a:r>
            <a:endParaRPr lang="hr-HR" dirty="0">
              <a:latin typeface="Courier New" panose="02070309020205020404" pitchFamily="49" charset="0"/>
              <a:cs typeface="Courier New" panose="02070309020205020404" pitchFamily="49" charset="0"/>
            </a:endParaRPr>
          </a:p>
          <a:p>
            <a:pPr marL="272654" indent="0">
              <a:spcBef>
                <a:spcPts val="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(n);</a:t>
            </a:r>
          </a:p>
          <a:p>
            <a:pPr marL="272654" indent="0">
              <a:spcBef>
                <a:spcPts val="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b:=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n </a:t>
            </a:r>
            <a:r>
              <a:rPr lang="hr-HR" b="1" u="sng" dirty="0" smtClean="0">
                <a:latin typeface="Courier New" panose="02070309020205020404" pitchFamily="49" charset="0"/>
                <a:cs typeface="Courier New" panose="02070309020205020404" pitchFamily="49" charset="0"/>
              </a:rPr>
              <a:t>činiti</a:t>
            </a:r>
            <a:endParaRPr lang="hr-HR" b="1" u="sng" dirty="0">
              <a:latin typeface="Courier New" panose="02070309020205020404" pitchFamily="49" charset="0"/>
              <a:cs typeface="Courier New" panose="02070309020205020404" pitchFamily="49" charset="0"/>
            </a:endParaRPr>
          </a:p>
          <a:p>
            <a:pPr marL="272654" indent="0">
              <a:spcBef>
                <a:spcPts val="0"/>
              </a:spcBef>
              <a:buNone/>
            </a:pPr>
            <a:r>
              <a:rPr lang="hr-HR" dirty="0">
                <a:latin typeface="Courier New" panose="02070309020205020404" pitchFamily="49" charset="0"/>
                <a:cs typeface="Courier New" panose="02070309020205020404" pitchFamily="49" charset="0"/>
              </a:rPr>
              <a:t>{</a:t>
            </a:r>
          </a:p>
          <a:p>
            <a:pPr marL="272654" indent="0">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ulaz</a:t>
            </a:r>
            <a:r>
              <a:rPr lang="hr-HR" dirty="0" smtClean="0">
                <a:latin typeface="Courier New" panose="02070309020205020404" pitchFamily="49" charset="0"/>
                <a:cs typeface="Courier New" panose="02070309020205020404" pitchFamily="49" charset="0"/>
              </a:rPr>
              <a:t> </a:t>
            </a:r>
            <a:r>
              <a:rPr lang="hr-HR" dirty="0">
                <a:latin typeface="Courier New" panose="02070309020205020404" pitchFamily="49" charset="0"/>
                <a:cs typeface="Courier New" panose="02070309020205020404" pitchFamily="49" charset="0"/>
              </a:rPr>
              <a:t>(bodovi);</a:t>
            </a:r>
          </a:p>
          <a:p>
            <a:pPr marL="272654" indent="0">
              <a:spcBef>
                <a:spcPts val="0"/>
              </a:spcBef>
              <a:buNone/>
            </a:pPr>
            <a:r>
              <a:rPr lang="hr-HR" dirty="0" smtClean="0">
                <a:latin typeface="Courier New" panose="02070309020205020404" pitchFamily="49" charset="0"/>
                <a:cs typeface="Courier New" panose="02070309020205020404" pitchFamily="49" charset="0"/>
              </a:rPr>
              <a:t>	</a:t>
            </a:r>
            <a:r>
              <a:rPr lang="hr-HR" b="1" u="sng" dirty="0" smtClean="0">
                <a:latin typeface="Courier New" panose="02070309020205020404" pitchFamily="49" charset="0"/>
                <a:cs typeface="Courier New" panose="02070309020205020404" pitchFamily="49" charset="0"/>
              </a:rPr>
              <a:t>ako je</a:t>
            </a:r>
            <a:r>
              <a:rPr lang="hr-HR" dirty="0" smtClean="0">
                <a:latin typeface="Courier New" panose="02070309020205020404" pitchFamily="49" charset="0"/>
                <a:cs typeface="Courier New" panose="02070309020205020404" pitchFamily="49" charset="0"/>
              </a:rPr>
              <a:t> bodovi&gt;najveći </a:t>
            </a:r>
            <a:r>
              <a:rPr lang="hr-HR" b="1" u="sng" dirty="0" smtClean="0">
                <a:latin typeface="Courier New" panose="02070309020205020404" pitchFamily="49" charset="0"/>
                <a:cs typeface="Courier New" panose="02070309020205020404" pitchFamily="49" charset="0"/>
              </a:rPr>
              <a:t>onda</a:t>
            </a:r>
            <a:endParaRPr lang="hr-HR" b="1" u="sng" dirty="0">
              <a:latin typeface="Courier New" panose="02070309020205020404" pitchFamily="49" charset="0"/>
              <a:cs typeface="Courier New" panose="02070309020205020404" pitchFamily="49" charset="0"/>
            </a:endParaRPr>
          </a:p>
          <a:p>
            <a:pPr marL="272654" indent="0">
              <a:spcBef>
                <a:spcPts val="0"/>
              </a:spcBef>
              <a:buNone/>
            </a:pPr>
            <a:r>
              <a:rPr lang="hr-HR" dirty="0" smtClean="0">
                <a:latin typeface="Courier New" panose="02070309020205020404" pitchFamily="49" charset="0"/>
                <a:cs typeface="Courier New" panose="02070309020205020404" pitchFamily="49" charset="0"/>
              </a:rPr>
              <a:t>	najveći := bodovi;</a:t>
            </a:r>
            <a:endParaRPr lang="hr-HR" dirty="0">
              <a:latin typeface="Courier New" panose="02070309020205020404" pitchFamily="49" charset="0"/>
              <a:cs typeface="Courier New" panose="02070309020205020404" pitchFamily="49" charset="0"/>
            </a:endParaRPr>
          </a:p>
          <a:p>
            <a:pPr marL="272654" indent="0">
              <a:spcBef>
                <a:spcPts val="0"/>
              </a:spcBef>
              <a:buNone/>
            </a:pPr>
            <a:r>
              <a:rPr lang="hr-HR" dirty="0" smtClean="0">
                <a:latin typeface="Courier New" panose="02070309020205020404" pitchFamily="49" charset="0"/>
                <a:cs typeface="Courier New" panose="02070309020205020404" pitchFamily="49" charset="0"/>
              </a:rPr>
              <a:t>}</a:t>
            </a:r>
            <a:endParaRPr lang="hr-HR" dirty="0">
              <a:latin typeface="Courier New" panose="02070309020205020404" pitchFamily="49" charset="0"/>
              <a:cs typeface="Courier New" panose="02070309020205020404" pitchFamily="49" charset="0"/>
            </a:endParaRPr>
          </a:p>
          <a:p>
            <a:pPr marL="272654" indent="0">
              <a:spcBef>
                <a:spcPts val="0"/>
              </a:spcBef>
              <a:buNone/>
            </a:pPr>
            <a:r>
              <a:rPr lang="hr-HR" b="1" u="sng" dirty="0" smtClean="0">
                <a:latin typeface="Courier New" panose="02070309020205020404" pitchFamily="49" charset="0"/>
                <a:cs typeface="Courier New" panose="02070309020205020404" pitchFamily="49" charset="0"/>
              </a:rPr>
              <a:t>izlaz</a:t>
            </a:r>
            <a:r>
              <a:rPr lang="hr-HR" dirty="0" smtClean="0">
                <a:latin typeface="Courier New" panose="02070309020205020404" pitchFamily="49" charset="0"/>
                <a:cs typeface="Courier New" panose="02070309020205020404" pitchFamily="49" charset="0"/>
              </a:rPr>
              <a:t> (najveći);</a:t>
            </a:r>
            <a:endParaRPr lang="hr-HR" dirty="0">
              <a:latin typeface="Courier New" panose="02070309020205020404" pitchFamily="49" charset="0"/>
              <a:cs typeface="Courier New" panose="02070309020205020404" pitchFamily="49" charset="0"/>
            </a:endParaRPr>
          </a:p>
        </p:txBody>
      </p:sp>
      <p:sp>
        <p:nvSpPr>
          <p:cNvPr id="7" name="Rezervirano mjesto sadržaja 6"/>
          <p:cNvSpPr>
            <a:spLocks noGrp="1"/>
          </p:cNvSpPr>
          <p:nvPr>
            <p:ph sz="half" idx="2"/>
          </p:nvPr>
        </p:nvSpPr>
        <p:spPr>
          <a:xfrm>
            <a:off x="4606264" y="1601361"/>
            <a:ext cx="3939316" cy="3017520"/>
          </a:xfrm>
        </p:spPr>
        <p:txBody>
          <a:bodyPr>
            <a:normAutofit fontScale="55000" lnSpcReduction="20000"/>
          </a:bodyPr>
          <a:lstStyle/>
          <a:p>
            <a:r>
              <a:rPr lang="hr-HR" dirty="0">
                <a:cs typeface="Courier New" panose="02070309020205020404" pitchFamily="49" charset="0"/>
              </a:rPr>
              <a:t>Ispis </a:t>
            </a:r>
            <a:r>
              <a:rPr lang="hr-HR" dirty="0" smtClean="0">
                <a:cs typeface="Courier New" panose="02070309020205020404" pitchFamily="49" charset="0"/>
              </a:rPr>
              <a:t>najnižeg učenika u razredu:</a:t>
            </a:r>
            <a:endParaRPr lang="hr-HR" dirty="0">
              <a:cs typeface="Courier New" panose="02070309020205020404" pitchFamily="49" charset="0"/>
            </a:endParaRPr>
          </a:p>
          <a:p>
            <a:pPr marL="272654" indent="0">
              <a:spcBef>
                <a:spcPts val="0"/>
              </a:spcBef>
              <a:buNone/>
            </a:pPr>
            <a:endParaRPr lang="hr-HR" dirty="0" smtClean="0">
              <a:latin typeface="Courier New" panose="02070309020205020404" pitchFamily="49" charset="0"/>
              <a:cs typeface="Courier New" panose="02070309020205020404" pitchFamily="49" charset="0"/>
            </a:endParaRPr>
          </a:p>
          <a:p>
            <a:pPr marL="272654" indent="0">
              <a:spcBef>
                <a:spcPts val="0"/>
              </a:spcBef>
              <a:buNone/>
            </a:pPr>
            <a:endParaRPr lang="hr-HR" dirty="0" smtClean="0">
              <a:latin typeface="Courier New" panose="02070309020205020404" pitchFamily="49" charset="0"/>
              <a:cs typeface="Courier New" panose="02070309020205020404" pitchFamily="49" charset="0"/>
            </a:endParaRPr>
          </a:p>
          <a:p>
            <a:pPr marL="272654" indent="0">
              <a:spcBef>
                <a:spcPts val="0"/>
              </a:spcBef>
              <a:buNone/>
            </a:pPr>
            <a:r>
              <a:rPr lang="hr-HR" dirty="0" smtClean="0">
                <a:latin typeface="Courier New" panose="02070309020205020404" pitchFamily="49" charset="0"/>
                <a:cs typeface="Courier New" panose="02070309020205020404" pitchFamily="49" charset="0"/>
              </a:rPr>
              <a:t>najmanji </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1000;</a:t>
            </a:r>
            <a:endParaRPr lang="hr-HR" dirty="0">
              <a:latin typeface="Courier New" panose="02070309020205020404" pitchFamily="49" charset="0"/>
              <a:cs typeface="Courier New" panose="02070309020205020404" pitchFamily="49" charset="0"/>
            </a:endParaRPr>
          </a:p>
          <a:p>
            <a:pPr marL="272654" indent="0">
              <a:spcBef>
                <a:spcPts val="0"/>
              </a:spcBef>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(n);</a:t>
            </a:r>
          </a:p>
          <a:p>
            <a:pPr marL="272654" indent="0">
              <a:spcBef>
                <a:spcPts val="0"/>
              </a:spcBef>
              <a:buNone/>
            </a:pPr>
            <a:r>
              <a:rPr lang="hr-HR" b="1" u="sng" dirty="0">
                <a:latin typeface="Courier New" panose="02070309020205020404" pitchFamily="49" charset="0"/>
                <a:cs typeface="Courier New" panose="02070309020205020404" pitchFamily="49" charset="0"/>
              </a:rPr>
              <a:t>za</a:t>
            </a:r>
            <a:r>
              <a:rPr lang="hr-HR" dirty="0">
                <a:latin typeface="Courier New" panose="02070309020205020404" pitchFamily="49" charset="0"/>
                <a:cs typeface="Courier New" panose="02070309020205020404" pitchFamily="49" charset="0"/>
              </a:rPr>
              <a:t> b:= 1 </a:t>
            </a:r>
            <a:r>
              <a:rPr lang="hr-HR" b="1" u="sng" dirty="0">
                <a:latin typeface="Courier New" panose="02070309020205020404" pitchFamily="49" charset="0"/>
                <a:cs typeface="Courier New" panose="02070309020205020404" pitchFamily="49" charset="0"/>
              </a:rPr>
              <a:t>do</a:t>
            </a:r>
            <a:r>
              <a:rPr lang="hr-HR" dirty="0">
                <a:latin typeface="Courier New" panose="02070309020205020404" pitchFamily="49" charset="0"/>
                <a:cs typeface="Courier New" panose="02070309020205020404" pitchFamily="49" charset="0"/>
              </a:rPr>
              <a:t> n </a:t>
            </a:r>
            <a:r>
              <a:rPr lang="hr-HR" b="1" u="sng" dirty="0">
                <a:latin typeface="Courier New" panose="02070309020205020404" pitchFamily="49" charset="0"/>
                <a:cs typeface="Courier New" panose="02070309020205020404" pitchFamily="49" charset="0"/>
              </a:rPr>
              <a:t>činiti</a:t>
            </a:r>
          </a:p>
          <a:p>
            <a:pPr marL="272654" indent="0">
              <a:spcBef>
                <a:spcPts val="0"/>
              </a:spcBef>
              <a:buNone/>
            </a:pPr>
            <a:r>
              <a:rPr lang="hr-HR" dirty="0">
                <a:latin typeface="Courier New" panose="02070309020205020404" pitchFamily="49" charset="0"/>
                <a:cs typeface="Courier New" panose="02070309020205020404" pitchFamily="49" charset="0"/>
              </a:rPr>
              <a:t>{</a:t>
            </a:r>
          </a:p>
          <a:p>
            <a:pPr marL="272654" indent="0">
              <a:spcBef>
                <a:spcPts val="0"/>
              </a:spcBef>
              <a:buNone/>
            </a:pPr>
            <a:r>
              <a:rPr lang="hr-HR" dirty="0">
                <a:latin typeface="Courier New" panose="02070309020205020404" pitchFamily="49" charset="0"/>
                <a:cs typeface="Courier New" panose="02070309020205020404" pitchFamily="49" charset="0"/>
              </a:rPr>
              <a:t>	</a:t>
            </a: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(visina);</a:t>
            </a:r>
            <a:endParaRPr lang="hr-HR" dirty="0">
              <a:latin typeface="Courier New" panose="02070309020205020404" pitchFamily="49" charset="0"/>
              <a:cs typeface="Courier New" panose="02070309020205020404" pitchFamily="49" charset="0"/>
            </a:endParaRPr>
          </a:p>
          <a:p>
            <a:pPr marL="272654" indent="0">
              <a:spcBef>
                <a:spcPts val="0"/>
              </a:spcBef>
              <a:buNone/>
            </a:pPr>
            <a:r>
              <a:rPr lang="hr-HR" dirty="0">
                <a:latin typeface="Courier New" panose="02070309020205020404" pitchFamily="49" charset="0"/>
                <a:cs typeface="Courier New" panose="02070309020205020404" pitchFamily="49" charset="0"/>
              </a:rPr>
              <a:t>	</a:t>
            </a:r>
            <a:r>
              <a:rPr lang="hr-HR" b="1" u="sng" dirty="0">
                <a:latin typeface="Courier New" panose="02070309020205020404" pitchFamily="49" charset="0"/>
                <a:cs typeface="Courier New" panose="02070309020205020404" pitchFamily="49" charset="0"/>
              </a:rPr>
              <a:t>ako je</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visina&lt;najmanji </a:t>
            </a:r>
            <a:r>
              <a:rPr lang="hr-HR" b="1" u="sng" dirty="0">
                <a:latin typeface="Courier New" panose="02070309020205020404" pitchFamily="49" charset="0"/>
                <a:cs typeface="Courier New" panose="02070309020205020404" pitchFamily="49" charset="0"/>
              </a:rPr>
              <a:t>onda</a:t>
            </a:r>
          </a:p>
          <a:p>
            <a:pPr marL="272654" indent="0">
              <a:spcBef>
                <a:spcPts val="0"/>
              </a:spcBef>
              <a:buNone/>
            </a:pP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najmanji </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visina;</a:t>
            </a:r>
            <a:endParaRPr lang="hr-HR" dirty="0">
              <a:latin typeface="Courier New" panose="02070309020205020404" pitchFamily="49" charset="0"/>
              <a:cs typeface="Courier New" panose="02070309020205020404" pitchFamily="49" charset="0"/>
            </a:endParaRPr>
          </a:p>
          <a:p>
            <a:pPr marL="272654" indent="0">
              <a:spcBef>
                <a:spcPts val="0"/>
              </a:spcBef>
              <a:buNone/>
            </a:pPr>
            <a:r>
              <a:rPr lang="hr-HR" dirty="0">
                <a:latin typeface="Courier New" panose="02070309020205020404" pitchFamily="49" charset="0"/>
                <a:cs typeface="Courier New" panose="02070309020205020404" pitchFamily="49" charset="0"/>
              </a:rPr>
              <a:t>}</a:t>
            </a:r>
          </a:p>
          <a:p>
            <a:pPr marL="272654" indent="0">
              <a:spcBef>
                <a:spcPts val="0"/>
              </a:spcBef>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najmanji);</a:t>
            </a:r>
            <a:endParaRPr lang="hr-HR" dirty="0">
              <a:latin typeface="Courier New" panose="02070309020205020404" pitchFamily="49" charset="0"/>
              <a:cs typeface="Courier New" panose="02070309020205020404" pitchFamily="49" charset="0"/>
            </a:endParaRPr>
          </a:p>
          <a:p>
            <a:endParaRPr lang="hr-HR" dirty="0"/>
          </a:p>
        </p:txBody>
      </p:sp>
    </p:spTree>
    <p:extLst>
      <p:ext uri="{BB962C8B-B14F-4D97-AF65-F5344CB8AC3E}">
        <p14:creationId xmlns:p14="http://schemas.microsoft.com/office/powerpoint/2010/main" val="270541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Rad s prirodnim brojevima</a:t>
            </a:r>
            <a:endParaRPr lang="hr-HR" dirty="0"/>
          </a:p>
        </p:txBody>
      </p:sp>
      <p:sp>
        <p:nvSpPr>
          <p:cNvPr id="6" name="Rezervirano mjesto sadržaja 5"/>
          <p:cNvSpPr>
            <a:spLocks noGrp="1"/>
          </p:cNvSpPr>
          <p:nvPr>
            <p:ph idx="1"/>
          </p:nvPr>
        </p:nvSpPr>
        <p:spPr>
          <a:xfrm>
            <a:off x="0" y="1600200"/>
            <a:ext cx="9036496" cy="4525963"/>
          </a:xfrm>
        </p:spPr>
        <p:txBody>
          <a:bodyPr/>
          <a:lstStyle/>
          <a:p>
            <a:r>
              <a:rPr lang="hr-HR" dirty="0" smtClean="0"/>
              <a:t>Rastavljanje troznamenkastog broja na znamenke</a:t>
            </a:r>
          </a:p>
          <a:p>
            <a:pPr marL="333375" indent="0">
              <a:buNone/>
            </a:pPr>
            <a:r>
              <a:rPr lang="hr-HR" b="1" u="sng" dirty="0">
                <a:latin typeface="Courier New" panose="02070309020205020404" pitchFamily="49" charset="0"/>
                <a:cs typeface="Courier New" panose="02070309020205020404" pitchFamily="49" charset="0"/>
              </a:rPr>
              <a:t>ulaz</a:t>
            </a:r>
            <a:r>
              <a:rPr lang="hr-HR" dirty="0">
                <a:latin typeface="Courier New" panose="02070309020205020404" pitchFamily="49" charset="0"/>
                <a:cs typeface="Courier New" panose="02070309020205020404" pitchFamily="49" charset="0"/>
              </a:rPr>
              <a:t> (a);</a:t>
            </a:r>
          </a:p>
          <a:p>
            <a:pPr marL="333375" indent="0">
              <a:buNone/>
            </a:pPr>
            <a:r>
              <a:rPr lang="hr-HR" dirty="0" smtClean="0">
                <a:latin typeface="Courier New" panose="02070309020205020404" pitchFamily="49" charset="0"/>
                <a:cs typeface="Courier New" panose="02070309020205020404" pitchFamily="49" charset="0"/>
              </a:rPr>
              <a:t>stotica := a </a:t>
            </a:r>
            <a:r>
              <a:rPr lang="hr-HR" b="1" u="sng" dirty="0" smtClean="0">
                <a:latin typeface="Courier New" panose="02070309020205020404" pitchFamily="49" charset="0"/>
                <a:cs typeface="Courier New" panose="02070309020205020404" pitchFamily="49" charset="0"/>
              </a:rPr>
              <a:t>div</a:t>
            </a:r>
            <a:r>
              <a:rPr lang="hr-HR" dirty="0" smtClean="0">
                <a:latin typeface="Courier New" panose="02070309020205020404" pitchFamily="49" charset="0"/>
                <a:cs typeface="Courier New" panose="02070309020205020404" pitchFamily="49" charset="0"/>
              </a:rPr>
              <a:t> 100;</a:t>
            </a:r>
          </a:p>
          <a:p>
            <a:pPr marL="333375" indent="0">
              <a:buNone/>
            </a:pPr>
            <a:r>
              <a:rPr lang="hr-HR" dirty="0" smtClean="0">
                <a:latin typeface="Courier New" panose="02070309020205020404" pitchFamily="49" charset="0"/>
                <a:cs typeface="Courier New" panose="02070309020205020404" pitchFamily="49" charset="0"/>
              </a:rPr>
              <a:t>desetica</a:t>
            </a:r>
            <a:r>
              <a:rPr lang="hr-HR" dirty="0">
                <a:latin typeface="Courier New" panose="02070309020205020404" pitchFamily="49" charset="0"/>
                <a:cs typeface="Courier New" panose="02070309020205020404" pitchFamily="49" charset="0"/>
              </a:rPr>
              <a:t>:=a </a:t>
            </a:r>
            <a:r>
              <a:rPr lang="hr-HR" b="1" u="sng" dirty="0">
                <a:latin typeface="Courier New" panose="02070309020205020404" pitchFamily="49" charset="0"/>
                <a:cs typeface="Courier New" panose="02070309020205020404" pitchFamily="49" charset="0"/>
              </a:rPr>
              <a:t>div</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10 </a:t>
            </a:r>
            <a:r>
              <a:rPr lang="hr-HR" b="1" u="sng" dirty="0" err="1" smtClean="0">
                <a:latin typeface="Courier New" panose="02070309020205020404" pitchFamily="49" charset="0"/>
                <a:cs typeface="Courier New" panose="02070309020205020404" pitchFamily="49" charset="0"/>
              </a:rPr>
              <a:t>mod</a:t>
            </a:r>
            <a:r>
              <a:rPr lang="hr-HR" dirty="0" smtClean="0">
                <a:latin typeface="Courier New" panose="02070309020205020404" pitchFamily="49" charset="0"/>
                <a:cs typeface="Courier New" panose="02070309020205020404" pitchFamily="49" charset="0"/>
              </a:rPr>
              <a:t> 10;</a:t>
            </a:r>
            <a:endParaRPr lang="hr-HR" dirty="0">
              <a:latin typeface="Courier New" panose="02070309020205020404" pitchFamily="49" charset="0"/>
              <a:cs typeface="Courier New" panose="02070309020205020404" pitchFamily="49" charset="0"/>
            </a:endParaRPr>
          </a:p>
          <a:p>
            <a:pPr marL="333375" indent="0">
              <a:buNone/>
            </a:pPr>
            <a:r>
              <a:rPr lang="hr-HR" dirty="0">
                <a:latin typeface="Courier New" panose="02070309020205020404" pitchFamily="49" charset="0"/>
                <a:cs typeface="Courier New" panose="02070309020205020404" pitchFamily="49" charset="0"/>
              </a:rPr>
              <a:t>jedinica:=a </a:t>
            </a:r>
            <a:r>
              <a:rPr lang="hr-HR" b="1" u="sng" dirty="0" err="1">
                <a:latin typeface="Courier New" panose="02070309020205020404" pitchFamily="49" charset="0"/>
                <a:cs typeface="Courier New" panose="02070309020205020404" pitchFamily="49" charset="0"/>
              </a:rPr>
              <a:t>mod</a:t>
            </a:r>
            <a:r>
              <a:rPr lang="hr-HR" dirty="0">
                <a:latin typeface="Courier New" panose="02070309020205020404" pitchFamily="49" charset="0"/>
                <a:cs typeface="Courier New" panose="02070309020205020404" pitchFamily="49" charset="0"/>
              </a:rPr>
              <a:t> 10;</a:t>
            </a:r>
          </a:p>
          <a:p>
            <a:pPr marL="333375" indent="0">
              <a:buNone/>
            </a:pPr>
            <a:r>
              <a:rPr lang="hr-HR" b="1" u="sng" dirty="0">
                <a:latin typeface="Courier New" panose="02070309020205020404" pitchFamily="49" charset="0"/>
                <a:cs typeface="Courier New" panose="02070309020205020404" pitchFamily="49" charset="0"/>
              </a:rPr>
              <a:t>izlaz</a:t>
            </a:r>
            <a:r>
              <a:rPr lang="hr-HR" dirty="0">
                <a:latin typeface="Courier New" panose="02070309020205020404" pitchFamily="49" charset="0"/>
                <a:cs typeface="Courier New" panose="02070309020205020404" pitchFamily="49" charset="0"/>
              </a:rPr>
              <a:t> </a:t>
            </a:r>
            <a:r>
              <a:rPr lang="hr-HR" dirty="0" smtClean="0">
                <a:latin typeface="Courier New" panose="02070309020205020404" pitchFamily="49" charset="0"/>
                <a:cs typeface="Courier New" panose="02070309020205020404" pitchFamily="49" charset="0"/>
              </a:rPr>
              <a:t>(</a:t>
            </a:r>
            <a:r>
              <a:rPr lang="hr-HR" dirty="0" err="1" smtClean="0">
                <a:latin typeface="Courier New" panose="02070309020205020404" pitchFamily="49" charset="0"/>
                <a:cs typeface="Courier New" panose="02070309020205020404" pitchFamily="49" charset="0"/>
              </a:rPr>
              <a:t>stotica,desetica,jedinica</a:t>
            </a:r>
            <a:r>
              <a:rPr lang="hr-HR"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7193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ema">
  <a:themeElements>
    <a:clrScheme name="Bogatstv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1939</Words>
  <Application>Microsoft Office PowerPoint</Application>
  <PresentationFormat>Prikaz na zaslonu (4:3)</PresentationFormat>
  <Paragraphs>306</Paragraphs>
  <Slides>39</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39</vt:i4>
      </vt:variant>
    </vt:vector>
  </HeadingPairs>
  <TitlesOfParts>
    <vt:vector size="43" baseType="lpstr">
      <vt:lpstr>Arial</vt:lpstr>
      <vt:lpstr>Calibri</vt:lpstr>
      <vt:lpstr>Courier New</vt:lpstr>
      <vt:lpstr>Office tema</vt:lpstr>
      <vt:lpstr>Standardni algoritmi</vt:lpstr>
      <vt:lpstr>Algoritmi za maturu</vt:lpstr>
      <vt:lpstr>Zamjena vrijednosti varijablama</vt:lpstr>
      <vt:lpstr>Najmanji od tri unesena broja</vt:lpstr>
      <vt:lpstr>Prebrojavanje prema zadanom kriteriju</vt:lpstr>
      <vt:lpstr>Zbrajanje prema zadanom kriteriju</vt:lpstr>
      <vt:lpstr>Računanje aritmetičke sredine</vt:lpstr>
      <vt:lpstr>Traženje najvećeg (najmanjeg) broja</vt:lpstr>
      <vt:lpstr>Rad s prirodnim brojevima</vt:lpstr>
      <vt:lpstr>Zbroj znamenki unesenog broja</vt:lpstr>
      <vt:lpstr>Euklidov algoritam za traženje NZM dva broja</vt:lpstr>
      <vt:lpstr>Rastavljanje unesenog broja na proste faktore</vt:lpstr>
      <vt:lpstr>Jesen 2011. </vt:lpstr>
      <vt:lpstr>PowerPoint prezentacija</vt:lpstr>
      <vt:lpstr>Jesenski rok, 2012.</vt:lpstr>
      <vt:lpstr>PowerPoint prezentacija</vt:lpstr>
      <vt:lpstr>Rješenje:</vt:lpstr>
      <vt:lpstr>Ljetni rok, 2012., zadatak 36</vt:lpstr>
      <vt:lpstr>PowerPoint prezentacija</vt:lpstr>
      <vt:lpstr>Ljetni rok, 2013., zadatak 35</vt:lpstr>
      <vt:lpstr>Jesenski rok, 2014., zadatak 35</vt:lpstr>
      <vt:lpstr>Jesenski rok, 2012., zadatak 36</vt:lpstr>
      <vt:lpstr>pomoć</vt:lpstr>
      <vt:lpstr>Ljetni rok, 2013., zadatak 36</vt:lpstr>
      <vt:lpstr>Jesenski rok, 2013., zadatak 36</vt:lpstr>
      <vt:lpstr>Ljetni rok, 2014., zadatak 36</vt:lpstr>
      <vt:lpstr>Jesenski rok, 2014., zadatak 36</vt:lpstr>
      <vt:lpstr>PowerPoint prezentacija</vt:lpstr>
      <vt:lpstr>Neka je T broj koji se dobiva iz dvoznamenkastoga broja D tako da se zamijene mjesta znamenkama jedinice i desetice. Napišite program u pseudojeziku koji će učitati  dvoznamenkasti prirodan broj D, a ispisati veći od brojeva D i T.      (Napomena: Ne treba provjeravati je li broj dvoznamenkast.) </vt:lpstr>
      <vt:lpstr>Dva igrača igraju igru u kojoj naizmjence stavljaju kamenčiće na niz polja. Prvi igrač stavlja jedan kamenčić na prvo polje i nakon toga drugi igrač stavlja dva kamenčića na drugo polje. U svakome sljedećem koraku igrač koji je na redu stavlja na sljedeće polje dva puta više kamenčića nego što je stavljeno na prethodno polje. Igra završava kada je broj kamenčića koje je stavio neki igrač u posljednjemu koraku veći ili jednak zadanomu broju N.   Napišite program u pseudojeziku koji će učitati prirodan broj N, a ispisati u kojemu će koraku K završiti igra.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MZOS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Ponavljanje</dc:title>
  <dc:creator>ucenik</dc:creator>
  <cp:lastModifiedBy>Snježana</cp:lastModifiedBy>
  <cp:revision>44</cp:revision>
  <dcterms:created xsi:type="dcterms:W3CDTF">2014-05-09T13:32:06Z</dcterms:created>
  <dcterms:modified xsi:type="dcterms:W3CDTF">2019-05-02T07:40:46Z</dcterms:modified>
</cp:coreProperties>
</file>