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A44C4AE-B96D-4CDE-810B-D34BA663C7CF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181E9A-36FA-473E-82C4-F01911B1363F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"/>
              <a:t>Kliknite da biste uredili stilove teksta matrice</a:t>
            </a:r>
            <a:endParaRPr lang="en-US"/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Pravokut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kut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kut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Rezervirano mjesto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8885869-B068-409A-BCEB-4F7E5B63EAEB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21" name="Rezervirano mjesto za podnožj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Rezervirano mjesto za broj slajd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69DD90-623B-413F-B8DF-1D32D3449399}" type="datetime1">
              <a:rPr lang="sr-Latn-RS" smtClean="0"/>
              <a:t>15.3.2020.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30785-97E8-43AD-94B5-5D21BDA6BAAE}" type="datetime1">
              <a:rPr lang="sr-Latn-RS" smtClean="0"/>
              <a:t>15.3.2020.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Pravokut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kutni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kut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vni poveznik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C9794191-82E4-45EF-B2DF-FDA23A6404F9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115DC-F980-4265-BDCD-70064EAF7AC7}" type="datetime1">
              <a:rPr lang="sr-Latn-RS" smtClean="0"/>
              <a:t>15.3.2020.</a:t>
            </a:fld>
            <a:endParaRPr lang="en-US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hr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F118D5-4299-4A2F-9F76-D0606DF9DF42}" type="datetime1">
              <a:rPr lang="sr-Latn-RS" smtClean="0"/>
              <a:t>15.3.2020.</a:t>
            </a:fld>
            <a:endParaRPr lang="en-US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5509A0-50F9-4355-A7E6-40BC0B55820E}" type="datetime1">
              <a:rPr lang="sr-Latn-RS" smtClean="0"/>
              <a:t>15.3.2020.</a:t>
            </a:fld>
            <a:endParaRPr lang="en-US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75FD4C-D307-40C5-8E7B-59AD9076BFB9}" type="datetime1">
              <a:rPr lang="sr-Latn-RS" smtClean="0"/>
              <a:t>15.3.2020.</a:t>
            </a:fld>
            <a:endParaRPr lang="en-US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/>
              <a:t>Kliknite da biste uredili matrice</a:t>
            </a:r>
          </a:p>
          <a:p>
            <a:pPr lvl="1" rtl="0"/>
            <a:r>
              <a:rPr lang="hr-HR"/>
              <a:t>Druga razina</a:t>
            </a:r>
          </a:p>
          <a:p>
            <a:pPr lvl="2" rtl="0"/>
            <a:r>
              <a:rPr lang="hr-HR"/>
              <a:t>Treća razina</a:t>
            </a:r>
          </a:p>
          <a:p>
            <a:pPr lvl="3" rtl="0"/>
            <a:r>
              <a:rPr lang="hr-HR"/>
              <a:t>Četvrta razina</a:t>
            </a:r>
          </a:p>
          <a:p>
            <a:pPr lvl="4" rtl="0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9841072-3D07-4E65-9DD7-9E0704450E00}" type="datetime1">
              <a:rPr lang="sr-Latn-RS" smtClean="0"/>
              <a:t>15.3.2020.</a:t>
            </a:fld>
            <a:endParaRPr lang="en-US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zervirano mjesto za sli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4C0B247-CD71-4835-A057-7F18327D242B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/>
              <a:t>Kliknite da biste uredili matrice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ravokutni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Pravokutni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"/>
              <a:t>Kliknite da biste uredili stil naslova matrice</a:t>
            </a:r>
            <a:endParaRPr lang="en-US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"/>
              <a:t>Kliknite da biste uredili stilove teksta matrice</a:t>
            </a:r>
          </a:p>
          <a:p>
            <a:pPr lvl="1" rtl="0"/>
            <a:r>
              <a:rPr lang="hr"/>
              <a:t>Druga razina</a:t>
            </a:r>
          </a:p>
          <a:p>
            <a:pPr lvl="2" rtl="0"/>
            <a:r>
              <a:rPr lang="hr"/>
              <a:t>Treća razina</a:t>
            </a:r>
          </a:p>
          <a:p>
            <a:pPr lvl="3" rtl="0"/>
            <a:r>
              <a:rPr lang="hr"/>
              <a:t>Četvrta razina</a:t>
            </a:r>
          </a:p>
          <a:p>
            <a:pPr lvl="4" rtl="0"/>
            <a:r>
              <a:rPr lang="hr"/>
              <a:t>Peta razina</a:t>
            </a:r>
            <a:endParaRPr lang="en-US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1BE5080-8651-4DCC-9279-5D738C35574A}" type="datetime1">
              <a:rPr lang="sr-Latn-RS" smtClean="0"/>
              <a:t>15.3.2020.</a:t>
            </a:fld>
            <a:endParaRPr lang="en-US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Krupni plan logotipa&#10;&#10;Opis se generira automatski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Pravokutni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Pravokutni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8229" y="2355458"/>
            <a:ext cx="5452527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sz="4400" dirty="0">
                <a:solidFill>
                  <a:schemeClr val="tx1"/>
                </a:solidFill>
              </a:rPr>
              <a:t>ČISTOĆA i klijavost sjemena - vježba</a:t>
            </a:r>
            <a:endParaRPr lang="hr" sz="440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hr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5DC17A-A909-4DCE-A3D4-8779036A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Važno!!!!!!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1E92CC-FF07-496F-A0D3-652DF7A01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b="1" i="1" dirty="0">
                <a:solidFill>
                  <a:srgbClr val="FF0000"/>
                </a:solidFill>
              </a:rPr>
              <a:t>Na ovaj način </a:t>
            </a:r>
            <a:r>
              <a:rPr lang="hr-HR" sz="4400" b="1" i="1" dirty="0" err="1">
                <a:solidFill>
                  <a:srgbClr val="FF0000"/>
                </a:solidFill>
              </a:rPr>
              <a:t>simulirama</a:t>
            </a:r>
            <a:r>
              <a:rPr lang="hr-HR" sz="4400" b="1" i="1" dirty="0">
                <a:solidFill>
                  <a:srgbClr val="FF0000"/>
                </a:solidFill>
              </a:rPr>
              <a:t> relativno stvarne uvjete koje možemo očekivati u polju.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2110153-99E1-436F-A213-E3D6B9EC2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72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9AD358-DE07-42E8-87CC-7F34314D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642594"/>
            <a:ext cx="10620375" cy="1371600"/>
          </a:xfrm>
        </p:spPr>
        <p:txBody>
          <a:bodyPr/>
          <a:lstStyle/>
          <a:p>
            <a:r>
              <a:rPr lang="hr-HR" dirty="0"/>
              <a:t>Energija klijanja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B423EB-4305-407C-A3B8-BF2FB0981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103120"/>
            <a:ext cx="11449050" cy="3849624"/>
          </a:xfrm>
        </p:spPr>
        <p:txBody>
          <a:bodyPr>
            <a:normAutofit/>
          </a:bodyPr>
          <a:lstStyle/>
          <a:p>
            <a:r>
              <a:rPr lang="hr-HR" sz="2800" dirty="0"/>
              <a:t>Ispitivanje brzine klijanja, iz dnevnika klijanja. Testira se kojom brzinom se mlade biljke mogu osamostaliti i oduprijeti negativnim čimbenicima početkom rasta. Postupak: Sjeme stavljeno za ispitivanje klijavosti se broji  (proklijalo) - nakon 4 dana za ječam, pšenicu, raž, kukuruz ili nakon 5 dana za zob i rižu.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41C554-C3C5-4620-8B68-2493BE85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92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B0E79C-9189-4A84-8A94-D607A4EE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FF7838-0191-4C41-9167-B60A9E205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23825"/>
            <a:ext cx="11496675" cy="5495544"/>
          </a:xfrm>
        </p:spPr>
        <p:txBody>
          <a:bodyPr/>
          <a:lstStyle/>
          <a:p>
            <a:r>
              <a:rPr lang="hr-HR" sz="3600" dirty="0"/>
              <a:t>Dalje, svaka 2 dana.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r>
              <a:rPr lang="hr-HR" sz="3200" dirty="0"/>
              <a:t>Nakon 3 dana izbrojali smo </a:t>
            </a:r>
            <a:r>
              <a:rPr lang="hr-HR" sz="3200" b="1" dirty="0">
                <a:solidFill>
                  <a:srgbClr val="FF0000"/>
                </a:solidFill>
              </a:rPr>
              <a:t>25 </a:t>
            </a:r>
            <a:r>
              <a:rPr lang="hr-HR" sz="3200" b="1" dirty="0" err="1">
                <a:solidFill>
                  <a:srgbClr val="FF0000"/>
                </a:solidFill>
              </a:rPr>
              <a:t>proklijalih</a:t>
            </a:r>
            <a:r>
              <a:rPr lang="hr-HR" sz="3200" b="1" dirty="0">
                <a:solidFill>
                  <a:srgbClr val="FF0000"/>
                </a:solidFill>
              </a:rPr>
              <a:t> </a:t>
            </a:r>
            <a:r>
              <a:rPr lang="hr-HR" sz="3200" dirty="0"/>
              <a:t>sjemenki</a:t>
            </a:r>
          </a:p>
          <a:p>
            <a:r>
              <a:rPr lang="hr-HR" sz="3200" dirty="0"/>
              <a:t>nakon 5 dana </a:t>
            </a:r>
            <a:r>
              <a:rPr lang="hr-HR" sz="3200" b="1" dirty="0">
                <a:solidFill>
                  <a:srgbClr val="FF0000"/>
                </a:solidFill>
              </a:rPr>
              <a:t>45 </a:t>
            </a:r>
            <a:r>
              <a:rPr lang="hr-HR" sz="3200" b="1" dirty="0" err="1">
                <a:solidFill>
                  <a:srgbClr val="FF0000"/>
                </a:solidFill>
              </a:rPr>
              <a:t>proklijalih</a:t>
            </a:r>
            <a:r>
              <a:rPr lang="hr-HR" sz="3200" b="1" dirty="0">
                <a:solidFill>
                  <a:srgbClr val="FF0000"/>
                </a:solidFill>
              </a:rPr>
              <a:t> </a:t>
            </a:r>
          </a:p>
          <a:p>
            <a:r>
              <a:rPr lang="hr-HR" sz="3200" dirty="0"/>
              <a:t>i nakon 7 dana </a:t>
            </a:r>
            <a:r>
              <a:rPr lang="hr-HR" sz="3200" b="1" dirty="0">
                <a:solidFill>
                  <a:srgbClr val="FF0000"/>
                </a:solidFill>
              </a:rPr>
              <a:t>15 </a:t>
            </a:r>
            <a:r>
              <a:rPr lang="hr-HR" sz="3200" b="1" dirty="0" err="1">
                <a:solidFill>
                  <a:srgbClr val="FF0000"/>
                </a:solidFill>
              </a:rPr>
              <a:t>proklijalih</a:t>
            </a:r>
            <a:endParaRPr lang="hr-HR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sz="3200" b="1" dirty="0">
              <a:solidFill>
                <a:srgbClr val="FF0000"/>
              </a:solidFill>
            </a:endParaRPr>
          </a:p>
          <a:p>
            <a:endParaRPr lang="hr-HR" sz="3200" b="1" dirty="0">
              <a:solidFill>
                <a:srgbClr val="FF0000"/>
              </a:solidFill>
            </a:endParaRPr>
          </a:p>
          <a:p>
            <a:endParaRPr lang="hr-HR" sz="3200" b="1" dirty="0">
              <a:solidFill>
                <a:srgbClr val="FF0000"/>
              </a:solidFill>
            </a:endParaRP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D7509B-513D-42F8-A764-BF195019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  <p:pic>
        <p:nvPicPr>
          <p:cNvPr id="1026" name="Picture 2" descr="Slikovni rezultat za energiju klijanja">
            <a:extLst>
              <a:ext uri="{FF2B5EF4-FFF2-40B4-BE49-F238E27FC236}">
                <a16:creationId xmlns:a16="http://schemas.microsoft.com/office/drawing/2014/main" id="{1075DF7A-36E2-4061-8A16-89198DC02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14725"/>
            <a:ext cx="62484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1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7ADBFF-19BB-4AE1-87D9-E823DB2F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Formula za izračun: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588434-0822-4755-816B-EE0F683D9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marL="0" indent="0">
              <a:buNone/>
            </a:pPr>
            <a:r>
              <a:rPr lang="hr-HR" sz="4000" dirty="0"/>
              <a:t>Prosjek= ((3*25)+(5*45)+(7*15))/ (25+45+15);</a:t>
            </a:r>
          </a:p>
          <a:p>
            <a:pPr marL="0" indent="0">
              <a:buNone/>
            </a:pPr>
            <a:r>
              <a:rPr lang="hr-HR" sz="4000" dirty="0"/>
              <a:t>Kada uvrstimo podatke dobijemo</a:t>
            </a:r>
          </a:p>
          <a:p>
            <a:pPr marL="0" indent="0">
              <a:buNone/>
            </a:pPr>
            <a:r>
              <a:rPr lang="hr-HR" sz="4000" dirty="0"/>
              <a:t>Prosjek = (75+225+105)/85 = </a:t>
            </a:r>
            <a:r>
              <a:rPr lang="hr-HR" sz="4000" b="1" dirty="0">
                <a:solidFill>
                  <a:srgbClr val="FF0000"/>
                </a:solidFill>
              </a:rPr>
              <a:t>4,8 dana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A48462-FE0D-4E12-B632-6320F88A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50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984EC7-323B-49EF-9694-CC0C57BD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8B4AC0-1085-44E3-87BF-DCE8603FB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2103120"/>
            <a:ext cx="11601450" cy="3849624"/>
          </a:xfrm>
        </p:spPr>
        <p:txBody>
          <a:bodyPr/>
          <a:lstStyle/>
          <a:p>
            <a:pPr marL="0" indent="0">
              <a:buNone/>
            </a:pPr>
            <a:r>
              <a:rPr lang="hr-HR" sz="4400" dirty="0">
                <a:solidFill>
                  <a:srgbClr val="FF0000"/>
                </a:solidFill>
              </a:rPr>
              <a:t>Manje dana, veća energija, prednost!!!!!!!</a:t>
            </a:r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7C037E-EA9B-4C56-AD4D-97E4EE3D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5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56CF8D-E68C-449A-95A8-3076DB57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E1E074-2DF8-42F2-B23C-E09714B9F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03120"/>
            <a:ext cx="11439525" cy="3849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>
                <a:solidFill>
                  <a:srgbClr val="00B050"/>
                </a:solidFill>
                <a:highlight>
                  <a:srgbClr val="FFFF00"/>
                </a:highlight>
              </a:rPr>
              <a:t> Nakon </a:t>
            </a:r>
            <a:r>
              <a:rPr lang="hr-HR" sz="3200" dirty="0">
                <a:solidFill>
                  <a:srgbClr val="00B050"/>
                </a:solidFill>
                <a:highlight>
                  <a:srgbClr val="FFFF00"/>
                </a:highlight>
              </a:rPr>
              <a:t>što ste proučili ove vanjske odlike sjemena molim vas da riješite postavljeni zadatak u prilogu ovoj nastavnoj jedinici. </a:t>
            </a:r>
          </a:p>
          <a:p>
            <a:pPr marL="0" indent="0" algn="ctr">
              <a:buNone/>
            </a:pPr>
            <a:r>
              <a:rPr lang="hr-HR" sz="3200" dirty="0">
                <a:solidFill>
                  <a:srgbClr val="00B050"/>
                </a:solidFill>
                <a:highlight>
                  <a:srgbClr val="FFFF00"/>
                </a:highlight>
              </a:rPr>
              <a:t>Pratite upute u zadacima.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2ECC5A-27C4-464F-9945-AA6D0AF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810523-A0C0-435B-A670-594A28763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I. Čistoća sjemena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711CCC-C579-4DCA-A78A-E8177B04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97680"/>
          </a:xfrm>
        </p:spPr>
        <p:txBody>
          <a:bodyPr>
            <a:noAutofit/>
          </a:bodyPr>
          <a:lstStyle/>
          <a:p>
            <a:r>
              <a:rPr lang="hr-HR" sz="3600" dirty="0"/>
              <a:t>Čistoća sjemena - u % - žive nečistoće - mrtve nečistoće </a:t>
            </a:r>
          </a:p>
          <a:p>
            <a:r>
              <a:rPr lang="hr-HR" sz="3600" dirty="0"/>
              <a:t>Živa: sjeme korova i drugih sorata. Opasni karantenski korovi. Npr., vilina </a:t>
            </a:r>
            <a:r>
              <a:rPr lang="hr-HR" sz="3600" dirty="0" err="1"/>
              <a:t>kosica</a:t>
            </a:r>
            <a:r>
              <a:rPr lang="hr-HR" sz="3600" dirty="0"/>
              <a:t> u </a:t>
            </a:r>
            <a:r>
              <a:rPr lang="hr-HR" sz="3600" dirty="0" err="1"/>
              <a:t>lucerni</a:t>
            </a:r>
            <a:r>
              <a:rPr lang="hr-HR" sz="3600" dirty="0"/>
              <a:t>. Nije dozvoljena ni jedna sjemenka. Ili, 2% sitnog korova, kao divlja repica u pšenici.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33B2EC-2F0B-4F9D-95C1-3D99713B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086FE2-D972-4A6D-90AD-5E36521B5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15736"/>
          </a:xfrm>
        </p:spPr>
        <p:txBody>
          <a:bodyPr/>
          <a:lstStyle/>
          <a:p>
            <a:r>
              <a:rPr lang="hr-HR" b="1" dirty="0"/>
              <a:t>II: Klijavost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C4054F-B4CC-47ED-B11E-F87CE5C38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615736"/>
            <a:ext cx="11443317" cy="4337008"/>
          </a:xfrm>
        </p:spPr>
        <p:txBody>
          <a:bodyPr>
            <a:normAutofit fontScale="77500" lnSpcReduction="20000"/>
          </a:bodyPr>
          <a:lstStyle/>
          <a:p>
            <a:r>
              <a:rPr lang="hr-HR" sz="2400" dirty="0"/>
              <a:t>Klijavost - u % - za agronoma dvije: </a:t>
            </a:r>
          </a:p>
          <a:p>
            <a:r>
              <a:rPr lang="hr-HR" sz="2400" dirty="0"/>
              <a:t>- maksimalna dužina klijavosti </a:t>
            </a:r>
          </a:p>
          <a:p>
            <a:r>
              <a:rPr lang="hr-HR" sz="2400" dirty="0"/>
              <a:t>- sjetvena dužina klijavosti </a:t>
            </a:r>
          </a:p>
          <a:p>
            <a:r>
              <a:rPr lang="hr-HR" sz="2400" dirty="0"/>
              <a:t>Maksimalna dužina klijavosti je razdoblje u kojem posljednja sjemenka zadrži klijavost odnosno, može proklijati. </a:t>
            </a:r>
          </a:p>
          <a:p>
            <a:r>
              <a:rPr lang="hr-HR" sz="2400" dirty="0"/>
              <a:t>Ovisno o vrsti i uvjetima čuvanja. </a:t>
            </a:r>
          </a:p>
          <a:p>
            <a:r>
              <a:rPr lang="hr-HR" sz="2400" dirty="0"/>
              <a:t>Npr. pšenica na </a:t>
            </a:r>
            <a:r>
              <a:rPr lang="hr-HR" sz="2400" dirty="0" err="1"/>
              <a:t>vlagi</a:t>
            </a:r>
            <a:r>
              <a:rPr lang="hr-HR" sz="2400" dirty="0"/>
              <a:t> &lt;10%, bez kisika, uz stalnu temperaturu održala klijavost do 50 godina.  </a:t>
            </a:r>
          </a:p>
          <a:p>
            <a:r>
              <a:rPr lang="hr-HR" sz="2400" dirty="0"/>
              <a:t>Nakon 15 godina u optimalnim uvjetima: pšenica = 80,5%; </a:t>
            </a:r>
          </a:p>
          <a:p>
            <a:r>
              <a:rPr lang="hr-HR" sz="2400" dirty="0"/>
              <a:t>ječam = 95,8%; </a:t>
            </a:r>
          </a:p>
          <a:p>
            <a:r>
              <a:rPr lang="hr-HR" sz="2400" dirty="0"/>
              <a:t>kukuruz = 30,0%;</a:t>
            </a:r>
          </a:p>
          <a:p>
            <a:r>
              <a:rPr lang="hr-HR" sz="2400" dirty="0"/>
              <a:t>raž = 8,2%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56435E9-844B-4A82-9041-379FA37C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5D401F-E97F-4C87-ACB3-05B9E972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E60F3B-9338-4C27-93BA-8A3CC143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2103120"/>
            <a:ext cx="11407806" cy="3849624"/>
          </a:xfrm>
        </p:spPr>
        <p:txBody>
          <a:bodyPr>
            <a:normAutofit/>
          </a:bodyPr>
          <a:lstStyle/>
          <a:p>
            <a:r>
              <a:rPr lang="hr-HR" sz="2800" dirty="0"/>
              <a:t>Zato je važnija sjetvena dužina klijavosti - razdoblje u kojem sjeme zadržava klijavost u % koji odgovara zahtjevima sjetve.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Osnovni uvjeti čuvanja sjemena Sadržaj vode u </a:t>
            </a:r>
            <a:r>
              <a:rPr lang="hr-HR" sz="2800" dirty="0" err="1"/>
              <a:t>škrobnatim</a:t>
            </a:r>
            <a:r>
              <a:rPr lang="hr-HR" sz="2800" dirty="0"/>
              <a:t> sjemenkama ne više 14-15% a uljarice 11%. </a:t>
            </a:r>
          </a:p>
          <a:p>
            <a:r>
              <a:rPr lang="hr-HR" sz="2800" dirty="0"/>
              <a:t>Također, bez većih promjena (kolebanja) temperatura.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9C3431-D5E1-4E33-9C8A-5C3995A3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CAD243-66EE-43A3-A4F0-C9A4B85F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PODACI O KLIJAVOSTI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4D884E-D95D-4174-8350-F4575A5EA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49" y="2014193"/>
            <a:ext cx="11176987" cy="4315585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USJEV                                 TRAJANJE SJETVENE KLIJAVOSTI </a:t>
            </a:r>
          </a:p>
          <a:p>
            <a:r>
              <a:rPr lang="hr-HR" sz="2000" dirty="0"/>
              <a:t>RAŽ……………………………………….….….. 1-2 GODINE </a:t>
            </a:r>
          </a:p>
          <a:p>
            <a:r>
              <a:rPr lang="hr-HR" sz="2000" dirty="0"/>
              <a:t>STRNE ŽITARICE (OSIM RAŽ) ………...............3-4 GODINE </a:t>
            </a:r>
          </a:p>
          <a:p>
            <a:r>
              <a:rPr lang="hr-HR" sz="2000" dirty="0"/>
              <a:t>KUKURUZ………………………………..….…... 4-5 GODINA </a:t>
            </a:r>
          </a:p>
          <a:p>
            <a:r>
              <a:rPr lang="hr-HR" sz="2000" dirty="0"/>
              <a:t>REPE (BETA-REPE) ………………………...…….. 4 GODINE </a:t>
            </a:r>
          </a:p>
          <a:p>
            <a:r>
              <a:rPr lang="hr-HR" sz="2000" dirty="0"/>
              <a:t>KONOPLJA…………………………..…………… 3 GODINE </a:t>
            </a:r>
          </a:p>
          <a:p>
            <a:r>
              <a:rPr lang="hr-HR" sz="2000" dirty="0"/>
              <a:t>GRAH I GRAŠAK ……………………………... 4-5 GODINA </a:t>
            </a:r>
          </a:p>
          <a:p>
            <a:r>
              <a:rPr lang="hr-HR" sz="2000" dirty="0"/>
              <a:t>LUCERNA……………………………………….. 3-4 GODINE </a:t>
            </a:r>
          </a:p>
          <a:p>
            <a:r>
              <a:rPr lang="hr-HR" sz="2000" dirty="0"/>
              <a:t>CRVENADJETELINA………………………..….. 2-3 GODINE </a:t>
            </a:r>
          </a:p>
          <a:p>
            <a:r>
              <a:rPr lang="hr-HR" sz="2000" dirty="0"/>
              <a:t>SUNCOKRET ……………………………..……. 4-5 GODINA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B07552-312B-471D-8C70-8518D903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6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0C59A5-7B37-4BAC-8800-67C2555A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Određivanje klijavosti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3E2D4F-BDC3-480B-B691-45F03BE56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2103120"/>
            <a:ext cx="11452194" cy="3849624"/>
          </a:xfrm>
        </p:spPr>
        <p:txBody>
          <a:bodyPr>
            <a:normAutofit/>
          </a:bodyPr>
          <a:lstStyle/>
          <a:p>
            <a:r>
              <a:rPr lang="hr-HR" sz="2800" dirty="0"/>
              <a:t>1. </a:t>
            </a:r>
            <a:r>
              <a:rPr lang="hr-HR" sz="2800" b="1" u="sng" dirty="0">
                <a:solidFill>
                  <a:srgbClr val="FF0000"/>
                </a:solidFill>
              </a:rPr>
              <a:t>Kvalitativne metode</a:t>
            </a:r>
            <a:r>
              <a:rPr lang="hr-HR" sz="2800" dirty="0"/>
              <a:t>- samo </a:t>
            </a:r>
            <a:r>
              <a:rPr lang="hr-HR" sz="2800" dirty="0" err="1"/>
              <a:t>orjentaciono</a:t>
            </a:r>
            <a:r>
              <a:rPr lang="hr-HR" sz="2800" dirty="0"/>
              <a:t>, brzo (približna (aproksimativna) klijavost) 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2. </a:t>
            </a:r>
            <a:r>
              <a:rPr lang="hr-HR" sz="2800" b="1" dirty="0">
                <a:solidFill>
                  <a:srgbClr val="FF0000"/>
                </a:solidFill>
              </a:rPr>
              <a:t>Kvantitativne metode</a:t>
            </a:r>
            <a:r>
              <a:rPr lang="hr-HR" sz="2800" dirty="0"/>
              <a:t>- točno u %. Sporo.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DA3558-6477-4665-8ADE-EF5BEE44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7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254A5E-9114-45E4-B146-CE967640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Kvalitativne metode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5DF879-E96E-4371-8F94-F81E7A13C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589103"/>
            <a:ext cx="11478827" cy="4811697"/>
          </a:xfrm>
        </p:spPr>
        <p:txBody>
          <a:bodyPr/>
          <a:lstStyle/>
          <a:p>
            <a:pPr marL="0" indent="0">
              <a:buNone/>
            </a:pPr>
            <a:r>
              <a:rPr lang="hr-HR" sz="1800" b="1" dirty="0"/>
              <a:t>Koriste različito bojenje sjemena i to:</a:t>
            </a:r>
          </a:p>
          <a:p>
            <a:pPr marL="342900" indent="-342900">
              <a:buFont typeface="+mj-lt"/>
              <a:buAutoNum type="alphaLcParenR"/>
            </a:pPr>
            <a:r>
              <a:rPr lang="hr-HR" sz="2000" b="1" i="1" u="sng" dirty="0">
                <a:solidFill>
                  <a:srgbClr val="FF0000"/>
                </a:solidFill>
              </a:rPr>
              <a:t>selenskim spojevima </a:t>
            </a:r>
          </a:p>
          <a:p>
            <a:pPr marL="342900" indent="-342900">
              <a:buFont typeface="+mj-lt"/>
              <a:buAutoNum type="alphaLcParenR"/>
            </a:pPr>
            <a:r>
              <a:rPr lang="hr-HR" sz="2000" b="1" i="1" dirty="0" err="1">
                <a:solidFill>
                  <a:srgbClr val="FF0000"/>
                </a:solidFill>
              </a:rPr>
              <a:t>tetrazolium</a:t>
            </a:r>
            <a:r>
              <a:rPr lang="hr-HR" sz="2000" b="1" i="1" dirty="0">
                <a:solidFill>
                  <a:srgbClr val="FF0000"/>
                </a:solidFill>
              </a:rPr>
              <a:t> solima 0,5-2% otopine</a:t>
            </a:r>
            <a:r>
              <a:rPr lang="hr-HR" sz="2000" dirty="0"/>
              <a:t>, 8 sati, pri čemu su žive sjemenke → crvene; a </a:t>
            </a:r>
            <a:r>
              <a:rPr lang="hr-HR" sz="2000" dirty="0" err="1"/>
              <a:t>neklijave</a:t>
            </a:r>
            <a:r>
              <a:rPr lang="hr-HR" sz="2000" dirty="0"/>
              <a:t> → neobojene Sa </a:t>
            </a:r>
            <a:r>
              <a:rPr lang="hr-HR" sz="2000" dirty="0" err="1"/>
              <a:t>tetrazolium</a:t>
            </a:r>
            <a:r>
              <a:rPr lang="hr-HR" sz="2000" dirty="0"/>
              <a:t> solima se ne određuje klijavost već za život sposobne stanice, koje sadrže </a:t>
            </a:r>
            <a:r>
              <a:rPr lang="hr-HR" sz="2000" dirty="0" err="1"/>
              <a:t>dehidrogenazu</a:t>
            </a:r>
            <a:r>
              <a:rPr lang="hr-HR" sz="2000" dirty="0"/>
              <a:t> (ili reducirajuće </a:t>
            </a:r>
            <a:r>
              <a:rPr lang="hr-HR" sz="2000" dirty="0" err="1"/>
              <a:t>encime</a:t>
            </a:r>
            <a:r>
              <a:rPr lang="hr-HR" sz="2000" dirty="0"/>
              <a:t>) koje reduciraju otopinu </a:t>
            </a:r>
            <a:r>
              <a:rPr lang="hr-HR" sz="2000" dirty="0" err="1"/>
              <a:t>tetrazolium</a:t>
            </a:r>
            <a:r>
              <a:rPr lang="hr-HR" sz="2000" dirty="0"/>
              <a:t> soli pa oboje stanice crveno. Znači, dobiju se stanice koje su žive i mogle bi dati klicu. Riječ je o stupnju sposobnosti sjemena za život.</a:t>
            </a:r>
          </a:p>
          <a:p>
            <a:pPr marL="342900" indent="-342900">
              <a:buFont typeface="+mj-lt"/>
              <a:buAutoNum type="alphaLcParenR"/>
            </a:pPr>
            <a:r>
              <a:rPr lang="hr-HR" sz="2000" b="1" i="1" dirty="0">
                <a:solidFill>
                  <a:srgbClr val="FF0000"/>
                </a:solidFill>
              </a:rPr>
              <a:t>jodnom otopinom- K-jodid </a:t>
            </a:r>
            <a:r>
              <a:rPr lang="hr-HR" sz="2000" dirty="0"/>
              <a:t>10%, 2 min., pa ispiranje vodom. </a:t>
            </a:r>
            <a:r>
              <a:rPr lang="hr-HR" sz="2000" dirty="0" err="1"/>
              <a:t>Neklijave</a:t>
            </a:r>
            <a:r>
              <a:rPr lang="hr-HR" sz="2000" dirty="0"/>
              <a:t>, oštećene i bolesne potamne, klijave NE.</a:t>
            </a:r>
          </a:p>
          <a:p>
            <a:pPr marL="342900" indent="-342900">
              <a:buFont typeface="+mj-lt"/>
              <a:buAutoNum type="alphaLcParenR"/>
            </a:pPr>
            <a:r>
              <a:rPr lang="hr-HR" sz="2000" dirty="0"/>
              <a:t>Još se mogu koristiti: </a:t>
            </a:r>
          </a:p>
          <a:p>
            <a:r>
              <a:rPr lang="hr-HR" sz="2000" b="1" i="1" dirty="0" err="1">
                <a:solidFill>
                  <a:srgbClr val="FF0000"/>
                </a:solidFill>
              </a:rPr>
              <a:t>metilensko</a:t>
            </a:r>
            <a:r>
              <a:rPr lang="hr-HR" sz="2000" b="1" i="1" dirty="0">
                <a:solidFill>
                  <a:srgbClr val="FF0000"/>
                </a:solidFill>
              </a:rPr>
              <a:t> modrilo </a:t>
            </a:r>
          </a:p>
          <a:p>
            <a:r>
              <a:rPr lang="hr-HR" sz="2000" b="1" i="1" dirty="0">
                <a:solidFill>
                  <a:srgbClr val="FF0000"/>
                </a:solidFill>
              </a:rPr>
              <a:t>zeleni </a:t>
            </a:r>
            <a:r>
              <a:rPr lang="hr-HR" sz="2000" b="1" i="1" dirty="0" err="1">
                <a:solidFill>
                  <a:srgbClr val="FF0000"/>
                </a:solidFill>
              </a:rPr>
              <a:t>malaki</a:t>
            </a:r>
            <a:endParaRPr lang="hr-HR" sz="2000" b="1" i="1" dirty="0">
              <a:solidFill>
                <a:srgbClr val="FF0000"/>
              </a:solidFill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443C1C-7116-41B7-96AE-0ECD8B72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9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2B34A5-C278-4E1E-9D5F-F8DF883F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2. Kvantitativne metode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A58E16-8C28-46B5-AA3D-ACDFD7EF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7" y="2103120"/>
            <a:ext cx="11540971" cy="38496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3200" dirty="0"/>
              <a:t>najmjerodavnije za gospodarsku klijavost Oprema: </a:t>
            </a:r>
          </a:p>
          <a:p>
            <a:pPr>
              <a:buFontTx/>
              <a:buChar char="-"/>
            </a:pPr>
            <a:r>
              <a:rPr lang="hr-HR" sz="3200" dirty="0" err="1"/>
              <a:t>germinator</a:t>
            </a:r>
            <a:r>
              <a:rPr lang="hr-HR" sz="3200" dirty="0"/>
              <a:t>- regulira temperaturu i vlagu, </a:t>
            </a:r>
          </a:p>
          <a:p>
            <a:pPr>
              <a:buFontTx/>
              <a:buChar char="-"/>
            </a:pPr>
            <a:r>
              <a:rPr lang="hr-HR" sz="3200" dirty="0"/>
              <a:t>100 sjemenki (3-4%) u navlaženi filter </a:t>
            </a:r>
            <a:r>
              <a:rPr lang="hr-HR" sz="3200" dirty="0" err="1"/>
              <a:t>parir</a:t>
            </a:r>
            <a:r>
              <a:rPr lang="hr-HR" sz="3200" dirty="0"/>
              <a:t> ili bugačicu, ili sterilni pijesak. </a:t>
            </a:r>
          </a:p>
          <a:p>
            <a:pPr marL="0" indent="0">
              <a:buNone/>
            </a:pPr>
            <a:r>
              <a:rPr lang="hr-HR" sz="3200" b="1" dirty="0">
                <a:solidFill>
                  <a:srgbClr val="FF0000"/>
                </a:solidFill>
              </a:rPr>
              <a:t>Brojanje </a:t>
            </a:r>
            <a:r>
              <a:rPr lang="hr-HR" sz="3200" b="1" dirty="0" err="1">
                <a:solidFill>
                  <a:srgbClr val="FF0000"/>
                </a:solidFill>
              </a:rPr>
              <a:t>proklijalih</a:t>
            </a:r>
            <a:r>
              <a:rPr lang="hr-HR" sz="3200" b="1" dirty="0">
                <a:solidFill>
                  <a:srgbClr val="FF0000"/>
                </a:solidFill>
              </a:rPr>
              <a:t> za kukuruz i strne žitarice nakon  10 dana, repa 14, trave 21 dan.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5E54A5-E1A2-43E2-96E5-EC816BAE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0354F3-936F-4E3C-9D5A-7047F744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Hladna proba – COLD TEST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470355-C468-4EE9-8989-D60D566AC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3" y="2103119"/>
            <a:ext cx="11523215" cy="4377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Gore spomenuto (prethodni </a:t>
            </a:r>
            <a:r>
              <a:rPr lang="hr-HR" sz="2400" dirty="0" err="1"/>
              <a:t>slide</a:t>
            </a:r>
            <a:r>
              <a:rPr lang="hr-HR" sz="2400" dirty="0"/>
              <a:t>) vrijedi za idealne uvjete klijanja. </a:t>
            </a:r>
          </a:p>
          <a:p>
            <a:pPr marL="0" indent="0">
              <a:buNone/>
            </a:pPr>
            <a:r>
              <a:rPr lang="hr-HR" sz="2400" dirty="0"/>
              <a:t>Međutim, u polju- oscilacija temperatura, zastoji u klijanju i nicanju, napadi bolesti. </a:t>
            </a:r>
          </a:p>
          <a:p>
            <a:pPr marL="0" indent="0">
              <a:buNone/>
            </a:pPr>
            <a:r>
              <a:rPr lang="hr-HR" sz="2400" dirty="0"/>
              <a:t>Npr. kukuruz- </a:t>
            </a:r>
            <a:r>
              <a:rPr lang="hr-HR" sz="2400" dirty="0" err="1"/>
              <a:t>termofilna</a:t>
            </a:r>
            <a:r>
              <a:rPr lang="hr-HR" sz="2400" dirty="0"/>
              <a:t> biljka, &gt;10°C. Travanj zahlađenje. </a:t>
            </a:r>
          </a:p>
          <a:p>
            <a:pPr marL="0" indent="0">
              <a:buNone/>
            </a:pPr>
            <a:r>
              <a:rPr lang="hr-HR" sz="2400" dirty="0"/>
              <a:t>Zato, testiranje kukuruza COLD testom. </a:t>
            </a:r>
          </a:p>
          <a:p>
            <a:pPr marL="0" indent="0">
              <a:buNone/>
            </a:pPr>
            <a:r>
              <a:rPr lang="hr-HR" sz="2400" dirty="0"/>
              <a:t>Tlo se uzima iz polja, nesterilizirano + pijesak + voda. Termostat na 20°C - dva dana. Nakon toga 5°C, 5-10 dana. Aktiviraju se patogene klice. Dakle, testiranje izdržljivosti sjemena na niskim temperaturama, odnosno u nepovoljnim </a:t>
            </a:r>
            <a:r>
              <a:rPr lang="hr-HR" sz="2400" dirty="0" err="1"/>
              <a:t>hidrotermičkim</a:t>
            </a:r>
            <a:r>
              <a:rPr lang="hr-HR" sz="2400" dirty="0"/>
              <a:t> uvjetima.</a:t>
            </a:r>
          </a:p>
          <a:p>
            <a:endParaRPr lang="hr-HR" dirty="0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C28AD71-85E2-44DC-80D6-F8A10655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F9314C8-ED56-4756-B0CD-6D712BE27B48}" type="datetime1">
              <a:rPr lang="sr-Latn-RS" smtClean="0"/>
              <a:t>15.3.2020.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61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74_TF78438558" id="{2DC8EEE3-4BE4-4430-AC86-B06E24574DD1}" vid="{3985B9FD-0530-464B-A2AD-C0856C376533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{E651BDEB-B0E7-46B0-929C-46FF3F97C6B4}tf78438558</Template>
  <TotalTime>0</TotalTime>
  <Words>726</Words>
  <Application>Microsoft Office PowerPoint</Application>
  <PresentationFormat>Široki zaslon</PresentationFormat>
  <Paragraphs>88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SavonVTI</vt:lpstr>
      <vt:lpstr>ČISTOĆA i klijavost sjemena - vježba</vt:lpstr>
      <vt:lpstr>I. Čistoća sjemena</vt:lpstr>
      <vt:lpstr>II: Klijavost </vt:lpstr>
      <vt:lpstr>PowerPoint prezentacija</vt:lpstr>
      <vt:lpstr>PODACI O KLIJAVOSTI</vt:lpstr>
      <vt:lpstr>Određivanje klijavosti</vt:lpstr>
      <vt:lpstr>1. Kvalitativne metode</vt:lpstr>
      <vt:lpstr>2. Kvantitativne metode</vt:lpstr>
      <vt:lpstr>Hladna proba – COLD TEST</vt:lpstr>
      <vt:lpstr>Važno!!!!!!</vt:lpstr>
      <vt:lpstr>Energija klijanja</vt:lpstr>
      <vt:lpstr>PowerPoint prezentacija</vt:lpstr>
      <vt:lpstr>Formula za izračun:</vt:lpstr>
      <vt:lpstr>Zaključak: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2020-03-15T13:58:55Z</dcterms:created>
  <dcterms:modified xsi:type="dcterms:W3CDTF">2020-03-15T14:47:07Z</dcterms:modified>
</cp:coreProperties>
</file>