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17"/>
  </p:notesMasterIdLst>
  <p:handoutMasterIdLst>
    <p:handoutMasterId r:id="rId18"/>
  </p:handout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</p:sldIdLst>
  <p:sldSz cx="12192000" cy="6858000"/>
  <p:notesSz cx="6858000" cy="9144000"/>
  <p:defaultTextStyle>
    <a:defPPr rtl="0">
      <a:defRPr lang="hr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782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A44C4AE-B96D-4CDE-810B-D34BA663C7CF}" type="datetime1">
              <a:rPr lang="sr-Latn-RS" smtClean="0"/>
              <a:t>15.3.2020.</a:t>
            </a:fld>
            <a:endParaRPr lang="en-US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Rezervirano mjesto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C181E9A-36FA-473E-82C4-F01911B1363F}" type="datetime1">
              <a:rPr lang="sr-Latn-RS" smtClean="0"/>
              <a:t>15.3.2020.</a:t>
            </a:fld>
            <a:endParaRPr lang="en-US" dirty="0"/>
          </a:p>
        </p:txBody>
      </p:sp>
      <p:sp>
        <p:nvSpPr>
          <p:cNvPr id="4" name="Rezervirano mjesto za sliku na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Rezervirano mjesto za bilješk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r"/>
              <a:t>Kliknite da biste uredili stilove teksta matrice</a:t>
            </a:r>
            <a:endParaRPr lang="en-US"/>
          </a:p>
          <a:p>
            <a:pPr lvl="1" rtl="0"/>
            <a:r>
              <a:rPr lang="hr"/>
              <a:t>Druga razina</a:t>
            </a:r>
          </a:p>
          <a:p>
            <a:pPr lvl="2" rtl="0"/>
            <a:r>
              <a:rPr lang="hr"/>
              <a:t>Treća razina</a:t>
            </a:r>
          </a:p>
          <a:p>
            <a:pPr lvl="3" rtl="0"/>
            <a:r>
              <a:rPr lang="hr"/>
              <a:t>Četvrta razina</a:t>
            </a:r>
          </a:p>
          <a:p>
            <a:pPr lvl="4" rtl="0"/>
            <a:r>
              <a:rPr lang="hr"/>
              <a:t>Peta razina</a:t>
            </a:r>
            <a:endParaRPr lang="en-US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utnik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Pravokutnik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Pravokutnik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Pravokutnik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a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Ravni poveznik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ni poveznik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ni poveznik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rmAutofit/>
          </a:bodyPr>
          <a:lstStyle>
            <a:lvl1pPr algn="ctr">
              <a:lnSpc>
                <a:spcPct val="83000"/>
              </a:lnSpc>
              <a:defRPr lang="en-US" sz="60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20" name="Rezervirano mjesto za datum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E8885869-B068-409A-BCEB-4F7E5B63EAEB}" type="datetime1">
              <a:rPr lang="sr-Latn-RS" smtClean="0"/>
              <a:t>15.3.2020.</a:t>
            </a:fld>
            <a:endParaRPr lang="en-US" dirty="0"/>
          </a:p>
        </p:txBody>
      </p:sp>
      <p:sp>
        <p:nvSpPr>
          <p:cNvPr id="21" name="Rezervirano mjesto za podnožje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Rezervirano mjesto za broj slajda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hr-HR"/>
              <a:t>Kliknite da biste uredili matrice</a:t>
            </a:r>
          </a:p>
          <a:p>
            <a:pPr lvl="1" rtl="0"/>
            <a:r>
              <a:rPr lang="hr-HR"/>
              <a:t>Druga razina</a:t>
            </a:r>
          </a:p>
          <a:p>
            <a:pPr lvl="2" rtl="0"/>
            <a:r>
              <a:rPr lang="hr-HR"/>
              <a:t>Treća razina</a:t>
            </a:r>
          </a:p>
          <a:p>
            <a:pPr lvl="3" rtl="0"/>
            <a:r>
              <a:rPr lang="hr-HR"/>
              <a:t>Četvrta razina</a:t>
            </a:r>
          </a:p>
          <a:p>
            <a:pPr lvl="4" rtl="0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F69DD90-623B-413F-B8DF-1D32D3449399}" type="datetime1">
              <a:rPr lang="sr-Latn-RS" smtClean="0"/>
              <a:t>15.3.2020.</a:t>
            </a:fld>
            <a:endParaRPr lang="en-US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hr-HR"/>
              <a:t>Kliknite da biste uredili matrice</a:t>
            </a:r>
          </a:p>
          <a:p>
            <a:pPr lvl="1" rtl="0"/>
            <a:r>
              <a:rPr lang="hr-HR"/>
              <a:t>Druga razina</a:t>
            </a:r>
          </a:p>
          <a:p>
            <a:pPr lvl="2" rtl="0"/>
            <a:r>
              <a:rPr lang="hr-HR"/>
              <a:t>Treća razina</a:t>
            </a:r>
          </a:p>
          <a:p>
            <a:pPr lvl="3" rtl="0"/>
            <a:r>
              <a:rPr lang="hr-HR"/>
              <a:t>Četvrta razina</a:t>
            </a:r>
          </a:p>
          <a:p>
            <a:pPr lvl="4" rtl="0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130785-97E8-43AD-94B5-5D21BDA6BAAE}" type="datetime1">
              <a:rPr lang="sr-Latn-RS" smtClean="0"/>
              <a:t>15.3.2020.</a:t>
            </a:fld>
            <a:endParaRPr lang="en-US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hr-HR"/>
              <a:t>Kliknite da biste uredili matrice</a:t>
            </a:r>
          </a:p>
          <a:p>
            <a:pPr lvl="1" rtl="0"/>
            <a:r>
              <a:rPr lang="hr-HR"/>
              <a:t>Druga razina</a:t>
            </a:r>
          </a:p>
          <a:p>
            <a:pPr lvl="2" rtl="0"/>
            <a:r>
              <a:rPr lang="hr-HR"/>
              <a:t>Treća razina</a:t>
            </a:r>
          </a:p>
          <a:p>
            <a:pPr lvl="3" rtl="0"/>
            <a:r>
              <a:rPr lang="hr-HR"/>
              <a:t>Četvrta razina</a:t>
            </a:r>
          </a:p>
          <a:p>
            <a:pPr lvl="4" rtl="0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F9314C8-ED56-4756-B0CD-6D712BE27B48}" type="datetime1">
              <a:rPr lang="sr-Latn-RS" smtClean="0"/>
              <a:t>15.3.2020.</a:t>
            </a:fld>
            <a:endParaRPr lang="en-US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ravokutnik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Pravokutnik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Pravokutnik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Pravokutnik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60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grpSp>
        <p:nvGrpSpPr>
          <p:cNvPr id="16" name="Grupa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Ravni poveznik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ni poveznik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ni poveznik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hr-HR"/>
              <a:t>Kliknite da biste uredili matrice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C9794191-82E4-45EF-B2DF-FDA23A6404F9}" type="datetime1">
              <a:rPr lang="sr-Latn-RS" smtClean="0"/>
              <a:t>15.3.2020.</a:t>
            </a:fld>
            <a:endParaRPr lang="en-US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r-HR"/>
              <a:t>Kliknite da biste uredili matrice</a:t>
            </a:r>
          </a:p>
          <a:p>
            <a:pPr lvl="1" rtl="0"/>
            <a:r>
              <a:rPr lang="hr-HR"/>
              <a:t>Druga razina</a:t>
            </a:r>
          </a:p>
          <a:p>
            <a:pPr lvl="2" rtl="0"/>
            <a:r>
              <a:rPr lang="hr-HR"/>
              <a:t>Treća razina</a:t>
            </a:r>
          </a:p>
          <a:p>
            <a:pPr lvl="3" rtl="0"/>
            <a:r>
              <a:rPr lang="hr-HR"/>
              <a:t>Četvrta razina</a:t>
            </a:r>
          </a:p>
          <a:p>
            <a:pPr lvl="4" rtl="0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r-HR"/>
              <a:t>Kliknite da biste uredili matrice</a:t>
            </a:r>
          </a:p>
          <a:p>
            <a:pPr lvl="1" rtl="0"/>
            <a:r>
              <a:rPr lang="hr-HR"/>
              <a:t>Druga razina</a:t>
            </a:r>
          </a:p>
          <a:p>
            <a:pPr lvl="2" rtl="0"/>
            <a:r>
              <a:rPr lang="hr-HR"/>
              <a:t>Treća razina</a:t>
            </a:r>
          </a:p>
          <a:p>
            <a:pPr lvl="3" rtl="0"/>
            <a:r>
              <a:rPr lang="hr-HR"/>
              <a:t>Četvrta razina</a:t>
            </a:r>
          </a:p>
          <a:p>
            <a:pPr lvl="4" rtl="0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8115DC-F980-4265-BDCD-70064EAF7AC7}" type="datetime1">
              <a:rPr lang="sr-Latn-RS" smtClean="0"/>
              <a:t>15.3.2020.</a:t>
            </a:fld>
            <a:endParaRPr lang="en-US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/>
              <a:t>Kliknite da biste uredili matrice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r-HR"/>
              <a:t>Kliknite da biste uredili matrice</a:t>
            </a:r>
          </a:p>
          <a:p>
            <a:pPr lvl="1" rtl="0"/>
            <a:r>
              <a:rPr lang="hr-HR"/>
              <a:t>Druga razina</a:t>
            </a:r>
          </a:p>
          <a:p>
            <a:pPr lvl="2" rtl="0"/>
            <a:r>
              <a:rPr lang="hr-HR"/>
              <a:t>Treća razina</a:t>
            </a:r>
          </a:p>
          <a:p>
            <a:pPr lvl="3" rtl="0"/>
            <a:r>
              <a:rPr lang="hr-HR"/>
              <a:t>Četvrta razina</a:t>
            </a:r>
          </a:p>
          <a:p>
            <a:pPr lvl="4" rtl="0"/>
            <a:r>
              <a:rPr lang="hr-HR"/>
              <a:t>Peta razina stilove teksta</a:t>
            </a:r>
            <a:endParaRPr lang="hr"/>
          </a:p>
        </p:txBody>
      </p:sp>
      <p:sp>
        <p:nvSpPr>
          <p:cNvPr id="5" name="Rezervirano mjesto za tekst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/>
              <a:t>Kliknite da biste uredili matrice</a:t>
            </a:r>
          </a:p>
        </p:txBody>
      </p:sp>
      <p:sp>
        <p:nvSpPr>
          <p:cNvPr id="6" name="Rezervirano mjesto za sadržaj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r-HR"/>
              <a:t>Kliknite da biste uredili matrice</a:t>
            </a:r>
          </a:p>
          <a:p>
            <a:pPr lvl="1" rtl="0"/>
            <a:r>
              <a:rPr lang="hr-HR"/>
              <a:t>Druga razina</a:t>
            </a:r>
          </a:p>
          <a:p>
            <a:pPr lvl="2" rtl="0"/>
            <a:r>
              <a:rPr lang="hr-HR"/>
              <a:t>Treća razina</a:t>
            </a:r>
          </a:p>
          <a:p>
            <a:pPr lvl="3" rtl="0"/>
            <a:r>
              <a:rPr lang="hr-HR"/>
              <a:t>Četvrta razina</a:t>
            </a:r>
          </a:p>
          <a:p>
            <a:pPr lvl="4" rtl="0"/>
            <a:r>
              <a:rPr lang="hr-HR"/>
              <a:t>Peta razina stilove teksta</a:t>
            </a:r>
            <a:endParaRPr lang="hr"/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7F118D5-4299-4A2F-9F76-D0606DF9DF42}" type="datetime1">
              <a:rPr lang="sr-Latn-RS" smtClean="0"/>
              <a:t>15.3.2020.</a:t>
            </a:fld>
            <a:endParaRPr lang="en-US"/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5509A0-50F9-4355-A7E6-40BC0B55820E}" type="datetime1">
              <a:rPr lang="sr-Latn-RS" smtClean="0"/>
              <a:t>15.3.2020.</a:t>
            </a:fld>
            <a:endParaRPr lang="en-US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575FD4C-D307-40C5-8E7B-59AD9076BFB9}" type="datetime1">
              <a:rPr lang="sr-Latn-RS" smtClean="0"/>
              <a:t>15.3.2020.</a:t>
            </a:fld>
            <a:endParaRPr lang="en-US"/>
          </a:p>
        </p:txBody>
      </p:sp>
      <p:sp>
        <p:nvSpPr>
          <p:cNvPr id="3" name="Rezervirano mjesto za podnožj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utnik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Pravokutnik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hr-HR"/>
              <a:t>Kliknite da biste uredili matrice</a:t>
            </a:r>
          </a:p>
          <a:p>
            <a:pPr lvl="1" rtl="0"/>
            <a:r>
              <a:rPr lang="hr-HR"/>
              <a:t>Druga razina</a:t>
            </a:r>
          </a:p>
          <a:p>
            <a:pPr lvl="2" rtl="0"/>
            <a:r>
              <a:rPr lang="hr-HR"/>
              <a:t>Treća razina</a:t>
            </a:r>
          </a:p>
          <a:p>
            <a:pPr lvl="3" rtl="0"/>
            <a:r>
              <a:rPr lang="hr-HR"/>
              <a:t>Četvrta razina</a:t>
            </a:r>
          </a:p>
          <a:p>
            <a:pPr lvl="4" rtl="0"/>
            <a:r>
              <a:rPr lang="hr-HR"/>
              <a:t>Peta razina stilove teksta</a:t>
            </a:r>
            <a:endParaRPr lang="en-US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/>
              <a:t>Kliknite da biste uredili matrice</a:t>
            </a:r>
          </a:p>
        </p:txBody>
      </p:sp>
      <p:sp>
        <p:nvSpPr>
          <p:cNvPr id="8" name="Rezervirano mjesto za datum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B9841072-3D07-4E65-9DD7-9E0704450E00}" type="datetime1">
              <a:rPr lang="sr-Latn-RS" smtClean="0"/>
              <a:t>15.3.2020.</a:t>
            </a:fld>
            <a:endParaRPr lang="en-US"/>
          </a:p>
        </p:txBody>
      </p:sp>
      <p:sp>
        <p:nvSpPr>
          <p:cNvPr id="9" name="Rezervirano mjesto za podnožje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Rezervirano mjesto za broj slajda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utnik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zervirano mjesto za sliku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4C0B247-CD71-4835-A057-7F18327D242B}" type="datetime1">
              <a:rPr lang="sr-Latn-RS" smtClean="0"/>
              <a:t>15.3.2020.</a:t>
            </a:fld>
            <a:endParaRPr lang="en-US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ravokutnik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hr-HR"/>
              <a:t>Kliknite da biste uredili stil naslova matrice</a:t>
            </a:r>
            <a:endParaRPr lang="en-US" dirty="0"/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hr-HR"/>
              <a:t>Kliknite da biste uredili matrice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Pravokutnik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Pravokutnik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Pravokutnik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Rezervirano mjesto za naslov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hr"/>
              <a:t>Kliknite da biste uredili stil naslova matrice</a:t>
            </a:r>
            <a:endParaRPr lang="en-US" dirty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r"/>
              <a:t>Kliknite da biste uredili stilove teksta matrice</a:t>
            </a:r>
          </a:p>
          <a:p>
            <a:pPr lvl="1" rtl="0"/>
            <a:r>
              <a:rPr lang="hr"/>
              <a:t>Druga razina</a:t>
            </a:r>
          </a:p>
          <a:p>
            <a:pPr lvl="2" rtl="0"/>
            <a:r>
              <a:rPr lang="hr"/>
              <a:t>Treća razina</a:t>
            </a:r>
          </a:p>
          <a:p>
            <a:pPr lvl="3" rtl="0"/>
            <a:r>
              <a:rPr lang="hr"/>
              <a:t>Četvrta razina</a:t>
            </a:r>
          </a:p>
          <a:p>
            <a:pPr lvl="4" rtl="0"/>
            <a:r>
              <a:rPr lang="hr"/>
              <a:t>Peta razina</a:t>
            </a:r>
            <a:endParaRPr lang="en-US" dirty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D1BE5080-8651-4DCC-9279-5D738C35574A}" type="datetime1">
              <a:rPr lang="sr-Latn-RS" smtClean="0"/>
              <a:t>15.3.2020.</a:t>
            </a:fld>
            <a:endParaRPr lang="en-US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 descr="Krupni plan logotipa&#10;&#10;Opis se generira automatski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Pravokutnik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Pravokutnik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88229" y="2355458"/>
            <a:ext cx="5452527" cy="1630907"/>
          </a:xfrm>
        </p:spPr>
        <p:txBody>
          <a:bodyPr rtlCol="0">
            <a:normAutofit fontScale="90000"/>
          </a:bodyPr>
          <a:lstStyle/>
          <a:p>
            <a:pPr rtl="0"/>
            <a:r>
              <a:rPr lang="hr-HR" sz="4400" dirty="0">
                <a:solidFill>
                  <a:schemeClr val="tx1"/>
                </a:solidFill>
              </a:rPr>
              <a:t>ČISTOĆA i klijavost sjemena - vježba</a:t>
            </a:r>
            <a:endParaRPr lang="hr" sz="4400" dirty="0">
              <a:solidFill>
                <a:schemeClr val="tx1"/>
              </a:solidFill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 rtlCol="0">
            <a:normAutofit/>
          </a:bodyPr>
          <a:lstStyle/>
          <a:p>
            <a:pPr rtl="0">
              <a:spcAft>
                <a:spcPts val="600"/>
              </a:spcAft>
            </a:pPr>
            <a:r>
              <a:rPr lang="hr">
                <a:solidFill>
                  <a:schemeClr val="tx1"/>
                </a:solidFill>
              </a:rPr>
              <a:t>Sit Dolor Amet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5DC17A-A909-4DCE-A3D4-8779036AA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Važno!!!!!!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C1E92CC-FF07-496F-A0D3-652DF7A01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400" b="1" i="1" dirty="0">
                <a:solidFill>
                  <a:srgbClr val="FF0000"/>
                </a:solidFill>
              </a:rPr>
              <a:t>Na ovaj način </a:t>
            </a:r>
            <a:r>
              <a:rPr lang="hr-HR" sz="4400" b="1" i="1" dirty="0" err="1">
                <a:solidFill>
                  <a:srgbClr val="FF0000"/>
                </a:solidFill>
              </a:rPr>
              <a:t>simulirama</a:t>
            </a:r>
            <a:r>
              <a:rPr lang="hr-HR" sz="4400" b="1" i="1" dirty="0">
                <a:solidFill>
                  <a:srgbClr val="FF0000"/>
                </a:solidFill>
              </a:rPr>
              <a:t> relativno stvarne uvjete koje možemo očekivati u polju.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82110153-99E1-436F-A213-E3D6B9EC2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9314C8-ED56-4756-B0CD-6D712BE27B48}" type="datetime1">
              <a:rPr lang="sr-Latn-RS" smtClean="0"/>
              <a:t>15.3.2020.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372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F9AD358-DE07-42E8-87CC-7F34314DC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642594"/>
            <a:ext cx="10620375" cy="1371600"/>
          </a:xfrm>
        </p:spPr>
        <p:txBody>
          <a:bodyPr/>
          <a:lstStyle/>
          <a:p>
            <a:r>
              <a:rPr lang="hr-HR" dirty="0"/>
              <a:t>Energija klijanja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1B423EB-4305-407C-A3B8-BF2FB0981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475" y="2103120"/>
            <a:ext cx="11449050" cy="3849624"/>
          </a:xfrm>
        </p:spPr>
        <p:txBody>
          <a:bodyPr>
            <a:normAutofit/>
          </a:bodyPr>
          <a:lstStyle/>
          <a:p>
            <a:r>
              <a:rPr lang="hr-HR" sz="2800" dirty="0"/>
              <a:t>Ispitivanje brzine klijanja, iz dnevnika klijanja. Testira se kojom brzinom se mlade biljke mogu osamostaliti i oduprijeti negativnim čimbenicima početkom rasta. Postupak: Sjeme stavljeno za ispitivanje klijavosti se broji  (proklijalo) - nakon 4 dana za ječam, pšenicu, raž, kukuruz ili nakon 5 dana za zob i rižu.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C41C554-C3C5-4620-8B68-2493BE852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9314C8-ED56-4756-B0CD-6D712BE27B48}" type="datetime1">
              <a:rPr lang="sr-Latn-RS" smtClean="0"/>
              <a:t>15.3.2020.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92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3B0E79C-9189-4A84-8A94-D607A4EEB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4FF7838-0191-4C41-9167-B60A9E205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299" y="123825"/>
            <a:ext cx="11496675" cy="5495544"/>
          </a:xfrm>
        </p:spPr>
        <p:txBody>
          <a:bodyPr/>
          <a:lstStyle/>
          <a:p>
            <a:r>
              <a:rPr lang="hr-HR" sz="3600" dirty="0"/>
              <a:t>Dalje, svaka 2 dana.</a:t>
            </a:r>
          </a:p>
          <a:p>
            <a:pPr marL="0" indent="0">
              <a:buNone/>
            </a:pPr>
            <a:r>
              <a:rPr lang="hr-HR" dirty="0"/>
              <a:t> </a:t>
            </a:r>
          </a:p>
          <a:p>
            <a:r>
              <a:rPr lang="hr-HR" sz="3200" dirty="0"/>
              <a:t>Nakon 3 dana izbrojali smo </a:t>
            </a:r>
            <a:r>
              <a:rPr lang="hr-HR" sz="3200" b="1" dirty="0">
                <a:solidFill>
                  <a:srgbClr val="FF0000"/>
                </a:solidFill>
              </a:rPr>
              <a:t>25 </a:t>
            </a:r>
            <a:r>
              <a:rPr lang="hr-HR" sz="3200" b="1" dirty="0" err="1">
                <a:solidFill>
                  <a:srgbClr val="FF0000"/>
                </a:solidFill>
              </a:rPr>
              <a:t>proklijalih</a:t>
            </a:r>
            <a:r>
              <a:rPr lang="hr-HR" sz="3200" b="1" dirty="0">
                <a:solidFill>
                  <a:srgbClr val="FF0000"/>
                </a:solidFill>
              </a:rPr>
              <a:t> </a:t>
            </a:r>
            <a:r>
              <a:rPr lang="hr-HR" sz="3200" dirty="0"/>
              <a:t>sjemenki</a:t>
            </a:r>
          </a:p>
          <a:p>
            <a:r>
              <a:rPr lang="hr-HR" sz="3200" dirty="0"/>
              <a:t>nakon 5 dana </a:t>
            </a:r>
            <a:r>
              <a:rPr lang="hr-HR" sz="3200" b="1" dirty="0">
                <a:solidFill>
                  <a:srgbClr val="FF0000"/>
                </a:solidFill>
              </a:rPr>
              <a:t>45 </a:t>
            </a:r>
            <a:r>
              <a:rPr lang="hr-HR" sz="3200" b="1" dirty="0" err="1">
                <a:solidFill>
                  <a:srgbClr val="FF0000"/>
                </a:solidFill>
              </a:rPr>
              <a:t>proklijalih</a:t>
            </a:r>
            <a:r>
              <a:rPr lang="hr-HR" sz="3200" b="1" dirty="0">
                <a:solidFill>
                  <a:srgbClr val="FF0000"/>
                </a:solidFill>
              </a:rPr>
              <a:t> </a:t>
            </a:r>
          </a:p>
          <a:p>
            <a:r>
              <a:rPr lang="hr-HR" sz="3200" dirty="0"/>
              <a:t>i nakon 7 dana </a:t>
            </a:r>
            <a:r>
              <a:rPr lang="hr-HR" sz="3200" b="1" dirty="0">
                <a:solidFill>
                  <a:srgbClr val="FF0000"/>
                </a:solidFill>
              </a:rPr>
              <a:t>15 </a:t>
            </a:r>
            <a:r>
              <a:rPr lang="hr-HR" sz="3200" b="1" dirty="0" err="1">
                <a:solidFill>
                  <a:srgbClr val="FF0000"/>
                </a:solidFill>
              </a:rPr>
              <a:t>proklijalih</a:t>
            </a:r>
            <a:endParaRPr lang="hr-HR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hr-HR" sz="3200" b="1" dirty="0">
              <a:solidFill>
                <a:srgbClr val="FF0000"/>
              </a:solidFill>
            </a:endParaRPr>
          </a:p>
          <a:p>
            <a:endParaRPr lang="hr-HR" sz="3200" b="1" dirty="0">
              <a:solidFill>
                <a:srgbClr val="FF0000"/>
              </a:solidFill>
            </a:endParaRPr>
          </a:p>
          <a:p>
            <a:endParaRPr lang="hr-HR" sz="3200" b="1" dirty="0">
              <a:solidFill>
                <a:srgbClr val="FF0000"/>
              </a:solidFill>
            </a:endParaRPr>
          </a:p>
          <a:p>
            <a:endParaRPr lang="hr-HR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47D7509B-513D-42F8-A764-BF1950198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9314C8-ED56-4756-B0CD-6D712BE27B48}" type="datetime1">
              <a:rPr lang="sr-Latn-RS" smtClean="0"/>
              <a:t>15.3.2020.</a:t>
            </a:fld>
            <a:endParaRPr lang="en-US"/>
          </a:p>
        </p:txBody>
      </p:sp>
      <p:pic>
        <p:nvPicPr>
          <p:cNvPr id="1026" name="Picture 2" descr="Slikovni rezultat za energiju klijanja">
            <a:extLst>
              <a:ext uri="{FF2B5EF4-FFF2-40B4-BE49-F238E27FC236}">
                <a16:creationId xmlns:a16="http://schemas.microsoft.com/office/drawing/2014/main" id="{1075DF7A-36E2-4061-8A16-89198DC02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514725"/>
            <a:ext cx="624840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13121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97ADBFF-19BB-4AE1-87D9-E823DB2F6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Formula za izračun: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9588434-0822-4755-816B-EE0F683D9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pPr marL="0" indent="0">
              <a:buNone/>
            </a:pPr>
            <a:r>
              <a:rPr lang="hr-HR" sz="4000" dirty="0"/>
              <a:t>Prosjek= ((3*25)+(5*45)+(7*15))/ (25+45+15);</a:t>
            </a:r>
          </a:p>
          <a:p>
            <a:pPr marL="0" indent="0">
              <a:buNone/>
            </a:pPr>
            <a:r>
              <a:rPr lang="hr-HR" sz="4000" dirty="0"/>
              <a:t>Kada uvrstimo podatke dobijemo</a:t>
            </a:r>
          </a:p>
          <a:p>
            <a:pPr marL="0" indent="0">
              <a:buNone/>
            </a:pPr>
            <a:r>
              <a:rPr lang="hr-HR" sz="4000" dirty="0"/>
              <a:t>Prosjek = (75+225+105)/85 = </a:t>
            </a:r>
            <a:r>
              <a:rPr lang="hr-HR" sz="4000" b="1" dirty="0">
                <a:solidFill>
                  <a:srgbClr val="FF0000"/>
                </a:solidFill>
              </a:rPr>
              <a:t>4,8 dana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FA48462-FE0D-4E12-B632-6320F88A6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9314C8-ED56-4756-B0CD-6D712BE27B48}" type="datetime1">
              <a:rPr lang="sr-Latn-RS" smtClean="0"/>
              <a:t>15.3.2020.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50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D984EC7-323B-49EF-9694-CC0C57BDF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Zaključak: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58B4AC0-1085-44E3-87BF-DCE8603FB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5" y="2103120"/>
            <a:ext cx="11601450" cy="3849624"/>
          </a:xfrm>
        </p:spPr>
        <p:txBody>
          <a:bodyPr/>
          <a:lstStyle/>
          <a:p>
            <a:pPr marL="0" indent="0">
              <a:buNone/>
            </a:pPr>
            <a:r>
              <a:rPr lang="hr-HR" sz="4400" dirty="0">
                <a:solidFill>
                  <a:srgbClr val="FF0000"/>
                </a:solidFill>
              </a:rPr>
              <a:t>Manje dana, veća energija, prednost!!!!!!!</a:t>
            </a:r>
            <a:endParaRPr lang="hr-HR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A7C037E-EA9B-4C56-AD4D-97E4EE3DD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9314C8-ED56-4756-B0CD-6D712BE27B48}" type="datetime1">
              <a:rPr lang="sr-Latn-RS" smtClean="0"/>
              <a:t>15.3.2020.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0503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A56CF8D-E68C-449A-95A8-3076DB57E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BE1E074-2DF8-42F2-B23C-E09714B9F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03120"/>
            <a:ext cx="11439525" cy="384962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3200">
                <a:solidFill>
                  <a:srgbClr val="00B050"/>
                </a:solidFill>
                <a:highlight>
                  <a:srgbClr val="FFFF00"/>
                </a:highlight>
              </a:rPr>
              <a:t> Nakon </a:t>
            </a:r>
            <a:r>
              <a:rPr lang="hr-HR" sz="3200" dirty="0">
                <a:solidFill>
                  <a:srgbClr val="00B050"/>
                </a:solidFill>
                <a:highlight>
                  <a:srgbClr val="FFFF00"/>
                </a:highlight>
              </a:rPr>
              <a:t>što ste proučili ove vanjske odlike sjemena molim vas da riješite postavljeni zadatak u prilogu ovoj nastavnoj jedinici. </a:t>
            </a:r>
          </a:p>
          <a:p>
            <a:pPr marL="0" indent="0" algn="ctr">
              <a:buNone/>
            </a:pPr>
            <a:r>
              <a:rPr lang="hr-HR" sz="3200" dirty="0">
                <a:solidFill>
                  <a:srgbClr val="00B050"/>
                </a:solidFill>
                <a:highlight>
                  <a:srgbClr val="FFFF00"/>
                </a:highlight>
              </a:rPr>
              <a:t>Pratite upute u zadacima.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42ECC5A-27C4-464F-9945-AA6D0AF9A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9314C8-ED56-4756-B0CD-6D712BE27B48}" type="datetime1">
              <a:rPr lang="sr-Latn-RS" smtClean="0"/>
              <a:t>15.3.2020.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398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E810523-A0C0-435B-A670-594A28763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I. Čistoća sjemena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7711CCC-C579-4DCA-A78A-E8177B0456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297680"/>
          </a:xfrm>
        </p:spPr>
        <p:txBody>
          <a:bodyPr>
            <a:noAutofit/>
          </a:bodyPr>
          <a:lstStyle/>
          <a:p>
            <a:r>
              <a:rPr lang="hr-HR" sz="3600" dirty="0"/>
              <a:t>Čistoća sjemena - u % - žive nečistoće - mrtve nečistoće </a:t>
            </a:r>
          </a:p>
          <a:p>
            <a:r>
              <a:rPr lang="hr-HR" sz="3600" dirty="0"/>
              <a:t>Živa: sjeme korova i drugih sorata. Opasni karantenski korovi. Npr., vilina </a:t>
            </a:r>
            <a:r>
              <a:rPr lang="hr-HR" sz="3600" dirty="0" err="1"/>
              <a:t>kosica</a:t>
            </a:r>
            <a:r>
              <a:rPr lang="hr-HR" sz="3600" dirty="0"/>
              <a:t> u </a:t>
            </a:r>
            <a:r>
              <a:rPr lang="hr-HR" sz="3600" dirty="0" err="1"/>
              <a:t>lucerni</a:t>
            </a:r>
            <a:r>
              <a:rPr lang="hr-HR" sz="3600" dirty="0"/>
              <a:t>. Nije dozvoljena ni jedna sjemenka. Ili, 2% sitnog korova, kao divlja repica u pšenici.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533B2EC-2F0B-4F9D-95C1-3D99713B9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9314C8-ED56-4756-B0CD-6D712BE27B48}" type="datetime1">
              <a:rPr lang="sr-Latn-RS" smtClean="0"/>
              <a:t>15.3.2020.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10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2086FE2-D972-4A6D-90AD-5E36521B5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0"/>
            <a:ext cx="10058400" cy="1615736"/>
          </a:xfrm>
        </p:spPr>
        <p:txBody>
          <a:bodyPr/>
          <a:lstStyle/>
          <a:p>
            <a:r>
              <a:rPr lang="hr-HR" b="1" dirty="0"/>
              <a:t>II: Klijavost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4C4054F-B4CC-47ED-B11E-F87CE5C38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351" y="1615736"/>
            <a:ext cx="11443317" cy="4337008"/>
          </a:xfrm>
        </p:spPr>
        <p:txBody>
          <a:bodyPr>
            <a:normAutofit fontScale="77500" lnSpcReduction="20000"/>
          </a:bodyPr>
          <a:lstStyle/>
          <a:p>
            <a:r>
              <a:rPr lang="hr-HR" sz="2400" dirty="0"/>
              <a:t>Klijavost - u % - za agronoma dvije: </a:t>
            </a:r>
          </a:p>
          <a:p>
            <a:r>
              <a:rPr lang="hr-HR" sz="2400" dirty="0"/>
              <a:t>- maksimalna dužina klijavosti </a:t>
            </a:r>
          </a:p>
          <a:p>
            <a:r>
              <a:rPr lang="hr-HR" sz="2400" dirty="0"/>
              <a:t>- sjetvena dužina klijavosti </a:t>
            </a:r>
          </a:p>
          <a:p>
            <a:r>
              <a:rPr lang="hr-HR" sz="2400" dirty="0"/>
              <a:t>Maksimalna dužina klijavosti je razdoblje u kojem posljednja sjemenka zadrži klijavost odnosno, može proklijati. </a:t>
            </a:r>
          </a:p>
          <a:p>
            <a:r>
              <a:rPr lang="hr-HR" sz="2400" dirty="0"/>
              <a:t>Ovisno o vrsti i uvjetima čuvanja. </a:t>
            </a:r>
          </a:p>
          <a:p>
            <a:r>
              <a:rPr lang="hr-HR" sz="2400" dirty="0"/>
              <a:t>Npr. pšenica na </a:t>
            </a:r>
            <a:r>
              <a:rPr lang="hr-HR" sz="2400" dirty="0" err="1"/>
              <a:t>vlagi</a:t>
            </a:r>
            <a:r>
              <a:rPr lang="hr-HR" sz="2400" dirty="0"/>
              <a:t> &lt;10%, bez kisika, uz stalnu temperaturu održala klijavost do 50 godina.  </a:t>
            </a:r>
          </a:p>
          <a:p>
            <a:r>
              <a:rPr lang="hr-HR" sz="2400" dirty="0"/>
              <a:t>Nakon 15 godina u optimalnim uvjetima: pšenica = 80,5%; </a:t>
            </a:r>
          </a:p>
          <a:p>
            <a:r>
              <a:rPr lang="hr-HR" sz="2400" dirty="0"/>
              <a:t>ječam = 95,8%; </a:t>
            </a:r>
          </a:p>
          <a:p>
            <a:r>
              <a:rPr lang="hr-HR" sz="2400" dirty="0"/>
              <a:t>kukuruz = 30,0%;</a:t>
            </a:r>
          </a:p>
          <a:p>
            <a:r>
              <a:rPr lang="hr-HR" sz="2400" dirty="0"/>
              <a:t>raž = 8,2%</a:t>
            </a:r>
          </a:p>
          <a:p>
            <a:endParaRPr lang="hr-HR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C56435E9-844B-4A82-9041-379FA37C4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9314C8-ED56-4756-B0CD-6D712BE27B48}" type="datetime1">
              <a:rPr lang="sr-Latn-RS" smtClean="0"/>
              <a:t>15.3.2020.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946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85D401F-E97F-4C87-ACB3-05B9E9727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2E60F3B-9338-4C27-93BA-8A3CC1437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128" y="2103120"/>
            <a:ext cx="11407806" cy="3849624"/>
          </a:xfrm>
        </p:spPr>
        <p:txBody>
          <a:bodyPr>
            <a:normAutofit/>
          </a:bodyPr>
          <a:lstStyle/>
          <a:p>
            <a:r>
              <a:rPr lang="hr-HR" sz="2800" dirty="0"/>
              <a:t>Zato je važnija sjetvena dužina klijavosti - razdoblje u kojem sjeme zadržava klijavost u % koji odgovara zahtjevima sjetve.</a:t>
            </a:r>
          </a:p>
          <a:p>
            <a:pPr marL="0" indent="0">
              <a:buNone/>
            </a:pPr>
            <a:endParaRPr lang="hr-HR" sz="2800" dirty="0"/>
          </a:p>
          <a:p>
            <a:r>
              <a:rPr lang="hr-HR" sz="2800" dirty="0"/>
              <a:t>Osnovni uvjeti čuvanja sjemena Sadržaj vode u </a:t>
            </a:r>
            <a:r>
              <a:rPr lang="hr-HR" sz="2800" dirty="0" err="1"/>
              <a:t>škrobnatim</a:t>
            </a:r>
            <a:r>
              <a:rPr lang="hr-HR" sz="2800" dirty="0"/>
              <a:t> sjemenkama ne više 14-15% a uljarice 11%. </a:t>
            </a:r>
          </a:p>
          <a:p>
            <a:r>
              <a:rPr lang="hr-HR" sz="2800" dirty="0"/>
              <a:t>Također, bez većih promjena (kolebanja) temperatura.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D9C3431-D5E1-4E33-9C8A-5C3995A34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9314C8-ED56-4756-B0CD-6D712BE27B48}" type="datetime1">
              <a:rPr lang="sr-Latn-RS" smtClean="0"/>
              <a:t>15.3.2020.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59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FCAD243-66EE-43A3-A4F0-C9A4B85FA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PODACI O KLIJAVOSTI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E4D884E-D95D-4174-8350-F4575A5EA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249" y="2014193"/>
            <a:ext cx="11176987" cy="4315585"/>
          </a:xfrm>
        </p:spPr>
        <p:txBody>
          <a:bodyPr>
            <a:normAutofit lnSpcReduction="10000"/>
          </a:bodyPr>
          <a:lstStyle/>
          <a:p>
            <a:r>
              <a:rPr lang="hr-HR" sz="2000" dirty="0"/>
              <a:t>USJEV                                 TRAJANJE SJETVENE KLIJAVOSTI </a:t>
            </a:r>
          </a:p>
          <a:p>
            <a:r>
              <a:rPr lang="hr-HR" sz="2000" dirty="0"/>
              <a:t>RAŽ……………………………………….….….. 1-2 GODINE </a:t>
            </a:r>
          </a:p>
          <a:p>
            <a:r>
              <a:rPr lang="hr-HR" sz="2000" dirty="0"/>
              <a:t>STRNE ŽITARICE (OSIM RAŽ) ………...............3-4 GODINE </a:t>
            </a:r>
          </a:p>
          <a:p>
            <a:r>
              <a:rPr lang="hr-HR" sz="2000" dirty="0"/>
              <a:t>KUKURUZ………………………………..….…... 4-5 GODINA </a:t>
            </a:r>
          </a:p>
          <a:p>
            <a:r>
              <a:rPr lang="hr-HR" sz="2000" dirty="0"/>
              <a:t>REPE (BETA-REPE) ………………………...…….. 4 GODINE </a:t>
            </a:r>
          </a:p>
          <a:p>
            <a:r>
              <a:rPr lang="hr-HR" sz="2000" dirty="0"/>
              <a:t>KONOPLJA…………………………..…………… 3 GODINE </a:t>
            </a:r>
          </a:p>
          <a:p>
            <a:r>
              <a:rPr lang="hr-HR" sz="2000" dirty="0"/>
              <a:t>GRAH I GRAŠAK ……………………………... 4-5 GODINA </a:t>
            </a:r>
          </a:p>
          <a:p>
            <a:r>
              <a:rPr lang="hr-HR" sz="2000" dirty="0"/>
              <a:t>LUCERNA……………………………………….. 3-4 GODINE </a:t>
            </a:r>
          </a:p>
          <a:p>
            <a:r>
              <a:rPr lang="hr-HR" sz="2000" dirty="0"/>
              <a:t>CRVENADJETELINA………………………..….. 2-3 GODINE </a:t>
            </a:r>
          </a:p>
          <a:p>
            <a:r>
              <a:rPr lang="hr-HR" sz="2000" dirty="0"/>
              <a:t>SUNCOKRET ……………………………..……. 4-5 GODINA</a:t>
            </a:r>
          </a:p>
          <a:p>
            <a:endParaRPr lang="hr-HR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0B07552-312B-471D-8C70-8518D9038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9314C8-ED56-4756-B0CD-6D712BE27B48}" type="datetime1">
              <a:rPr lang="sr-Latn-RS" smtClean="0"/>
              <a:t>15.3.2020.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68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0C59A5-7B37-4BAC-8800-67C2555A9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Određivanje klijavosti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E3E2D4F-BDC3-480B-B691-45F03BE56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495" y="2103120"/>
            <a:ext cx="11452194" cy="3849624"/>
          </a:xfrm>
        </p:spPr>
        <p:txBody>
          <a:bodyPr>
            <a:normAutofit/>
          </a:bodyPr>
          <a:lstStyle/>
          <a:p>
            <a:r>
              <a:rPr lang="hr-HR" sz="2800" dirty="0"/>
              <a:t>1. </a:t>
            </a:r>
            <a:r>
              <a:rPr lang="hr-HR" sz="2800" b="1" u="sng" dirty="0">
                <a:solidFill>
                  <a:srgbClr val="FF0000"/>
                </a:solidFill>
              </a:rPr>
              <a:t>Kvalitativne metode</a:t>
            </a:r>
            <a:r>
              <a:rPr lang="hr-HR" sz="2800" dirty="0"/>
              <a:t>- samo </a:t>
            </a:r>
            <a:r>
              <a:rPr lang="hr-HR" sz="2800" dirty="0" err="1"/>
              <a:t>orjentaciono</a:t>
            </a:r>
            <a:r>
              <a:rPr lang="hr-HR" sz="2800" dirty="0"/>
              <a:t>, brzo (približna (aproksimativna) klijavost) </a:t>
            </a:r>
          </a:p>
          <a:p>
            <a:pPr marL="0" indent="0">
              <a:buNone/>
            </a:pPr>
            <a:endParaRPr lang="hr-HR" sz="2800" dirty="0"/>
          </a:p>
          <a:p>
            <a:r>
              <a:rPr lang="hr-HR" sz="2800" dirty="0"/>
              <a:t>2. </a:t>
            </a:r>
            <a:r>
              <a:rPr lang="hr-HR" sz="2800" b="1" dirty="0">
                <a:solidFill>
                  <a:srgbClr val="FF0000"/>
                </a:solidFill>
              </a:rPr>
              <a:t>Kvantitativne metode</a:t>
            </a:r>
            <a:r>
              <a:rPr lang="hr-HR" sz="2800" dirty="0"/>
              <a:t>- točno u %. Sporo.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FEDA3558-6477-4665-8ADE-EF5BEE446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9314C8-ED56-4756-B0CD-6D712BE27B48}" type="datetime1">
              <a:rPr lang="sr-Latn-RS" smtClean="0"/>
              <a:t>15.3.2020.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75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3254A5E-9114-45E4-B146-CE9676401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1. Kvalitativne metode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065DF879-E96E-4371-8F94-F81E7A13C6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229" y="1589103"/>
            <a:ext cx="11478827" cy="4811697"/>
          </a:xfrm>
        </p:spPr>
        <p:txBody>
          <a:bodyPr/>
          <a:lstStyle/>
          <a:p>
            <a:pPr marL="0" indent="0">
              <a:buNone/>
            </a:pPr>
            <a:r>
              <a:rPr lang="hr-HR" sz="1800" b="1" dirty="0"/>
              <a:t>Koriste različito bojenje sjemena i to:</a:t>
            </a:r>
          </a:p>
          <a:p>
            <a:pPr marL="342900" indent="-342900">
              <a:buFont typeface="+mj-lt"/>
              <a:buAutoNum type="alphaLcParenR"/>
            </a:pPr>
            <a:r>
              <a:rPr lang="hr-HR" sz="2000" b="1" i="1" u="sng" dirty="0">
                <a:solidFill>
                  <a:srgbClr val="FF0000"/>
                </a:solidFill>
              </a:rPr>
              <a:t>selenskim spojevima </a:t>
            </a:r>
          </a:p>
          <a:p>
            <a:pPr marL="342900" indent="-342900">
              <a:buFont typeface="+mj-lt"/>
              <a:buAutoNum type="alphaLcParenR"/>
            </a:pPr>
            <a:r>
              <a:rPr lang="hr-HR" sz="2000" b="1" i="1" dirty="0" err="1">
                <a:solidFill>
                  <a:srgbClr val="FF0000"/>
                </a:solidFill>
              </a:rPr>
              <a:t>tetrazolium</a:t>
            </a:r>
            <a:r>
              <a:rPr lang="hr-HR" sz="2000" b="1" i="1" dirty="0">
                <a:solidFill>
                  <a:srgbClr val="FF0000"/>
                </a:solidFill>
              </a:rPr>
              <a:t> solima 0,5-2% otopine</a:t>
            </a:r>
            <a:r>
              <a:rPr lang="hr-HR" sz="2000" dirty="0"/>
              <a:t>, 8 sati, pri čemu su žive sjemenke → crvene; a </a:t>
            </a:r>
            <a:r>
              <a:rPr lang="hr-HR" sz="2000" dirty="0" err="1"/>
              <a:t>neklijave</a:t>
            </a:r>
            <a:r>
              <a:rPr lang="hr-HR" sz="2000" dirty="0"/>
              <a:t> → neobojene Sa </a:t>
            </a:r>
            <a:r>
              <a:rPr lang="hr-HR" sz="2000" dirty="0" err="1"/>
              <a:t>tetrazolium</a:t>
            </a:r>
            <a:r>
              <a:rPr lang="hr-HR" sz="2000" dirty="0"/>
              <a:t> solima se ne određuje klijavost već za život sposobne stanice, koje sadrže </a:t>
            </a:r>
            <a:r>
              <a:rPr lang="hr-HR" sz="2000" dirty="0" err="1"/>
              <a:t>dehidrogenazu</a:t>
            </a:r>
            <a:r>
              <a:rPr lang="hr-HR" sz="2000" dirty="0"/>
              <a:t> (ili reducirajuće </a:t>
            </a:r>
            <a:r>
              <a:rPr lang="hr-HR" sz="2000" dirty="0" err="1"/>
              <a:t>encime</a:t>
            </a:r>
            <a:r>
              <a:rPr lang="hr-HR" sz="2000" dirty="0"/>
              <a:t>) koje reduciraju otopinu </a:t>
            </a:r>
            <a:r>
              <a:rPr lang="hr-HR" sz="2000" dirty="0" err="1"/>
              <a:t>tetrazolium</a:t>
            </a:r>
            <a:r>
              <a:rPr lang="hr-HR" sz="2000" dirty="0"/>
              <a:t> soli pa oboje stanice crveno. Znači, dobiju se stanice koje su žive i mogle bi dati klicu. Riječ je o stupnju sposobnosti sjemena za život.</a:t>
            </a:r>
          </a:p>
          <a:p>
            <a:pPr marL="342900" indent="-342900">
              <a:buFont typeface="+mj-lt"/>
              <a:buAutoNum type="alphaLcParenR"/>
            </a:pPr>
            <a:r>
              <a:rPr lang="hr-HR" sz="2000" b="1" i="1" dirty="0">
                <a:solidFill>
                  <a:srgbClr val="FF0000"/>
                </a:solidFill>
              </a:rPr>
              <a:t>jodnom otopinom- K-jodid </a:t>
            </a:r>
            <a:r>
              <a:rPr lang="hr-HR" sz="2000" dirty="0"/>
              <a:t>10%, 2 min., pa ispiranje vodom. </a:t>
            </a:r>
            <a:r>
              <a:rPr lang="hr-HR" sz="2000" dirty="0" err="1"/>
              <a:t>Neklijave</a:t>
            </a:r>
            <a:r>
              <a:rPr lang="hr-HR" sz="2000" dirty="0"/>
              <a:t>, oštećene i bolesne potamne, klijave NE.</a:t>
            </a:r>
          </a:p>
          <a:p>
            <a:pPr marL="342900" indent="-342900">
              <a:buFont typeface="+mj-lt"/>
              <a:buAutoNum type="alphaLcParenR"/>
            </a:pPr>
            <a:r>
              <a:rPr lang="hr-HR" sz="2000" dirty="0"/>
              <a:t>Još se mogu koristiti: </a:t>
            </a:r>
          </a:p>
          <a:p>
            <a:r>
              <a:rPr lang="hr-HR" sz="2000" b="1" i="1" dirty="0" err="1">
                <a:solidFill>
                  <a:srgbClr val="FF0000"/>
                </a:solidFill>
              </a:rPr>
              <a:t>metilensko</a:t>
            </a:r>
            <a:r>
              <a:rPr lang="hr-HR" sz="2000" b="1" i="1" dirty="0">
                <a:solidFill>
                  <a:srgbClr val="FF0000"/>
                </a:solidFill>
              </a:rPr>
              <a:t> modrilo </a:t>
            </a:r>
          </a:p>
          <a:p>
            <a:r>
              <a:rPr lang="hr-HR" sz="2000" b="1" i="1" dirty="0">
                <a:solidFill>
                  <a:srgbClr val="FF0000"/>
                </a:solidFill>
              </a:rPr>
              <a:t>zeleni </a:t>
            </a:r>
            <a:r>
              <a:rPr lang="hr-HR" sz="2000" b="1" i="1" dirty="0" err="1">
                <a:solidFill>
                  <a:srgbClr val="FF0000"/>
                </a:solidFill>
              </a:rPr>
              <a:t>malaki</a:t>
            </a:r>
            <a:endParaRPr lang="hr-HR" sz="2000" b="1" i="1" dirty="0">
              <a:solidFill>
                <a:srgbClr val="FF0000"/>
              </a:solidFill>
            </a:endParaRP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92443C1C-7116-41B7-96AE-0ECD8B720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9314C8-ED56-4756-B0CD-6D712BE27B48}" type="datetime1">
              <a:rPr lang="sr-Latn-RS" smtClean="0"/>
              <a:t>15.3.2020.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590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2B34A5-C278-4E1E-9D5F-F8DF883F6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2. Kvantitativne metode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1A58E16-8C28-46B5-AA3D-ACDFD7EFA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17" y="2103120"/>
            <a:ext cx="11540971" cy="3849624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hr-HR" sz="3200" dirty="0"/>
              <a:t>najmjerodavnije za gospodarsku klijavost Oprema: </a:t>
            </a:r>
          </a:p>
          <a:p>
            <a:pPr>
              <a:buFontTx/>
              <a:buChar char="-"/>
            </a:pPr>
            <a:r>
              <a:rPr lang="hr-HR" sz="3200" dirty="0" err="1"/>
              <a:t>germinator</a:t>
            </a:r>
            <a:r>
              <a:rPr lang="hr-HR" sz="3200" dirty="0"/>
              <a:t>- regulira temperaturu i vlagu, </a:t>
            </a:r>
          </a:p>
          <a:p>
            <a:pPr>
              <a:buFontTx/>
              <a:buChar char="-"/>
            </a:pPr>
            <a:r>
              <a:rPr lang="hr-HR" sz="3200" dirty="0"/>
              <a:t>100 sjemenki (3-4%) u navlaženi filter </a:t>
            </a:r>
            <a:r>
              <a:rPr lang="hr-HR" sz="3200" dirty="0" err="1"/>
              <a:t>parir</a:t>
            </a:r>
            <a:r>
              <a:rPr lang="hr-HR" sz="3200" dirty="0"/>
              <a:t> ili bugačicu, ili sterilni pijesak. </a:t>
            </a:r>
          </a:p>
          <a:p>
            <a:pPr marL="0" indent="0">
              <a:buNone/>
            </a:pPr>
            <a:r>
              <a:rPr lang="hr-HR" sz="3200" b="1" dirty="0">
                <a:solidFill>
                  <a:srgbClr val="FF0000"/>
                </a:solidFill>
              </a:rPr>
              <a:t>Brojanje </a:t>
            </a:r>
            <a:r>
              <a:rPr lang="hr-HR" sz="3200" b="1" dirty="0" err="1">
                <a:solidFill>
                  <a:srgbClr val="FF0000"/>
                </a:solidFill>
              </a:rPr>
              <a:t>proklijalih</a:t>
            </a:r>
            <a:r>
              <a:rPr lang="hr-HR" sz="3200" b="1" dirty="0">
                <a:solidFill>
                  <a:srgbClr val="FF0000"/>
                </a:solidFill>
              </a:rPr>
              <a:t> za kukuruz i strne žitarice nakon  10 dana, repa 14, trave 21 dan.</a:t>
            </a:r>
          </a:p>
          <a:p>
            <a:endParaRPr lang="hr-HR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325E54A5-E1A2-43E2-96E5-EC816BAE3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9314C8-ED56-4756-B0CD-6D712BE27B48}" type="datetime1">
              <a:rPr lang="sr-Latn-RS" smtClean="0"/>
              <a:t>15.3.2020.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20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0354F3-936F-4E3C-9D5A-7047F7440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Hladna proba – COLD TEST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7470355-C468-4EE9-8989-D60D566ACF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473" y="2103119"/>
            <a:ext cx="11523215" cy="43775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/>
              <a:t>Gore spomenuto (prethodni </a:t>
            </a:r>
            <a:r>
              <a:rPr lang="hr-HR" sz="2400" dirty="0" err="1"/>
              <a:t>slide</a:t>
            </a:r>
            <a:r>
              <a:rPr lang="hr-HR" sz="2400" dirty="0"/>
              <a:t>) vrijedi za idealne uvjete klijanja. </a:t>
            </a:r>
          </a:p>
          <a:p>
            <a:pPr marL="0" indent="0">
              <a:buNone/>
            </a:pPr>
            <a:r>
              <a:rPr lang="hr-HR" sz="2400" dirty="0"/>
              <a:t>Međutim, u polju- oscilacija temperatura, zastoji u klijanju i nicanju, napadi bolesti. </a:t>
            </a:r>
          </a:p>
          <a:p>
            <a:pPr marL="0" indent="0">
              <a:buNone/>
            </a:pPr>
            <a:r>
              <a:rPr lang="hr-HR" sz="2400" dirty="0"/>
              <a:t>Npr. kukuruz- </a:t>
            </a:r>
            <a:r>
              <a:rPr lang="hr-HR" sz="2400" dirty="0" err="1"/>
              <a:t>termofilna</a:t>
            </a:r>
            <a:r>
              <a:rPr lang="hr-HR" sz="2400" dirty="0"/>
              <a:t> biljka, &gt;10°C. Travanj zahlađenje. </a:t>
            </a:r>
          </a:p>
          <a:p>
            <a:pPr marL="0" indent="0">
              <a:buNone/>
            </a:pPr>
            <a:r>
              <a:rPr lang="hr-HR" sz="2400" dirty="0"/>
              <a:t>Zato, testiranje kukuruza COLD testom. </a:t>
            </a:r>
          </a:p>
          <a:p>
            <a:pPr marL="0" indent="0">
              <a:buNone/>
            </a:pPr>
            <a:r>
              <a:rPr lang="hr-HR" sz="2400" dirty="0"/>
              <a:t>Tlo se uzima iz polja, nesterilizirano + pijesak + voda. Termostat na 20°C - dva dana. Nakon toga 5°C, 5-10 dana. Aktiviraju se patogene klice. Dakle, testiranje izdržljivosti sjemena na niskim temperaturama, odnosno u nepovoljnim </a:t>
            </a:r>
            <a:r>
              <a:rPr lang="hr-HR" sz="2400" dirty="0" err="1"/>
              <a:t>hidrotermičkim</a:t>
            </a:r>
            <a:r>
              <a:rPr lang="hr-HR" sz="2400" dirty="0"/>
              <a:t> uvjetima.</a:t>
            </a:r>
          </a:p>
          <a:p>
            <a:endParaRPr lang="hr-HR" dirty="0"/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DC28AD71-85E2-44DC-80D6-F8A106559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F9314C8-ED56-4756-B0CD-6D712BE27B48}" type="datetime1">
              <a:rPr lang="sr-Latn-RS" smtClean="0"/>
              <a:t>15.3.2020.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461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74_TF78438558" id="{2DC8EEE3-4BE4-4430-AC86-B06E24574DD1}" vid="{3985B9FD-0530-464B-A2AD-C0856C376533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{E651BDEB-B0E7-46B0-929C-46FF3F97C6B4}tf78438558</Template>
  <TotalTime>0</TotalTime>
  <Words>726</Words>
  <Application>Microsoft Office PowerPoint</Application>
  <PresentationFormat>Široki zaslon</PresentationFormat>
  <Paragraphs>88</Paragraphs>
  <Slides>15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Garamond</vt:lpstr>
      <vt:lpstr>SavonVTI</vt:lpstr>
      <vt:lpstr>ČISTOĆA i klijavost sjemena - vježba</vt:lpstr>
      <vt:lpstr>I. Čistoća sjemena</vt:lpstr>
      <vt:lpstr>II: Klijavost </vt:lpstr>
      <vt:lpstr>PowerPoint prezentacija</vt:lpstr>
      <vt:lpstr>PODACI O KLIJAVOSTI</vt:lpstr>
      <vt:lpstr>Određivanje klijavosti</vt:lpstr>
      <vt:lpstr>1. Kvalitativne metode</vt:lpstr>
      <vt:lpstr>2. Kvantitativne metode</vt:lpstr>
      <vt:lpstr>Hladna proba – COLD TEST</vt:lpstr>
      <vt:lpstr>Važno!!!!!!</vt:lpstr>
      <vt:lpstr>Energija klijanja</vt:lpstr>
      <vt:lpstr>PowerPoint prezentacija</vt:lpstr>
      <vt:lpstr>Formula za izračun:</vt:lpstr>
      <vt:lpstr>Zaključak: 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2020-03-15T13:58:55Z</dcterms:created>
  <dcterms:modified xsi:type="dcterms:W3CDTF">2020-03-15T14:47:07Z</dcterms:modified>
</cp:coreProperties>
</file>