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1" r:id="rId2"/>
    <p:sldId id="256" r:id="rId3"/>
    <p:sldId id="279" r:id="rId4"/>
    <p:sldId id="283" r:id="rId5"/>
    <p:sldId id="275" r:id="rId6"/>
    <p:sldId id="276" r:id="rId7"/>
    <p:sldId id="272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82" r:id="rId17"/>
    <p:sldId id="259" r:id="rId18"/>
    <p:sldId id="268" r:id="rId19"/>
    <p:sldId id="267" r:id="rId20"/>
    <p:sldId id="269" r:id="rId21"/>
    <p:sldId id="270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77" y="1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6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9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4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0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0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graf.h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submission/7826/Infodem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1859340"/>
            <a:ext cx="11212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Prezentacija ima za cilj ukazati učenicima na važnost informiranja iz pouzdanih, relevantnih, provjerenih i kvalitetnih izvora u vrijeme krize.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Korelacije: Hrvatski jezik, Engleski jezik, MPT Uporaba IKT, MPT Građanski odgoj i obrazovanje, MPZ Zdravlje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Prezentacija završena 18.3.2020.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https://civilna-zastita.gov.hr/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Ravnateljstvo civilne zaštite</a:t>
            </a:r>
          </a:p>
          <a:p>
            <a:pPr lvl="1"/>
            <a:r>
              <a:rPr lang="hr-HR" sz="2800" dirty="0"/>
              <a:t>tijelo MUP-a</a:t>
            </a:r>
          </a:p>
          <a:p>
            <a:pPr lvl="1"/>
            <a:r>
              <a:rPr lang="hr-HR" sz="2800" dirty="0"/>
              <a:t>uspostavu sustava civilne zaštite, spašavanja građana, materijalnih dobara i drugih dobara u velikim nesrećama i katastrofama</a:t>
            </a:r>
          </a:p>
          <a:p>
            <a:r>
              <a:rPr lang="hr-HR" sz="3200" dirty="0"/>
              <a:t>Dnevno objavljuje informacije o situaciji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04" y="2381294"/>
            <a:ext cx="2599272" cy="3240000"/>
          </a:xfrm>
        </p:spPr>
      </p:pic>
    </p:spTree>
    <p:extLst>
      <p:ext uri="{BB962C8B-B14F-4D97-AF65-F5344CB8AC3E}">
        <p14:creationId xmlns:p14="http://schemas.microsoft.com/office/powerpoint/2010/main" val="422387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https://www.hzjz.hr/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Hrvatski zavod za javno zdravstvo</a:t>
            </a:r>
          </a:p>
          <a:p>
            <a:pPr lvl="1"/>
            <a:r>
              <a:rPr lang="hr-HR" dirty="0"/>
              <a:t>Vodeća javnozdravstvena ustanova u Hrvatskoj</a:t>
            </a:r>
          </a:p>
          <a:p>
            <a:pPr lvl="1"/>
            <a:r>
              <a:rPr lang="hr-HR" dirty="0"/>
              <a:t>Zadužen za praćenje stanja i trendova u javnom zdravstvu</a:t>
            </a:r>
          </a:p>
          <a:p>
            <a:pPr lvl="1"/>
            <a:r>
              <a:rPr lang="hr-HR" dirty="0"/>
              <a:t>Osnovni cilj: </a:t>
            </a:r>
            <a:r>
              <a:rPr lang="en-GB" dirty="0" err="1"/>
              <a:t>očuva</a:t>
            </a:r>
            <a:r>
              <a:rPr lang="hr-HR" dirty="0"/>
              <a:t>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unaprjeđenje</a:t>
            </a:r>
            <a:r>
              <a:rPr lang="en-GB" dirty="0"/>
              <a:t> </a:t>
            </a:r>
            <a:r>
              <a:rPr lang="en-GB" dirty="0" err="1"/>
              <a:t>zdravlj</a:t>
            </a:r>
            <a:r>
              <a:rPr lang="hr-HR" dirty="0"/>
              <a:t>a</a:t>
            </a:r>
            <a:r>
              <a:rPr lang="en-GB" dirty="0"/>
              <a:t> </a:t>
            </a:r>
            <a:r>
              <a:rPr lang="en-GB" dirty="0" err="1"/>
              <a:t>populacije</a:t>
            </a:r>
            <a:endParaRPr lang="hr-HR" dirty="0"/>
          </a:p>
          <a:p>
            <a:pPr lvl="1"/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644106"/>
            <a:ext cx="4000500" cy="714375"/>
          </a:xfrm>
        </p:spPr>
      </p:pic>
    </p:spTree>
    <p:extLst>
      <p:ext uri="{BB962C8B-B14F-4D97-AF65-F5344CB8AC3E}">
        <p14:creationId xmlns:p14="http://schemas.microsoft.com/office/powerpoint/2010/main" val="9872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</a:rPr>
              <a:t>https://www.ecdc.europa.eu/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pl-PL" sz="3200" b="1" dirty="0"/>
              <a:t>Europski centar za prevenciju i kontrolu bolesti</a:t>
            </a:r>
          </a:p>
          <a:p>
            <a:pPr lvl="1"/>
            <a:r>
              <a:rPr lang="hr-HR" dirty="0"/>
              <a:t>neovisna agencija Europske unije</a:t>
            </a:r>
          </a:p>
          <a:p>
            <a:pPr lvl="1"/>
            <a:r>
              <a:rPr lang="hr-HR" dirty="0"/>
              <a:t>misija jačanje europske obrane od zaraznih bolesti</a:t>
            </a:r>
          </a:p>
          <a:p>
            <a:pPr lvl="1"/>
            <a:r>
              <a:rPr lang="hr-HR" dirty="0"/>
              <a:t>osnovan 2004. godine, a sjedište se nalazi u Solni u Švedskoj</a:t>
            </a:r>
          </a:p>
          <a:p>
            <a:pPr lvl="1"/>
            <a:r>
              <a:rPr lang="hr-HR" dirty="0"/>
              <a:t>nadzor i prikupljanje podataka i odgovor na epidemiološke situacije, znanstveni savjeti i obrazovanje o javnom zdravstvu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8" y="1825625"/>
            <a:ext cx="4907524" cy="4351338"/>
          </a:xfrm>
        </p:spPr>
      </p:pic>
    </p:spTree>
    <p:extLst>
      <p:ext uri="{BB962C8B-B14F-4D97-AF65-F5344CB8AC3E}">
        <p14:creationId xmlns:p14="http://schemas.microsoft.com/office/powerpoint/2010/main" val="52689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https://www.who.int/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r>
              <a:rPr lang="hr-HR" sz="3200" b="1" dirty="0"/>
              <a:t>Svjetska zdravstvena organizacija</a:t>
            </a:r>
          </a:p>
          <a:p>
            <a:pPr lvl="1"/>
            <a:r>
              <a:rPr lang="hr-HR" dirty="0"/>
              <a:t>Specijalizirana agencija Organizacije Ujedinjenih naroda </a:t>
            </a:r>
          </a:p>
          <a:p>
            <a:pPr lvl="1"/>
            <a:r>
              <a:rPr lang="hr-HR" dirty="0"/>
              <a:t>Osnovana: 7. travnja 1948.</a:t>
            </a:r>
          </a:p>
          <a:p>
            <a:pPr lvl="1"/>
            <a:r>
              <a:rPr lang="hr-HR" dirty="0"/>
              <a:t>Sjedište: Geneva, Švicarska</a:t>
            </a:r>
          </a:p>
          <a:p>
            <a:pPr lvl="1"/>
            <a:r>
              <a:rPr lang="hr-HR" dirty="0"/>
              <a:t>Zadaća: koordinacija međunarodnog javnog zdravstva, postavljanja standarda postupanja, prikupljanja podataka itd.</a:t>
            </a:r>
          </a:p>
          <a:p>
            <a:pPr lvl="1"/>
            <a:r>
              <a:rPr lang="hr-HR" dirty="0"/>
              <a:t>Hrvatska je članica od 1992. 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253424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Dodatak…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hr-HR" sz="3200" b="1" dirty="0"/>
              <a:t>Andrija Štampar (1888.-1958.)</a:t>
            </a:r>
          </a:p>
          <a:p>
            <a:pPr lvl="1"/>
            <a:r>
              <a:rPr lang="hr-HR" dirty="0"/>
              <a:t>Svjetski priznati stručnjak u području socijalne medicine</a:t>
            </a:r>
          </a:p>
          <a:p>
            <a:pPr lvl="1"/>
            <a:r>
              <a:rPr lang="hr-HR" dirty="0"/>
              <a:t>Radio na educiranju pučanstva u području higijene</a:t>
            </a:r>
          </a:p>
          <a:p>
            <a:pPr lvl="1"/>
            <a:r>
              <a:rPr lang="hr-HR" dirty="0"/>
              <a:t>Pozvan kao savjetnik u području javnog zdravstva u niz država</a:t>
            </a:r>
          </a:p>
          <a:p>
            <a:pPr lvl="1"/>
            <a:r>
              <a:rPr lang="hr-HR" dirty="0"/>
              <a:t>Osnovao Školu narodnog zdravlja</a:t>
            </a:r>
          </a:p>
          <a:p>
            <a:pPr lvl="1"/>
            <a:r>
              <a:rPr lang="hr-HR" b="1" dirty="0"/>
              <a:t>Sudjelovao u osnivanju Svjetske zdravstvene organizacije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9673"/>
            <a:ext cx="5181600" cy="3823242"/>
          </a:xfrm>
        </p:spPr>
      </p:pic>
    </p:spTree>
    <p:extLst>
      <p:ext uri="{BB962C8B-B14F-4D97-AF65-F5344CB8AC3E}">
        <p14:creationId xmlns:p14="http://schemas.microsoft.com/office/powerpoint/2010/main" val="59375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Preporuke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/>
          </a:bodyPr>
          <a:lstStyle/>
          <a:p>
            <a:r>
              <a:rPr lang="hr-HR" dirty="0"/>
              <a:t>Kritičko razmišljanje</a:t>
            </a:r>
          </a:p>
          <a:p>
            <a:r>
              <a:rPr lang="hr-HR" dirty="0"/>
              <a:t>Zastanite i razmislite prije nego što reagirate na bilo koju informaciju koju vidite na internetu i društvenim mrežama</a:t>
            </a:r>
          </a:p>
          <a:p>
            <a:r>
              <a:rPr lang="hr-HR" dirty="0"/>
              <a:t>Obratite pažnju na izvore i ne dijelite ništa iz neprovjerenih izvora</a:t>
            </a:r>
          </a:p>
          <a:p>
            <a:r>
              <a:rPr lang="hr-HR" dirty="0"/>
              <a:t>Imajte na umu da i vaši prijatelji, u koje imate povjerenja, možda prenose neprovjerene informacije.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Koristite servise za provjeru informacija</a:t>
            </a:r>
          </a:p>
          <a:p>
            <a:pPr lvl="1"/>
            <a:r>
              <a:rPr lang="hr-HR" dirty="0">
                <a:hlinkClick r:id="rId3"/>
              </a:rPr>
              <a:t>https://faktograf.hr/</a:t>
            </a:r>
            <a:endParaRPr lang="hr-HR" dirty="0"/>
          </a:p>
          <a:p>
            <a:r>
              <a:rPr lang="hr-HR" dirty="0" err="1"/>
              <a:t>P</a:t>
            </a:r>
            <a:r>
              <a:rPr lang="en-GB" dirty="0" err="1"/>
              <a:t>ratiti</a:t>
            </a:r>
            <a:r>
              <a:rPr lang="en-GB" dirty="0"/>
              <a:t> </a:t>
            </a:r>
            <a:r>
              <a:rPr lang="en-GB" dirty="0" err="1"/>
              <a:t>medije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prenose</a:t>
            </a:r>
            <a:r>
              <a:rPr lang="en-GB" dirty="0"/>
              <a:t> </a:t>
            </a:r>
            <a:r>
              <a:rPr lang="en-GB" dirty="0" err="1"/>
              <a:t>službene</a:t>
            </a:r>
            <a:r>
              <a:rPr lang="hr-HR" dirty="0"/>
              <a:t> i provjerene</a:t>
            </a:r>
            <a:r>
              <a:rPr lang="en-GB" dirty="0"/>
              <a:t> </a:t>
            </a:r>
            <a:r>
              <a:rPr lang="en-GB" dirty="0" err="1"/>
              <a:t>informacije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9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/>
              <a:t>Fotograf: </a:t>
            </a:r>
            <a:r>
              <a:rPr lang="en-GB" sz="1200" b="1" dirty="0"/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/>
                </a:solidFill>
                <a:latin typeface="+mn-lt"/>
              </a:rPr>
              <a:t>Kako i gdje se informirati o koronavirusu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dirty="0"/>
              <a:t>Znate li što je to </a:t>
            </a:r>
            <a:r>
              <a:rPr lang="hr-HR" b="1" dirty="0"/>
              <a:t>INFODEMIJA?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310"/>
            <a:ext cx="5181600" cy="343196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hr-HR" sz="3600" b="1" dirty="0"/>
              <a:t>Infodemija</a:t>
            </a:r>
          </a:p>
          <a:p>
            <a:pPr marL="0" indent="0">
              <a:buNone/>
            </a:pPr>
            <a:r>
              <a:rPr lang="hr-HR" i="1" dirty="0"/>
              <a:t>pretjerana količina informacija vezana za određeni problem što otežava rješavanje problema</a:t>
            </a:r>
          </a:p>
          <a:p>
            <a:pPr marL="0" indent="0">
              <a:buNone/>
            </a:pPr>
            <a:r>
              <a:rPr lang="hr-HR" sz="1800" dirty="0"/>
              <a:t>Izraz je predložila Svjetska zdravstvena organizacija u veljači 2020. kako bi označila prekomjernu količinu (lažnih) vijesti o pandemiji COVID-19.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200" dirty="0"/>
              <a:t>Izvor: </a:t>
            </a:r>
            <a:r>
              <a:rPr lang="hr-HR" sz="1200" dirty="0">
                <a:hlinkClick r:id="rId3"/>
              </a:rPr>
              <a:t>https://www.collinsdictionary.com/submission/7826/Infodemic</a:t>
            </a:r>
            <a:endParaRPr lang="hr-HR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8383"/>
            <a:ext cx="5181600" cy="3005822"/>
          </a:xfrm>
        </p:spPr>
      </p:pic>
    </p:spTree>
    <p:extLst>
      <p:ext uri="{BB962C8B-B14F-4D97-AF65-F5344CB8AC3E}">
        <p14:creationId xmlns:p14="http://schemas.microsoft.com/office/powerpoint/2010/main" val="3868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Što mislite o ovoj izjavi? Koja je poruka?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“We’re not just fighting an epidemic; we’re fighting an </a:t>
            </a:r>
            <a:r>
              <a:rPr lang="en-GB" dirty="0" err="1"/>
              <a:t>infodemic</a:t>
            </a:r>
            <a:r>
              <a:rPr lang="hr-HR" dirty="0"/>
              <a:t>.</a:t>
            </a:r>
            <a:r>
              <a:rPr lang="en-GB" dirty="0"/>
              <a:t>”</a:t>
            </a:r>
            <a:endParaRPr lang="hr-HR" dirty="0"/>
          </a:p>
          <a:p>
            <a:pPr marL="0" indent="0" algn="r">
              <a:buNone/>
            </a:pPr>
            <a:r>
              <a:rPr lang="hr-HR" sz="2000" b="1" dirty="0"/>
              <a:t>Tedros Adhanom Ghebreyesus</a:t>
            </a:r>
          </a:p>
          <a:p>
            <a:pPr marL="0" indent="0" algn="r">
              <a:buNone/>
            </a:pPr>
            <a:r>
              <a:rPr lang="hr-HR" sz="2000" dirty="0"/>
              <a:t>Glavni direktor Svjetske zdravstvene organizacije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2504"/>
            <a:ext cx="5181600" cy="3497580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Koje su posljedice lažnih vijesti u vrijeme krize?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Lažne vijesti za cilj imaju prije svega financijsku korist</a:t>
            </a:r>
          </a:p>
          <a:p>
            <a:pPr lvl="1"/>
            <a:r>
              <a:rPr lang="hr-HR" dirty="0"/>
              <a:t>Klik </a:t>
            </a:r>
            <a:r>
              <a:rPr lang="hr-HR"/>
              <a:t>na objavu </a:t>
            </a:r>
            <a:r>
              <a:rPr lang="hr-HR" dirty="0">
                <a:latin typeface="Carlito" panose="020F0502020204030204" pitchFamily="34" charset="0"/>
                <a:cs typeface="Carlito" panose="020F0502020204030204" pitchFamily="34" charset="0"/>
              </a:rPr>
              <a:t>→ zarada</a:t>
            </a:r>
            <a:endParaRPr lang="hr-HR" dirty="0"/>
          </a:p>
          <a:p>
            <a:r>
              <a:rPr lang="hr-HR" dirty="0"/>
              <a:t>Širenje straha i panike</a:t>
            </a:r>
          </a:p>
          <a:p>
            <a:pPr lvl="1"/>
            <a:r>
              <a:rPr lang="hr-HR" dirty="0"/>
              <a:t>Strah je ljudski</a:t>
            </a:r>
          </a:p>
          <a:p>
            <a:pPr lvl="1"/>
            <a:r>
              <a:rPr lang="hr-HR" dirty="0"/>
              <a:t>Panika onemogućava daljnje djelovanje, inhibira</a:t>
            </a:r>
          </a:p>
          <a:p>
            <a:r>
              <a:rPr lang="hr-HR" dirty="0"/>
              <a:t>Širenje rasističkih ideja, zastrašivanje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30" y="1825625"/>
            <a:ext cx="4344539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 vrijeme krize važno je biti informiran/a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hr-HR" dirty="0"/>
              <a:t>Relevantni izvori</a:t>
            </a:r>
          </a:p>
          <a:p>
            <a:r>
              <a:rPr lang="hr-HR" dirty="0"/>
              <a:t>Provjereni izvori</a:t>
            </a:r>
          </a:p>
          <a:p>
            <a:r>
              <a:rPr lang="hr-HR" dirty="0"/>
              <a:t>Vjerodostojni izvori</a:t>
            </a:r>
          </a:p>
          <a:p>
            <a:r>
              <a:rPr lang="hr-HR" dirty="0"/>
              <a:t>Kvalitetni izvori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Informacije o koronavirusu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chemeClr val="bg1"/>
                </a:solidFill>
                <a:latin typeface="+mn-lt"/>
              </a:rPr>
              <a:t>www.koronavirus.hr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/>
              <a:t>Službena mrežna stranica Vlade o koronavirusu</a:t>
            </a:r>
          </a:p>
          <a:p>
            <a:r>
              <a:rPr lang="hr-HR" sz="2400" dirty="0"/>
              <a:t>Sadrži sve relevantne podatke, preporuke i smjernice</a:t>
            </a:r>
          </a:p>
          <a:p>
            <a:r>
              <a:rPr lang="hr-HR" sz="2400" dirty="0"/>
              <a:t>Svakodnevno se ažurira</a:t>
            </a:r>
          </a:p>
          <a:p>
            <a:r>
              <a:rPr lang="hr-HR" sz="2400" dirty="0"/>
              <a:t>Postoje i profili na društvenim mrežama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680</Words>
  <Application>Microsoft Office PowerPoint</Application>
  <PresentationFormat>Široki zaslon</PresentationFormat>
  <Paragraphs>119</Paragraphs>
  <Slides>22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Carlito</vt:lpstr>
      <vt:lpstr>Office Theme</vt:lpstr>
      <vt:lpstr>PowerPoint prezentacija</vt:lpstr>
      <vt:lpstr>Kako i gdje se informirati o koronavirusu</vt:lpstr>
      <vt:lpstr>Uvod</vt:lpstr>
      <vt:lpstr>Uvod</vt:lpstr>
      <vt:lpstr>Što mislite o ovoj izjavi? Koja je poruka?</vt:lpstr>
      <vt:lpstr>Koje su posljedice lažnih vijesti u vrijeme krize?</vt:lpstr>
      <vt:lpstr>U vrijeme krize važno je biti informiran/a</vt:lpstr>
      <vt:lpstr>Informacije o koronavirusu</vt:lpstr>
      <vt:lpstr>www.koronavirus.hr</vt:lpstr>
      <vt:lpstr>https://civilna-zastita.gov.hr/</vt:lpstr>
      <vt:lpstr>https://www.hzjz.hr/</vt:lpstr>
      <vt:lpstr>https://www.ecdc.europa.eu/</vt:lpstr>
      <vt:lpstr>https://www.who.int/</vt:lpstr>
      <vt:lpstr>Dodatak…</vt:lpstr>
      <vt:lpstr>Preporuke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Željka Korlević</cp:lastModifiedBy>
  <cp:revision>34</cp:revision>
  <dcterms:created xsi:type="dcterms:W3CDTF">2020-03-12T20:11:13Z</dcterms:created>
  <dcterms:modified xsi:type="dcterms:W3CDTF">2020-03-20T09:16:55Z</dcterms:modified>
</cp:coreProperties>
</file>