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56"/>
  </p:notesMasterIdLst>
  <p:sldIdLst>
    <p:sldId id="511" r:id="rId2"/>
    <p:sldId id="727" r:id="rId3"/>
    <p:sldId id="725" r:id="rId4"/>
    <p:sldId id="732" r:id="rId5"/>
    <p:sldId id="738" r:id="rId6"/>
    <p:sldId id="739" r:id="rId7"/>
    <p:sldId id="741" r:id="rId8"/>
    <p:sldId id="745" r:id="rId9"/>
    <p:sldId id="747" r:id="rId10"/>
    <p:sldId id="748" r:id="rId11"/>
    <p:sldId id="746" r:id="rId12"/>
    <p:sldId id="740" r:id="rId13"/>
    <p:sldId id="756" r:id="rId14"/>
    <p:sldId id="757" r:id="rId15"/>
    <p:sldId id="754" r:id="rId16"/>
    <p:sldId id="765" r:id="rId17"/>
    <p:sldId id="767" r:id="rId18"/>
    <p:sldId id="768" r:id="rId19"/>
    <p:sldId id="766" r:id="rId20"/>
    <p:sldId id="777" r:id="rId21"/>
    <p:sldId id="769" r:id="rId22"/>
    <p:sldId id="779" r:id="rId23"/>
    <p:sldId id="780" r:id="rId24"/>
    <p:sldId id="778" r:id="rId25"/>
    <p:sldId id="786" r:id="rId26"/>
    <p:sldId id="787" r:id="rId27"/>
    <p:sldId id="785" r:id="rId28"/>
    <p:sldId id="790" r:id="rId29"/>
    <p:sldId id="802" r:id="rId30"/>
    <p:sldId id="791" r:id="rId31"/>
    <p:sldId id="803" r:id="rId32"/>
    <p:sldId id="804" r:id="rId33"/>
    <p:sldId id="808" r:id="rId34"/>
    <p:sldId id="809" r:id="rId35"/>
    <p:sldId id="815" r:id="rId36"/>
    <p:sldId id="816" r:id="rId37"/>
    <p:sldId id="817" r:id="rId38"/>
    <p:sldId id="833" r:id="rId39"/>
    <p:sldId id="818" r:id="rId40"/>
    <p:sldId id="770" r:id="rId41"/>
    <p:sldId id="819" r:id="rId42"/>
    <p:sldId id="821" r:id="rId43"/>
    <p:sldId id="820" r:id="rId44"/>
    <p:sldId id="823" r:id="rId45"/>
    <p:sldId id="824" r:id="rId46"/>
    <p:sldId id="724" r:id="rId47"/>
    <p:sldId id="822" r:id="rId48"/>
    <p:sldId id="825" r:id="rId49"/>
    <p:sldId id="826" r:id="rId50"/>
    <p:sldId id="828" r:id="rId51"/>
    <p:sldId id="829" r:id="rId52"/>
    <p:sldId id="827" r:id="rId53"/>
    <p:sldId id="831" r:id="rId54"/>
    <p:sldId id="83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41"/>
    <a:srgbClr val="0D1319"/>
    <a:srgbClr val="0C1116"/>
    <a:srgbClr val="F4AB18"/>
    <a:srgbClr val="FFFFFF"/>
    <a:srgbClr val="FF3300"/>
    <a:srgbClr val="1D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2652" autoAdjust="0"/>
  </p:normalViewPr>
  <p:slideViewPr>
    <p:cSldViewPr>
      <p:cViewPr>
        <p:scale>
          <a:sx n="80" d="100"/>
          <a:sy n="80" d="100"/>
        </p:scale>
        <p:origin x="-69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0B6182-4219-4F2B-A824-2273D11ABA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46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FEC3A-2783-41A8-AD9C-B9815A6A345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6C9-F874-45BF-9017-DECE909AB193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CAAA-57E5-423F-B780-C1EADE1571C6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0434-17DB-482B-AA10-C5AF8A805487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lagođeni izgled">
    <p:bg>
      <p:bgPr>
        <a:solidFill>
          <a:srgbClr val="0D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rgbClr val="F6B94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Sanda</a:t>
            </a:r>
            <a:r>
              <a:rPr lang="en-US" dirty="0" smtClean="0"/>
              <a:t> 2015.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F6B940"/>
              </a:buClr>
              <a:defRPr>
                <a:solidFill>
                  <a:srgbClr val="FFFFFF"/>
                </a:solidFill>
                <a:effectLst/>
              </a:defRPr>
            </a:lvl1pPr>
            <a:lvl2pPr>
              <a:buClr>
                <a:srgbClr val="DF980B"/>
              </a:buClr>
              <a:defRPr>
                <a:solidFill>
                  <a:srgbClr val="FFFFFF"/>
                </a:solidFill>
                <a:effectLst/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/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3E58-50BC-4862-8A6A-1FD19B7F6037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0" y="6497960"/>
            <a:ext cx="1383432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0CE6-58DB-4551-BB40-839DA8496ACF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601E-A902-4BBD-AAB9-42C2918ECFE5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6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89C9-73E4-4822-80A9-ACBDD3EAEFBA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51A0-563B-471F-9749-617611BC519D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3C77-4C81-436B-B365-49A8EB3AA12C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B711-530B-4379-AA62-94DEFA6B2CE2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F4-16EC-46DB-95FB-EBCDE15BF308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2A8C6-A8ED-4CE1-A966-76DDF533059E}" type="datetime1">
              <a:rPr lang="en-US" smtClean="0"/>
              <a:pPr>
                <a:defRPr/>
              </a:pPr>
              <a:t>7/13/2015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276872"/>
            <a:ext cx="5616624" cy="1609725"/>
          </a:xfrm>
        </p:spPr>
        <p:txBody>
          <a:bodyPr/>
          <a:lstStyle/>
          <a:p>
            <a:pPr eaLnBrk="1" hangingPunct="1">
              <a:defRPr/>
            </a:pPr>
            <a:r>
              <a:rPr lang="hr-HR" sz="6000" dirty="0" err="1" smtClean="0"/>
              <a:t>Ms</a:t>
            </a:r>
            <a:r>
              <a:rPr lang="hr-HR" sz="6000" dirty="0" smtClean="0"/>
              <a:t> Word 2010</a:t>
            </a:r>
            <a:endParaRPr lang="en-US" sz="6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8"/>
            <a:ext cx="6629400" cy="923925"/>
          </a:xfrm>
        </p:spPr>
        <p:txBody>
          <a:bodyPr/>
          <a:lstStyle/>
          <a:p>
            <a:pPr algn="ctr">
              <a:spcBef>
                <a:spcPct val="60000"/>
              </a:spcBef>
            </a:pPr>
            <a:r>
              <a:rPr lang="hr-HR" sz="3200" dirty="0" smtClean="0"/>
              <a:t>Uvod u program</a:t>
            </a:r>
            <a:endParaRPr lang="en-US" sz="32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4" y="5517232"/>
            <a:ext cx="2043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Prozor programa Word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" name="Grupa 1"/>
          <p:cNvGrpSpPr/>
          <p:nvPr/>
        </p:nvGrpSpPr>
        <p:grpSpPr>
          <a:xfrm>
            <a:off x="1453190" y="2198705"/>
            <a:ext cx="7405492" cy="3801006"/>
            <a:chOff x="620920" y="2050654"/>
            <a:chExt cx="8068802" cy="3801006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0" y="2050654"/>
              <a:ext cx="8068802" cy="3801006"/>
            </a:xfrm>
            <a:prstGeom prst="rect">
              <a:avLst/>
            </a:prstGeom>
          </p:spPr>
        </p:pic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708166" y="2327887"/>
              <a:ext cx="576064" cy="22072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708166" y="2552223"/>
              <a:ext cx="7877694" cy="8441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86433" y="5526028"/>
              <a:ext cx="7887551" cy="233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4035" y="6093296"/>
            <a:ext cx="1900987" cy="446930"/>
          </a:xfrm>
          <a:prstGeom prst="wedgeRectCallout">
            <a:avLst>
              <a:gd name="adj1" fmla="val 19125"/>
              <a:gd name="adj2" fmla="val -12892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Traka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stanja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660232" y="1443128"/>
            <a:ext cx="1011213" cy="446383"/>
          </a:xfrm>
          <a:prstGeom prst="wedgeRectCallout">
            <a:avLst>
              <a:gd name="adj1" fmla="val 18025"/>
              <a:gd name="adj2" fmla="val 24851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Vrpca.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8381" y="2987510"/>
            <a:ext cx="1567485" cy="879286"/>
          </a:xfrm>
          <a:prstGeom prst="wedgeRectCallout">
            <a:avLst>
              <a:gd name="adj1" fmla="val 42985"/>
              <a:gd name="adj2" fmla="val -8489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Kartica </a:t>
            </a: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Datoteka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733798" y="2246265"/>
            <a:ext cx="1201813" cy="2356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99792" y="1265909"/>
            <a:ext cx="2808312" cy="800820"/>
          </a:xfrm>
          <a:prstGeom prst="wedgeRectCallout">
            <a:avLst>
              <a:gd name="adj1" fmla="val -45053"/>
              <a:gd name="adj2" fmla="val 8457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Alatna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traka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brzi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pristup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Vrpca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S</a:t>
            </a:r>
            <a:r>
              <a:rPr lang="en-US" dirty="0" err="1" smtClean="0"/>
              <a:t>astoji</a:t>
            </a:r>
            <a:r>
              <a:rPr lang="en-US" dirty="0" smtClean="0"/>
              <a:t> </a:t>
            </a:r>
            <a:r>
              <a:rPr lang="hr-HR" dirty="0" smtClean="0"/>
              <a:t>se </a:t>
            </a:r>
            <a:r>
              <a:rPr lang="en-US" b="1" i="1" dirty="0" smtClean="0"/>
              <a:t>od </a:t>
            </a:r>
            <a:r>
              <a:rPr lang="en-US" b="1" i="1" dirty="0" err="1"/>
              <a:t>kartica</a:t>
            </a:r>
            <a:r>
              <a:rPr lang="en-US" b="1" i="1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organizirane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b="1" i="1" dirty="0" err="1"/>
              <a:t>prema</a:t>
            </a:r>
            <a:r>
              <a:rPr lang="en-US" b="1" i="1" dirty="0"/>
              <a:t> </a:t>
            </a:r>
            <a:r>
              <a:rPr lang="hr-HR" b="1" i="1" dirty="0"/>
              <a:t>zadacima</a:t>
            </a:r>
            <a:r>
              <a:rPr lang="hr-HR" dirty="0"/>
              <a:t> kojima su namijenjene</a:t>
            </a:r>
            <a:r>
              <a:rPr lang="en-US" dirty="0"/>
              <a:t>.</a:t>
            </a:r>
            <a:endParaRPr lang="hr-HR" dirty="0"/>
          </a:p>
          <a:p>
            <a:pPr eaLnBrk="1" hangingPunct="1"/>
            <a:r>
              <a:rPr lang="hr-HR" dirty="0"/>
              <a:t>Glavne kartice su: </a:t>
            </a:r>
            <a:r>
              <a:rPr lang="hr-HR" sz="2700" b="1" i="1" dirty="0"/>
              <a:t>Datoteka</a:t>
            </a:r>
            <a:r>
              <a:rPr lang="hr-HR" sz="2700" dirty="0" smtClean="0"/>
              <a:t>, </a:t>
            </a:r>
            <a:r>
              <a:rPr lang="hr-HR" sz="2700" b="1" i="1" dirty="0" smtClean="0"/>
              <a:t>Polazno</a:t>
            </a:r>
            <a:r>
              <a:rPr lang="hr-HR" sz="2700" dirty="0"/>
              <a:t>, </a:t>
            </a:r>
            <a:r>
              <a:rPr lang="hr-HR" sz="2700" b="1" i="1" dirty="0" smtClean="0"/>
              <a:t>Umetanje</a:t>
            </a:r>
            <a:r>
              <a:rPr lang="hr-HR" sz="2700" dirty="0" smtClean="0"/>
              <a:t>, </a:t>
            </a:r>
            <a:r>
              <a:rPr lang="hr-HR" sz="2700" b="1" i="1" dirty="0"/>
              <a:t>Izgled stranice</a:t>
            </a:r>
            <a:r>
              <a:rPr lang="hr-HR" sz="2700" dirty="0"/>
              <a:t>, </a:t>
            </a:r>
            <a:r>
              <a:rPr lang="hr-HR" sz="2700" b="1" i="1" dirty="0"/>
              <a:t>Reference</a:t>
            </a:r>
            <a:r>
              <a:rPr lang="hr-HR" sz="2700" dirty="0"/>
              <a:t>, </a:t>
            </a:r>
            <a:r>
              <a:rPr lang="hr-HR" sz="2700" b="1" i="1" dirty="0"/>
              <a:t>Skupna pisma</a:t>
            </a:r>
            <a:r>
              <a:rPr lang="hr-HR" sz="2700" dirty="0"/>
              <a:t>, </a:t>
            </a:r>
            <a:r>
              <a:rPr lang="hr-HR" sz="2700" b="1" i="1" dirty="0"/>
              <a:t>Pregled</a:t>
            </a:r>
            <a:r>
              <a:rPr lang="hr-HR" sz="2700" dirty="0"/>
              <a:t>, </a:t>
            </a:r>
            <a:r>
              <a:rPr lang="hr-HR" sz="2700" b="1" i="1" dirty="0"/>
              <a:t>Prikaz</a:t>
            </a:r>
            <a:r>
              <a:rPr lang="hr-HR" sz="2700" dirty="0"/>
              <a:t>.</a:t>
            </a:r>
            <a:endParaRPr lang="en-US" sz="27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3"/>
          <a:stretch/>
        </p:blipFill>
        <p:spPr>
          <a:xfrm>
            <a:off x="589847" y="4005064"/>
            <a:ext cx="7776864" cy="17692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83568" y="4664075"/>
            <a:ext cx="7683143" cy="1110213"/>
          </a:xfrm>
          <a:prstGeom prst="roundRect">
            <a:avLst>
              <a:gd name="adj" fmla="val 254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54173" y="4349891"/>
            <a:ext cx="814014" cy="30523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71692" y="4334570"/>
            <a:ext cx="7683143" cy="332434"/>
          </a:xfrm>
          <a:prstGeom prst="roundRect">
            <a:avLst>
              <a:gd name="adj" fmla="val 254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807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Kartice - grupe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S</a:t>
            </a:r>
            <a:r>
              <a:rPr lang="en-US" dirty="0" err="1"/>
              <a:t>vak</a:t>
            </a:r>
            <a:r>
              <a:rPr lang="hr-HR" dirty="0"/>
              <a:t>a se</a:t>
            </a:r>
            <a:r>
              <a:rPr lang="en-US" dirty="0"/>
              <a:t> </a:t>
            </a:r>
            <a:r>
              <a:rPr lang="en-US" dirty="0" err="1"/>
              <a:t>kartic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hr-HR" dirty="0"/>
              <a:t>sastoji</a:t>
            </a:r>
            <a:r>
              <a:rPr lang="en-US" dirty="0"/>
              <a:t> </a:t>
            </a:r>
            <a:r>
              <a:rPr lang="hr-HR" dirty="0"/>
              <a:t>od</a:t>
            </a:r>
            <a:r>
              <a:rPr lang="en-US" dirty="0"/>
              <a:t> </a:t>
            </a:r>
            <a:r>
              <a:rPr lang="en-US" b="1" i="1" dirty="0" err="1"/>
              <a:t>nekoliko</a:t>
            </a:r>
            <a:r>
              <a:rPr lang="en-US" b="1" i="1" dirty="0"/>
              <a:t> </a:t>
            </a:r>
            <a:r>
              <a:rPr lang="en-US" b="1" i="1" dirty="0" err="1"/>
              <a:t>grupa</a:t>
            </a:r>
            <a:r>
              <a:rPr lang="hr-HR" b="1" i="1" dirty="0"/>
              <a:t> </a:t>
            </a:r>
            <a:r>
              <a:rPr lang="hr-HR" dirty="0"/>
              <a:t>koje glavni </a:t>
            </a:r>
            <a:r>
              <a:rPr lang="hr-HR" b="1" i="1" dirty="0"/>
              <a:t>zadatak </a:t>
            </a:r>
            <a:r>
              <a:rPr lang="hr-HR" b="1" i="1" dirty="0" err="1"/>
              <a:t>rasčlanjuju</a:t>
            </a:r>
            <a:r>
              <a:rPr lang="hr-HR" b="1" i="1" dirty="0"/>
              <a:t> na </a:t>
            </a:r>
            <a:r>
              <a:rPr lang="hr-HR" b="1" i="1" dirty="0" err="1"/>
              <a:t>podzadatke</a:t>
            </a:r>
            <a:r>
              <a:rPr lang="en-US" dirty="0"/>
              <a:t>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1" y="2996952"/>
            <a:ext cx="8649491" cy="15037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561036" y="3524004"/>
            <a:ext cx="1072325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652121" y="3524004"/>
            <a:ext cx="1908916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524500" y="3524004"/>
            <a:ext cx="1135202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001984" y="3524004"/>
            <a:ext cx="522516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389413" y="3524004"/>
            <a:ext cx="2620888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43148" y="3524004"/>
            <a:ext cx="555872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87276" y="3524004"/>
            <a:ext cx="555872" cy="929244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690168" y="3273108"/>
            <a:ext cx="803650" cy="253863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58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Naredbeni gumbi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867600" cy="4525962"/>
          </a:xfrm>
        </p:spPr>
        <p:txBody>
          <a:bodyPr/>
          <a:lstStyle/>
          <a:p>
            <a:pPr algn="just" eaLnBrk="1" hangingPunct="1"/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grupi</a:t>
            </a:r>
            <a:r>
              <a:rPr lang="en-US" dirty="0"/>
              <a:t> </a:t>
            </a:r>
            <a:r>
              <a:rPr lang="hr-HR" dirty="0"/>
              <a:t>nalaze </a:t>
            </a:r>
            <a:r>
              <a:rPr lang="hr-HR" b="1" i="1" dirty="0"/>
              <a:t>n</a:t>
            </a:r>
            <a:r>
              <a:rPr lang="en-US" b="1" i="1" dirty="0" err="1"/>
              <a:t>aredbeni</a:t>
            </a:r>
            <a:r>
              <a:rPr lang="en-US" b="1" i="1" dirty="0"/>
              <a:t> </a:t>
            </a:r>
            <a:r>
              <a:rPr lang="en-US" b="1" i="1" dirty="0" err="1"/>
              <a:t>gumbi</a:t>
            </a:r>
            <a:r>
              <a:rPr lang="en-US" b="1" i="1" dirty="0"/>
              <a:t> </a:t>
            </a:r>
            <a:r>
              <a:rPr lang="hr-HR" dirty="0"/>
              <a:t>koji </a:t>
            </a:r>
            <a:r>
              <a:rPr lang="hr-HR" b="1" i="1" dirty="0"/>
              <a:t>pokreću</a:t>
            </a:r>
            <a:r>
              <a:rPr lang="en-US" b="1" i="1" dirty="0"/>
              <a:t> </a:t>
            </a:r>
            <a:r>
              <a:rPr lang="en-US" b="1" i="1" dirty="0" err="1"/>
              <a:t>naredbe</a:t>
            </a:r>
            <a:r>
              <a:rPr lang="en-US" b="1" i="1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b="1" i="1" dirty="0" err="1"/>
              <a:t>izbornik</a:t>
            </a:r>
            <a:r>
              <a:rPr lang="hr-HR" b="1" i="1" dirty="0"/>
              <a:t>e</a:t>
            </a:r>
            <a:r>
              <a:rPr lang="en-US" b="1" i="1" dirty="0"/>
              <a:t> </a:t>
            </a:r>
            <a:r>
              <a:rPr lang="en-US" b="1" i="1" dirty="0" err="1"/>
              <a:t>naredbi</a:t>
            </a:r>
            <a:r>
              <a:rPr lang="en-US" dirty="0"/>
              <a:t>. 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136193" cy="36091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3061749" cy="13725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065846" y="3734637"/>
            <a:ext cx="338733" cy="30297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415148" y="3455720"/>
            <a:ext cx="451262" cy="29688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5457021" y="3739718"/>
            <a:ext cx="2232025" cy="2696708"/>
          </a:xfrm>
          <a:prstGeom prst="roundRect">
            <a:avLst>
              <a:gd name="adj" fmla="val 742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472456" y="3722761"/>
            <a:ext cx="338733" cy="30297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699966" y="3740728"/>
            <a:ext cx="338733" cy="30297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40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Dijaloški okvir grupe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115072" cy="2723356"/>
          </a:xfrm>
        </p:spPr>
        <p:txBody>
          <a:bodyPr/>
          <a:lstStyle/>
          <a:p>
            <a:r>
              <a:rPr lang="hr-HR" b="1" i="1" dirty="0"/>
              <a:t>Za </a:t>
            </a:r>
            <a:r>
              <a:rPr lang="en-US" b="1" i="1" dirty="0" err="1"/>
              <a:t>grup</a:t>
            </a:r>
            <a:r>
              <a:rPr lang="hr-HR" b="1" i="1" dirty="0"/>
              <a:t>u</a:t>
            </a:r>
            <a:r>
              <a:rPr lang="en-US" b="1" i="1" dirty="0"/>
              <a:t> </a:t>
            </a:r>
            <a:r>
              <a:rPr lang="hr-HR" dirty="0"/>
              <a:t>se može otvoriti pripadajući </a:t>
            </a:r>
            <a:r>
              <a:rPr lang="hr-HR" b="1" i="1" dirty="0"/>
              <a:t>dijaloški okvir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5710798" cy="44644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168352" cy="14202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895850" y="1745673"/>
            <a:ext cx="3708598" cy="4059591"/>
          </a:xfrm>
          <a:prstGeom prst="roundRect">
            <a:avLst>
              <a:gd name="adj" fmla="val 321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398044" y="4791074"/>
            <a:ext cx="271463" cy="2682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33289" y="5482490"/>
            <a:ext cx="3024336" cy="789563"/>
          </a:xfrm>
          <a:prstGeom prst="wedgeRectCallout">
            <a:avLst>
              <a:gd name="adj1" fmla="val 37258"/>
              <a:gd name="adj2" fmla="val -11624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Oznaka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za pokretanje dijaloškog okvira.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Naredbeni gumbi - pomoć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554163"/>
            <a:ext cx="3780312" cy="4525962"/>
          </a:xfrm>
        </p:spPr>
        <p:txBody>
          <a:bodyPr/>
          <a:lstStyle/>
          <a:p>
            <a:pPr algn="just" eaLnBrk="1" hangingPunct="1"/>
            <a:r>
              <a:rPr lang="hr-HR" dirty="0"/>
              <a:t>Ako korisnik ne zna čemu služi neki od naredbenih gumba, dovoljno je na njemu </a:t>
            </a:r>
            <a:r>
              <a:rPr lang="hr-HR" b="1" i="1" dirty="0"/>
              <a:t>zadržati kazalo miša</a:t>
            </a:r>
            <a:r>
              <a:rPr lang="en-US" dirty="0"/>
              <a:t>. 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50568"/>
            <a:ext cx="2723415" cy="25922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511"/>
            <a:ext cx="2952328" cy="212521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29" y="1340768"/>
            <a:ext cx="3044307" cy="24208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35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Kontekstne kartice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939608" cy="2234877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hr-HR" dirty="0"/>
              <a:t>Osim standardnih kartica, postoje i </a:t>
            </a:r>
            <a:r>
              <a:rPr lang="hr-HR" b="1" i="1" dirty="0"/>
              <a:t>kontekstne kartice</a:t>
            </a:r>
            <a:r>
              <a:rPr lang="en-US" b="1" i="1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pojavljuju</a:t>
            </a:r>
            <a:r>
              <a:rPr lang="en-US" dirty="0"/>
              <a:t> </a:t>
            </a:r>
            <a:r>
              <a:rPr lang="en-US" b="1" i="1" dirty="0" err="1"/>
              <a:t>samo</a:t>
            </a:r>
            <a:r>
              <a:rPr lang="en-US" b="1" i="1" dirty="0"/>
              <a:t> </a:t>
            </a:r>
            <a:r>
              <a:rPr lang="en-US" b="1" i="1" dirty="0" err="1"/>
              <a:t>kada</a:t>
            </a:r>
            <a:r>
              <a:rPr lang="en-US" b="1" i="1" dirty="0"/>
              <a:t> </a:t>
            </a:r>
            <a:r>
              <a:rPr lang="en-US" b="1" i="1" dirty="0" err="1"/>
              <a:t>su</a:t>
            </a:r>
            <a:r>
              <a:rPr lang="en-US" b="1" i="1" dirty="0"/>
              <a:t> </a:t>
            </a:r>
            <a:r>
              <a:rPr lang="en-US" b="1" i="1" dirty="0" err="1"/>
              <a:t>potrebne</a:t>
            </a:r>
            <a:r>
              <a:rPr lang="en-US" b="1" i="1" dirty="0"/>
              <a:t> </a:t>
            </a:r>
            <a:r>
              <a:rPr lang="en-US" b="1" i="1" dirty="0" err="1"/>
              <a:t>za</a:t>
            </a:r>
            <a:r>
              <a:rPr lang="en-US" b="1" i="1" dirty="0"/>
              <a:t> </a:t>
            </a:r>
            <a:r>
              <a:rPr lang="en-US" b="1" i="1" dirty="0" err="1"/>
              <a:t>zadat</a:t>
            </a:r>
            <a:r>
              <a:rPr lang="hr-HR" b="1" i="1" dirty="0"/>
              <a:t>a</a:t>
            </a:r>
            <a:r>
              <a:rPr lang="en-US" b="1" i="1" dirty="0"/>
              <a:t>k </a:t>
            </a:r>
            <a:r>
              <a:rPr lang="en-US" b="1" i="1" dirty="0" err="1"/>
              <a:t>koji</a:t>
            </a:r>
            <a:r>
              <a:rPr lang="en-US" b="1" i="1" dirty="0"/>
              <a:t> se</a:t>
            </a:r>
            <a:r>
              <a:rPr lang="hr-HR" b="1" i="1" dirty="0"/>
              <a:t> trenutno</a:t>
            </a:r>
            <a:r>
              <a:rPr lang="en-US" b="1" i="1" dirty="0"/>
              <a:t> </a:t>
            </a:r>
            <a:r>
              <a:rPr lang="en-US" b="1" i="1" dirty="0" err="1"/>
              <a:t>izvodi</a:t>
            </a:r>
            <a:r>
              <a:rPr lang="hr-HR" b="1" i="1" dirty="0"/>
              <a:t> </a:t>
            </a:r>
            <a:r>
              <a:rPr lang="hr-HR" dirty="0"/>
              <a:t>ili objekt s kojim se trenutno radi.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1"/>
            <a:ext cx="8568952" cy="16182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20812" y="4291219"/>
            <a:ext cx="8390679" cy="10051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061137" y="3726069"/>
            <a:ext cx="792163" cy="5651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979713" y="5589240"/>
            <a:ext cx="4824536" cy="613924"/>
          </a:xfrm>
          <a:prstGeom prst="wedgeRectCallout">
            <a:avLst>
              <a:gd name="adj1" fmla="val 21034"/>
              <a:gd name="adj2" fmla="val -13136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Kartica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Oblikovanje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(Alati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za slike).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Kartica Datoteka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41493"/>
            <a:ext cx="4339208" cy="3026965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Kartica </a:t>
            </a:r>
            <a:r>
              <a:rPr lang="hr-HR" b="1" i="1" dirty="0" smtClean="0"/>
              <a:t>Datoteka</a:t>
            </a:r>
            <a:r>
              <a:rPr lang="hr-HR" dirty="0" smtClean="0"/>
              <a:t> otvara </a:t>
            </a:r>
            <a:r>
              <a:rPr lang="hr-HR" dirty="0"/>
              <a:t>izbornik s </a:t>
            </a:r>
            <a:r>
              <a:rPr lang="hr-HR" b="1" i="1" dirty="0"/>
              <a:t>naredbama za rukovanje datotekama</a:t>
            </a:r>
            <a:r>
              <a:rPr lang="hr-HR" dirty="0"/>
              <a:t>.</a:t>
            </a:r>
            <a:endParaRPr lang="en-US" dirty="0"/>
          </a:p>
        </p:txBody>
      </p:sp>
      <p:grpSp>
        <p:nvGrpSpPr>
          <p:cNvPr id="3" name="Grupa 2"/>
          <p:cNvGrpSpPr/>
          <p:nvPr/>
        </p:nvGrpSpPr>
        <p:grpSpPr>
          <a:xfrm>
            <a:off x="4763249" y="1484784"/>
            <a:ext cx="3625175" cy="4536504"/>
            <a:chOff x="1619672" y="2636912"/>
            <a:chExt cx="3356089" cy="3817535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54"/>
            <a:stretch/>
          </p:blipFill>
          <p:spPr>
            <a:xfrm>
              <a:off x="1619672" y="2636912"/>
              <a:ext cx="3356089" cy="3817535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674421" y="3061082"/>
              <a:ext cx="1338178" cy="3327843"/>
            </a:xfrm>
            <a:prstGeom prst="roundRect">
              <a:avLst>
                <a:gd name="adj" fmla="val 4116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674422" y="2881756"/>
              <a:ext cx="471804" cy="174563"/>
            </a:xfrm>
            <a:prstGeom prst="roundRect">
              <a:avLst>
                <a:gd name="adj" fmla="val 4116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</p:spTree>
    <p:extLst>
      <p:ext uri="{BB962C8B-B14F-4D97-AF65-F5344CB8AC3E}">
        <p14:creationId xmlns:p14="http://schemas.microsoft.com/office/powerpoint/2010/main" val="832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Alatna</a:t>
            </a:r>
            <a:r>
              <a:rPr lang="en-US" dirty="0"/>
              <a:t> </a:t>
            </a:r>
            <a:r>
              <a:rPr lang="en-US" dirty="0" err="1"/>
              <a:t>traka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brzi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  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4794"/>
            <a:ext cx="8686800" cy="1730821"/>
          </a:xfrm>
        </p:spPr>
        <p:txBody>
          <a:bodyPr/>
          <a:lstStyle/>
          <a:p>
            <a:r>
              <a:rPr lang="hr-HR" dirty="0" smtClean="0"/>
              <a:t>N</a:t>
            </a:r>
            <a:r>
              <a:rPr lang="en-US" dirty="0" err="1" smtClean="0"/>
              <a:t>alazi</a:t>
            </a:r>
            <a:r>
              <a:rPr lang="en-US" dirty="0" smtClean="0"/>
              <a:t> </a:t>
            </a:r>
            <a:r>
              <a:rPr lang="hr-HR" dirty="0"/>
              <a:t>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 </a:t>
            </a:r>
            <a:r>
              <a:rPr lang="en-US" dirty="0" err="1"/>
              <a:t>prozora</a:t>
            </a:r>
            <a:r>
              <a:rPr lang="en-US" dirty="0"/>
              <a:t> program</a:t>
            </a:r>
            <a:r>
              <a:rPr lang="hr-HR" dirty="0" smtClean="0"/>
              <a:t>a,</a:t>
            </a:r>
            <a:r>
              <a:rPr lang="en-US" dirty="0" smtClean="0"/>
              <a:t> </a:t>
            </a:r>
            <a:r>
              <a:rPr lang="hr-HR" b="1" i="1" dirty="0" smtClean="0"/>
              <a:t>omogućuje </a:t>
            </a:r>
            <a:r>
              <a:rPr lang="en-US" b="1" i="1" dirty="0" err="1"/>
              <a:t>brz</a:t>
            </a:r>
            <a:r>
              <a:rPr lang="hr-HR" b="1" i="1" dirty="0"/>
              <a:t>i</a:t>
            </a:r>
            <a:r>
              <a:rPr lang="en-US" b="1" i="1" dirty="0"/>
              <a:t> </a:t>
            </a:r>
            <a:r>
              <a:rPr lang="en-US" b="1" i="1" dirty="0" err="1"/>
              <a:t>pristup</a:t>
            </a:r>
            <a:r>
              <a:rPr lang="en-US" b="1" i="1" dirty="0"/>
              <a:t> </a:t>
            </a:r>
            <a:r>
              <a:rPr lang="en-US" b="1" i="1" dirty="0" err="1"/>
              <a:t>alatima</a:t>
            </a:r>
            <a:r>
              <a:rPr lang="en-US" b="1" i="1" dirty="0"/>
              <a:t> </a:t>
            </a:r>
            <a:r>
              <a:rPr lang="en-US" b="1" i="1" dirty="0" err="1"/>
              <a:t>koj</a:t>
            </a:r>
            <a:r>
              <a:rPr lang="hr-HR" b="1" i="1" dirty="0"/>
              <a:t>i se</a:t>
            </a:r>
            <a:r>
              <a:rPr lang="en-US" b="1" i="1" dirty="0"/>
              <a:t> </a:t>
            </a:r>
            <a:r>
              <a:rPr lang="en-US" b="1" i="1" dirty="0" err="1"/>
              <a:t>često</a:t>
            </a:r>
            <a:r>
              <a:rPr lang="en-US" b="1" i="1" dirty="0"/>
              <a:t> </a:t>
            </a:r>
            <a:r>
              <a:rPr lang="en-US" b="1" i="1" dirty="0" err="1"/>
              <a:t>korist</a:t>
            </a:r>
            <a:r>
              <a:rPr lang="hr-HR" b="1" i="1" dirty="0"/>
              <a:t>e</a:t>
            </a:r>
            <a:r>
              <a:rPr lang="hr-HR" dirty="0" smtClean="0"/>
              <a:t>.</a:t>
            </a:r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84" y="2483123"/>
            <a:ext cx="2391696" cy="4320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662886" y="2453742"/>
            <a:ext cx="2006102" cy="4794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27984" y="3133112"/>
            <a:ext cx="4392488" cy="28165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Njen se sadržaj </a:t>
            </a:r>
            <a:r>
              <a:rPr lang="en-US" dirty="0" err="1" smtClean="0"/>
              <a:t>može</a:t>
            </a:r>
            <a:r>
              <a:rPr lang="hr-HR" dirty="0" smtClean="0"/>
              <a:t> </a:t>
            </a:r>
            <a:r>
              <a:rPr lang="en-US" dirty="0" err="1" smtClean="0"/>
              <a:t>prilago</a:t>
            </a:r>
            <a:r>
              <a:rPr lang="hr-HR" dirty="0" err="1" smtClean="0"/>
              <a:t>diti</a:t>
            </a:r>
            <a:r>
              <a:rPr lang="hr-HR" dirty="0" smtClean="0"/>
              <a:t> </a:t>
            </a:r>
            <a:r>
              <a:rPr lang="en-US" dirty="0" err="1" smtClean="0"/>
              <a:t>dodavanjem</a:t>
            </a:r>
            <a:r>
              <a:rPr lang="en-US" dirty="0" smtClean="0"/>
              <a:t> </a:t>
            </a:r>
            <a:r>
              <a:rPr lang="hr-HR" dirty="0"/>
              <a:t>ili uklanjanjem </a:t>
            </a:r>
            <a:r>
              <a:rPr lang="hr-HR" dirty="0" smtClean="0"/>
              <a:t>n</a:t>
            </a:r>
            <a:r>
              <a:rPr lang="en-US" dirty="0" err="1" smtClean="0"/>
              <a:t>aredb</a:t>
            </a:r>
            <a:r>
              <a:rPr lang="hr-HR" dirty="0" err="1" smtClean="0"/>
              <a:t>enih</a:t>
            </a:r>
            <a:r>
              <a:rPr lang="hr-HR" dirty="0" smtClean="0"/>
              <a:t> gumba. Potrebno je birati</a:t>
            </a:r>
            <a:r>
              <a:rPr lang="hr-HR" dirty="0"/>
              <a:t>:</a:t>
            </a:r>
          </a:p>
          <a:p>
            <a:pPr lvl="1"/>
            <a:r>
              <a:rPr lang="hr-HR" b="1" i="1" dirty="0"/>
              <a:t>Više </a:t>
            </a:r>
            <a:r>
              <a:rPr lang="hr-HR" b="1" i="1" dirty="0" err="1"/>
              <a:t>naredbi</a:t>
            </a:r>
            <a:r>
              <a:rPr lang="hr-HR" b="1" i="1" dirty="0" err="1" smtClean="0"/>
              <a:t>..</a:t>
            </a:r>
            <a:r>
              <a:rPr lang="hr-HR" b="1" i="1" dirty="0" smtClean="0"/>
              <a:t>.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grpSp>
        <p:nvGrpSpPr>
          <p:cNvPr id="6" name="Grupa 5"/>
          <p:cNvGrpSpPr/>
          <p:nvPr/>
        </p:nvGrpSpPr>
        <p:grpSpPr>
          <a:xfrm>
            <a:off x="620118" y="2964977"/>
            <a:ext cx="3620005" cy="3296110"/>
            <a:chOff x="1385287" y="3153655"/>
            <a:chExt cx="3620005" cy="3296110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287" y="3153655"/>
              <a:ext cx="3620005" cy="329611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699792" y="3429000"/>
              <a:ext cx="2228468" cy="3007426"/>
            </a:xfrm>
            <a:prstGeom prst="roundRect">
              <a:avLst>
                <a:gd name="adj" fmla="val 494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852864" y="3004457"/>
            <a:ext cx="216024" cy="25731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156989" y="5768285"/>
            <a:ext cx="1190875" cy="23973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864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naredbenog gumba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3" name="Grupa 2"/>
          <p:cNvGrpSpPr/>
          <p:nvPr/>
        </p:nvGrpSpPr>
        <p:grpSpPr>
          <a:xfrm>
            <a:off x="899592" y="1465327"/>
            <a:ext cx="7128495" cy="4171741"/>
            <a:chOff x="395536" y="1485156"/>
            <a:chExt cx="7128495" cy="417174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485156"/>
              <a:ext cx="7128495" cy="417174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086676" y="2204854"/>
              <a:ext cx="2176566" cy="2485900"/>
            </a:xfrm>
            <a:prstGeom prst="roundRect">
              <a:avLst>
                <a:gd name="adj" fmla="val 3046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275405" y="3553570"/>
              <a:ext cx="652855" cy="19903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84353" y="3421044"/>
              <a:ext cx="1391948" cy="260308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619672" y="5499227"/>
            <a:ext cx="5112568" cy="1152128"/>
          </a:xfrm>
          <a:prstGeom prst="wedgeRectCallout">
            <a:avLst>
              <a:gd name="adj1" fmla="val 15728"/>
              <a:gd name="adj2" fmla="val -10484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Treba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birati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naredbu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čiji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se naredbeni gumb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želi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dodati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potom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pritisn</a:t>
            </a: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uti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Dodaj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Programi za obradu teksta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33084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hr-HR" dirty="0"/>
              <a:t>Omogućavaju brzo i </a:t>
            </a:r>
            <a:r>
              <a:rPr lang="hr-HR" dirty="0" smtClean="0"/>
              <a:t>lako:</a:t>
            </a:r>
          </a:p>
          <a:p>
            <a:pPr lvl="1">
              <a:spcBef>
                <a:spcPts val="600"/>
              </a:spcBef>
              <a:defRPr/>
            </a:pPr>
            <a:r>
              <a:rPr lang="hr-HR" b="1" i="1" dirty="0" smtClean="0"/>
              <a:t>pisanje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b="1" i="1" dirty="0"/>
              <a:t>ispravljanje</a:t>
            </a:r>
            <a:r>
              <a:rPr lang="hr-HR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teksta</a:t>
            </a:r>
            <a:r>
              <a:rPr lang="hr-HR" dirty="0"/>
              <a:t>, </a:t>
            </a:r>
            <a:endParaRPr lang="hr-HR" dirty="0" smtClean="0"/>
          </a:p>
          <a:p>
            <a:pPr lvl="1">
              <a:spcBef>
                <a:spcPts val="600"/>
              </a:spcBef>
              <a:defRPr/>
            </a:pPr>
            <a:r>
              <a:rPr lang="hr-HR" b="1" i="1" dirty="0">
                <a:sym typeface="Symbol" pitchFamily="18" charset="2"/>
              </a:rPr>
              <a:t>o</a:t>
            </a:r>
            <a:r>
              <a:rPr lang="hr-HR" b="1" i="1" dirty="0"/>
              <a:t>blikovanje</a:t>
            </a:r>
            <a:r>
              <a:rPr lang="hr-HR" dirty="0"/>
              <a:t> teksta,</a:t>
            </a:r>
            <a:endParaRPr lang="hr-HR" dirty="0" smtClean="0"/>
          </a:p>
          <a:p>
            <a:pPr lvl="1">
              <a:spcBef>
                <a:spcPts val="600"/>
              </a:spcBef>
              <a:defRPr/>
            </a:pPr>
            <a:r>
              <a:rPr lang="hr-HR" b="1" i="1" dirty="0"/>
              <a:t>pretraživanj</a:t>
            </a:r>
            <a:r>
              <a:rPr lang="hr-HR" dirty="0" smtClean="0"/>
              <a:t>e </a:t>
            </a:r>
            <a:r>
              <a:rPr lang="hr-HR" dirty="0"/>
              <a:t>teksta</a:t>
            </a:r>
            <a:r>
              <a:rPr lang="hr-HR" dirty="0" smtClean="0"/>
              <a:t>, </a:t>
            </a:r>
          </a:p>
          <a:p>
            <a:pPr lvl="1">
              <a:spcBef>
                <a:spcPts val="600"/>
              </a:spcBef>
              <a:defRPr/>
            </a:pPr>
            <a:r>
              <a:rPr lang="hr-HR" b="1" i="1" dirty="0"/>
              <a:t>unos</a:t>
            </a:r>
            <a:r>
              <a:rPr lang="hr-HR" dirty="0"/>
              <a:t> raznih </a:t>
            </a:r>
            <a:r>
              <a:rPr lang="hr-HR" b="1" i="1" dirty="0"/>
              <a:t>objekata</a:t>
            </a:r>
            <a:r>
              <a:rPr lang="hr-HR" dirty="0" smtClean="0"/>
              <a:t>,</a:t>
            </a:r>
          </a:p>
          <a:p>
            <a:pPr lvl="1">
              <a:spcBef>
                <a:spcPts val="600"/>
              </a:spcBef>
              <a:defRPr/>
            </a:pPr>
            <a:r>
              <a:rPr lang="hr-HR" dirty="0"/>
              <a:t>organiziranje podataka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i="1" dirty="0"/>
              <a:t>u tablice</a:t>
            </a:r>
            <a:r>
              <a:rPr lang="hr-HR" dirty="0"/>
              <a:t>,</a:t>
            </a:r>
            <a:endParaRPr lang="hr-HR" dirty="0" smtClean="0"/>
          </a:p>
          <a:p>
            <a:pPr lvl="1">
              <a:spcBef>
                <a:spcPts val="600"/>
              </a:spcBef>
              <a:defRPr/>
            </a:pPr>
            <a:r>
              <a:rPr lang="hr-HR" b="1" i="1" dirty="0" smtClean="0"/>
              <a:t>ispis</a:t>
            </a:r>
            <a:r>
              <a:rPr lang="hr-HR" dirty="0" smtClean="0"/>
              <a:t>, </a:t>
            </a:r>
            <a:r>
              <a:rPr lang="hr-HR" dirty="0"/>
              <a:t>te još mnogo toga</a:t>
            </a:r>
            <a:r>
              <a:rPr lang="hr-HR" dirty="0" smtClean="0"/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872209" cy="3990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Uklanjanje naredbenog gumba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hr-HR" dirty="0"/>
              <a:t>Naredbeni se </a:t>
            </a:r>
            <a:r>
              <a:rPr lang="hr-HR" b="1" i="1" dirty="0"/>
              <a:t>gumb </a:t>
            </a:r>
            <a:r>
              <a:rPr lang="hr-HR" dirty="0"/>
              <a:t>s alatne trake za brzi pristup </a:t>
            </a:r>
            <a:r>
              <a:rPr lang="hr-HR" b="1" i="1" dirty="0" smtClean="0"/>
              <a:t>uklanja </a:t>
            </a:r>
            <a:r>
              <a:rPr lang="hr-HR" dirty="0"/>
              <a:t>pozivom kontekstualnog izbornika (desni klik mišem) na taj gumb, a potom biranjem naredbe </a:t>
            </a:r>
            <a:r>
              <a:rPr lang="hr-HR" b="1" i="1" dirty="0"/>
              <a:t>Ukloni s alatne trake za brzi pristup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6" y="3893641"/>
            <a:ext cx="5617643" cy="18002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563889" y="4077072"/>
            <a:ext cx="3847890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147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Minimiziranje prikaza vrpce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522496" y="1772171"/>
            <a:ext cx="75135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r-HR" dirty="0" smtClean="0"/>
              <a:t>Prikaz vrpce moguće je minimizirati </a:t>
            </a:r>
            <a:r>
              <a:rPr lang="hr-HR" b="1" i="1" dirty="0" err="1" smtClean="0"/>
              <a:t>dvoklikom</a:t>
            </a:r>
            <a:r>
              <a:rPr lang="hr-HR" b="1" i="1" dirty="0" smtClean="0"/>
              <a:t> na naziv trenutno aktivne kartice</a:t>
            </a:r>
            <a:r>
              <a:rPr lang="hr-HR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hr-HR" dirty="0"/>
          </a:p>
          <a:p>
            <a:pPr algn="just">
              <a:lnSpc>
                <a:spcPct val="100000"/>
              </a:lnSpc>
            </a:pPr>
            <a:endParaRPr lang="hr-HR" dirty="0" smtClean="0"/>
          </a:p>
          <a:p>
            <a:pPr algn="just">
              <a:lnSpc>
                <a:spcPct val="100000"/>
              </a:lnSpc>
            </a:pPr>
            <a:r>
              <a:rPr lang="hr-HR" dirty="0" smtClean="0"/>
              <a:t>Maksimizirani prikaz </a:t>
            </a:r>
            <a:r>
              <a:rPr lang="hr-HR" dirty="0"/>
              <a:t>vrpce </a:t>
            </a:r>
            <a:r>
              <a:rPr lang="hr-HR" b="1" i="1" dirty="0" smtClean="0"/>
              <a:t>vraća </a:t>
            </a:r>
            <a:r>
              <a:rPr lang="hr-HR" b="1" i="1" dirty="0"/>
              <a:t>se </a:t>
            </a:r>
            <a:r>
              <a:rPr lang="hr-HR" b="1" i="1" dirty="0" smtClean="0"/>
              <a:t>istim postupkom</a:t>
            </a:r>
            <a:r>
              <a:rPr lang="hr-HR" dirty="0"/>
              <a:t>.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343720" y="2952918"/>
            <a:ext cx="8264845" cy="773242"/>
            <a:chOff x="323528" y="3644379"/>
            <a:chExt cx="8264845" cy="773242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644379"/>
              <a:ext cx="8264845" cy="77324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53562" y="4023743"/>
              <a:ext cx="7562281" cy="34637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</p:spTree>
    <p:extLst>
      <p:ext uri="{BB962C8B-B14F-4D97-AF65-F5344CB8AC3E}">
        <p14:creationId xmlns:p14="http://schemas.microsoft.com/office/powerpoint/2010/main" val="3770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 stanja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r-HR" dirty="0"/>
              <a:t>Traka stanja prikazuje:</a:t>
            </a:r>
          </a:p>
          <a:p>
            <a:pPr lvl="1" eaLnBrk="1" hangingPunct="1">
              <a:lnSpc>
                <a:spcPct val="110000"/>
              </a:lnSpc>
            </a:pPr>
            <a:r>
              <a:rPr lang="hr-HR" b="1" i="1" dirty="0"/>
              <a:t>informacije</a:t>
            </a:r>
            <a:r>
              <a:rPr lang="hr-HR" dirty="0"/>
              <a:t> o aktivnom dokumentu,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/>
              <a:t>gumbe </a:t>
            </a:r>
            <a:r>
              <a:rPr lang="hr-HR" b="1" i="1" dirty="0"/>
              <a:t>za promjenu prikaza</a:t>
            </a:r>
            <a:r>
              <a:rPr lang="hr-HR" dirty="0"/>
              <a:t>,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/>
              <a:t>klizač </a:t>
            </a:r>
            <a:r>
              <a:rPr lang="hr-HR" b="1" i="1" dirty="0"/>
              <a:t>za promjenu uvećanja</a:t>
            </a:r>
            <a:r>
              <a:rPr lang="hr-HR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6" y="4484084"/>
            <a:ext cx="8445095" cy="8640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578929" y="4952010"/>
            <a:ext cx="2090057" cy="29688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396266" y="4934324"/>
            <a:ext cx="1182664" cy="31457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18248" y="4963886"/>
            <a:ext cx="3477687" cy="24938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64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 stanja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051176" cy="4525962"/>
          </a:xfrm>
        </p:spPr>
        <p:txBody>
          <a:bodyPr/>
          <a:lstStyle/>
          <a:p>
            <a:pPr algn="just"/>
            <a:r>
              <a:rPr lang="hr-HR" dirty="0"/>
              <a:t>U traku stanja mogu se </a:t>
            </a:r>
            <a:r>
              <a:rPr lang="hr-HR" b="1" i="1" dirty="0"/>
              <a:t>dodati ili iz nje ukloniti </a:t>
            </a:r>
            <a:r>
              <a:rPr lang="hr-HR" dirty="0" smtClean="0"/>
              <a:t>razne stavke</a:t>
            </a:r>
            <a:r>
              <a:rPr lang="hr-HR" dirty="0"/>
              <a:t>.</a:t>
            </a:r>
          </a:p>
          <a:p>
            <a:pPr algn="just" eaLnBrk="1" hangingPunct="1"/>
            <a:r>
              <a:rPr lang="hr-HR" dirty="0"/>
              <a:t>Potrebno je pozvati kontekstualni izbornik na traku stanja (desni klik) pa birati željeno.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184890" cy="60989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98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Otvaranje</a:t>
            </a:r>
            <a:r>
              <a:rPr lang="en-US" altLang="zh-CN" dirty="0"/>
              <a:t> </a:t>
            </a:r>
            <a:r>
              <a:rPr lang="en-US" altLang="zh-CN" dirty="0" err="1"/>
              <a:t>postojeće</a:t>
            </a:r>
            <a:r>
              <a:rPr lang="hr-HR" altLang="zh-CN" dirty="0"/>
              <a:t> </a:t>
            </a:r>
            <a:r>
              <a:rPr lang="en-US" altLang="zh-CN" dirty="0"/>
              <a:t>d</a:t>
            </a:r>
            <a:r>
              <a:rPr lang="hr-HR" altLang="zh-CN" dirty="0" err="1"/>
              <a:t>atoteke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642744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dirty="0"/>
              <a:t>Postojeća se datoteka najjednostavnije otvara </a:t>
            </a:r>
            <a:r>
              <a:rPr lang="hr-HR" b="1" i="1" dirty="0" err="1"/>
              <a:t>dvoklikom</a:t>
            </a:r>
            <a:r>
              <a:rPr lang="hr-HR" b="1" i="1" dirty="0"/>
              <a:t> na njenu ikonu</a:t>
            </a:r>
            <a:r>
              <a:rPr lang="hr-HR" dirty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hr-HR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hr-HR" dirty="0"/>
              <a:t>ili</a:t>
            </a:r>
          </a:p>
          <a:p>
            <a:pPr lvl="1" eaLnBrk="1" hangingPunct="1">
              <a:defRPr/>
            </a:pPr>
            <a:r>
              <a:rPr lang="hr-HR" dirty="0" smtClean="0"/>
              <a:t>kartica </a:t>
            </a:r>
            <a:r>
              <a:rPr lang="hr-HR" b="1" i="1" dirty="0"/>
              <a:t>Datoteka</a:t>
            </a:r>
            <a:r>
              <a:rPr lang="hr-HR" dirty="0" smtClean="0"/>
              <a:t>,</a:t>
            </a:r>
            <a:endParaRPr lang="hr-HR" dirty="0"/>
          </a:p>
          <a:p>
            <a:pPr marL="1698625" lvl="2" indent="-428625" eaLnBrk="1" hangingPunct="1">
              <a:defRPr/>
            </a:pPr>
            <a:r>
              <a:rPr lang="hr-HR" sz="2800" b="1" i="1" dirty="0" smtClean="0"/>
              <a:t>Otvori</a:t>
            </a:r>
            <a:r>
              <a:rPr lang="hr-HR" sz="2800" dirty="0"/>
              <a:t>.</a:t>
            </a:r>
            <a:endParaRPr lang="en-US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43430"/>
            <a:ext cx="2016224" cy="51463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10" descr="wo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2" y="2708275"/>
            <a:ext cx="1296243" cy="12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745627" y="1538508"/>
            <a:ext cx="688326" cy="3615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840630" y="2536304"/>
            <a:ext cx="1685853" cy="3137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2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Otvaranje</a:t>
            </a:r>
            <a:r>
              <a:rPr lang="en-US" altLang="zh-CN" dirty="0"/>
              <a:t> </a:t>
            </a:r>
            <a:r>
              <a:rPr lang="en-US" altLang="zh-CN" dirty="0" err="1"/>
              <a:t>postojeće</a:t>
            </a:r>
            <a:r>
              <a:rPr lang="hr-HR" altLang="zh-CN" dirty="0"/>
              <a:t> </a:t>
            </a:r>
            <a:r>
              <a:rPr lang="en-US" altLang="zh-CN" dirty="0"/>
              <a:t>d</a:t>
            </a:r>
            <a:r>
              <a:rPr lang="hr-HR" altLang="zh-CN" dirty="0" err="1"/>
              <a:t>atoteke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87" y="2004722"/>
            <a:ext cx="6096851" cy="4163006"/>
          </a:xfrm>
          <a:prstGeom prst="rect">
            <a:avLst/>
          </a:prstGeom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91880" y="2303812"/>
            <a:ext cx="3244192" cy="29688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sr-Latn-CS" sz="39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108801" y="3003529"/>
            <a:ext cx="975367" cy="92952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781923" y="5689580"/>
            <a:ext cx="865785" cy="28370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710658" y="2075212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095602" y="3468292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33651" y="546098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8540" y="1715864"/>
            <a:ext cx="2952328" cy="1224136"/>
          </a:xfrm>
          <a:prstGeom prst="wedgeRectCallout">
            <a:avLst>
              <a:gd name="adj1" fmla="val 69045"/>
              <a:gd name="adj2" fmla="val 1138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Treba odabrati </a:t>
            </a: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</a:rPr>
              <a:t>mjest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 na kome je datoteka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sprem</a:t>
            </a:r>
            <a:r>
              <a:rPr lang="hr-HR" sz="2200" dirty="0" err="1" smtClean="0">
                <a:solidFill>
                  <a:schemeClr val="accent2">
                    <a:lumMod val="50000"/>
                  </a:schemeClr>
                </a:solidFill>
              </a:rPr>
              <a:t>lje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hr-HR" sz="2400" dirty="0" smtClean="0"/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19478" y="5970236"/>
            <a:ext cx="1800200" cy="483366"/>
          </a:xfrm>
          <a:prstGeom prst="wedgeRectCallout">
            <a:avLst>
              <a:gd name="adj1" fmla="val 74467"/>
              <a:gd name="adj2" fmla="val -6201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Birati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Otvori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30582" y="4902530"/>
            <a:ext cx="2391969" cy="1118758"/>
          </a:xfrm>
          <a:prstGeom prst="wedgeRectCallout">
            <a:avLst>
              <a:gd name="adj1" fmla="val 129100"/>
              <a:gd name="adj2" fmla="val -17364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tabLst>
                <a:tab pos="449263" algn="l"/>
                <a:tab pos="900113" algn="l"/>
              </a:tabLst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velikom okviru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označiti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 datoteku</a:t>
            </a:r>
            <a:r>
              <a:rPr lang="hr-HR" sz="2400" dirty="0" smtClean="0">
                <a:sym typeface="Symbol" pitchFamily="18" charset="2"/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Otvaranje</a:t>
            </a:r>
            <a:r>
              <a:rPr lang="en-US" altLang="zh-CN" dirty="0"/>
              <a:t> </a:t>
            </a:r>
            <a:r>
              <a:rPr lang="en-US" altLang="zh-CN" dirty="0" err="1"/>
              <a:t>postojeće</a:t>
            </a:r>
            <a:r>
              <a:rPr lang="hr-HR" altLang="zh-CN" dirty="0"/>
              <a:t> </a:t>
            </a:r>
            <a:r>
              <a:rPr lang="en-US" altLang="zh-CN" dirty="0"/>
              <a:t>d</a:t>
            </a:r>
            <a:r>
              <a:rPr lang="hr-HR" altLang="zh-CN" dirty="0" err="1"/>
              <a:t>atoteke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671796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Vježba3.</a:t>
            </a:r>
            <a:endParaRPr lang="hr-HR" dirty="0"/>
          </a:p>
          <a:p>
            <a:pPr algn="just">
              <a:defRPr/>
            </a:pPr>
            <a:r>
              <a:rPr lang="hr-HR" dirty="0"/>
              <a:t>Sa sustava </a:t>
            </a:r>
            <a:r>
              <a:rPr lang="hr-HR" dirty="0" err="1" smtClean="0"/>
              <a:t>Loomen</a:t>
            </a:r>
            <a:r>
              <a:rPr lang="hr-HR" dirty="0" smtClean="0"/>
              <a:t> </a:t>
            </a:r>
            <a:r>
              <a:rPr lang="hr-HR" dirty="0"/>
              <a:t>preuzeti datoteku </a:t>
            </a:r>
            <a:r>
              <a:rPr lang="hr-HR" b="1" i="1" dirty="0">
                <a:solidFill>
                  <a:srgbClr val="F6B941"/>
                </a:solidFill>
              </a:rPr>
              <a:t>Rode </a:t>
            </a:r>
            <a:r>
              <a:rPr lang="hr-HR" dirty="0"/>
              <a:t>(</a:t>
            </a:r>
            <a:r>
              <a:rPr lang="hr-HR" b="1" i="1" dirty="0" err="1">
                <a:solidFill>
                  <a:srgbClr val="F6B941"/>
                </a:solidFill>
              </a:rPr>
              <a:t>Rode.docx</a:t>
            </a:r>
            <a:r>
              <a:rPr lang="hr-HR" dirty="0"/>
              <a:t>) pa </a:t>
            </a:r>
            <a:r>
              <a:rPr lang="hr-HR" dirty="0" smtClean="0"/>
              <a:t>ju </a:t>
            </a:r>
            <a:r>
              <a:rPr lang="hr-HR" dirty="0"/>
              <a:t>otvoriti.</a:t>
            </a:r>
          </a:p>
          <a:p>
            <a:pPr algn="just">
              <a:spcBef>
                <a:spcPct val="50000"/>
              </a:spcBef>
              <a:defRPr/>
            </a:pPr>
            <a:r>
              <a:rPr lang="hr-HR" dirty="0"/>
              <a:t>Na datoteci </a:t>
            </a:r>
            <a:r>
              <a:rPr lang="hr-HR" b="1" i="1" dirty="0">
                <a:solidFill>
                  <a:srgbClr val="F6B941"/>
                </a:solidFill>
              </a:rPr>
              <a:t>Rode</a:t>
            </a:r>
            <a:r>
              <a:rPr lang="hr-HR" dirty="0"/>
              <a:t> isprobati </a:t>
            </a:r>
            <a:r>
              <a:rPr lang="hr-HR" b="1" i="1" dirty="0">
                <a:solidFill>
                  <a:srgbClr val="F6B941"/>
                </a:solidFill>
              </a:rPr>
              <a:t>razne prikaze dokumenta</a:t>
            </a:r>
            <a:r>
              <a:rPr lang="hr-HR" dirty="0"/>
              <a:t> koji će biti objašnjeni na sljedećim slajdovima.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hr-HR" dirty="0"/>
              <a:t>Word dokument može se prikazati u više prikaza: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smtClean="0"/>
              <a:t>Raspored za ispis,</a:t>
            </a:r>
            <a:endParaRPr lang="hr-HR" b="1" i="1" dirty="0"/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/>
              <a:t>Čitanje preko cijelog zaslona,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/>
              <a:t>Web-izgled,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/>
              <a:t>Struktura,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smtClean="0"/>
              <a:t>Skica.</a:t>
            </a:r>
            <a:endParaRPr lang="en-US" b="1" i="1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003800" y="3644900"/>
            <a:ext cx="2376488" cy="1536700"/>
            <a:chOff x="3152" y="2296"/>
            <a:chExt cx="1497" cy="968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87" y="22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3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288" y="22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1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332" y="22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5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606" y="29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2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105" y="29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4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3152" y="2568"/>
              <a:ext cx="1497" cy="392"/>
              <a:chOff x="3152" y="2568"/>
              <a:chExt cx="1497" cy="392"/>
            </a:xfrm>
          </p:grpSpPr>
          <p:pic>
            <p:nvPicPr>
              <p:cNvPr id="14" name="Picture 4" descr="wo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52" y="2568"/>
                <a:ext cx="149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3286" y="2638"/>
                <a:ext cx="272" cy="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>
                <a:off x="3560" y="2639"/>
                <a:ext cx="272" cy="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3833" y="2631"/>
                <a:ext cx="272" cy="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4105" y="2631"/>
                <a:ext cx="246" cy="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4358" y="2631"/>
                <a:ext cx="246" cy="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74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prikaza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Prikazi se mogu mijenjati:</a:t>
            </a:r>
          </a:p>
          <a:p>
            <a:pPr lvl="1" eaLnBrk="1" hangingPunct="1"/>
            <a:r>
              <a:rPr lang="hr-HR" dirty="0"/>
              <a:t>kartica </a:t>
            </a:r>
            <a:r>
              <a:rPr lang="hr-HR" b="1" i="1" dirty="0"/>
              <a:t>Prikaz</a:t>
            </a:r>
            <a:r>
              <a:rPr lang="hr-HR" dirty="0"/>
              <a:t>, grupa </a:t>
            </a:r>
            <a:r>
              <a:rPr lang="hr-HR" b="1" i="1" dirty="0"/>
              <a:t>Prikazi dokumenta</a:t>
            </a:r>
            <a:r>
              <a:rPr lang="hr-HR" dirty="0"/>
              <a:t>, željeni naredbeni gumb.</a:t>
            </a:r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  <a:p>
            <a:pPr lvl="1" eaLnBrk="1" hangingPunct="1"/>
            <a:r>
              <a:rPr lang="hr-HR" dirty="0"/>
              <a:t>ili gumbima iz trake stanja: 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580063" y="5466557"/>
            <a:ext cx="2376487" cy="622300"/>
            <a:chOff x="3152" y="2568"/>
            <a:chExt cx="1497" cy="392"/>
          </a:xfrm>
        </p:grpSpPr>
        <p:pic>
          <p:nvPicPr>
            <p:cNvPr id="8" name="Picture 23" descr="wo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2568"/>
              <a:ext cx="149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>
              <a:off x="3286" y="2638"/>
              <a:ext cx="272" cy="2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3560" y="2639"/>
              <a:ext cx="272" cy="2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3833" y="2631"/>
              <a:ext cx="272" cy="2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4105" y="2631"/>
              <a:ext cx="246" cy="2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4358" y="2631"/>
              <a:ext cx="246" cy="2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417178"/>
            <a:ext cx="4327881" cy="15959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704586" y="3474869"/>
            <a:ext cx="817439" cy="30148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279640" y="4775665"/>
            <a:ext cx="1580391" cy="23751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018701" y="3811294"/>
            <a:ext cx="748249" cy="962587"/>
          </a:xfrm>
          <a:prstGeom prst="roundRect">
            <a:avLst>
              <a:gd name="adj" fmla="val 397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486884" y="3401781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60031" y="4581474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43808" y="3787544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384376" cy="1819672"/>
          </a:xfrm>
        </p:spPr>
        <p:txBody>
          <a:bodyPr>
            <a:normAutofit/>
          </a:bodyPr>
          <a:lstStyle/>
          <a:p>
            <a:r>
              <a:rPr lang="hr-HR" dirty="0" smtClean="0"/>
              <a:t>Raspored za </a:t>
            </a:r>
            <a:br>
              <a:rPr lang="hr-HR" dirty="0" smtClean="0"/>
            </a:br>
            <a:r>
              <a:rPr lang="hr-HR" dirty="0" smtClean="0"/>
              <a:t>ispis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3140968"/>
            <a:ext cx="3456384" cy="1874837"/>
          </a:xfrm>
        </p:spPr>
        <p:txBody>
          <a:bodyPr/>
          <a:lstStyle/>
          <a:p>
            <a:pPr algn="just"/>
            <a:r>
              <a:rPr lang="hr-HR" dirty="0"/>
              <a:t>Prikaz dokumenta s izgledom otisnute stranice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8" descr="wo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9228"/>
            <a:ext cx="4536504" cy="65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Word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939608" cy="4525962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dirty="0" smtClean="0"/>
              <a:t>Uz mnoge programe za obradu teksta koji su trenutno na tržištu, jedan od najpopularniji je </a:t>
            </a:r>
            <a:r>
              <a:rPr lang="hr-HR" b="1" i="1" dirty="0"/>
              <a:t>MS</a:t>
            </a:r>
            <a:r>
              <a:rPr lang="hr-HR" dirty="0" smtClean="0"/>
              <a:t> </a:t>
            </a:r>
            <a:r>
              <a:rPr lang="hr-HR" b="1" i="1" dirty="0" smtClean="0"/>
              <a:t>Word,</a:t>
            </a:r>
            <a:r>
              <a:rPr lang="hr-HR" dirty="0" smtClean="0"/>
              <a:t> sastavni dio </a:t>
            </a:r>
            <a:r>
              <a:rPr lang="hr-HR" b="1" i="1" dirty="0"/>
              <a:t>paketa MS Office</a:t>
            </a:r>
            <a:r>
              <a:rPr lang="hr-HR" dirty="0" smtClean="0"/>
              <a:t>.</a:t>
            </a:r>
            <a:endParaRPr lang="en-US" dirty="0" smtClean="0"/>
          </a:p>
        </p:txBody>
      </p:sp>
      <p:pic>
        <p:nvPicPr>
          <p:cNvPr id="7" name="Slika 6" descr="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9379" y="3501005"/>
            <a:ext cx="3935832" cy="226390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5491"/>
            <a:ext cx="3089920" cy="257493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Čitanje preko cijelog zaslona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Prikazuje dokument </a:t>
            </a:r>
            <a:r>
              <a:rPr lang="hr-HR" b="1" i="1" dirty="0"/>
              <a:t>preko cijelog zaslona monitora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8" descr="wo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683" y="2276872"/>
            <a:ext cx="6120680" cy="439119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2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Čitanje preko cijelog zaslona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554163"/>
            <a:ext cx="3763143" cy="3981488"/>
          </a:xfrm>
        </p:spPr>
        <p:txBody>
          <a:bodyPr/>
          <a:lstStyle/>
          <a:p>
            <a:pPr algn="just" eaLnBrk="1" hangingPunct="1"/>
            <a:endParaRPr lang="hr-HR" dirty="0" smtClean="0"/>
          </a:p>
          <a:p>
            <a:pPr algn="just" eaLnBrk="1" hangingPunct="1"/>
            <a:r>
              <a:rPr lang="hr-HR" dirty="0" smtClean="0"/>
              <a:t>Za </a:t>
            </a:r>
            <a:r>
              <a:rPr lang="hr-HR" dirty="0"/>
              <a:t>premještanje </a:t>
            </a:r>
            <a:r>
              <a:rPr lang="hr-HR" b="1" i="1" dirty="0"/>
              <a:t>sa stranice na stranicu </a:t>
            </a:r>
            <a:r>
              <a:rPr lang="hr-HR" dirty="0" smtClean="0"/>
              <a:t>mogu </a:t>
            </a:r>
            <a:r>
              <a:rPr lang="hr-HR" dirty="0"/>
              <a:t>se </a:t>
            </a:r>
            <a:r>
              <a:rPr lang="hr-HR" dirty="0" smtClean="0"/>
              <a:t>koristiti </a:t>
            </a:r>
            <a:r>
              <a:rPr lang="hr-HR" b="1" i="1" dirty="0" smtClean="0"/>
              <a:t>navigacijske </a:t>
            </a:r>
            <a:r>
              <a:rPr lang="hr-HR" b="1" i="1" dirty="0"/>
              <a:t>strelice </a:t>
            </a:r>
            <a:r>
              <a:rPr lang="hr-HR" dirty="0"/>
              <a:t>na gornjem srednjem dijelu </a:t>
            </a:r>
            <a:r>
              <a:rPr lang="hr-HR" dirty="0" smtClean="0"/>
              <a:t>zaslona, tipke </a:t>
            </a:r>
            <a:r>
              <a:rPr lang="hr-HR" dirty="0"/>
              <a:t>s tipkovnice</a:t>
            </a:r>
            <a:r>
              <a:rPr lang="hr-HR" dirty="0" smtClean="0"/>
              <a:t>:</a:t>
            </a:r>
            <a:endParaRPr lang="hr-HR" dirty="0"/>
          </a:p>
        </p:txBody>
      </p:sp>
      <p:grpSp>
        <p:nvGrpSpPr>
          <p:cNvPr id="17" name="Grupa 16"/>
          <p:cNvGrpSpPr/>
          <p:nvPr/>
        </p:nvGrpSpPr>
        <p:grpSpPr>
          <a:xfrm>
            <a:off x="506279" y="1484784"/>
            <a:ext cx="8126854" cy="576063"/>
            <a:chOff x="611560" y="3503334"/>
            <a:chExt cx="8126854" cy="576063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524760"/>
              <a:ext cx="8126854" cy="55162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348038" y="3503334"/>
              <a:ext cx="2232074" cy="5760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19" y="2555784"/>
            <a:ext cx="4421173" cy="28136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10" name="Grupa 9"/>
          <p:cNvGrpSpPr/>
          <p:nvPr/>
        </p:nvGrpSpPr>
        <p:grpSpPr>
          <a:xfrm>
            <a:off x="4336018" y="2455179"/>
            <a:ext cx="3888389" cy="2914218"/>
            <a:chOff x="2817350" y="2456398"/>
            <a:chExt cx="4517113" cy="3143784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702378" y="4006057"/>
              <a:ext cx="1368425" cy="1857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5688013" y="2508515"/>
              <a:ext cx="760288" cy="22563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2817350" y="2734145"/>
              <a:ext cx="1429743" cy="2866037"/>
            </a:xfrm>
            <a:prstGeom prst="roundRect">
              <a:avLst>
                <a:gd name="adj" fmla="val 1904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473377" y="2456398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 dirty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980450" y="3777458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919538" y="2996375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 dirty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3568" y="5535651"/>
            <a:ext cx="7313877" cy="8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dirty="0"/>
              <a:t>[</a:t>
            </a:r>
            <a:r>
              <a:rPr lang="hr-HR" b="1" i="1" dirty="0"/>
              <a:t>Page </a:t>
            </a:r>
            <a:r>
              <a:rPr lang="hr-HR" b="1" i="1" dirty="0" err="1"/>
              <a:t>Down</a:t>
            </a:r>
            <a:r>
              <a:rPr lang="hr-HR" dirty="0"/>
              <a:t>] i [</a:t>
            </a:r>
            <a:r>
              <a:rPr lang="hr-HR" b="1" i="1" dirty="0"/>
              <a:t>Page </a:t>
            </a:r>
            <a:r>
              <a:rPr lang="hr-HR" b="1" i="1" dirty="0" err="1"/>
              <a:t>Up</a:t>
            </a:r>
            <a:r>
              <a:rPr lang="hr-HR" dirty="0"/>
              <a:t>] </a:t>
            </a:r>
            <a:r>
              <a:rPr lang="hr-HR" dirty="0" smtClean="0"/>
              <a:t>ili </a:t>
            </a:r>
            <a:r>
              <a:rPr lang="hr-HR" b="1" i="1" dirty="0" smtClean="0"/>
              <a:t>navigacijsko okno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7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Čitanje preko cijelog zaslona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12" name="Grupa 11"/>
          <p:cNvGrpSpPr/>
          <p:nvPr/>
        </p:nvGrpSpPr>
        <p:grpSpPr>
          <a:xfrm>
            <a:off x="5508104" y="1264948"/>
            <a:ext cx="3368143" cy="5157398"/>
            <a:chOff x="4918004" y="1443865"/>
            <a:chExt cx="3512159" cy="5157398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004" y="1484784"/>
              <a:ext cx="3512159" cy="511647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6707733" y="1443865"/>
              <a:ext cx="1236859" cy="19493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1520" y="1608291"/>
            <a:ext cx="3096344" cy="1193146"/>
          </a:xfrm>
          <a:prstGeom prst="wedgeRectCallout">
            <a:avLst>
              <a:gd name="adj1" fmla="val -18083"/>
              <a:gd name="adj2" fmla="val 6239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lvl="1" algn="ctr">
              <a:buClr>
                <a:srgbClr val="CC0000"/>
              </a:buClr>
              <a:buSzPct val="75000"/>
              <a:defRPr/>
            </a:pP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Za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isticanje sadržaja, dodavanje komentara, pregled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promjena…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03849" y="1325640"/>
            <a:ext cx="2710284" cy="792088"/>
          </a:xfrm>
          <a:prstGeom prst="wedgeRectCallout">
            <a:avLst>
              <a:gd name="adj1" fmla="val 96408"/>
              <a:gd name="adj2" fmla="val -4402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Za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podešavanje prikaza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dokumenta. 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2" y="2996952"/>
            <a:ext cx="4563112" cy="23148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27584" y="2996951"/>
            <a:ext cx="597455" cy="221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14" name="Picture 18" descr="wo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90" y="5445224"/>
            <a:ext cx="5206560" cy="8205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Web-izgled; skica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11" descr="wo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3766" y="1452158"/>
            <a:ext cx="3917143" cy="29129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63766" y="4813394"/>
            <a:ext cx="3028114" cy="847854"/>
          </a:xfrm>
          <a:prstGeom prst="wedgeRectCallout">
            <a:avLst>
              <a:gd name="adj1" fmla="val -6588"/>
              <a:gd name="adj2" fmla="val -209421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Prikaz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dokumenta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u formi web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stranice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968865" cy="35198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44008" y="1052736"/>
            <a:ext cx="2710284" cy="1167256"/>
          </a:xfrm>
          <a:prstGeom prst="wedgeRectCallout">
            <a:avLst>
              <a:gd name="adj1" fmla="val 47772"/>
              <a:gd name="adj2" fmla="val 14825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Prikaz dokumenta kao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skice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za brzo uređivanje teksta. 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4163"/>
            <a:ext cx="4896544" cy="4525962"/>
          </a:xfrm>
        </p:spPr>
        <p:txBody>
          <a:bodyPr/>
          <a:lstStyle/>
          <a:p>
            <a:r>
              <a:rPr lang="hr-HR" dirty="0"/>
              <a:t>Prikaz strukture dokumenta </a:t>
            </a:r>
            <a:r>
              <a:rPr lang="hr-HR" b="1" i="1" dirty="0"/>
              <a:t>s naslovima </a:t>
            </a:r>
            <a:r>
              <a:rPr lang="hr-HR" dirty="0"/>
              <a:t>i </a:t>
            </a:r>
            <a:r>
              <a:rPr lang="hr-HR" b="1" i="1" dirty="0"/>
              <a:t>podnaslovima</a:t>
            </a:r>
            <a:r>
              <a:rPr lang="hr-HR" dirty="0" smtClean="0"/>
              <a:t>.</a:t>
            </a:r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328469" y="2924944"/>
            <a:ext cx="4610472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Pokraj svakog naslova nalazi se znak na kojeg se može kliknuti da bi se sakrio ili prikazao sadržaj kojeg nudi naslov.</a:t>
            </a:r>
            <a:endParaRPr lang="en-US" dirty="0"/>
          </a:p>
        </p:txBody>
      </p:sp>
      <p:grpSp>
        <p:nvGrpSpPr>
          <p:cNvPr id="6" name="Grupa 5"/>
          <p:cNvGrpSpPr/>
          <p:nvPr/>
        </p:nvGrpSpPr>
        <p:grpSpPr>
          <a:xfrm>
            <a:off x="5067012" y="1557066"/>
            <a:ext cx="3780594" cy="3672134"/>
            <a:chOff x="5067012" y="357205"/>
            <a:chExt cx="3780594" cy="3311571"/>
          </a:xfrm>
        </p:grpSpPr>
        <p:pic>
          <p:nvPicPr>
            <p:cNvPr id="8" name="Picture 14" descr="wo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076056" y="357205"/>
              <a:ext cx="3771550" cy="33051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5081883" y="3452876"/>
              <a:ext cx="215900" cy="2159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5067012" y="509340"/>
              <a:ext cx="215900" cy="2159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5101195" y="2996952"/>
              <a:ext cx="215900" cy="2159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1239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Zumiranje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123184" cy="45259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zh-CN" dirty="0" smtClean="0"/>
              <a:t>Moguće </a:t>
            </a:r>
            <a:r>
              <a:rPr lang="hr-HR" altLang="zh-CN" dirty="0"/>
              <a:t>je </a:t>
            </a:r>
            <a:r>
              <a:rPr lang="hr-HR" altLang="zh-CN" dirty="0" smtClean="0"/>
              <a:t>odabrati  </a:t>
            </a:r>
            <a:r>
              <a:rPr lang="en-US" altLang="zh-CN" b="1" i="1" dirty="0" err="1"/>
              <a:t>stup</a:t>
            </a:r>
            <a:r>
              <a:rPr lang="hr-HR" altLang="zh-CN" b="1" i="1" dirty="0"/>
              <a:t>a</a:t>
            </a:r>
            <a:r>
              <a:rPr lang="en-US" altLang="zh-CN" b="1" i="1" dirty="0" err="1"/>
              <a:t>nj</a:t>
            </a:r>
            <a:r>
              <a:rPr lang="en-US" altLang="zh-CN" b="1" i="1" dirty="0"/>
              <a:t> </a:t>
            </a:r>
            <a:r>
              <a:rPr lang="hr-HR" altLang="zh-CN" b="1" i="1" dirty="0"/>
              <a:t>po</a:t>
            </a:r>
            <a:r>
              <a:rPr lang="en-US" altLang="zh-CN" b="1" i="1" dirty="0" err="1"/>
              <a:t>većanja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i</a:t>
            </a:r>
            <a:r>
              <a:rPr lang="en-US" altLang="zh-CN" b="1" i="1" dirty="0"/>
              <a:t> </a:t>
            </a:r>
            <a:r>
              <a:rPr lang="hr-HR" altLang="zh-CN" b="1" i="1" dirty="0"/>
              <a:t>s</a:t>
            </a:r>
            <a:r>
              <a:rPr lang="en-US" altLang="zh-CN" b="1" i="1" dirty="0" err="1"/>
              <a:t>manjenja</a:t>
            </a:r>
            <a:r>
              <a:rPr lang="en-US" altLang="zh-CN" dirty="0"/>
              <a:t> </a:t>
            </a:r>
            <a:r>
              <a:rPr lang="hr-HR" altLang="zh-CN" dirty="0"/>
              <a:t>prikaza. </a:t>
            </a:r>
            <a:endParaRPr lang="hr-HR" altLang="zh-CN" dirty="0" smtClean="0"/>
          </a:p>
          <a:p>
            <a:pPr marL="628650" lvl="1" indent="-273050">
              <a:defRPr/>
            </a:pPr>
            <a:r>
              <a:rPr lang="hr-HR" dirty="0" smtClean="0"/>
              <a:t>kartica </a:t>
            </a:r>
            <a:r>
              <a:rPr lang="hr-HR" b="1" i="1" dirty="0"/>
              <a:t>Prikaz</a:t>
            </a:r>
            <a:r>
              <a:rPr lang="hr-HR" dirty="0"/>
              <a:t>, grupa </a:t>
            </a:r>
            <a:r>
              <a:rPr lang="hr-HR" b="1" i="1" dirty="0"/>
              <a:t>Zumiranje</a:t>
            </a:r>
            <a:r>
              <a:rPr lang="hr-HR" dirty="0"/>
              <a:t>, naredbeni gumb</a:t>
            </a:r>
            <a:r>
              <a:rPr lang="hr-HR" b="1" i="1" dirty="0"/>
              <a:t> Zumiraj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03884" cy="50932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236296" y="1121345"/>
            <a:ext cx="613294" cy="24431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076057" y="1393497"/>
            <a:ext cx="576063" cy="883375"/>
          </a:xfrm>
          <a:prstGeom prst="roundRect">
            <a:avLst>
              <a:gd name="adj" fmla="val 78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upa 2"/>
          <p:cNvGrpSpPr/>
          <p:nvPr/>
        </p:nvGrpSpPr>
        <p:grpSpPr>
          <a:xfrm>
            <a:off x="467544" y="5013176"/>
            <a:ext cx="3487663" cy="474061"/>
            <a:chOff x="467544" y="5756984"/>
            <a:chExt cx="3487663" cy="474061"/>
          </a:xfrm>
        </p:grpSpPr>
        <p:pic>
          <p:nvPicPr>
            <p:cNvPr id="13" name="Picture 4" descr="wo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756984"/>
              <a:ext cx="3487663" cy="47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67544" y="5760531"/>
              <a:ext cx="3384376" cy="457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60125" y="2636912"/>
            <a:ext cx="4037609" cy="3455130"/>
          </a:xfrm>
          <a:prstGeom prst="roundRect">
            <a:avLst>
              <a:gd name="adj" fmla="val 78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812253" y="2103807"/>
            <a:ext cx="719176" cy="18813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849590" y="1031597"/>
            <a:ext cx="304739" cy="4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579926" y="1985965"/>
            <a:ext cx="304739" cy="4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347381" y="1868124"/>
            <a:ext cx="304739" cy="4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Tipke posebnih namjena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38594"/>
              </p:ext>
            </p:extLst>
          </p:nvPr>
        </p:nvGraphicFramePr>
        <p:xfrm>
          <a:off x="683568" y="1556792"/>
          <a:ext cx="7776864" cy="25320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60240"/>
                <a:gridCol w="5616624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kumimoji="0" lang="hr-H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Ctrl</a:t>
                      </a: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] + [Home]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Pomiče kazalo na početak dokumenta.</a:t>
                      </a:r>
                      <a:endParaRPr kumimoji="0" lang="en-US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2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kumimoji="0" lang="hr-H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Ctrl</a:t>
                      </a: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] + [</a:t>
                      </a:r>
                      <a:r>
                        <a:rPr kumimoji="0" lang="hr-H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End</a:t>
                      </a: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Pomiče kazalo na kraj dokumenta.</a:t>
                      </a:r>
                      <a:endParaRPr kumimoji="0" lang="en-US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kumimoji="0" lang="hr-H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AltGr</a:t>
                      </a:r>
                      <a:r>
                        <a:rPr kumimoji="0" lang="hr-H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] + [V]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Ispisat će znak @ </a:t>
                      </a:r>
                      <a:br>
                        <a:rPr kumimoji="0" lang="hr-HR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kumimoji="0" lang="hr-HR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(npr. za upis E-mail adrese).</a:t>
                      </a:r>
                      <a:endParaRPr kumimoji="0" lang="en-US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0431" y="4509120"/>
            <a:ext cx="7924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hr-HR" dirty="0" smtClean="0"/>
              <a:t>Tipke [</a:t>
            </a:r>
            <a:r>
              <a:rPr lang="hr-HR" b="1" i="1" dirty="0" smtClean="0"/>
              <a:t>Alt</a:t>
            </a:r>
            <a:r>
              <a:rPr lang="hr-HR" dirty="0" smtClean="0"/>
              <a:t>] i [</a:t>
            </a:r>
            <a:r>
              <a:rPr lang="hr-HR" b="1" i="1" dirty="0" err="1"/>
              <a:t>Ctrl</a:t>
            </a:r>
            <a:r>
              <a:rPr lang="hr-HR" dirty="0" smtClean="0"/>
              <a:t>] koriste se za proširenje funkcija ostalih tipki (potrebno ih je držati pritisnute istodobno s još jednom tipkom).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Zatvaranje datoteke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347320" cy="452596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Datoteka se zatvara odabirom </a:t>
            </a:r>
            <a:r>
              <a:rPr lang="hr-HR" dirty="0" smtClean="0"/>
              <a:t>kartice </a:t>
            </a:r>
            <a:r>
              <a:rPr lang="hr-HR" b="1" i="1" dirty="0"/>
              <a:t>Datoteka</a:t>
            </a:r>
            <a:r>
              <a:rPr lang="hr-HR" dirty="0" smtClean="0"/>
              <a:t>, </a:t>
            </a:r>
            <a:r>
              <a:rPr lang="hr-HR" dirty="0"/>
              <a:t>a potom naredbe </a:t>
            </a:r>
            <a:r>
              <a:rPr lang="hr-HR" b="1" i="1" dirty="0"/>
              <a:t>Zatvori</a:t>
            </a:r>
            <a:r>
              <a:rPr lang="hr-HR" dirty="0"/>
              <a:t>.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/>
          </a:p>
        </p:txBody>
      </p:sp>
      <p:grpSp>
        <p:nvGrpSpPr>
          <p:cNvPr id="3" name="Grupa 2"/>
          <p:cNvGrpSpPr/>
          <p:nvPr/>
        </p:nvGrpSpPr>
        <p:grpSpPr>
          <a:xfrm>
            <a:off x="5338236" y="1124743"/>
            <a:ext cx="2258100" cy="5328593"/>
            <a:chOff x="5868144" y="1124744"/>
            <a:chExt cx="1667108" cy="4353533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124744"/>
              <a:ext cx="1667108" cy="435353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944095" y="2419061"/>
              <a:ext cx="1501734" cy="2528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5895281" y="1312892"/>
              <a:ext cx="553019" cy="29027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500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Nedavno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3" y="1340224"/>
            <a:ext cx="7012743" cy="3960984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40083" y="4365104"/>
            <a:ext cx="5328592" cy="2160240"/>
          </a:xfrm>
          <a:prstGeom prst="wedgeRectCallout">
            <a:avLst>
              <a:gd name="adj1" fmla="val -27531"/>
              <a:gd name="adj2" fmla="val -6691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82550" algn="just"/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Word prikazuju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nekoliko zadnje korištenih datoteka i mapa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s ciljem da im korisnik brže pristupi. Ovu je ponudu moguće  isključiti, ponovno uključiti, očistiti ili broj datoteka koje će biti prikazane prilagoditi svojim potrebama.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932040" y="467656"/>
            <a:ext cx="3960440" cy="1584175"/>
          </a:xfrm>
          <a:prstGeom prst="wedgeRectCallout">
            <a:avLst>
              <a:gd name="adj1" fmla="val -53297"/>
              <a:gd name="adj2" fmla="val 10255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Naredbom </a:t>
            </a:r>
            <a:r>
              <a:rPr lang="hr-HR" sz="2200" b="1" u="sng" dirty="0">
                <a:solidFill>
                  <a:schemeClr val="accent2">
                    <a:lumMod val="50000"/>
                  </a:schemeClr>
                </a:solidFill>
              </a:rPr>
              <a:t>Prikvači na popis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 moguće je na ovome popisu trajno zadržati odabrane stavke.</a:t>
            </a:r>
          </a:p>
          <a:p>
            <a:pPr eaLnBrk="1" hangingPunct="1"/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97197" y="1555667"/>
            <a:ext cx="559708" cy="29688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97196" y="3172274"/>
            <a:ext cx="1554523" cy="40074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427984" y="3023833"/>
            <a:ext cx="310271" cy="24188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7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Zatvaranje datoteke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887820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Vježba4.</a:t>
            </a:r>
            <a:endParaRPr lang="hr-HR" dirty="0"/>
          </a:p>
          <a:p>
            <a:pPr algn="just">
              <a:spcBef>
                <a:spcPct val="50000"/>
              </a:spcBef>
              <a:defRPr/>
            </a:pPr>
            <a:r>
              <a:rPr lang="hr-HR" dirty="0"/>
              <a:t>Trenutno su otvorena dva dokumenta (</a:t>
            </a:r>
            <a:r>
              <a:rPr lang="hr-HR" b="1" i="1" dirty="0" err="1">
                <a:solidFill>
                  <a:srgbClr val="F6B941"/>
                </a:solidFill>
              </a:rPr>
              <a:t>Rode.docx</a:t>
            </a:r>
            <a:r>
              <a:rPr lang="hr-HR" dirty="0"/>
              <a:t> i datoteka </a:t>
            </a:r>
            <a:r>
              <a:rPr lang="hr-HR" b="1" i="1" dirty="0">
                <a:solidFill>
                  <a:srgbClr val="F6B941"/>
                </a:solidFill>
              </a:rPr>
              <a:t>naziva vlastitog prezimena</a:t>
            </a:r>
            <a:r>
              <a:rPr lang="hr-HR" dirty="0"/>
              <a:t>). </a:t>
            </a:r>
            <a:r>
              <a:rPr lang="hr-HR" dirty="0" smtClean="0"/>
              <a:t>Zatvoriti dokument </a:t>
            </a:r>
            <a:r>
              <a:rPr lang="hr-HR" b="1" i="1" dirty="0">
                <a:solidFill>
                  <a:srgbClr val="F6B941"/>
                </a:solidFill>
              </a:rPr>
              <a:t>Rode</a:t>
            </a:r>
            <a:r>
              <a:rPr lang="hr-HR" dirty="0" smtClean="0"/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hr-HR" dirty="0"/>
              <a:t>Pogledati</a:t>
            </a:r>
            <a:r>
              <a:rPr lang="hr-HR" dirty="0" smtClean="0"/>
              <a:t> sadržaj ponude </a:t>
            </a:r>
            <a:r>
              <a:rPr lang="hr-HR" b="1" i="1" dirty="0">
                <a:solidFill>
                  <a:srgbClr val="F6B941"/>
                </a:solidFill>
              </a:rPr>
              <a:t>Nedavno</a:t>
            </a:r>
            <a:r>
              <a:rPr lang="hr-HR" dirty="0" smtClean="0"/>
              <a:t>. Datoteku </a:t>
            </a:r>
            <a:r>
              <a:rPr lang="hr-HR" dirty="0"/>
              <a:t>naziva</a:t>
            </a:r>
            <a:r>
              <a:rPr lang="hr-HR" b="1" i="1" dirty="0">
                <a:solidFill>
                  <a:srgbClr val="F6B941"/>
                </a:solidFill>
              </a:rPr>
              <a:t> vlastitog </a:t>
            </a:r>
            <a:r>
              <a:rPr lang="hr-HR" b="1" i="1" dirty="0" smtClean="0">
                <a:solidFill>
                  <a:srgbClr val="F6B941"/>
                </a:solidFill>
              </a:rPr>
              <a:t> prezimena  prikvačiti na popis</a:t>
            </a:r>
            <a:r>
              <a:rPr lang="hr-HR" dirty="0"/>
              <a:t>.</a:t>
            </a:r>
            <a:endParaRPr lang="hr-HR" dirty="0" smtClean="0"/>
          </a:p>
          <a:p>
            <a:pPr algn="just">
              <a:spcBef>
                <a:spcPct val="500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Nekoliko osnovnih pojmova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371656" cy="4525962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hr-HR" dirty="0" smtClean="0"/>
              <a:t>U programu Word se </a:t>
            </a:r>
            <a:r>
              <a:rPr lang="hr-HR" b="1" i="1" dirty="0"/>
              <a:t>nova datoteka </a:t>
            </a:r>
            <a:r>
              <a:rPr lang="hr-HR" dirty="0" smtClean="0"/>
              <a:t>uobičajeno naziva </a:t>
            </a:r>
            <a:r>
              <a:rPr lang="hr-HR" b="1" i="1" dirty="0" smtClean="0"/>
              <a:t>dokument</a:t>
            </a:r>
            <a:r>
              <a:rPr lang="hr-HR" dirty="0" smtClean="0"/>
              <a:t>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hr-HR" b="1" i="1" dirty="0"/>
              <a:t>Kazalo</a:t>
            </a:r>
            <a:r>
              <a:rPr lang="hr-HR" dirty="0" smtClean="0"/>
              <a:t> (kursor, 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cursor</a:t>
            </a:r>
            <a:r>
              <a:rPr lang="hr-HR" dirty="0" smtClean="0"/>
              <a:t>) je trepćuća crtica koja pokazuje mjesto upisa teksta.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hr-HR" dirty="0" smtClean="0"/>
              <a:t>Tekst se dijeli na </a:t>
            </a:r>
            <a:r>
              <a:rPr lang="hr-HR" b="1" i="1" dirty="0" smtClean="0"/>
              <a:t>odlomke</a:t>
            </a:r>
            <a:r>
              <a:rPr lang="hr-HR" dirty="0" smtClean="0"/>
              <a:t>, a odlomak možemo definirati kao dio teksta između dva pritiska na tipku [</a:t>
            </a:r>
            <a:r>
              <a:rPr lang="hr-HR" b="1" i="1" dirty="0" smtClean="0"/>
              <a:t>Enter</a:t>
            </a:r>
            <a:r>
              <a:rPr lang="hr-HR" dirty="0" smtClean="0"/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Stvaranje nove datoteke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54163"/>
            <a:ext cx="3719415" cy="389106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Potrebno je odabrati:</a:t>
            </a:r>
          </a:p>
          <a:p>
            <a:pPr lvl="1">
              <a:defRPr/>
            </a:pPr>
            <a:r>
              <a:rPr lang="hr-HR" dirty="0" smtClean="0"/>
              <a:t>kartica </a:t>
            </a:r>
            <a:r>
              <a:rPr lang="hr-HR" b="1" i="1" dirty="0"/>
              <a:t>Datoteka</a:t>
            </a:r>
            <a:r>
              <a:rPr lang="hr-HR" dirty="0" smtClean="0"/>
              <a:t>, </a:t>
            </a:r>
          </a:p>
          <a:p>
            <a:pPr lvl="1">
              <a:defRPr/>
            </a:pPr>
            <a:r>
              <a:rPr lang="hr-HR" dirty="0" smtClean="0"/>
              <a:t>naredba </a:t>
            </a:r>
            <a:r>
              <a:rPr lang="hr-HR" b="1" i="1" dirty="0"/>
              <a:t>Novo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r>
              <a:rPr lang="hr-HR" dirty="0" smtClean="0"/>
              <a:t>Nakon toga, </a:t>
            </a:r>
            <a:r>
              <a:rPr lang="hr-HR" dirty="0"/>
              <a:t>treba odabrati </a:t>
            </a:r>
            <a:r>
              <a:rPr lang="hr-HR" b="1" i="1" dirty="0"/>
              <a:t>željeni predložak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8"/>
          <a:stretch/>
        </p:blipFill>
        <p:spPr>
          <a:xfrm>
            <a:off x="4024214" y="1399017"/>
            <a:ext cx="4851093" cy="46668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073236" y="1615043"/>
            <a:ext cx="475013" cy="23750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08278" y="1615042"/>
            <a:ext cx="366323" cy="4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008293" y="2869470"/>
            <a:ext cx="366323" cy="4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112048" y="3327197"/>
            <a:ext cx="1314975" cy="3304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580113" y="1947553"/>
            <a:ext cx="1080120" cy="2591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Prazan dokument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57" y="1340768"/>
            <a:ext cx="4535183" cy="51155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268538" y="1347592"/>
            <a:ext cx="1511374" cy="35321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363189" y="2040928"/>
            <a:ext cx="997527" cy="1260412"/>
          </a:xfrm>
          <a:prstGeom prst="roundRect">
            <a:avLst>
              <a:gd name="adj" fmla="val 188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751761" y="5506645"/>
            <a:ext cx="910296" cy="8822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84925" y="5561013"/>
            <a:ext cx="23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FF0000"/>
                </a:solidFill>
              </a:rPr>
              <a:t>3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76675" y="267113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79912" y="13476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Prazan dokument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6807700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Vježba5.</a:t>
            </a:r>
            <a:endParaRPr lang="hr-HR" dirty="0"/>
          </a:p>
          <a:p>
            <a:pPr algn="just">
              <a:spcBef>
                <a:spcPct val="50000"/>
              </a:spcBef>
              <a:spcAft>
                <a:spcPct val="50000"/>
              </a:spcAft>
              <a:defRPr/>
            </a:pPr>
            <a:r>
              <a:rPr lang="hr-HR" dirty="0"/>
              <a:t>Stvoriti </a:t>
            </a:r>
            <a:r>
              <a:rPr lang="hr-HR" b="1" i="1" dirty="0">
                <a:solidFill>
                  <a:srgbClr val="F6B941"/>
                </a:solidFill>
              </a:rPr>
              <a:t>novi prazan dokument</a:t>
            </a:r>
            <a:r>
              <a:rPr lang="hr-HR" dirty="0"/>
              <a:t>. Spremiti ga na radnu površinu svog računala pod nazivom </a:t>
            </a:r>
            <a:r>
              <a:rPr lang="hr-HR" b="1" i="1" dirty="0">
                <a:solidFill>
                  <a:srgbClr val="F6B941"/>
                </a:solidFill>
              </a:rPr>
              <a:t>Prvi</a:t>
            </a:r>
            <a:r>
              <a:rPr lang="hr-HR" dirty="0"/>
              <a:t> (</a:t>
            </a:r>
            <a:r>
              <a:rPr lang="hr-HR" b="1" i="1" dirty="0" err="1">
                <a:solidFill>
                  <a:srgbClr val="F6B941"/>
                </a:solidFill>
              </a:rPr>
              <a:t>Prvi.docx</a:t>
            </a:r>
            <a:r>
              <a:rPr lang="hr-H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000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656184"/>
          </a:xfrm>
        </p:spPr>
        <p:txBody>
          <a:bodyPr>
            <a:normAutofit/>
          </a:bodyPr>
          <a:lstStyle/>
          <a:p>
            <a:r>
              <a:rPr lang="hr-HR" dirty="0"/>
              <a:t>Instalirani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predlošci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3384376" cy="4179093"/>
          </a:xfrm>
        </p:spPr>
        <p:txBody>
          <a:bodyPr/>
          <a:lstStyle/>
          <a:p>
            <a:pPr algn="just" eaLnBrk="1" hangingPunct="1"/>
            <a:r>
              <a:rPr lang="pl-PL" dirty="0"/>
              <a:t>Word </a:t>
            </a:r>
            <a:r>
              <a:rPr lang="pl-PL" dirty="0" smtClean="0"/>
              <a:t>uključuje </a:t>
            </a:r>
            <a:r>
              <a:rPr lang="pl-PL" b="1" i="1" dirty="0"/>
              <a:t>niz predložaka</a:t>
            </a:r>
            <a:r>
              <a:rPr lang="pl-PL" dirty="0"/>
              <a:t> koji su oblikovani za različite potrebe. </a:t>
            </a:r>
            <a:endParaRPr lang="pl-PL" dirty="0" smtClean="0"/>
          </a:p>
          <a:p>
            <a:pPr algn="just" eaLnBrk="1" hangingPunct="1"/>
            <a:r>
              <a:rPr lang="pl-PL" dirty="0" smtClean="0"/>
              <a:t>Moguće ih je pregledati po odabiru ponude </a:t>
            </a:r>
            <a:r>
              <a:rPr lang="pl-PL" b="1" i="1" dirty="0" smtClean="0"/>
              <a:t>Ogledni predlošci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1"/>
            <a:ext cx="4752528" cy="59885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61764" y="860705"/>
            <a:ext cx="1329685" cy="2674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9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Dokument po predlošku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959828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Vježba6.</a:t>
            </a:r>
            <a:endParaRPr lang="hr-HR" dirty="0"/>
          </a:p>
          <a:p>
            <a:pPr algn="just">
              <a:spcAft>
                <a:spcPct val="50000"/>
              </a:spcAft>
              <a:defRPr/>
            </a:pPr>
            <a:r>
              <a:rPr lang="hr-HR" dirty="0"/>
              <a:t>Stvoriti </a:t>
            </a:r>
            <a:r>
              <a:rPr lang="hr-HR" b="1" i="1" dirty="0">
                <a:solidFill>
                  <a:srgbClr val="F6B941"/>
                </a:solidFill>
              </a:rPr>
              <a:t>novi dokument po predlošku</a:t>
            </a:r>
            <a:r>
              <a:rPr lang="hr-HR" dirty="0"/>
              <a:t>: </a:t>
            </a:r>
            <a:r>
              <a:rPr lang="hr-HR" b="1" i="1" dirty="0" smtClean="0">
                <a:solidFill>
                  <a:srgbClr val="F6B941"/>
                </a:solidFill>
              </a:rPr>
              <a:t>Pismo </a:t>
            </a:r>
            <a:r>
              <a:rPr lang="hr-HR" b="1" i="1" dirty="0" err="1" smtClean="0">
                <a:solidFill>
                  <a:srgbClr val="F6B941"/>
                </a:solidFill>
              </a:rPr>
              <a:t>Oriel</a:t>
            </a:r>
            <a:r>
              <a:rPr lang="hr-HR" dirty="0" smtClean="0"/>
              <a:t>.</a:t>
            </a:r>
            <a:r>
              <a:rPr lang="hr-HR" b="1" i="1" dirty="0" smtClean="0">
                <a:solidFill>
                  <a:srgbClr val="F6B941"/>
                </a:solidFill>
              </a:rPr>
              <a:t> </a:t>
            </a:r>
            <a:endParaRPr lang="hr-HR" b="1" i="1" dirty="0">
              <a:solidFill>
                <a:srgbClr val="F6B941"/>
              </a:solidFill>
            </a:endParaRPr>
          </a:p>
          <a:p>
            <a:pPr algn="just">
              <a:spcAft>
                <a:spcPct val="50000"/>
              </a:spcAft>
              <a:defRPr/>
            </a:pPr>
            <a:r>
              <a:rPr lang="hr-HR" dirty="0"/>
              <a:t>Spremiti ga pod nazivom </a:t>
            </a:r>
            <a:r>
              <a:rPr lang="hr-HR" b="1" i="1" dirty="0">
                <a:solidFill>
                  <a:srgbClr val="F6B941"/>
                </a:solidFill>
              </a:rPr>
              <a:t>Drugi</a:t>
            </a:r>
            <a:r>
              <a:rPr lang="hr-HR" dirty="0"/>
              <a:t> (</a:t>
            </a:r>
            <a:r>
              <a:rPr lang="hr-HR" b="1" i="1" dirty="0" err="1">
                <a:solidFill>
                  <a:srgbClr val="F6B941"/>
                </a:solidFill>
              </a:rPr>
              <a:t>Drugi.docx</a:t>
            </a:r>
            <a:r>
              <a:rPr lang="hr-HR" dirty="0"/>
              <a:t>) na radnu površinu svog računala. </a:t>
            </a:r>
          </a:p>
          <a:p>
            <a:pPr algn="just">
              <a:spcAft>
                <a:spcPct val="50000"/>
              </a:spcAft>
              <a:defRPr/>
            </a:pPr>
            <a:r>
              <a:rPr lang="hr-HR" dirty="0"/>
              <a:t>Zatvoriti datoteke </a:t>
            </a:r>
            <a:r>
              <a:rPr lang="hr-HR" b="1" i="1" dirty="0">
                <a:solidFill>
                  <a:srgbClr val="F6B941"/>
                </a:solidFill>
              </a:rPr>
              <a:t>Prvi</a:t>
            </a:r>
            <a:r>
              <a:rPr lang="hr-HR" dirty="0"/>
              <a:t> i </a:t>
            </a:r>
            <a:r>
              <a:rPr lang="hr-HR" b="1" i="1" dirty="0">
                <a:solidFill>
                  <a:srgbClr val="F6B941"/>
                </a:solidFill>
              </a:rPr>
              <a:t>Drugi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Unos teksta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175852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Vježba7.</a:t>
            </a:r>
            <a:endParaRPr lang="hr-HR" dirty="0"/>
          </a:p>
          <a:p>
            <a:pPr algn="just">
              <a:tabLst>
                <a:tab pos="1795463" algn="l"/>
              </a:tabLst>
              <a:defRPr/>
            </a:pPr>
            <a:r>
              <a:rPr lang="hr-HR" dirty="0"/>
              <a:t>U dokument naziva </a:t>
            </a:r>
            <a:r>
              <a:rPr lang="hr-HR" b="1" i="1" dirty="0">
                <a:solidFill>
                  <a:srgbClr val="F6B941"/>
                </a:solidFill>
              </a:rPr>
              <a:t>vlastitog </a:t>
            </a:r>
            <a:r>
              <a:rPr lang="hr-HR" b="1" i="1" dirty="0" err="1">
                <a:solidFill>
                  <a:srgbClr val="F6B941"/>
                </a:solidFill>
              </a:rPr>
              <a:t>prez</a:t>
            </a:r>
            <a:r>
              <a:rPr lang="en-US" b="1" i="1" dirty="0" err="1">
                <a:solidFill>
                  <a:srgbClr val="F6B941"/>
                </a:solidFill>
              </a:rPr>
              <a:t>imen</a:t>
            </a:r>
            <a:r>
              <a:rPr lang="hr-HR" b="1" i="1" dirty="0">
                <a:solidFill>
                  <a:srgbClr val="F6B941"/>
                </a:solidFill>
              </a:rPr>
              <a:t>a </a:t>
            </a:r>
            <a:r>
              <a:rPr lang="hr-HR" dirty="0"/>
              <a:t>prepisati tekst sa sljedećeg slajda, a potom </a:t>
            </a:r>
            <a:r>
              <a:rPr lang="hr-HR" dirty="0" smtClean="0"/>
              <a:t>dokument </a:t>
            </a:r>
            <a:r>
              <a:rPr lang="hr-HR" dirty="0"/>
              <a:t>spremiti pod istim nazivom, na isto mjesto i zatvoriti. Tekst je dio romana:</a:t>
            </a:r>
          </a:p>
          <a:p>
            <a:pPr lvl="1" algn="just">
              <a:buNone/>
              <a:tabLst>
                <a:tab pos="1795463" algn="l"/>
              </a:tabLst>
              <a:defRPr/>
            </a:pPr>
            <a:r>
              <a:rPr lang="hr-HR" dirty="0"/>
              <a:t>“</a:t>
            </a:r>
            <a:r>
              <a:rPr lang="hr-HR" b="1" i="1" dirty="0">
                <a:solidFill>
                  <a:srgbClr val="F6B941"/>
                </a:solidFill>
              </a:rPr>
              <a:t>Sretni dani</a:t>
            </a:r>
            <a:r>
              <a:rPr lang="hr-HR" dirty="0"/>
              <a:t>”, </a:t>
            </a:r>
            <a:r>
              <a:rPr lang="hr-HR" b="1" i="1" dirty="0">
                <a:solidFill>
                  <a:srgbClr val="F6B941"/>
                </a:solidFill>
              </a:rPr>
              <a:t>Mire Gavrana</a:t>
            </a:r>
            <a:r>
              <a:rPr lang="hr-HR" dirty="0"/>
              <a:t>.</a:t>
            </a:r>
          </a:p>
          <a:p>
            <a:pPr algn="just">
              <a:buNone/>
              <a:tabLst>
                <a:tab pos="1795463" algn="l"/>
              </a:tabLst>
              <a:defRPr/>
            </a:pPr>
            <a:r>
              <a:rPr lang="hr-HR" dirty="0"/>
              <a:t>	</a:t>
            </a:r>
            <a:r>
              <a:rPr lang="hr-HR" sz="2600" dirty="0"/>
              <a:t>Napomena: tipku </a:t>
            </a:r>
            <a:r>
              <a:rPr lang="hr-HR" sz="2600" dirty="0" smtClean="0"/>
              <a:t>[Enter] </a:t>
            </a:r>
            <a:r>
              <a:rPr lang="hr-HR" sz="2600" dirty="0"/>
              <a:t>rabiti samo kada se želi napraviti kraj </a:t>
            </a:r>
            <a:r>
              <a:rPr lang="hr-HR" sz="2600" dirty="0" smtClean="0"/>
              <a:t>odlomka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1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4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52565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zervirano mjesto teksta 4"/>
          <p:cNvSpPr>
            <a:spLocks noGrp="1"/>
          </p:cNvSpPr>
          <p:nvPr>
            <p:ph type="body" sz="quarter" idx="13"/>
          </p:nvPr>
        </p:nvSpPr>
        <p:spPr>
          <a:xfrm>
            <a:off x="179512" y="1628800"/>
            <a:ext cx="3423324" cy="4071937"/>
          </a:xfrm>
        </p:spPr>
        <p:txBody>
          <a:bodyPr/>
          <a:lstStyle/>
          <a:p>
            <a:pPr algn="just"/>
            <a:r>
              <a:rPr lang="hr-HR" dirty="0"/>
              <a:t>Nakon promjene tekst izgleda kao što pokazuje slika.</a:t>
            </a:r>
            <a:endParaRPr lang="en-US" dirty="0"/>
          </a:p>
          <a:p>
            <a:pPr algn="just"/>
            <a:r>
              <a:rPr lang="en-US" dirty="0"/>
              <a:t>Tako promijenjen dokument spremiti pa zatvoriti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86439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znakova oblikovanja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Prilikom unosa teksta unose se i neki </a:t>
            </a:r>
            <a:r>
              <a:rPr lang="hr-HR" b="1" i="1" dirty="0"/>
              <a:t>znakovi koji u uobičajenom prikazu nisu vidljivi</a:t>
            </a:r>
            <a:r>
              <a:rPr lang="hr-HR" dirty="0"/>
              <a:t>, pomoću njih se </a:t>
            </a:r>
            <a:r>
              <a:rPr lang="hr-HR" b="1" i="1" dirty="0"/>
              <a:t>razdvajaju riječi</a:t>
            </a:r>
            <a:r>
              <a:rPr lang="hr-HR" dirty="0"/>
              <a:t>, </a:t>
            </a:r>
            <a:r>
              <a:rPr lang="hr-HR" b="1" i="1" dirty="0"/>
              <a:t>oblikuju odlomci</a:t>
            </a:r>
            <a:r>
              <a:rPr lang="hr-HR" dirty="0"/>
              <a:t> i sl. Nazivaju se </a:t>
            </a:r>
            <a:r>
              <a:rPr lang="hr-HR" b="1" i="1" dirty="0"/>
              <a:t>znakovi oblikovanja</a:t>
            </a:r>
            <a:r>
              <a:rPr lang="hr-HR" dirty="0"/>
              <a:t>.</a:t>
            </a:r>
          </a:p>
        </p:txBody>
      </p:sp>
      <p:pic>
        <p:nvPicPr>
          <p:cNvPr id="7" name="Picture 4" descr="wo47"/>
          <p:cNvPicPr>
            <a:picLocks noChangeAspect="1" noChangeArrowheads="1"/>
          </p:cNvPicPr>
          <p:nvPr/>
        </p:nvPicPr>
        <p:blipFill rotWithShape="1">
          <a:blip r:embed="rId2" cstate="print"/>
          <a:srcRect r="23512"/>
          <a:stretch/>
        </p:blipFill>
        <p:spPr bwMode="auto">
          <a:xfrm>
            <a:off x="2843808" y="3501008"/>
            <a:ext cx="4059379" cy="29648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03087" y="3179804"/>
            <a:ext cx="1800200" cy="483366"/>
          </a:xfrm>
          <a:prstGeom prst="wedgeRectCallout">
            <a:avLst>
              <a:gd name="adj1" fmla="val -101664"/>
              <a:gd name="adj2" fmla="val 6819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kraj odlomka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55576" y="4169208"/>
            <a:ext cx="1975241" cy="800376"/>
          </a:xfrm>
          <a:prstGeom prst="wedgeRectCallout">
            <a:avLst>
              <a:gd name="adj1" fmla="val 77765"/>
              <a:gd name="adj2" fmla="val 4596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razmak između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riječi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685249" y="3660692"/>
            <a:ext cx="306387" cy="3063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313216" y="4830257"/>
            <a:ext cx="154379" cy="3063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znakova oblikovanja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311" y="1628800"/>
            <a:ext cx="8686800" cy="4525962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hr-HR" dirty="0"/>
              <a:t>Za prikaz znakova oblikovanja potrebno je</a:t>
            </a:r>
            <a:r>
              <a:rPr lang="hr-HR" dirty="0" smtClean="0"/>
              <a:t>:</a:t>
            </a:r>
            <a:endParaRPr lang="hr-HR" dirty="0"/>
          </a:p>
        </p:txBody>
      </p:sp>
      <p:grpSp>
        <p:nvGrpSpPr>
          <p:cNvPr id="3" name="Grupa 2"/>
          <p:cNvGrpSpPr/>
          <p:nvPr/>
        </p:nvGrpSpPr>
        <p:grpSpPr>
          <a:xfrm>
            <a:off x="683568" y="2428114"/>
            <a:ext cx="7759263" cy="3079686"/>
            <a:chOff x="572716" y="2949439"/>
            <a:chExt cx="7759263" cy="307968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6" y="2949439"/>
              <a:ext cx="7560840" cy="173064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353891" y="3286496"/>
              <a:ext cx="854919" cy="34735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6063467" y="4380016"/>
              <a:ext cx="936625" cy="2889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650163" y="3661569"/>
              <a:ext cx="306387" cy="3063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850857" y="3345688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 dirty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168525" y="3357563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>
                  <a:solidFill>
                    <a:srgbClr val="FF0000"/>
                  </a:solidFill>
                </a:rPr>
                <a:t>1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6978651" y="4295878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6531779" y="5165029"/>
              <a:ext cx="1800200" cy="864096"/>
            </a:xfrm>
            <a:prstGeom prst="wedgeRectCallout">
              <a:avLst>
                <a:gd name="adj1" fmla="val 20374"/>
                <a:gd name="adj2" fmla="val -192924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r-HR" sz="2200" dirty="0" smtClean="0">
                  <a:solidFill>
                    <a:schemeClr val="accent2">
                      <a:lumMod val="50000"/>
                    </a:schemeClr>
                  </a:solidFill>
                </a:rPr>
                <a:t>Gumb </a:t>
              </a:r>
              <a:r>
                <a:rPr lang="hr-HR" sz="2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Prikaži sve</a:t>
              </a:r>
              <a:endParaRPr lang="en-US" sz="2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znakova oblikovanja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98" y="1523280"/>
            <a:ext cx="6431975" cy="40878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443564" y="1503343"/>
            <a:ext cx="596519" cy="2542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858740" y="3731325"/>
            <a:ext cx="2817716" cy="171383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30166" y="5089216"/>
            <a:ext cx="1483694" cy="2546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05582" y="218433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013860" y="4987956"/>
            <a:ext cx="31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0083" y="140184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89554" y="2060848"/>
            <a:ext cx="3724305" cy="2766510"/>
            <a:chOff x="444328" y="2823616"/>
            <a:chExt cx="3600400" cy="2520280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44328" y="2823616"/>
              <a:ext cx="3600400" cy="2520280"/>
            </a:xfrm>
            <a:prstGeom prst="wedgeRectCallout">
              <a:avLst>
                <a:gd name="adj1" fmla="val 22683"/>
                <a:gd name="adj2" fmla="val 58221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6" name="Picture 6" descr="wo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623" y="2904218"/>
              <a:ext cx="3489073" cy="23803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171816" y="2285592"/>
            <a:ext cx="1563966" cy="3269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</a:t>
            </a:r>
            <a:r>
              <a:rPr lang="en-US" dirty="0"/>
              <a:t> </a:t>
            </a:r>
            <a:r>
              <a:rPr lang="hr-HR" dirty="0"/>
              <a:t>datoteke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3" name="Grupa 12"/>
          <p:cNvGrpSpPr/>
          <p:nvPr/>
        </p:nvGrpSpPr>
        <p:grpSpPr>
          <a:xfrm>
            <a:off x="2432708" y="2503960"/>
            <a:ext cx="6430219" cy="3831219"/>
            <a:chOff x="928688" y="1714500"/>
            <a:chExt cx="7286625" cy="4143375"/>
          </a:xfrm>
        </p:grpSpPr>
        <p:pic>
          <p:nvPicPr>
            <p:cNvPr id="6" name="Slika 15" descr="ş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88" y="1785938"/>
              <a:ext cx="7286625" cy="407193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714500" y="1785938"/>
              <a:ext cx="3857625" cy="28575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sr-Latn-CS" sz="3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357313" y="4000500"/>
              <a:ext cx="5572125" cy="28575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r-HR" sz="39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929313" y="5572125"/>
              <a:ext cx="857250" cy="28575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r-HR" sz="39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071938" y="1714500"/>
              <a:ext cx="288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1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1040098" y="3771900"/>
              <a:ext cx="288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786563" y="5214938"/>
              <a:ext cx="288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3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796135" y="908720"/>
            <a:ext cx="2585917" cy="1221903"/>
          </a:xfrm>
          <a:prstGeom prst="wedgeRectCallout">
            <a:avLst>
              <a:gd name="adj1" fmla="val -38278"/>
              <a:gd name="adj2" fmla="val 9961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6350" indent="-6350" algn="ctr">
              <a:lnSpc>
                <a:spcPct val="110000"/>
              </a:lnSpc>
              <a:spcAft>
                <a:spcPct val="40000"/>
              </a:spcAft>
              <a:buClr>
                <a:srgbClr val="CC0000"/>
              </a:buClr>
              <a:buFont typeface="Garamond" pitchFamily="18" charset="0"/>
              <a:buNone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Treba odabrati </a:t>
            </a: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</a:rPr>
              <a:t>mjest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</a:rPr>
              <a:t>spremanja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70151" y="5269574"/>
            <a:ext cx="1895177" cy="893861"/>
          </a:xfrm>
          <a:prstGeom prst="wedgeRectCallout">
            <a:avLst>
              <a:gd name="adj1" fmla="val 71756"/>
              <a:gd name="adj2" fmla="val -930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Up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ati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naziv datoteke</a:t>
            </a:r>
            <a:r>
              <a:rPr lang="hr-HR" sz="2400" dirty="0"/>
              <a:t>.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163564" y="1333735"/>
            <a:ext cx="2337264" cy="2736784"/>
            <a:chOff x="4135901" y="1581140"/>
            <a:chExt cx="3061395" cy="3216012"/>
          </a:xfrm>
        </p:grpSpPr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901" y="1581140"/>
              <a:ext cx="3061395" cy="321601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4168806" y="2013347"/>
              <a:ext cx="878208" cy="4448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r-HR" sz="39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4331070" y="2988585"/>
              <a:ext cx="1621889" cy="40112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r-HR" sz="39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241275" y="2060368"/>
              <a:ext cx="233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983092" y="2926796"/>
              <a:ext cx="233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8a.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624" y="1643063"/>
            <a:ext cx="8391848" cy="4071937"/>
          </a:xfrm>
        </p:spPr>
        <p:txBody>
          <a:bodyPr/>
          <a:lstStyle/>
          <a:p>
            <a:pPr marL="457200" indent="-457200" algn="just" eaLnBrk="1" hangingPunct="1">
              <a:buFont typeface="Wingdings" pitchFamily="2" charset="2"/>
              <a:buAutoNum type="alphaLcParenR"/>
              <a:defRPr/>
            </a:pPr>
            <a:r>
              <a:rPr lang="hr-HR" dirty="0"/>
              <a:t>Sa sustava </a:t>
            </a:r>
            <a:r>
              <a:rPr lang="hr-HR" dirty="0" err="1" smtClean="0"/>
              <a:t>Loomen</a:t>
            </a:r>
            <a:r>
              <a:rPr lang="hr-HR" dirty="0" smtClean="0"/>
              <a:t> </a:t>
            </a:r>
            <a:r>
              <a:rPr lang="hr-HR" dirty="0"/>
              <a:t>preuzeti datoteku </a:t>
            </a:r>
            <a:r>
              <a:rPr lang="hr-HR" b="1" i="1" dirty="0">
                <a:solidFill>
                  <a:srgbClr val="F6B941"/>
                </a:solidFill>
              </a:rPr>
              <a:t>1_tekst</a:t>
            </a:r>
            <a:r>
              <a:rPr lang="hr-HR" dirty="0"/>
              <a:t> (</a:t>
            </a:r>
            <a:r>
              <a:rPr lang="hr-HR" b="1" i="1" dirty="0">
                <a:solidFill>
                  <a:srgbClr val="F6B941"/>
                </a:solidFill>
              </a:rPr>
              <a:t>1_</a:t>
            </a:r>
            <a:r>
              <a:rPr lang="hr-HR" b="1" i="1" dirty="0" err="1">
                <a:solidFill>
                  <a:srgbClr val="F6B941"/>
                </a:solidFill>
              </a:rPr>
              <a:t>tekst.docx</a:t>
            </a:r>
            <a:r>
              <a:rPr lang="hr-HR" dirty="0"/>
              <a:t>) pa je otvoriti.</a:t>
            </a:r>
          </a:p>
          <a:p>
            <a:pPr marL="457200" indent="-457200" algn="just" eaLnBrk="1" hangingPunct="1">
              <a:buFont typeface="Wingdings" pitchFamily="2" charset="2"/>
              <a:buAutoNum type="alphaLcParenR"/>
              <a:defRPr/>
            </a:pPr>
            <a:r>
              <a:rPr lang="hr-HR" dirty="0"/>
              <a:t>Ispraviti pogreške koje su načinjene prilikom pisanja teksta.</a:t>
            </a:r>
          </a:p>
          <a:p>
            <a:pPr marL="457200" indent="-457200" algn="just" eaLnBrk="1" hangingPunct="1">
              <a:buFont typeface="Wingdings" pitchFamily="2" charset="2"/>
              <a:buAutoNum type="alphaLcParenR"/>
              <a:defRPr/>
            </a:pPr>
            <a:r>
              <a:rPr lang="hr-HR" dirty="0"/>
              <a:t>Prebrojiti odlomke teksta </a:t>
            </a:r>
            <a:r>
              <a:rPr lang="hr-HR" b="1" i="1" dirty="0">
                <a:solidFill>
                  <a:srgbClr val="F6B941"/>
                </a:solidFill>
              </a:rPr>
              <a:t>Tipkovnica.</a:t>
            </a:r>
          </a:p>
          <a:p>
            <a:pPr marL="457200" indent="-457200" algn="just" eaLnBrk="1" hangingPunct="1">
              <a:buFont typeface="Wingdings" pitchFamily="2" charset="2"/>
              <a:buAutoNum type="alphaLcParenR"/>
              <a:defRPr/>
            </a:pPr>
            <a:r>
              <a:rPr lang="hr-HR" dirty="0"/>
              <a:t>Upisati velikim tiskanim slovima svoje ime i prezime iza teksta </a:t>
            </a:r>
            <a:r>
              <a:rPr lang="hr-HR" b="1" i="1" dirty="0">
                <a:solidFill>
                  <a:srgbClr val="F6B941"/>
                </a:solidFill>
              </a:rPr>
              <a:t>Ime i prezime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81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</a:t>
            </a:r>
            <a:r>
              <a:rPr lang="hr-HR" dirty="0" smtClean="0"/>
              <a:t>8b.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395536" y="1412776"/>
            <a:ext cx="8208912" cy="4071937"/>
          </a:xfrm>
        </p:spPr>
        <p:txBody>
          <a:bodyPr/>
          <a:lstStyle/>
          <a:p>
            <a:pPr marL="457200" indent="-457200" algn="just">
              <a:spcBef>
                <a:spcPts val="1200"/>
              </a:spcBef>
              <a:buFont typeface="Wingdings" pitchFamily="2" charset="2"/>
              <a:buAutoNum type="alphaLcParenR" startAt="5"/>
              <a:defRPr/>
            </a:pPr>
            <a:r>
              <a:rPr lang="hr-HR" dirty="0"/>
              <a:t>Upisati svoju adresu iza teksta </a:t>
            </a:r>
            <a:r>
              <a:rPr lang="hr-HR" b="1" i="1" dirty="0">
                <a:solidFill>
                  <a:srgbClr val="F6B941"/>
                </a:solidFill>
              </a:rPr>
              <a:t>Adresa</a:t>
            </a:r>
            <a:r>
              <a:rPr lang="hr-HR" dirty="0"/>
              <a:t>.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AutoNum type="alphaLcParenR" startAt="5"/>
              <a:defRPr/>
            </a:pPr>
            <a:r>
              <a:rPr lang="hr-HR" dirty="0"/>
              <a:t>Upisati broj telefona iza teksta </a:t>
            </a:r>
            <a:r>
              <a:rPr lang="hr-HR" b="1" i="1" dirty="0">
                <a:solidFill>
                  <a:srgbClr val="F6B941"/>
                </a:solidFill>
              </a:rPr>
              <a:t>Telefon</a:t>
            </a:r>
            <a:r>
              <a:rPr lang="hr-HR" dirty="0"/>
              <a:t>.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AutoNum type="alphaLcParenR" startAt="5"/>
              <a:defRPr/>
            </a:pPr>
            <a:r>
              <a:rPr lang="hr-HR" dirty="0"/>
              <a:t>Izbrisati sve riječi u tekstu napisane narančastom bojom.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AutoNum type="alphaLcParenR" startAt="5"/>
              <a:defRPr/>
            </a:pPr>
            <a:r>
              <a:rPr lang="hr-HR" dirty="0"/>
              <a:t>Posljednju rečenicu dokumenta </a:t>
            </a:r>
            <a:r>
              <a:rPr lang="hr-HR" dirty="0" smtClean="0"/>
              <a:t>prepraviti </a:t>
            </a:r>
            <a:r>
              <a:rPr lang="hr-HR" dirty="0"/>
              <a:t>tako da </a:t>
            </a:r>
            <a:r>
              <a:rPr lang="hr-HR" dirty="0" smtClean="0"/>
              <a:t>čini  </a:t>
            </a:r>
            <a:r>
              <a:rPr lang="hr-HR" dirty="0"/>
              <a:t>jedan odlomak.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AutoNum type="alphaLcParenR" startAt="5"/>
              <a:defRPr/>
            </a:pPr>
            <a:r>
              <a:rPr lang="hr-HR" dirty="0"/>
              <a:t>Tako promijenjen dokument spremiti na radnu površinu svog računala pod nazivom </a:t>
            </a:r>
            <a:r>
              <a:rPr lang="hr-HR" b="1" i="1" dirty="0">
                <a:solidFill>
                  <a:srgbClr val="F6B941"/>
                </a:solidFill>
              </a:rPr>
              <a:t>1_gotovo</a:t>
            </a:r>
            <a:r>
              <a:rPr lang="hr-HR" dirty="0"/>
              <a:t> (</a:t>
            </a:r>
            <a:r>
              <a:rPr lang="hr-HR" b="1" i="1" dirty="0">
                <a:solidFill>
                  <a:srgbClr val="F6B941"/>
                </a:solidFill>
              </a:rPr>
              <a:t>1_</a:t>
            </a:r>
            <a:r>
              <a:rPr lang="hr-HR" b="1" i="1" dirty="0" err="1">
                <a:solidFill>
                  <a:srgbClr val="F6B941"/>
                </a:solidFill>
              </a:rPr>
              <a:t>gotovo.docx</a:t>
            </a:r>
            <a:r>
              <a:rPr lang="hr-HR" dirty="0"/>
              <a:t>) pa ga zatvoriti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12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Izreži, Kopiraj, zalijepi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Grupa </a:t>
            </a:r>
            <a:r>
              <a:rPr lang="hr-HR" b="1" i="1" dirty="0" err="1" smtClean="0"/>
              <a:t>Međuspremnik</a:t>
            </a:r>
            <a:r>
              <a:rPr lang="hr-HR" dirty="0" smtClean="0"/>
              <a:t> nudi naredbe kopiranja i premještanja odabranog sadržaja. </a:t>
            </a:r>
            <a:endParaRPr lang="hr-HR" dirty="0"/>
          </a:p>
        </p:txBody>
      </p:sp>
      <p:grpSp>
        <p:nvGrpSpPr>
          <p:cNvPr id="3" name="Grupa 2"/>
          <p:cNvGrpSpPr/>
          <p:nvPr/>
        </p:nvGrpSpPr>
        <p:grpSpPr>
          <a:xfrm>
            <a:off x="1463615" y="2706577"/>
            <a:ext cx="2660104" cy="1938448"/>
            <a:chOff x="5948536" y="2494707"/>
            <a:chExt cx="2660104" cy="1938448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536" y="2494707"/>
              <a:ext cx="2660104" cy="186468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821881" y="2864613"/>
              <a:ext cx="885206" cy="32984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697449" y="2827338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7778338" y="3975955"/>
              <a:ext cx="503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588224" y="4029540"/>
              <a:ext cx="1190114" cy="2812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96654" y="3026125"/>
            <a:ext cx="1160512" cy="483366"/>
          </a:xfrm>
          <a:prstGeom prst="wedgeRectCallout">
            <a:avLst>
              <a:gd name="adj1" fmla="val -116746"/>
              <a:gd name="adj2" fmla="val 5099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Izreži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96654" y="3652565"/>
            <a:ext cx="1224136" cy="483366"/>
          </a:xfrm>
          <a:prstGeom prst="wedgeRectCallout">
            <a:avLst>
              <a:gd name="adj1" fmla="val -108649"/>
              <a:gd name="adj2" fmla="val -1042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Kopiraj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5" y="4713928"/>
            <a:ext cx="2881343" cy="16361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080046" y="5557591"/>
            <a:ext cx="2268796" cy="7125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995936" y="4869160"/>
            <a:ext cx="4680520" cy="1480907"/>
          </a:xfrm>
          <a:prstGeom prst="wedgeRectCallout">
            <a:avLst>
              <a:gd name="adj1" fmla="val -66595"/>
              <a:gd name="adj2" fmla="val 20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Naredba </a:t>
            </a: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Zalijepi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 nudi mogućnosti: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Zadrži izvorišno oblikovanje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, zadrži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samo tekst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Spoji oblikovanje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 (oblikovanje odredišta)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ični oblačić 17"/>
          <p:cNvSpPr/>
          <p:nvPr/>
        </p:nvSpPr>
        <p:spPr>
          <a:xfrm>
            <a:off x="5364088" y="2276872"/>
            <a:ext cx="3672408" cy="1728192"/>
          </a:xfrm>
          <a:prstGeom prst="cloudCallout">
            <a:avLst>
              <a:gd name="adj1" fmla="val -58991"/>
              <a:gd name="adj2" fmla="val 802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868144" y="2566851"/>
            <a:ext cx="2664296" cy="118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1800"/>
              </a:spcBef>
              <a:buClr>
                <a:srgbClr val="727CA3"/>
              </a:buClr>
              <a:buSzPct val="130000"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Ove naredbe nudi i kontekstualni izbornik (desni klik).</a:t>
            </a:r>
          </a:p>
        </p:txBody>
      </p:sp>
    </p:spTree>
    <p:extLst>
      <p:ext uri="{BB962C8B-B14F-4D97-AF65-F5344CB8AC3E}">
        <p14:creationId xmlns:p14="http://schemas.microsoft.com/office/powerpoint/2010/main" val="1882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Međuspremnik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555232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Popis </a:t>
            </a:r>
            <a:r>
              <a:rPr lang="hr-HR" dirty="0"/>
              <a:t>stavki odabranih naredbama </a:t>
            </a:r>
            <a:r>
              <a:rPr lang="hr-HR" b="1" i="1" dirty="0"/>
              <a:t>Izreži</a:t>
            </a:r>
            <a:r>
              <a:rPr lang="hr-HR" dirty="0"/>
              <a:t> i </a:t>
            </a:r>
            <a:r>
              <a:rPr lang="hr-HR" b="1" i="1" dirty="0"/>
              <a:t>Kopiraj</a:t>
            </a:r>
            <a:r>
              <a:rPr lang="hr-HR" dirty="0"/>
              <a:t> moguće je vidjeti u okviru </a:t>
            </a:r>
            <a:r>
              <a:rPr lang="hr-HR" b="1" i="1" dirty="0" err="1"/>
              <a:t>Međuspremnik</a:t>
            </a:r>
            <a:r>
              <a:rPr lang="hr-HR" dirty="0" smtClean="0"/>
              <a:t>.</a:t>
            </a:r>
          </a:p>
          <a:p>
            <a:pPr algn="just"/>
            <a:r>
              <a:rPr lang="hr-HR" dirty="0"/>
              <a:t>U </a:t>
            </a:r>
            <a:r>
              <a:rPr lang="hr-HR" dirty="0" err="1"/>
              <a:t>međuspremnik</a:t>
            </a:r>
            <a:r>
              <a:rPr lang="hr-HR" dirty="0"/>
              <a:t> stanu </a:t>
            </a:r>
            <a:r>
              <a:rPr lang="hr-HR" b="1" i="1" dirty="0"/>
              <a:t>do </a:t>
            </a:r>
            <a:br>
              <a:rPr lang="hr-HR" b="1" i="1" dirty="0"/>
            </a:br>
            <a:r>
              <a:rPr lang="hr-HR" b="1" i="1" dirty="0"/>
              <a:t>24 stavke</a:t>
            </a:r>
            <a:r>
              <a:rPr lang="hr-HR" dirty="0" smtClean="0"/>
              <a:t>.</a:t>
            </a:r>
            <a:endParaRPr lang="hr-H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076056" y="764704"/>
            <a:ext cx="3456384" cy="5472608"/>
            <a:chOff x="3560" y="1122"/>
            <a:chExt cx="1656" cy="2716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560" y="1122"/>
              <a:ext cx="1656" cy="2716"/>
              <a:chOff x="3310" y="1122"/>
              <a:chExt cx="1656" cy="2716"/>
            </a:xfrm>
          </p:grpSpPr>
          <p:pic>
            <p:nvPicPr>
              <p:cNvPr id="10" name="Picture 4" descr="wo98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6444"/>
              <a:stretch/>
            </p:blipFill>
            <p:spPr bwMode="auto">
              <a:xfrm>
                <a:off x="3334" y="1122"/>
                <a:ext cx="1496" cy="271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3310" y="1752"/>
                <a:ext cx="1520" cy="1860"/>
              </a:xfrm>
              <a:prstGeom prst="roundRect">
                <a:avLst>
                  <a:gd name="adj" fmla="val 7199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3379" y="2296"/>
                <a:ext cx="1225" cy="408"/>
              </a:xfrm>
              <a:prstGeom prst="roundRect">
                <a:avLst>
                  <a:gd name="adj" fmla="val 7199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3923" y="2704"/>
                <a:ext cx="681" cy="182"/>
              </a:xfrm>
              <a:prstGeom prst="roundRect">
                <a:avLst>
                  <a:gd name="adj" fmla="val 7199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513" y="2069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400" b="1">
                    <a:solidFill>
                      <a:srgbClr val="FF0000"/>
                    </a:solidFill>
                  </a:rPr>
                  <a:t>1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604" y="2659"/>
                <a:ext cx="3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400" b="1">
                    <a:solidFill>
                      <a:srgbClr val="FF0000"/>
                    </a:solidFill>
                  </a:rPr>
                  <a:t>2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3158"/>
              <a:ext cx="67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356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Završetak vježbi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916831"/>
            <a:ext cx="8247860" cy="3528393"/>
          </a:xfrm>
        </p:spPr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hr-HR" dirty="0" smtClean="0"/>
              <a:t>Na </a:t>
            </a:r>
            <a:r>
              <a:rPr lang="hr-HR" dirty="0"/>
              <a:t>radnoj površini tvog računala nalaze se sljedeće datoteke vezane za ovu vježbu: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b="1" i="1" dirty="0">
                <a:solidFill>
                  <a:srgbClr val="F6B941"/>
                </a:solidFill>
              </a:rPr>
              <a:t>Prvi</a:t>
            </a:r>
            <a:r>
              <a:rPr lang="hr-HR" dirty="0"/>
              <a:t>,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b="1" i="1" dirty="0">
                <a:solidFill>
                  <a:srgbClr val="F6B941"/>
                </a:solidFill>
              </a:rPr>
              <a:t>Drugi</a:t>
            </a:r>
            <a:r>
              <a:rPr lang="hr-HR" dirty="0"/>
              <a:t>,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b="1" i="1" dirty="0">
                <a:solidFill>
                  <a:srgbClr val="F6B941"/>
                </a:solidFill>
              </a:rPr>
              <a:t>1_gotovo</a:t>
            </a:r>
            <a:r>
              <a:rPr lang="hr-HR" dirty="0"/>
              <a:t>,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dirty="0"/>
              <a:t>datoteka naziva </a:t>
            </a:r>
            <a:r>
              <a:rPr lang="hr-HR" b="1" i="1" dirty="0">
                <a:solidFill>
                  <a:srgbClr val="F6B941"/>
                </a:solidFill>
              </a:rPr>
              <a:t>vlastitog prezimena</a:t>
            </a:r>
          </a:p>
        </p:txBody>
      </p:sp>
    </p:spTree>
    <p:extLst>
      <p:ext uri="{BB962C8B-B14F-4D97-AF65-F5344CB8AC3E}">
        <p14:creationId xmlns:p14="http://schemas.microsoft.com/office/powerpoint/2010/main" val="10415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</a:t>
            </a:r>
            <a:r>
              <a:rPr lang="en-US" dirty="0"/>
              <a:t> </a:t>
            </a:r>
            <a:r>
              <a:rPr lang="hr-HR" dirty="0"/>
              <a:t>datoteke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299648" cy="1370781"/>
          </a:xfrm>
        </p:spPr>
        <p:txBody>
          <a:bodyPr/>
          <a:lstStyle/>
          <a:p>
            <a:pPr algn="just"/>
            <a:r>
              <a:rPr lang="hr-HR" dirty="0"/>
              <a:t>Program Word nudi mogućnost spremanja datoteke u nekoliko </a:t>
            </a:r>
            <a:r>
              <a:rPr lang="hr-HR" b="1" i="1" dirty="0"/>
              <a:t>raznih </a:t>
            </a:r>
            <a:r>
              <a:rPr lang="hr-HR" b="1" i="1" dirty="0" smtClean="0"/>
              <a:t>oblika </a:t>
            </a:r>
            <a:r>
              <a:rPr lang="hr-HR" dirty="0" smtClean="0"/>
              <a:t>(formata).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37557"/>
            <a:ext cx="6156054" cy="23762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73018" y="3180382"/>
            <a:ext cx="4832187" cy="2056636"/>
          </a:xfrm>
          <a:prstGeom prst="roundRect">
            <a:avLst>
              <a:gd name="adj" fmla="val 1694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2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 datoteke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743804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/>
              <a:t>Vježba </a:t>
            </a:r>
            <a:r>
              <a:rPr lang="hr-HR" dirty="0" smtClean="0"/>
              <a:t>1.</a:t>
            </a:r>
            <a:endParaRPr lang="hr-HR" dirty="0"/>
          </a:p>
          <a:p>
            <a:pPr algn="just">
              <a:defRPr/>
            </a:pPr>
            <a:r>
              <a:rPr lang="hr-HR" dirty="0"/>
              <a:t>Pokrenuti program Word </a:t>
            </a:r>
            <a:r>
              <a:rPr lang="hr-HR" dirty="0" smtClean="0"/>
              <a:t>2010. </a:t>
            </a:r>
            <a:r>
              <a:rPr lang="hr-HR" dirty="0"/>
              <a:t>S pokretanjem programa otvorit će se nova, prazna datoteka. </a:t>
            </a:r>
          </a:p>
          <a:p>
            <a:pPr algn="just">
              <a:defRPr/>
            </a:pPr>
            <a:r>
              <a:rPr lang="hr-HR" dirty="0"/>
              <a:t>Datoteku </a:t>
            </a:r>
            <a:r>
              <a:rPr lang="hr-HR" b="1" i="1" dirty="0">
                <a:solidFill>
                  <a:srgbClr val="F6B941"/>
                </a:solidFill>
              </a:rPr>
              <a:t>spremiti na radnu </a:t>
            </a:r>
            <a:r>
              <a:rPr lang="hr-HR" b="1" i="1" dirty="0" smtClean="0">
                <a:solidFill>
                  <a:srgbClr val="F6B941"/>
                </a:solidFill>
              </a:rPr>
              <a:t>površinu  </a:t>
            </a:r>
            <a:r>
              <a:rPr lang="hr-HR" dirty="0"/>
              <a:t>svog računala. Naziv datoteke neka je </a:t>
            </a:r>
            <a:r>
              <a:rPr lang="en-US" dirty="0" err="1"/>
              <a:t>jednak</a:t>
            </a:r>
            <a:r>
              <a:rPr lang="hr-HR" dirty="0"/>
              <a:t> </a:t>
            </a:r>
            <a:r>
              <a:rPr lang="hr-HR" b="1" i="1" dirty="0">
                <a:solidFill>
                  <a:srgbClr val="F6B941"/>
                </a:solidFill>
              </a:rPr>
              <a:t>vlastitom </a:t>
            </a:r>
            <a:r>
              <a:rPr lang="hr-HR" b="1" i="1" dirty="0" err="1">
                <a:solidFill>
                  <a:srgbClr val="F6B941"/>
                </a:solidFill>
              </a:rPr>
              <a:t>prez</a:t>
            </a:r>
            <a:r>
              <a:rPr lang="en-US" b="1" i="1" dirty="0" err="1">
                <a:solidFill>
                  <a:srgbClr val="F6B941"/>
                </a:solidFill>
              </a:rPr>
              <a:t>imenu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Ikona Word datoteke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Ako se </a:t>
            </a:r>
            <a:r>
              <a:rPr lang="hr-HR" dirty="0" smtClean="0"/>
              <a:t>pri spremanju odabere </a:t>
            </a:r>
            <a:r>
              <a:rPr lang="hr-HR" dirty="0"/>
              <a:t>oblik: </a:t>
            </a:r>
            <a:r>
              <a:rPr lang="hr-HR" b="1" i="1" dirty="0"/>
              <a:t>Dokument programa Word</a:t>
            </a:r>
            <a:r>
              <a:rPr lang="hr-HR" dirty="0"/>
              <a:t>, </a:t>
            </a:r>
            <a:r>
              <a:rPr lang="hr-HR" dirty="0" smtClean="0"/>
              <a:t>nova </a:t>
            </a:r>
            <a:r>
              <a:rPr lang="hr-HR" dirty="0"/>
              <a:t>datoteka dobiva nastavak </a:t>
            </a:r>
            <a:r>
              <a:rPr lang="hr-HR" b="1" i="1" dirty="0"/>
              <a:t>*.</a:t>
            </a:r>
            <a:r>
              <a:rPr lang="hr-HR" b="1" i="1" dirty="0" err="1"/>
              <a:t>docx</a:t>
            </a:r>
            <a:endParaRPr lang="hr-HR" b="1" i="1" dirty="0"/>
          </a:p>
          <a:p>
            <a:pPr eaLnBrk="1" hangingPunct="1"/>
            <a:r>
              <a:rPr lang="hr-HR" dirty="0"/>
              <a:t>Pohranjeni dokument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je predočen </a:t>
            </a:r>
            <a:r>
              <a:rPr lang="hr-HR" dirty="0"/>
              <a:t>ovakvom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ikonom</a:t>
            </a:r>
            <a:r>
              <a:rPr lang="hr-HR" dirty="0"/>
              <a:t>:</a:t>
            </a:r>
          </a:p>
          <a:p>
            <a:pPr eaLnBrk="1" hangingPunct="1"/>
            <a:endParaRPr lang="hr-HR" dirty="0"/>
          </a:p>
          <a:p>
            <a:pPr eaLnBrk="1" hangingPunct="1">
              <a:buFont typeface="Wingdings" pitchFamily="2" charset="2"/>
              <a:buNone/>
            </a:pPr>
            <a:r>
              <a:rPr lang="hr-HR" sz="2000" dirty="0"/>
              <a:t>	Napomena: datoteke starijih inačica Worda imaju nastavak *.doc.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78181"/>
            <a:ext cx="2321744" cy="26642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7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Prozor programa Word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zervirano mjesto sadržaja 2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959828" cy="4071937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hr-HR" dirty="0" smtClean="0"/>
              <a:t>Vježba2.</a:t>
            </a:r>
            <a:endParaRPr lang="hr-HR" dirty="0"/>
          </a:p>
          <a:p>
            <a:pPr algn="just">
              <a:defRPr/>
            </a:pPr>
            <a:r>
              <a:rPr lang="hr-HR" dirty="0"/>
              <a:t>Pomoću upravo stvorene datoteke upoznati </a:t>
            </a:r>
            <a:r>
              <a:rPr lang="hr-HR" b="1" i="1" dirty="0">
                <a:solidFill>
                  <a:srgbClr val="F6B941"/>
                </a:solidFill>
              </a:rPr>
              <a:t>glavne dijelove prozora programa Word </a:t>
            </a:r>
            <a:r>
              <a:rPr lang="hr-HR" dirty="0"/>
              <a:t>i njihove funkcije. </a:t>
            </a:r>
          </a:p>
          <a:p>
            <a:pPr marL="0" indent="0" algn="just">
              <a:buNone/>
              <a:defRPr/>
            </a:pPr>
            <a:r>
              <a:rPr lang="hr-HR" dirty="0" smtClean="0"/>
              <a:t>   (Objašnjenja </a:t>
            </a:r>
            <a:r>
              <a:rPr lang="hr-HR" dirty="0"/>
              <a:t>se nalaze na sljedećim </a:t>
            </a:r>
            <a:r>
              <a:rPr lang="hr-HR" dirty="0" smtClean="0"/>
              <a:t>slajdovima)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nda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</TotalTime>
  <Words>1679</Words>
  <Application>Microsoft Office PowerPoint</Application>
  <PresentationFormat>Prikaz na zaslonu (4:3)</PresentationFormat>
  <Paragraphs>347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55" baseType="lpstr">
      <vt:lpstr>sanda</vt:lpstr>
      <vt:lpstr>Ms Word 2010</vt:lpstr>
      <vt:lpstr>Programi za obradu teksta</vt:lpstr>
      <vt:lpstr>Microsoft Word</vt:lpstr>
      <vt:lpstr>Nekoliko osnovnih pojmova</vt:lpstr>
      <vt:lpstr>Spremanje datoteke</vt:lpstr>
      <vt:lpstr>Spremanje datoteke</vt:lpstr>
      <vt:lpstr>Spremanje datoteke</vt:lpstr>
      <vt:lpstr>Ikona Word datoteke</vt:lpstr>
      <vt:lpstr>Prozor programa Word</vt:lpstr>
      <vt:lpstr>Prozor programa Word</vt:lpstr>
      <vt:lpstr>Vrpca</vt:lpstr>
      <vt:lpstr>Kartice - grupe</vt:lpstr>
      <vt:lpstr>Naredbeni gumbi</vt:lpstr>
      <vt:lpstr>Dijaloški okvir grupe</vt:lpstr>
      <vt:lpstr>Naredbeni gumbi - pomoć</vt:lpstr>
      <vt:lpstr>Kontekstne kartice</vt:lpstr>
      <vt:lpstr>Kartica Datoteka</vt:lpstr>
      <vt:lpstr>Alatna traka za brzi pristup   </vt:lpstr>
      <vt:lpstr>Dodavanje naredbenog gumba</vt:lpstr>
      <vt:lpstr>Uklanjanje naredbenog gumba</vt:lpstr>
      <vt:lpstr>Minimiziranje prikaza vrpce</vt:lpstr>
      <vt:lpstr>Traka stanja</vt:lpstr>
      <vt:lpstr>Traka stanja</vt:lpstr>
      <vt:lpstr>Otvaranje postojeće datoteke</vt:lpstr>
      <vt:lpstr>Otvaranje postojeće datoteke</vt:lpstr>
      <vt:lpstr>Otvaranje postojeće datoteke</vt:lpstr>
      <vt:lpstr>Prikazi</vt:lpstr>
      <vt:lpstr>Promjena prikaza</vt:lpstr>
      <vt:lpstr>Raspored za  ispis</vt:lpstr>
      <vt:lpstr>Čitanje preko cijelog zaslona</vt:lpstr>
      <vt:lpstr>Čitanje preko cijelog zaslona</vt:lpstr>
      <vt:lpstr>Čitanje preko cijelog zaslona</vt:lpstr>
      <vt:lpstr>Web-izgled; skica</vt:lpstr>
      <vt:lpstr>Struktura</vt:lpstr>
      <vt:lpstr>Zumiranje</vt:lpstr>
      <vt:lpstr>Tipke posebnih namjena</vt:lpstr>
      <vt:lpstr>Zatvaranje datoteke</vt:lpstr>
      <vt:lpstr>Nedavno</vt:lpstr>
      <vt:lpstr>Zatvaranje datoteke</vt:lpstr>
      <vt:lpstr>Stvaranje nove datoteke</vt:lpstr>
      <vt:lpstr>Prazan dokument</vt:lpstr>
      <vt:lpstr>Prazan dokument</vt:lpstr>
      <vt:lpstr>Instalirani  predlošci</vt:lpstr>
      <vt:lpstr>Dokument po predlošku</vt:lpstr>
      <vt:lpstr>Unos teksta</vt:lpstr>
      <vt:lpstr>Vježba 4</vt:lpstr>
      <vt:lpstr>Prikaz znakova oblikovanja</vt:lpstr>
      <vt:lpstr>Prikaz znakova oblikovanja</vt:lpstr>
      <vt:lpstr>Prikaz znakova oblikovanja</vt:lpstr>
      <vt:lpstr>Vježba 8a.</vt:lpstr>
      <vt:lpstr>Vježba 8b.</vt:lpstr>
      <vt:lpstr>Izreži, Kopiraj, zalijepi</vt:lpstr>
      <vt:lpstr>Međuspremnik</vt:lpstr>
      <vt:lpstr>Završetak vježbi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</dc:title>
  <dc:creator>Ostali</dc:creator>
  <cp:lastModifiedBy>xy</cp:lastModifiedBy>
  <cp:revision>741</cp:revision>
  <dcterms:created xsi:type="dcterms:W3CDTF">2008-06-17T13:53:05Z</dcterms:created>
  <dcterms:modified xsi:type="dcterms:W3CDTF">2015-07-13T19:41:45Z</dcterms:modified>
</cp:coreProperties>
</file>