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notesMasterIdLst>
    <p:notesMasterId r:id="rId78"/>
  </p:notesMasterIdLst>
  <p:sldIdLst>
    <p:sldId id="256" r:id="rId2"/>
    <p:sldId id="315" r:id="rId3"/>
    <p:sldId id="463" r:id="rId4"/>
    <p:sldId id="464" r:id="rId5"/>
    <p:sldId id="465" r:id="rId6"/>
    <p:sldId id="466" r:id="rId7"/>
    <p:sldId id="467" r:id="rId8"/>
    <p:sldId id="355" r:id="rId9"/>
    <p:sldId id="358" r:id="rId10"/>
    <p:sldId id="359" r:id="rId11"/>
    <p:sldId id="468" r:id="rId12"/>
    <p:sldId id="474" r:id="rId13"/>
    <p:sldId id="360" r:id="rId14"/>
    <p:sldId id="361" r:id="rId15"/>
    <p:sldId id="362" r:id="rId16"/>
    <p:sldId id="363" r:id="rId17"/>
    <p:sldId id="364" r:id="rId18"/>
    <p:sldId id="365" r:id="rId19"/>
    <p:sldId id="366" r:id="rId20"/>
    <p:sldId id="367" r:id="rId21"/>
    <p:sldId id="368" r:id="rId22"/>
    <p:sldId id="369" r:id="rId23"/>
    <p:sldId id="370" r:id="rId24"/>
    <p:sldId id="371" r:id="rId25"/>
    <p:sldId id="372" r:id="rId26"/>
    <p:sldId id="373" r:id="rId27"/>
    <p:sldId id="374" r:id="rId28"/>
    <p:sldId id="375" r:id="rId29"/>
    <p:sldId id="376" r:id="rId30"/>
    <p:sldId id="377" r:id="rId31"/>
    <p:sldId id="378" r:id="rId32"/>
    <p:sldId id="379" r:id="rId33"/>
    <p:sldId id="380" r:id="rId34"/>
    <p:sldId id="381" r:id="rId35"/>
    <p:sldId id="382" r:id="rId36"/>
    <p:sldId id="383" r:id="rId37"/>
    <p:sldId id="384" r:id="rId38"/>
    <p:sldId id="385" r:id="rId39"/>
    <p:sldId id="386" r:id="rId40"/>
    <p:sldId id="388" r:id="rId41"/>
    <p:sldId id="389" r:id="rId42"/>
    <p:sldId id="390" r:id="rId43"/>
    <p:sldId id="391" r:id="rId44"/>
    <p:sldId id="392" r:id="rId45"/>
    <p:sldId id="393" r:id="rId46"/>
    <p:sldId id="394" r:id="rId47"/>
    <p:sldId id="395" r:id="rId48"/>
    <p:sldId id="396" r:id="rId49"/>
    <p:sldId id="397" r:id="rId50"/>
    <p:sldId id="398" r:id="rId51"/>
    <p:sldId id="399" r:id="rId52"/>
    <p:sldId id="400" r:id="rId53"/>
    <p:sldId id="401" r:id="rId54"/>
    <p:sldId id="402" r:id="rId55"/>
    <p:sldId id="403" r:id="rId56"/>
    <p:sldId id="404" r:id="rId57"/>
    <p:sldId id="405" r:id="rId58"/>
    <p:sldId id="475" r:id="rId59"/>
    <p:sldId id="476" r:id="rId60"/>
    <p:sldId id="477" r:id="rId61"/>
    <p:sldId id="478" r:id="rId62"/>
    <p:sldId id="479" r:id="rId63"/>
    <p:sldId id="480" r:id="rId64"/>
    <p:sldId id="481" r:id="rId65"/>
    <p:sldId id="482" r:id="rId66"/>
    <p:sldId id="491" r:id="rId67"/>
    <p:sldId id="490" r:id="rId68"/>
    <p:sldId id="492" r:id="rId69"/>
    <p:sldId id="493" r:id="rId70"/>
    <p:sldId id="499" r:id="rId71"/>
    <p:sldId id="505" r:id="rId72"/>
    <p:sldId id="502" r:id="rId73"/>
    <p:sldId id="500" r:id="rId74"/>
    <p:sldId id="501" r:id="rId75"/>
    <p:sldId id="461" r:id="rId76"/>
    <p:sldId id="462" r:id="rId77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289" autoAdjust="0"/>
  </p:normalViewPr>
  <p:slideViewPr>
    <p:cSldViewPr>
      <p:cViewPr>
        <p:scale>
          <a:sx n="75" d="100"/>
          <a:sy n="75" d="100"/>
        </p:scale>
        <p:origin x="936" y="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notesMaster" Target="notesMasters/notesMaster1.xml"/><Relationship Id="rId8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FD2B22-0791-4705-8D0C-B028D6EBBD36}" type="datetimeFigureOut">
              <a:rPr lang="sr-Latn-CS" smtClean="0"/>
              <a:pPr/>
              <a:t>14.5.2019.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BA01F7-EDA4-4B84-8F97-D1242C3236FB}" type="slidenum">
              <a:rPr lang="hr-HR" smtClean="0"/>
              <a:pPr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100774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E8BDC49E-7DAE-48E1-BBE4-31F0CCFA8D0C}" type="datetimeFigureOut">
              <a:rPr lang="sr-Latn-CS" smtClean="0"/>
              <a:pPr/>
              <a:t>14.5.2019.</a:t>
            </a:fld>
            <a:endParaRPr lang="hr-H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hr-H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14.5.2019.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E8BDC49E-7DAE-48E1-BBE4-31F0CCFA8D0C}" type="datetimeFigureOut">
              <a:rPr lang="sr-Latn-CS" smtClean="0"/>
              <a:pPr/>
              <a:t>14.5.2019.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hr-HR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14.5.2019.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14.5.2019.</a:t>
            </a:fld>
            <a:endParaRPr lang="hr-H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8BDC49E-7DAE-48E1-BBE4-31F0CCFA8D0C}" type="datetimeFigureOut">
              <a:rPr lang="sr-Latn-CS" smtClean="0"/>
              <a:pPr/>
              <a:t>14.5.2019.</a:t>
            </a:fld>
            <a:endParaRPr lang="hr-H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hr-H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E8BDC49E-7DAE-48E1-BBE4-31F0CCFA8D0C}" type="datetimeFigureOut">
              <a:rPr lang="sr-Latn-CS" smtClean="0"/>
              <a:pPr/>
              <a:t>14.5.2019.</a:t>
            </a:fld>
            <a:endParaRPr lang="hr-HR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hr-HR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14.5.2019.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14.5.2019.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BDC49E-7DAE-48E1-BBE4-31F0CCFA8D0C}" type="datetimeFigureOut">
              <a:rPr lang="sr-Latn-CS" smtClean="0"/>
              <a:pPr/>
              <a:t>14.5.2019.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>
                <a:latin typeface="Times New Roman" pitchFamily="18" charset="0"/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E8BDC49E-7DAE-48E1-BBE4-31F0CCFA8D0C}" type="datetimeFigureOut">
              <a:rPr lang="sr-Latn-CS" smtClean="0"/>
              <a:pPr/>
              <a:t>14.5.2019.</a:t>
            </a:fld>
            <a:endParaRPr lang="hr-HR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hr-H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  <a:latin typeface="Times New Roman" pitchFamily="18" charset="0"/>
              </a:defRPr>
            </a:lvl1pPr>
          </a:lstStyle>
          <a:p>
            <a:fld id="{E8BDC49E-7DAE-48E1-BBE4-31F0CCFA8D0C}" type="datetimeFigureOut">
              <a:rPr lang="sr-Latn-CS" smtClean="0"/>
              <a:pPr/>
              <a:t>14.5.2019.</a:t>
            </a:fld>
            <a:endParaRPr lang="hr-H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  <a:latin typeface="Times New Roman" pitchFamily="18" charset="0"/>
              </a:defRPr>
            </a:lvl1pPr>
          </a:lstStyle>
          <a:p>
            <a:endParaRPr lang="hr-HR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>
              <a:latin typeface="Times New Roman" pitchFamily="18" charset="0"/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  <a:latin typeface="Times New Roman" pitchFamily="18" charset="0"/>
              </a:defRPr>
            </a:lvl1pPr>
          </a:lstStyle>
          <a:p>
            <a:fld id="{6CAE7D82-70BB-455D-8777-7ABFD668B73B}" type="slidenum">
              <a:rPr lang="hr-HR" smtClean="0"/>
              <a:pPr/>
              <a:t>‹#›</a:t>
            </a:fld>
            <a:endParaRPr lang="hr-H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Times New Roman" pitchFamily="18" charset="0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8.emf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9.emf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10.emf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1.emf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2.emf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3.emf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14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15.emf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3688" y="1124744"/>
            <a:ext cx="7075512" cy="4824536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hr-HR" cap="none" dirty="0" smtClean="0"/>
              <a:t/>
            </a:r>
            <a:br>
              <a:rPr lang="hr-HR" cap="none" dirty="0" smtClean="0"/>
            </a:br>
            <a:r>
              <a:rPr lang="hr-HR" cap="none" dirty="0" smtClean="0"/>
              <a:t/>
            </a:r>
            <a:br>
              <a:rPr lang="hr-HR" cap="none" dirty="0" smtClean="0"/>
            </a:br>
            <a:r>
              <a:rPr lang="hr-HR" sz="4800" cap="none" dirty="0" smtClean="0"/>
              <a:t>PROJEKTIRANJE TRANSFORMATORSKE STANICE </a:t>
            </a:r>
            <a:br>
              <a:rPr lang="hr-HR" sz="4800" cap="none" dirty="0" smtClean="0"/>
            </a:br>
            <a:r>
              <a:rPr lang="hr-HR" sz="4800" cap="none" dirty="0" smtClean="0"/>
              <a:t>10(20)/0,4 kV</a:t>
            </a:r>
            <a:br>
              <a:rPr lang="hr-HR" sz="4800" cap="none" dirty="0" smtClean="0"/>
            </a:br>
            <a:r>
              <a:rPr lang="hr-HR" sz="2000" cap="none" dirty="0" smtClean="0"/>
              <a:t> </a:t>
            </a:r>
            <a:r>
              <a:rPr lang="hr-HR" cap="none" dirty="0" smtClean="0"/>
              <a:t/>
            </a:r>
            <a:br>
              <a:rPr lang="hr-HR" cap="none" dirty="0" smtClean="0"/>
            </a:br>
            <a:r>
              <a:rPr lang="hr-HR" cap="none" dirty="0" smtClean="0"/>
              <a:t/>
            </a:r>
            <a:br>
              <a:rPr lang="hr-HR" cap="none" dirty="0" smtClean="0"/>
            </a:br>
            <a:r>
              <a:rPr lang="hr-HR" sz="1600" cap="none" dirty="0" smtClean="0"/>
              <a:t> </a:t>
            </a:r>
            <a:r>
              <a:rPr lang="hr-HR" cap="none" dirty="0" smtClean="0"/>
              <a:t/>
            </a:r>
            <a:br>
              <a:rPr lang="hr-HR" cap="none" dirty="0" smtClean="0"/>
            </a:br>
            <a:endParaRPr lang="hr-HR" sz="2600" cap="non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r-HR" dirty="0" smtClean="0"/>
              <a:t>Izv.prof.dr.sc. Zvonimir Klaić</a:t>
            </a:r>
            <a:endParaRPr lang="hr-H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531304" y="18864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Times New Roman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TEHNIČKI OPIS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6232426"/>
              </p:ext>
            </p:extLst>
          </p:nvPr>
        </p:nvGraphicFramePr>
        <p:xfrm>
          <a:off x="467544" y="2357438"/>
          <a:ext cx="8198840" cy="32318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Document" r:id="rId3" imgW="5975649" imgH="2140992" progId="Word.Document.12">
                  <p:embed/>
                </p:oleObj>
              </mc:Choice>
              <mc:Fallback>
                <p:oleObj name="Document" r:id="rId3" imgW="5975649" imgH="214099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4" y="2357438"/>
                        <a:ext cx="8198840" cy="323180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/>
          <p:cNvSpPr/>
          <p:nvPr/>
        </p:nvSpPr>
        <p:spPr>
          <a:xfrm>
            <a:off x="2650666" y="5678026"/>
            <a:ext cx="42393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Tehnički </a:t>
            </a:r>
            <a:r>
              <a:rPr lang="hr-HR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podaci </a:t>
            </a:r>
            <a:r>
              <a:rPr lang="hr-H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srednjenaponskog razvoda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898396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1916832"/>
            <a:ext cx="84249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U transformatorsku stanicu predviđena je ugradnja uljnog transformatora snage do 630 kVA sa ili bez konzervatora, koji ima izvedenu neutralnu točku na niskonaponskoj strani, a regulacija napona omogućena je u beznaponskom stanju, na strani višeg napona, ručno pomoću preklopke. </a:t>
            </a:r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U sljedećoj tablici prikazani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su </a:t>
            </a:r>
            <a:r>
              <a:rPr lang="hr-HR" sz="2400" b="1" dirty="0">
                <a:latin typeface="Times New Roman" pitchFamily="18" charset="0"/>
                <a:cs typeface="Times New Roman" pitchFamily="18" charset="0"/>
              </a:rPr>
              <a:t>tehnički </a:t>
            </a:r>
            <a:r>
              <a:rPr lang="hr-HR" sz="2400" b="1" dirty="0" smtClean="0">
                <a:latin typeface="Times New Roman" pitchFamily="18" charset="0"/>
                <a:cs typeface="Times New Roman" pitchFamily="18" charset="0"/>
              </a:rPr>
              <a:t>podaci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za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transformator.</a:t>
            </a:r>
            <a:endParaRPr lang="hr-H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1304" y="18864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Times New Roman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TEHNIČKI OPIS</a:t>
            </a:r>
          </a:p>
        </p:txBody>
      </p: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5039109"/>
              </p:ext>
            </p:extLst>
          </p:nvPr>
        </p:nvGraphicFramePr>
        <p:xfrm>
          <a:off x="899592" y="4594489"/>
          <a:ext cx="7416824" cy="22468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Document" r:id="rId3" imgW="5975649" imgH="1878183" progId="Word.Document.12">
                  <p:embed/>
                </p:oleObj>
              </mc:Choice>
              <mc:Fallback>
                <p:oleObj name="Document" r:id="rId3" imgW="5975649" imgH="1878183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899592" y="4594489"/>
                        <a:ext cx="7416824" cy="224686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8306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9768" y="1844824"/>
            <a:ext cx="84249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Transformator se ugrađuje u trafo komoru na nosače iznad dijela temeljne kade koja služi za </a:t>
            </a:r>
            <a:r>
              <a:rPr lang="hr-HR" sz="2400" b="1" dirty="0">
                <a:latin typeface="Times New Roman" pitchFamily="18" charset="0"/>
                <a:cs typeface="Times New Roman" pitchFamily="18" charset="0"/>
              </a:rPr>
              <a:t>prihvat ulja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koje bi eventualno moglo iscuriti. </a:t>
            </a:r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hr-H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Pristup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transformatoru je osiguran zasebnim vratima, a hlađenje prirodnom </a:t>
            </a:r>
            <a:r>
              <a:rPr lang="hr-HR" sz="2400" b="1" dirty="0">
                <a:latin typeface="Times New Roman" pitchFamily="18" charset="0"/>
                <a:cs typeface="Times New Roman" pitchFamily="18" charset="0"/>
              </a:rPr>
              <a:t>cirkulacijom zraka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kroz za to predviđene otvore na građevini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1304" y="18864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Times New Roman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TEHNIČKI OPIS</a:t>
            </a:r>
          </a:p>
        </p:txBody>
      </p:sp>
    </p:spTree>
    <p:extLst>
      <p:ext uri="{BB962C8B-B14F-4D97-AF65-F5344CB8AC3E}">
        <p14:creationId xmlns:p14="http://schemas.microsoft.com/office/powerpoint/2010/main" val="334045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3772" y="1594153"/>
            <a:ext cx="880272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Oprema niskonaponskog razvoda smještena je u sklopnom bloku proizvodnje „Končar“ tip 2NBO-10 SS pri čemu je predviđeno 10 </a:t>
            </a:r>
            <a:r>
              <a:rPr lang="hr-HR" sz="2400" b="1" dirty="0">
                <a:latin typeface="Times New Roman" pitchFamily="18" charset="0"/>
                <a:cs typeface="Times New Roman" pitchFamily="18" charset="0"/>
              </a:rPr>
              <a:t>niskonaponskih odlaza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, od čega je jedan predviđen za kompenzaciju. </a:t>
            </a:r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hr-H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Dimenzije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sklopnog bloka su 1200x450x(1950+110) mm. </a:t>
            </a:r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Sabirnice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su izvedene plosnatim bakrenim vodicima 3x(100x10)+(50x10)mm. </a:t>
            </a:r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Dovod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je smješten u gornjem dijelu stalka s vratima, a opremljen je niskonaponskom rastavnom sklopkom, strujnim mjernim transformatorima, bimetalnim ampermetrima sa pokazivačem maksimalne 15-minutne struje u svim fazama, voltmetrom sa preklopkom za mjerenje tri fazna i jednog linijskog napona, odvodnicima prenapona, te opremom za zaštitu i rasvjetu unutrašnjosti trafostanice.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1304" y="18864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Times New Roman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TEHNIČKI OPIS</a:t>
            </a:r>
          </a:p>
        </p:txBody>
      </p:sp>
    </p:spTree>
    <p:extLst>
      <p:ext uri="{BB962C8B-B14F-4D97-AF65-F5344CB8AC3E}">
        <p14:creationId xmlns:p14="http://schemas.microsoft.com/office/powerpoint/2010/main" val="311484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1916832"/>
            <a:ext cx="8424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U ovom dijelu sklopnog bloka predviđen je i prostor za kondenzatorsku bateriju za </a:t>
            </a:r>
            <a:r>
              <a:rPr lang="hr-HR" sz="2400" b="1" dirty="0">
                <a:latin typeface="Times New Roman" pitchFamily="18" charset="0"/>
              </a:rPr>
              <a:t>kompenzaciju</a:t>
            </a:r>
            <a:r>
              <a:rPr lang="hr-HR" sz="2400" dirty="0">
                <a:latin typeface="Times New Roman" pitchFamily="18" charset="0"/>
              </a:rPr>
              <a:t> jalove snage transformatora.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U </a:t>
            </a:r>
            <a:r>
              <a:rPr lang="hr-HR" sz="2400" dirty="0">
                <a:latin typeface="Times New Roman" pitchFamily="18" charset="0"/>
              </a:rPr>
              <a:t>donjem dijelu ormara je predviđen prostor za smještaj sabirnica </a:t>
            </a:r>
            <a:r>
              <a:rPr lang="hr-HR" sz="2400" b="1" dirty="0">
                <a:latin typeface="Times New Roman" pitchFamily="18" charset="0"/>
              </a:rPr>
              <a:t>neutralnog</a:t>
            </a:r>
            <a:r>
              <a:rPr lang="hr-HR" sz="2400" dirty="0">
                <a:latin typeface="Times New Roman" pitchFamily="18" charset="0"/>
              </a:rPr>
              <a:t> vodiča i </a:t>
            </a:r>
            <a:r>
              <a:rPr lang="hr-HR" sz="2400" b="1" dirty="0">
                <a:latin typeface="Times New Roman" pitchFamily="18" charset="0"/>
              </a:rPr>
              <a:t>zaštitnog</a:t>
            </a:r>
            <a:r>
              <a:rPr lang="hr-HR" sz="2400" dirty="0">
                <a:latin typeface="Times New Roman" pitchFamily="18" charset="0"/>
              </a:rPr>
              <a:t> vodiča.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Odvodi </a:t>
            </a:r>
            <a:r>
              <a:rPr lang="hr-HR" sz="2400" dirty="0">
                <a:latin typeface="Times New Roman" pitchFamily="18" charset="0"/>
              </a:rPr>
              <a:t>su smješteni u donjem dijelu sklopnog bloka, a realizirani su tropolnim osigurač-sklopkama vertikalne izvedbe koje su opremljene V </a:t>
            </a:r>
            <a:r>
              <a:rPr lang="hr-HR" sz="2400" dirty="0" smtClean="0">
                <a:latin typeface="Times New Roman" pitchFamily="18" charset="0"/>
              </a:rPr>
              <a:t>stezaljkama.</a:t>
            </a:r>
            <a:endParaRPr lang="hr-HR" sz="2400" dirty="0">
              <a:latin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1304" y="18864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Times New Roman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TEHNIČKI OPIS</a:t>
            </a:r>
          </a:p>
        </p:txBody>
      </p:sp>
    </p:spTree>
    <p:extLst>
      <p:ext uri="{BB962C8B-B14F-4D97-AF65-F5344CB8AC3E}">
        <p14:creationId xmlns:p14="http://schemas.microsoft.com/office/powerpoint/2010/main" val="4171862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1916832"/>
            <a:ext cx="8424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Za mjerenje potrošnje električne energije za potrošača „Drvoprerada“ predviđen je </a:t>
            </a:r>
            <a:r>
              <a:rPr lang="hr-HR" sz="2400" b="1" dirty="0" smtClean="0">
                <a:latin typeface="Times New Roman" pitchFamily="18" charset="0"/>
                <a:cs typeface="Times New Roman" pitchFamily="18" charset="0"/>
              </a:rPr>
              <a:t>posebni ormar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koji je smješten na zid trafostanice. </a:t>
            </a:r>
          </a:p>
          <a:p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Mjerna garnitura je određena prema </a:t>
            </a:r>
            <a:r>
              <a:rPr lang="hr-HR" sz="2400" b="1" dirty="0" smtClean="0">
                <a:latin typeface="Times New Roman" pitchFamily="18" charset="0"/>
                <a:cs typeface="Times New Roman" pitchFamily="18" charset="0"/>
              </a:rPr>
              <a:t>elektroenergetskoj suglasnosti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, a u skladu s </a:t>
            </a:r>
            <a:r>
              <a:rPr lang="hr-HR" sz="2400" b="1" dirty="0" smtClean="0">
                <a:latin typeface="Times New Roman" pitchFamily="18" charset="0"/>
                <a:cs typeface="Times New Roman" pitchFamily="18" charset="0"/>
              </a:rPr>
              <a:t>Tehničkim uvjetima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za mjernu opremu na obračunskom mjernom mjestu na niskom i srednjem naponu, u kategoriji brojila „ostali na 0,4 kV“ te poluizravno mjerenje.</a:t>
            </a:r>
          </a:p>
          <a:p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Tarifni model potrošača je „crveni“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1304" y="18864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Times New Roman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TEHNIČKI OPIS</a:t>
            </a:r>
          </a:p>
        </p:txBody>
      </p:sp>
    </p:spTree>
    <p:extLst>
      <p:ext uri="{BB962C8B-B14F-4D97-AF65-F5344CB8AC3E}">
        <p14:creationId xmlns:p14="http://schemas.microsoft.com/office/powerpoint/2010/main" val="3025401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TEHNIČKI OPIS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24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 smtClean="0">
                <a:latin typeface="Times New Roman" pitchFamily="18" charset="0"/>
              </a:rPr>
              <a:t>Tarifni model </a:t>
            </a:r>
            <a:r>
              <a:rPr lang="hr-HR" sz="2400" dirty="0" smtClean="0">
                <a:solidFill>
                  <a:srgbClr val="FF0000"/>
                </a:solidFill>
                <a:latin typeface="Times New Roman" pitchFamily="18" charset="0"/>
              </a:rPr>
              <a:t>Crveni</a:t>
            </a: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odnosi </a:t>
            </a:r>
            <a:r>
              <a:rPr lang="hr-HR" sz="2400" dirty="0">
                <a:latin typeface="Times New Roman" pitchFamily="18" charset="0"/>
              </a:rPr>
              <a:t>se na korisnike mreže s priključnom snagom većom od 20 kW i sadrži tarifne stavke za sljedeće tarifne elemente</a:t>
            </a:r>
            <a:r>
              <a:rPr lang="hr-HR" sz="2400" dirty="0" smtClean="0">
                <a:latin typeface="Times New Roman" pitchFamily="18" charset="0"/>
              </a:rPr>
              <a:t>:</a:t>
            </a:r>
          </a:p>
          <a:p>
            <a:endParaRPr lang="hr-HR" sz="2400" dirty="0">
              <a:latin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>
                <a:latin typeface="Times New Roman" pitchFamily="18" charset="0"/>
              </a:rPr>
              <a:t>radna energija po višoj dnevnoj tarifi (kn/kWh),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>
                <a:latin typeface="Times New Roman" pitchFamily="18" charset="0"/>
              </a:rPr>
              <a:t>radna energija po nižoj dnevnoj tarifi (kn/kWh),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>
                <a:latin typeface="Times New Roman" pitchFamily="18" charset="0"/>
              </a:rPr>
              <a:t>obračunska vršna radna snaga (kn/kW),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>
                <a:latin typeface="Times New Roman" pitchFamily="18" charset="0"/>
              </a:rPr>
              <a:t>prekomjerna jalova energija (kn/kvarh) 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>
                <a:latin typeface="Times New Roman" pitchFamily="18" charset="0"/>
              </a:rPr>
              <a:t>naknada za obračunsko mjerno mjesto (kn/mj).</a:t>
            </a:r>
          </a:p>
        </p:txBody>
      </p:sp>
    </p:spTree>
    <p:extLst>
      <p:ext uri="{BB962C8B-B14F-4D97-AF65-F5344CB8AC3E}">
        <p14:creationId xmlns:p14="http://schemas.microsoft.com/office/powerpoint/2010/main" val="3542882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TEHNIČKI OPIS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24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Za mjerenje električne energije i snage predviđeni su uređaji sljedećih karakteristika, prema [1]:</a:t>
            </a:r>
          </a:p>
          <a:p>
            <a:endParaRPr lang="hr-HR" sz="2400" dirty="0">
              <a:latin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trofazno </a:t>
            </a:r>
            <a:r>
              <a:rPr lang="hr-HR" sz="2400" dirty="0">
                <a:latin typeface="Times New Roman" pitchFamily="18" charset="0"/>
              </a:rPr>
              <a:t>trosustavno kombi brojilo radne energije razreda točnosti 1, 3x230/400 V, 5 A </a:t>
            </a:r>
            <a:r>
              <a:rPr lang="hr-HR" sz="2400" dirty="0" smtClean="0">
                <a:latin typeface="Times New Roman" pitchFamily="18" charset="0"/>
              </a:rPr>
              <a:t>s mjerenjem </a:t>
            </a:r>
            <a:r>
              <a:rPr lang="hr-HR" sz="2400" dirty="0">
                <a:latin typeface="Times New Roman" pitchFamily="18" charset="0"/>
              </a:rPr>
              <a:t>snage,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trofazno </a:t>
            </a:r>
            <a:r>
              <a:rPr lang="hr-HR" sz="2400" dirty="0">
                <a:latin typeface="Times New Roman" pitchFamily="18" charset="0"/>
              </a:rPr>
              <a:t>trosustavno kombi brojilo jalove energije razreda točnosti 3 ili bolje, 3x230/400 V, 5A,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tarifni </a:t>
            </a:r>
            <a:r>
              <a:rPr lang="hr-HR" sz="2400" dirty="0">
                <a:latin typeface="Times New Roman" pitchFamily="18" charset="0"/>
              </a:rPr>
              <a:t>uređaj,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uređaj </a:t>
            </a:r>
            <a:r>
              <a:rPr lang="hr-HR" sz="2400" dirty="0">
                <a:latin typeface="Times New Roman" pitchFamily="18" charset="0"/>
              </a:rPr>
              <a:t>za prijenos pohranjenih mjernih podataka 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strujni </a:t>
            </a:r>
            <a:r>
              <a:rPr lang="hr-HR" sz="2400" dirty="0">
                <a:latin typeface="Times New Roman" pitchFamily="18" charset="0"/>
              </a:rPr>
              <a:t>mjerni transformatori 0,4 kV; kl= 0,5; Fs= 5; 600/5 A.</a:t>
            </a:r>
          </a:p>
        </p:txBody>
      </p:sp>
    </p:spTree>
    <p:extLst>
      <p:ext uri="{BB962C8B-B14F-4D97-AF65-F5344CB8AC3E}">
        <p14:creationId xmlns:p14="http://schemas.microsoft.com/office/powerpoint/2010/main" val="189869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TEHNIČKI OPIS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249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Za mjernu garnituru potrebno je ugraditi brojilo tip MT851 T1 A41R52 V7.2L10.1 M2 K013 Z2 400V, 5A + </a:t>
            </a:r>
            <a:r>
              <a:rPr lang="hr-HR" sz="2400" dirty="0" smtClean="0">
                <a:latin typeface="Times New Roman" pitchFamily="18" charset="0"/>
              </a:rPr>
              <a:t>P2CA GSM+ANTENA </a:t>
            </a:r>
            <a:r>
              <a:rPr lang="hr-HR" sz="2400" dirty="0">
                <a:latin typeface="Times New Roman" pitchFamily="18" charset="0"/>
              </a:rPr>
              <a:t>ZA GSM, proizvodnje „ISKRA“ ili brojilo istih karakteristika nekog drugog proizvođača.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Mjerna </a:t>
            </a:r>
            <a:r>
              <a:rPr lang="hr-HR" sz="2400" dirty="0">
                <a:latin typeface="Times New Roman" pitchFamily="18" charset="0"/>
              </a:rPr>
              <a:t>garnitura se postavlja u trafostanicu u posebni mjerni ormar, prema [1].</a:t>
            </a:r>
          </a:p>
        </p:txBody>
      </p:sp>
    </p:spTree>
    <p:extLst>
      <p:ext uri="{BB962C8B-B14F-4D97-AF65-F5344CB8AC3E}">
        <p14:creationId xmlns:p14="http://schemas.microsoft.com/office/powerpoint/2010/main" val="61185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TEHNIČKI OPIS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73112" y="1628800"/>
            <a:ext cx="842493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Za zaštitu </a:t>
            </a:r>
            <a:r>
              <a:rPr lang="hr-HR" sz="2400" dirty="0" smtClean="0">
                <a:latin typeface="Times New Roman" pitchFamily="18" charset="0"/>
              </a:rPr>
              <a:t>transformatora u </a:t>
            </a:r>
            <a:r>
              <a:rPr lang="hr-HR" sz="2400" dirty="0">
                <a:latin typeface="Times New Roman" pitchFamily="18" charset="0"/>
              </a:rPr>
              <a:t>ovoj tipskoj distributivnoj transformatorskoj stanici je predviđena mogućnost ugradnje direktne termičke zaštite od preopterećenja pomoću termo-protektora ugrađenog u poklopcu transformatora, u području najtoplijeg ulja. </a:t>
            </a:r>
            <a:endParaRPr lang="hr-HR" sz="2400" dirty="0" smtClean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Direktna </a:t>
            </a:r>
            <a:r>
              <a:rPr lang="hr-HR" sz="2400" dirty="0">
                <a:latin typeface="Times New Roman" pitchFamily="18" charset="0"/>
              </a:rPr>
              <a:t>termička zaštita od preopterećenja pomoću termo-protektora djeluje kod temperatura u dva stupnja, kako slijedi, prema [1]:</a:t>
            </a:r>
          </a:p>
          <a:p>
            <a:endParaRPr lang="hr-HR" sz="2400" dirty="0">
              <a:latin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I </a:t>
            </a:r>
            <a:r>
              <a:rPr lang="hr-HR" sz="2400" dirty="0">
                <a:latin typeface="Times New Roman" pitchFamily="18" charset="0"/>
              </a:rPr>
              <a:t>stupanj 358,15 K (85°C) daje impuls za iskapčanje rastavne sklopke (upozoravajući),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II </a:t>
            </a:r>
            <a:r>
              <a:rPr lang="hr-HR" sz="2400" dirty="0">
                <a:latin typeface="Times New Roman" pitchFamily="18" charset="0"/>
              </a:rPr>
              <a:t>stupanj 368,15 K (95°C) daje impuls za konačno iskapčanje rastavne sklopke.</a:t>
            </a:r>
          </a:p>
        </p:txBody>
      </p:sp>
    </p:spTree>
    <p:extLst>
      <p:ext uri="{BB962C8B-B14F-4D97-AF65-F5344CB8AC3E}">
        <p14:creationId xmlns:p14="http://schemas.microsoft.com/office/powerpoint/2010/main" val="339325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TS 10/0,4 kV Darda 19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249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TS 10(20)/0,4 kV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Darda 19, Drvoprerada </a:t>
            </a:r>
          </a:p>
          <a:p>
            <a:pPr lvl="0"/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Trebala bi biti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smještena na jugoistočnom dijelu katastarske čestice 291/2 u katastarskoj općini Darda, uz postojeći put kojega predstavlja ulica paralelna sa željezničkom prugom Osijek – Beli Manastir. </a:t>
            </a:r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Također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, podrazumijeva se i kabelski dalekovod KB 10(20) kV Darda koji se sastoji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od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dva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dijela.</a:t>
            </a:r>
            <a:endParaRPr lang="hr-H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38064" y="5615285"/>
            <a:ext cx="8424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Trafostanica je prijenosnog omjera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10(20)/0,4 kV, snage 1000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kVA dimenzija: dužina 4,20 m, širina 2,20 m i visina 3,10 m iznad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tla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TEHNIČKI OPIS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9512" y="1556792"/>
            <a:ext cx="860953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Stupanj zaštite (I i II) se određuje pomoću jednopolne preklopke s dva položaja ugrađene u niskonaponskom ormariću.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Ukoliko </a:t>
            </a:r>
            <a:r>
              <a:rPr lang="hr-HR" sz="2400" dirty="0">
                <a:latin typeface="Times New Roman" pitchFamily="18" charset="0"/>
              </a:rPr>
              <a:t>se u trafostanicu ugradi transformator sa konzervatorom, tada će transformator od unutarnjih kvarova štititi plinski relej.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Navedene </a:t>
            </a:r>
            <a:r>
              <a:rPr lang="hr-HR" sz="2400" dirty="0">
                <a:latin typeface="Times New Roman" pitchFamily="18" charset="0"/>
              </a:rPr>
              <a:t>zaštite djeluju na isklop rastavne sklopke u transformatorskom polju na SN strani.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Svi </a:t>
            </a:r>
            <a:r>
              <a:rPr lang="hr-HR" sz="2400" dirty="0">
                <a:latin typeface="Times New Roman" pitchFamily="18" charset="0"/>
              </a:rPr>
              <a:t>niskonaponski izvodi zaštićeni su od kratkog spoja visokoučinskim osiguračima.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Pomoćni </a:t>
            </a:r>
            <a:r>
              <a:rPr lang="hr-HR" sz="2400" dirty="0">
                <a:latin typeface="Times New Roman" pitchFamily="18" charset="0"/>
              </a:rPr>
              <a:t>strujni krugovi zaštićeni su od kratkog spoja osiguračima tipa D s rastalnim ulošcima, prema [1].</a:t>
            </a:r>
          </a:p>
        </p:txBody>
      </p:sp>
    </p:spTree>
    <p:extLst>
      <p:ext uri="{BB962C8B-B14F-4D97-AF65-F5344CB8AC3E}">
        <p14:creationId xmlns:p14="http://schemas.microsoft.com/office/powerpoint/2010/main" val="2518582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TEHNIČKI OPIS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512" y="1556792"/>
            <a:ext cx="860953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>
                <a:latin typeface="Times New Roman" pitchFamily="18" charset="0"/>
              </a:rPr>
              <a:t>Zaštita od prenapona </a:t>
            </a:r>
            <a:r>
              <a:rPr lang="hr-HR" sz="2400" dirty="0">
                <a:latin typeface="Times New Roman" pitchFamily="18" charset="0"/>
              </a:rPr>
              <a:t>– na niskonaponskoj strani, u niskonaponskom sklopnom bloku, predviđena su tri ventilna odvodnika prenapona 0,5 kV, 5 kA koji štite ugrađenu NN opremu i transformator od atmosferskih i sklopnih prenapona, </a:t>
            </a:r>
            <a:r>
              <a:rPr lang="hr-HR" sz="2400" dirty="0" smtClean="0">
                <a:latin typeface="Times New Roman" pitchFamily="18" charset="0"/>
              </a:rPr>
              <a:t>[</a:t>
            </a:r>
            <a:r>
              <a:rPr lang="hr-HR" sz="2400" dirty="0">
                <a:latin typeface="Times New Roman" pitchFamily="18" charset="0"/>
              </a:rPr>
              <a:t>1</a:t>
            </a:r>
            <a:r>
              <a:rPr lang="hr-HR" sz="2400" dirty="0" smtClean="0">
                <a:latin typeface="Times New Roman" pitchFamily="18" charset="0"/>
              </a:rPr>
              <a:t>].</a:t>
            </a: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Mjerenje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napona je predviđeno na strani niskog napona voltmetrom 0-500 V preko voltmetarske preklopke koja omogućava izbor mjerenja tri fazna i jednog linijskog napona. </a:t>
            </a: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Mjerenje 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opterećenja transformatora predviđeno je na NN strani sa tri bimetalna ampermetra koji imaju skalu 0-6 A, </a:t>
            </a:r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pokazivačem </a:t>
            </a:r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 min 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maksimalne struje. </a:t>
            </a: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Ampermetri 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 priključeni preko strujnih mjernih transformatora nazivne sekundarne struje 5A.</a:t>
            </a:r>
          </a:p>
        </p:txBody>
      </p:sp>
    </p:spTree>
    <p:extLst>
      <p:ext uri="{BB962C8B-B14F-4D97-AF65-F5344CB8AC3E}">
        <p14:creationId xmlns:p14="http://schemas.microsoft.com/office/powerpoint/2010/main" val="4202175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TEHNIČKI OPIS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4108" y="1585397"/>
            <a:ext cx="84249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>
                <a:latin typeface="Times New Roman" pitchFamily="18" charset="0"/>
              </a:rPr>
              <a:t>Spoj između transformatora i SN sklopnog bloka</a:t>
            </a:r>
            <a:r>
              <a:rPr lang="hr-HR" sz="2400" dirty="0">
                <a:latin typeface="Times New Roman" pitchFamily="18" charset="0"/>
              </a:rPr>
              <a:t> izvodi se kabelom XHE 49-A 3x(1x70/16 mm2) 12/20 kV.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b="1" dirty="0" smtClean="0">
                <a:latin typeface="Times New Roman" pitchFamily="18" charset="0"/>
              </a:rPr>
              <a:t>Spoj </a:t>
            </a:r>
            <a:r>
              <a:rPr lang="hr-HR" sz="2400" b="1" dirty="0">
                <a:latin typeface="Times New Roman" pitchFamily="18" charset="0"/>
              </a:rPr>
              <a:t>kabela sa srednjenaponskim sklopnim blokom </a:t>
            </a:r>
            <a:r>
              <a:rPr lang="hr-HR" sz="2400" dirty="0">
                <a:latin typeface="Times New Roman" pitchFamily="18" charset="0"/>
              </a:rPr>
              <a:t>izvodi se s kabelskim završecima tip POLT-24D/1XI-L16A i T-adapterima RIGS 5123 „Raychem“. </a:t>
            </a:r>
            <a:endParaRPr lang="hr-HR" sz="2400" dirty="0" smtClean="0">
              <a:latin typeface="Times New Roman" pitchFamily="18" charset="0"/>
            </a:endParaRPr>
          </a:p>
          <a:p>
            <a:r>
              <a:rPr lang="hr-HR" sz="2400" b="1" dirty="0" smtClean="0">
                <a:latin typeface="Times New Roman" pitchFamily="18" charset="0"/>
              </a:rPr>
              <a:t>Spoj </a:t>
            </a:r>
            <a:r>
              <a:rPr lang="hr-HR" sz="2400" b="1" dirty="0">
                <a:latin typeface="Times New Roman" pitchFamily="18" charset="0"/>
              </a:rPr>
              <a:t>kabela s transformatorom </a:t>
            </a:r>
            <a:r>
              <a:rPr lang="hr-HR" sz="2400" dirty="0">
                <a:latin typeface="Times New Roman" pitchFamily="18" charset="0"/>
              </a:rPr>
              <a:t>10(20)70,4 kV izvodi se kutnim adapterima tip RSES 5227 „Raychem</a:t>
            </a:r>
            <a:r>
              <a:rPr lang="hr-HR" sz="2400" dirty="0" smtClean="0">
                <a:latin typeface="Times New Roman" pitchFamily="18" charset="0"/>
              </a:rPr>
              <a:t>“.</a:t>
            </a: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b="1" dirty="0" smtClean="0">
                <a:latin typeface="Times New Roman" pitchFamily="18" charset="0"/>
              </a:rPr>
              <a:t>Spoj </a:t>
            </a:r>
            <a:r>
              <a:rPr lang="hr-HR" sz="2400" b="1" dirty="0">
                <a:latin typeface="Times New Roman" pitchFamily="18" charset="0"/>
              </a:rPr>
              <a:t>između transformatora i NN sklopnog bloka </a:t>
            </a:r>
            <a:r>
              <a:rPr lang="hr-HR" sz="2400" dirty="0">
                <a:latin typeface="Times New Roman" pitchFamily="18" charset="0"/>
              </a:rPr>
              <a:t>izvodi se izoliranim jednožilnim vodovima 3x(P/FT 1x150 mm2) za fazne vodice i 2x(P/FT 1x150 mm2) za neutralni vodič. Alternativno, priključak se može izvesti plosnatim sabirnicama ECu 3x(100x10mm) za fazne i ECu 50x10mm za neutralni vodič, </a:t>
            </a:r>
            <a:r>
              <a:rPr lang="hr-HR" sz="2400" dirty="0" smtClean="0">
                <a:latin typeface="Times New Roman" pitchFamily="18" charset="0"/>
              </a:rPr>
              <a:t>[</a:t>
            </a:r>
            <a:r>
              <a:rPr lang="hr-HR" sz="2400" dirty="0">
                <a:latin typeface="Times New Roman" pitchFamily="18" charset="0"/>
              </a:rPr>
              <a:t>1].</a:t>
            </a:r>
          </a:p>
        </p:txBody>
      </p:sp>
    </p:spTree>
    <p:extLst>
      <p:ext uri="{BB962C8B-B14F-4D97-AF65-F5344CB8AC3E}">
        <p14:creationId xmlns:p14="http://schemas.microsoft.com/office/powerpoint/2010/main" val="1336292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TEHNIČKI OPIS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64096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Svi metalni dijelovi transformatorske stanice koji u ispravnom pogonu nisu pod naponom međusobno se povezuju i spajaju na </a:t>
            </a:r>
            <a:r>
              <a:rPr lang="hr-HR" sz="2400" b="1" dirty="0">
                <a:latin typeface="Times New Roman" pitchFamily="18" charset="0"/>
              </a:rPr>
              <a:t>uzemljenje</a:t>
            </a:r>
            <a:r>
              <a:rPr lang="hr-HR" sz="2400" dirty="0" smtClean="0">
                <a:latin typeface="Times New Roman" pitchFamily="18" charset="0"/>
              </a:rPr>
              <a:t>.</a:t>
            </a:r>
          </a:p>
          <a:p>
            <a:r>
              <a:rPr lang="hr-HR" sz="2400" dirty="0" smtClean="0">
                <a:latin typeface="Times New Roman" pitchFamily="18" charset="0"/>
              </a:rPr>
              <a:t>Otpor </a:t>
            </a:r>
            <a:r>
              <a:rPr lang="hr-HR" sz="2400" dirty="0">
                <a:latin typeface="Times New Roman" pitchFamily="18" charset="0"/>
              </a:rPr>
              <a:t>rasprostiranja uzemljenja mora biti u dozvoljenim granicama, tako da napon dodira i koraka uslijed struje zemljospoja bude ispod propisanih vrijednosti</a:t>
            </a:r>
            <a:r>
              <a:rPr lang="hr-HR" sz="2400" dirty="0" smtClean="0">
                <a:latin typeface="Times New Roman" pitchFamily="18" charset="0"/>
              </a:rPr>
              <a:t>.</a:t>
            </a:r>
          </a:p>
          <a:p>
            <a:r>
              <a:rPr lang="hr-HR" sz="2400" dirty="0" smtClean="0">
                <a:latin typeface="Times New Roman" pitchFamily="18" charset="0"/>
              </a:rPr>
              <a:t>U </a:t>
            </a:r>
            <a:r>
              <a:rPr lang="hr-HR" sz="2400" dirty="0">
                <a:latin typeface="Times New Roman" pitchFamily="18" charset="0"/>
              </a:rPr>
              <a:t>transformatorskoj stanici, na </a:t>
            </a:r>
            <a:r>
              <a:rPr lang="hr-HR" sz="2400" b="1" dirty="0">
                <a:latin typeface="Times New Roman" pitchFamily="18" charset="0"/>
              </a:rPr>
              <a:t>zaštitno uzemljenje </a:t>
            </a:r>
            <a:r>
              <a:rPr lang="hr-HR" sz="2400" dirty="0">
                <a:latin typeface="Times New Roman" pitchFamily="18" charset="0"/>
              </a:rPr>
              <a:t>bit će spojeni svi metalni dijelovi visokonaponskih i niskonaponskih naprava, kućište energetskog transformatora i odvodnici prenapona. </a:t>
            </a:r>
            <a:endParaRPr lang="hr-HR" sz="2400" dirty="0" smtClean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Svi </a:t>
            </a:r>
            <a:r>
              <a:rPr lang="hr-HR" sz="2400" dirty="0">
                <a:latin typeface="Times New Roman" pitchFamily="18" charset="0"/>
              </a:rPr>
              <a:t>navedeni dijelovi postrojenja bit će spojeni na metalni dio transformatorske stanice i sa sabirnicom </a:t>
            </a:r>
            <a:r>
              <a:rPr lang="hr-HR" sz="2400" b="1" dirty="0">
                <a:latin typeface="Times New Roman" pitchFamily="18" charset="0"/>
              </a:rPr>
              <a:t>zaštitnog vodiča</a:t>
            </a:r>
            <a:r>
              <a:rPr lang="hr-HR" sz="2400" dirty="0">
                <a:latin typeface="Times New Roman" pitchFamily="18" charset="0"/>
              </a:rPr>
              <a:t>, </a:t>
            </a:r>
            <a:r>
              <a:rPr lang="hr-HR" sz="2400" dirty="0" smtClean="0">
                <a:latin typeface="Times New Roman" pitchFamily="18" charset="0"/>
              </a:rPr>
              <a:t>[</a:t>
            </a:r>
            <a:r>
              <a:rPr lang="hr-HR" sz="2400" dirty="0">
                <a:latin typeface="Times New Roman" pitchFamily="18" charset="0"/>
              </a:rPr>
              <a:t>1].</a:t>
            </a:r>
          </a:p>
        </p:txBody>
      </p:sp>
    </p:spTree>
    <p:extLst>
      <p:ext uri="{BB962C8B-B14F-4D97-AF65-F5344CB8AC3E}">
        <p14:creationId xmlns:p14="http://schemas.microsoft.com/office/powerpoint/2010/main" val="104390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TEHNIČKI OPIS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1772816"/>
            <a:ext cx="84249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>
                <a:latin typeface="Times New Roman" pitchFamily="18" charset="0"/>
              </a:rPr>
              <a:t>Zaštitni uzemljivač </a:t>
            </a:r>
            <a:r>
              <a:rPr lang="hr-HR" sz="2400" dirty="0">
                <a:latin typeface="Times New Roman" pitchFamily="18" charset="0"/>
              </a:rPr>
              <a:t>se izvodi u obliku prstena unutar temelja TS na koji se vezane sve armature kućišta i sve metalne konstrukcije.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Ovaj </a:t>
            </a:r>
            <a:r>
              <a:rPr lang="hr-HR" sz="2400" dirty="0">
                <a:latin typeface="Times New Roman" pitchFamily="18" charset="0"/>
              </a:rPr>
              <a:t>prsten vezan je preko dva mjerna spoja na </a:t>
            </a:r>
            <a:r>
              <a:rPr lang="hr-HR" sz="2400" b="1" dirty="0">
                <a:latin typeface="Times New Roman" pitchFamily="18" charset="0"/>
              </a:rPr>
              <a:t>vanjski uzemljivač</a:t>
            </a:r>
            <a:r>
              <a:rPr lang="hr-HR" sz="2400" dirty="0">
                <a:latin typeface="Times New Roman" pitchFamily="18" charset="0"/>
              </a:rPr>
              <a:t>, koji se kod kompaktne betonske transformatorske stanice izvodi čeličnom pocinčanom trakom 25x4 mm u obliku jednog prstena.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Traku </a:t>
            </a:r>
            <a:r>
              <a:rPr lang="hr-HR" sz="2400" dirty="0">
                <a:latin typeface="Times New Roman" pitchFamily="18" charset="0"/>
              </a:rPr>
              <a:t>treba položiti oko transformatorske stanice na dubinu najmanje 0,5 m i to sječimice.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Udaljenost </a:t>
            </a:r>
            <a:r>
              <a:rPr lang="hr-HR" sz="2400" dirty="0">
                <a:latin typeface="Times New Roman" pitchFamily="18" charset="0"/>
              </a:rPr>
              <a:t>prvog prstena trake od temelja TS treba iznositi 1,0 m. </a:t>
            </a:r>
          </a:p>
        </p:txBody>
      </p:sp>
    </p:spTree>
    <p:extLst>
      <p:ext uri="{BB962C8B-B14F-4D97-AF65-F5344CB8AC3E}">
        <p14:creationId xmlns:p14="http://schemas.microsoft.com/office/powerpoint/2010/main" val="3372326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TEHNIČKI OPIS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249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U slučaju potrebe za </a:t>
            </a:r>
            <a:r>
              <a:rPr lang="hr-HR" sz="2400" b="1" dirty="0">
                <a:latin typeface="Times New Roman" pitchFamily="18" charset="0"/>
              </a:rPr>
              <a:t>manjim otporom rasprostiranja </a:t>
            </a:r>
            <a:r>
              <a:rPr lang="hr-HR" sz="2400" dirty="0">
                <a:latin typeface="Times New Roman" pitchFamily="18" charset="0"/>
              </a:rPr>
              <a:t>ili kod veće vrijednosti </a:t>
            </a:r>
            <a:r>
              <a:rPr lang="hr-HR" sz="2400" b="1" dirty="0">
                <a:latin typeface="Times New Roman" pitchFamily="18" charset="0"/>
              </a:rPr>
              <a:t>specifičnog otpora tla</a:t>
            </a:r>
            <a:r>
              <a:rPr lang="hr-HR" sz="2400" dirty="0">
                <a:latin typeface="Times New Roman" pitchFamily="18" charset="0"/>
              </a:rPr>
              <a:t>, uzemljivač treba izvesti prema proračunu u posebnom separatu, dodavanjem krakova duzine </a:t>
            </a:r>
            <a:r>
              <a:rPr lang="hr-HR" sz="2400" dirty="0" smtClean="0">
                <a:latin typeface="Times New Roman" pitchFamily="18" charset="0"/>
              </a:rPr>
              <a:t>10 m </a:t>
            </a:r>
            <a:r>
              <a:rPr lang="hr-HR" sz="2400" dirty="0">
                <a:latin typeface="Times New Roman" pitchFamily="18" charset="0"/>
              </a:rPr>
              <a:t>međusobno usmjerenih na suprotne strane, ali tako da kut između dva susjedna ne bude manji od 60°.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Ukoliko </a:t>
            </a:r>
            <a:r>
              <a:rPr lang="hr-HR" sz="2400" dirty="0">
                <a:latin typeface="Times New Roman" pitchFamily="18" charset="0"/>
              </a:rPr>
              <a:t>se u blizini transformatorske stanice nalaze drugi uzemljivači koji mogu utjecati na smanjenje ukupnog otpora, </a:t>
            </a:r>
            <a:r>
              <a:rPr lang="hr-HR" sz="2400" b="1" dirty="0">
                <a:latin typeface="Times New Roman" pitchFamily="18" charset="0"/>
              </a:rPr>
              <a:t>potrebno ih je spojiti </a:t>
            </a:r>
            <a:r>
              <a:rPr lang="hr-HR" sz="2400" dirty="0" smtClean="0">
                <a:latin typeface="Times New Roman" pitchFamily="18" charset="0"/>
              </a:rPr>
              <a:t>s </a:t>
            </a:r>
            <a:r>
              <a:rPr lang="hr-HR" sz="2400" dirty="0">
                <a:latin typeface="Times New Roman" pitchFamily="18" charset="0"/>
              </a:rPr>
              <a:t>uzemljivačem transformatorske stanice</a:t>
            </a:r>
            <a:r>
              <a:rPr lang="hr-HR" sz="2400" dirty="0" smtClean="0">
                <a:latin typeface="Times New Roman" pitchFamily="18" charset="0"/>
              </a:rPr>
              <a:t>.</a:t>
            </a: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Prije </a:t>
            </a:r>
            <a:r>
              <a:rPr lang="hr-HR" sz="2400" dirty="0">
                <a:latin typeface="Times New Roman" pitchFamily="18" charset="0"/>
              </a:rPr>
              <a:t>puštanja u pogon transformatorske stanice potrebno je izmjeriti otpor zaštitnog uzemljenja, </a:t>
            </a:r>
            <a:r>
              <a:rPr lang="hr-HR" sz="2400" dirty="0" smtClean="0">
                <a:latin typeface="Times New Roman" pitchFamily="18" charset="0"/>
              </a:rPr>
              <a:t>[</a:t>
            </a:r>
            <a:r>
              <a:rPr lang="hr-HR" sz="2400" dirty="0">
                <a:latin typeface="Times New Roman" pitchFamily="18" charset="0"/>
              </a:rPr>
              <a:t>1].</a:t>
            </a:r>
          </a:p>
        </p:txBody>
      </p:sp>
    </p:spTree>
    <p:extLst>
      <p:ext uri="{BB962C8B-B14F-4D97-AF65-F5344CB8AC3E}">
        <p14:creationId xmlns:p14="http://schemas.microsoft.com/office/powerpoint/2010/main" val="23400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TEHNIČKI OPIS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38956" y="1628800"/>
            <a:ext cx="842493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Za slučaj obavljanja radova ili hitnih intervencija noću, transformatorska stanica ima predviđenu vlastitu </a:t>
            </a:r>
            <a:r>
              <a:rPr lang="hr-HR" sz="2400" b="1" dirty="0">
                <a:latin typeface="Times New Roman" pitchFamily="18" charset="0"/>
              </a:rPr>
              <a:t>instalaciju rasvjete</a:t>
            </a:r>
            <a:r>
              <a:rPr lang="hr-HR" sz="2400" dirty="0">
                <a:latin typeface="Times New Roman" pitchFamily="18" charset="0"/>
              </a:rPr>
              <a:t> 230 V, 50 Hz </a:t>
            </a:r>
            <a:r>
              <a:rPr lang="hr-HR" sz="2400" dirty="0" smtClean="0">
                <a:latin typeface="Times New Roman" pitchFamily="18" charset="0"/>
              </a:rPr>
              <a:t>s </a:t>
            </a:r>
            <a:r>
              <a:rPr lang="hr-HR" sz="2400" dirty="0">
                <a:latin typeface="Times New Roman" pitchFamily="18" charset="0"/>
              </a:rPr>
              <a:t>tri žarulje po 60W. </a:t>
            </a:r>
            <a:endParaRPr lang="hr-HR" sz="2400" dirty="0" smtClean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Dvije </a:t>
            </a:r>
            <a:r>
              <a:rPr lang="hr-HR" sz="2400" dirty="0">
                <a:latin typeface="Times New Roman" pitchFamily="18" charset="0"/>
              </a:rPr>
              <a:t>žarulje se nalaze u dijelu sa srednjenaponskim i niskonaponskim blokom, a jedna u transformatorskoj komori</a:t>
            </a:r>
            <a:r>
              <a:rPr lang="hr-HR" sz="2400" dirty="0" smtClean="0">
                <a:latin typeface="Times New Roman" pitchFamily="18" charset="0"/>
              </a:rPr>
              <a:t>.</a:t>
            </a:r>
          </a:p>
          <a:p>
            <a:r>
              <a:rPr lang="hr-HR" sz="2400" dirty="0" smtClean="0">
                <a:latin typeface="Times New Roman" pitchFamily="18" charset="0"/>
              </a:rPr>
              <a:t>Rasvjeta </a:t>
            </a:r>
            <a:r>
              <a:rPr lang="hr-HR" sz="2400" dirty="0">
                <a:latin typeface="Times New Roman" pitchFamily="18" charset="0"/>
              </a:rPr>
              <a:t>se uključuje putem zidnog </a:t>
            </a:r>
            <a:r>
              <a:rPr lang="hr-HR" sz="2400" b="1" dirty="0">
                <a:latin typeface="Times New Roman" pitchFamily="18" charset="0"/>
              </a:rPr>
              <a:t>prekidača</a:t>
            </a:r>
            <a:r>
              <a:rPr lang="hr-HR" sz="2400" dirty="0">
                <a:latin typeface="Times New Roman" pitchFamily="18" charset="0"/>
              </a:rPr>
              <a:t>. </a:t>
            </a:r>
            <a:endParaRPr lang="hr-HR" sz="2400" dirty="0" smtClean="0">
              <a:latin typeface="Times New Roman" pitchFamily="18" charset="0"/>
            </a:endParaRPr>
          </a:p>
          <a:p>
            <a:r>
              <a:rPr lang="hr-HR" sz="2400" b="1" dirty="0" smtClean="0">
                <a:latin typeface="Times New Roman" pitchFamily="18" charset="0"/>
              </a:rPr>
              <a:t>Jednofazna </a:t>
            </a:r>
            <a:r>
              <a:rPr lang="hr-HR" sz="2400" b="1" dirty="0">
                <a:latin typeface="Times New Roman" pitchFamily="18" charset="0"/>
              </a:rPr>
              <a:t>utičnica </a:t>
            </a:r>
            <a:r>
              <a:rPr lang="hr-HR" sz="2400" dirty="0">
                <a:latin typeface="Times New Roman" pitchFamily="18" charset="0"/>
              </a:rPr>
              <a:t>sa zaštitnim kontaktom predviđena je u NN bloku. </a:t>
            </a:r>
            <a:endParaRPr lang="hr-HR" sz="2400" dirty="0" smtClean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Instalacija </a:t>
            </a:r>
            <a:r>
              <a:rPr lang="hr-HR" sz="2400" dirty="0">
                <a:latin typeface="Times New Roman" pitchFamily="18" charset="0"/>
              </a:rPr>
              <a:t>rasvjete i utičnice izvest će se instalacijskim kablovima PPOO 3x1,5mm2, a napajanje instalacije vršit će se sa </a:t>
            </a:r>
            <a:r>
              <a:rPr lang="hr-HR" sz="2400" b="1" dirty="0">
                <a:latin typeface="Times New Roman" pitchFamily="18" charset="0"/>
              </a:rPr>
              <a:t>posebnih rednih stezaljki</a:t>
            </a:r>
            <a:r>
              <a:rPr lang="hr-HR" sz="2400" dirty="0">
                <a:latin typeface="Times New Roman" pitchFamily="18" charset="0"/>
              </a:rPr>
              <a:t> koje su preko rastalnog osigurača spojene prije rastavnog mjesta (kratkospojnika), odnosno u dovodu od transformatora do rastavnog mjesta, </a:t>
            </a:r>
            <a:r>
              <a:rPr lang="hr-HR" sz="2400" dirty="0" smtClean="0">
                <a:latin typeface="Times New Roman" pitchFamily="18" charset="0"/>
              </a:rPr>
              <a:t>[</a:t>
            </a:r>
            <a:r>
              <a:rPr lang="hr-HR" sz="2400" dirty="0">
                <a:latin typeface="Times New Roman" pitchFamily="18" charset="0"/>
              </a:rPr>
              <a:t>1].</a:t>
            </a:r>
          </a:p>
        </p:txBody>
      </p:sp>
    </p:spTree>
    <p:extLst>
      <p:ext uri="{BB962C8B-B14F-4D97-AF65-F5344CB8AC3E}">
        <p14:creationId xmlns:p14="http://schemas.microsoft.com/office/powerpoint/2010/main" val="16491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TEHNIČKI OPIS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2493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Oprema </a:t>
            </a:r>
            <a:r>
              <a:rPr lang="hr-HR" sz="2400" b="1" dirty="0">
                <a:latin typeface="Times New Roman" pitchFamily="18" charset="0"/>
              </a:rPr>
              <a:t>kompenzacije</a:t>
            </a:r>
            <a:r>
              <a:rPr lang="hr-HR" sz="2400" dirty="0">
                <a:latin typeface="Times New Roman" pitchFamily="18" charset="0"/>
              </a:rPr>
              <a:t> se ugrađuje u niskonaponski sklopni blok putem statičke kondenzatorske </a:t>
            </a:r>
            <a:r>
              <a:rPr lang="hr-HR" sz="2400" dirty="0" smtClean="0">
                <a:latin typeface="Times New Roman" pitchFamily="18" charset="0"/>
              </a:rPr>
              <a:t>baterije koja </a:t>
            </a:r>
            <a:r>
              <a:rPr lang="hr-HR" sz="2400" dirty="0">
                <a:latin typeface="Times New Roman" pitchFamily="18" charset="0"/>
              </a:rPr>
              <a:t>se priključuje na slobodnu prugu i štiti osiguračima. </a:t>
            </a:r>
            <a:endParaRPr lang="hr-HR" sz="2400" dirty="0" smtClean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Nazivna </a:t>
            </a:r>
            <a:r>
              <a:rPr lang="hr-HR" sz="2400" dirty="0">
                <a:latin typeface="Times New Roman" pitchFamily="18" charset="0"/>
              </a:rPr>
              <a:t>snaga baterije kao i nazivna struja osigurača ovisno o veličini transformatora vidljivi su u </a:t>
            </a:r>
            <a:r>
              <a:rPr lang="hr-HR" sz="2400" dirty="0" smtClean="0">
                <a:latin typeface="Times New Roman" pitchFamily="18" charset="0"/>
              </a:rPr>
              <a:t>tablici, [</a:t>
            </a:r>
            <a:r>
              <a:rPr lang="hr-HR" sz="2400" dirty="0">
                <a:latin typeface="Times New Roman" pitchFamily="18" charset="0"/>
              </a:rPr>
              <a:t>1].</a:t>
            </a: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0371520"/>
              </p:ext>
            </p:extLst>
          </p:nvPr>
        </p:nvGraphicFramePr>
        <p:xfrm>
          <a:off x="623812" y="4437112"/>
          <a:ext cx="7565949" cy="17125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Document" r:id="rId3" imgW="5975649" imgH="1352565" progId="Word.Document.12">
                  <p:embed/>
                </p:oleObj>
              </mc:Choice>
              <mc:Fallback>
                <p:oleObj name="Document" r:id="rId3" imgW="5975649" imgH="135256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3812" y="4437112"/>
                        <a:ext cx="7565949" cy="17125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3016020" y="5965036"/>
            <a:ext cx="27815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Kompenzacija jalove snage.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14770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TEHNIČKI OPIS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4108" y="1628800"/>
            <a:ext cx="842493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>
                <a:latin typeface="Times New Roman" pitchFamily="18" charset="0"/>
              </a:rPr>
              <a:t>Natpisi upozorenja </a:t>
            </a:r>
            <a:r>
              <a:rPr lang="hr-HR" sz="2400" dirty="0">
                <a:latin typeface="Times New Roman" pitchFamily="18" charset="0"/>
              </a:rPr>
              <a:t>obvezni su za postavljanje, a mjesta na kojima će biti postavljena su ulazna vrata u postrojenje SN i NN gdje je potrebno ispisati naziv i broj transformatorske stanice, a na svim vratima postaviti tablicu upozorenja</a:t>
            </a:r>
            <a:r>
              <a:rPr lang="hr-HR" sz="2400" dirty="0" smtClean="0">
                <a:latin typeface="Times New Roman" pitchFamily="18" charset="0"/>
              </a:rPr>
              <a:t>.</a:t>
            </a: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Srednjenaponske </a:t>
            </a:r>
            <a:r>
              <a:rPr lang="hr-HR" sz="2400" dirty="0">
                <a:latin typeface="Times New Roman" pitchFamily="18" charset="0"/>
              </a:rPr>
              <a:t>izvode potrebno je označiti rednim brojevima i nazivima.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Na </a:t>
            </a:r>
            <a:r>
              <a:rPr lang="hr-HR" sz="2400" dirty="0">
                <a:latin typeface="Times New Roman" pitchFamily="18" charset="0"/>
              </a:rPr>
              <a:t>izvodima srednjeg i niskog napona treba postaviti oznaku vodiča, naziv izvoda, a na NN i najveću </a:t>
            </a:r>
            <a:r>
              <a:rPr lang="hr-HR" sz="2400" b="1" dirty="0">
                <a:latin typeface="Times New Roman" pitchFamily="18" charset="0"/>
              </a:rPr>
              <a:t>dozvoljenu nazivnu struju </a:t>
            </a:r>
            <a:r>
              <a:rPr lang="hr-HR" sz="2400" dirty="0">
                <a:latin typeface="Times New Roman" pitchFamily="18" charset="0"/>
              </a:rPr>
              <a:t>osigurača.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Natpisi </a:t>
            </a:r>
            <a:r>
              <a:rPr lang="hr-HR" sz="2400" dirty="0">
                <a:latin typeface="Times New Roman" pitchFamily="18" charset="0"/>
              </a:rPr>
              <a:t>trebaju biti fiksni i lako uočljivi. </a:t>
            </a:r>
          </a:p>
        </p:txBody>
      </p:sp>
    </p:spTree>
    <p:extLst>
      <p:ext uri="{BB962C8B-B14F-4D97-AF65-F5344CB8AC3E}">
        <p14:creationId xmlns:p14="http://schemas.microsoft.com/office/powerpoint/2010/main" val="574467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TEHNIČKI OPIS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249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Na uočljivom mjestu u razvodu SN i NN treba postaviti sljedeće, prema [1]:</a:t>
            </a:r>
          </a:p>
          <a:p>
            <a:endParaRPr lang="hr-HR" sz="2400" dirty="0">
              <a:latin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jednopolnu </a:t>
            </a:r>
            <a:r>
              <a:rPr lang="hr-HR" sz="2400" dirty="0">
                <a:latin typeface="Times New Roman" pitchFamily="18" charset="0"/>
              </a:rPr>
              <a:t>shemu postrojenja,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tablicu </a:t>
            </a:r>
            <a:r>
              <a:rPr lang="hr-HR" sz="2400" dirty="0">
                <a:latin typeface="Times New Roman" pitchFamily="18" charset="0"/>
              </a:rPr>
              <a:t>s pet pravila za siguran rad,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upute </a:t>
            </a:r>
            <a:r>
              <a:rPr lang="hr-HR" sz="2400" dirty="0">
                <a:latin typeface="Times New Roman" pitchFamily="18" charset="0"/>
              </a:rPr>
              <a:t>za pružanje prve pomoći </a:t>
            </a:r>
            <a:r>
              <a:rPr lang="hr-HR" sz="2400" dirty="0" smtClean="0">
                <a:latin typeface="Times New Roman" pitchFamily="18" charset="0"/>
              </a:rPr>
              <a:t>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oznaku primjene zaštite od dodirnog napona.</a:t>
            </a:r>
          </a:p>
          <a:p>
            <a:endParaRPr lang="hr-HR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194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lika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493600" y="-800905"/>
            <a:ext cx="6156797" cy="9144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611560" y="0"/>
            <a:ext cx="8153400" cy="764704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Times New Roman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hr-HR" b="1" dirty="0" smtClean="0">
                <a:solidFill>
                  <a:schemeClr val="tx1"/>
                </a:solidFill>
                <a:cs typeface="Times New Roman" pitchFamily="18" charset="0"/>
              </a:rPr>
              <a:t>TS 10/0,4 kV Darda 19</a:t>
            </a:r>
            <a:endParaRPr lang="hr-HR" b="1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0306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TEHNIČKI OPIS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24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Sve radove na transformatorskoj stanici treba izvesti </a:t>
            </a:r>
            <a:r>
              <a:rPr lang="hr-HR" sz="2400" b="1" dirty="0">
                <a:latin typeface="Times New Roman" pitchFamily="18" charset="0"/>
              </a:rPr>
              <a:t>prema ovom projektu</a:t>
            </a:r>
            <a:r>
              <a:rPr lang="hr-HR" sz="2400" dirty="0">
                <a:latin typeface="Times New Roman" pitchFamily="18" charset="0"/>
              </a:rPr>
              <a:t>, a u skladu s važećim tehničkim propisima i uputstvima proizvođača opreme.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Nakon </a:t>
            </a:r>
            <a:r>
              <a:rPr lang="hr-HR" sz="2400" dirty="0">
                <a:latin typeface="Times New Roman" pitchFamily="18" charset="0"/>
              </a:rPr>
              <a:t>završetka radova na transformatorskoj stanici treba izvršiti sva potrebna </a:t>
            </a:r>
            <a:r>
              <a:rPr lang="hr-HR" sz="2400" b="1" dirty="0">
                <a:latin typeface="Times New Roman" pitchFamily="18" charset="0"/>
              </a:rPr>
              <a:t>mjerenja i ispitivanja </a:t>
            </a:r>
            <a:r>
              <a:rPr lang="hr-HR" sz="2400" dirty="0">
                <a:latin typeface="Times New Roman" pitchFamily="18" charset="0"/>
              </a:rPr>
              <a:t>te o tome izdati ateste.</a:t>
            </a:r>
          </a:p>
          <a:p>
            <a:endParaRPr lang="hr-HR" sz="2400" dirty="0" smtClean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Prilikom </a:t>
            </a:r>
            <a:r>
              <a:rPr lang="hr-HR" sz="2400" dirty="0">
                <a:latin typeface="Times New Roman" pitchFamily="18" charset="0"/>
              </a:rPr>
              <a:t>rukovanja opremom u transformatorskoj stanici obavezno je </a:t>
            </a:r>
            <a:r>
              <a:rPr lang="hr-HR" sz="2400" b="1" dirty="0">
                <a:latin typeface="Times New Roman" pitchFamily="18" charset="0"/>
              </a:rPr>
              <a:t>korištenje zaštitnih sredstava </a:t>
            </a:r>
            <a:r>
              <a:rPr lang="hr-HR" sz="2400" dirty="0">
                <a:latin typeface="Times New Roman" pitchFamily="18" charset="0"/>
              </a:rPr>
              <a:t>uz potpuno pridržavanje pet pravila za siguran rad, </a:t>
            </a:r>
            <a:r>
              <a:rPr lang="hr-HR" sz="2400" dirty="0" smtClean="0">
                <a:latin typeface="Times New Roman" pitchFamily="18" charset="0"/>
              </a:rPr>
              <a:t>[</a:t>
            </a:r>
            <a:r>
              <a:rPr lang="hr-HR" sz="2400" dirty="0">
                <a:latin typeface="Times New Roman" pitchFamily="18" charset="0"/>
              </a:rPr>
              <a:t>1].</a:t>
            </a:r>
          </a:p>
        </p:txBody>
      </p:sp>
    </p:spTree>
    <p:extLst>
      <p:ext uri="{BB962C8B-B14F-4D97-AF65-F5344CB8AC3E}">
        <p14:creationId xmlns:p14="http://schemas.microsoft.com/office/powerpoint/2010/main" val="2957778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PRORAČUNI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24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latin typeface="Times New Roman" pitchFamily="18" charset="0"/>
              </a:rPr>
              <a:t>PRORAČUNI</a:t>
            </a:r>
            <a:endParaRPr lang="hr-HR" sz="2400" b="1" dirty="0">
              <a:latin typeface="Times New Roman" pitchFamily="18" charset="0"/>
            </a:endParaRPr>
          </a:p>
          <a:p>
            <a:r>
              <a:rPr lang="hr-HR" sz="2400" dirty="0">
                <a:latin typeface="Times New Roman" pitchFamily="18" charset="0"/>
              </a:rPr>
              <a:t> </a:t>
            </a:r>
            <a:endParaRPr lang="hr-HR" sz="2400" dirty="0" smtClean="0">
              <a:latin typeface="Times New Roman" pitchFamily="18" charset="0"/>
            </a:endParaRPr>
          </a:p>
          <a:p>
            <a:r>
              <a:rPr lang="hr-HR" sz="2400" b="1" dirty="0" smtClean="0">
                <a:latin typeface="Times New Roman" pitchFamily="18" charset="0"/>
              </a:rPr>
              <a:t>Proračun </a:t>
            </a:r>
            <a:r>
              <a:rPr lang="hr-HR" sz="2400" b="1" dirty="0">
                <a:latin typeface="Times New Roman" pitchFamily="18" charset="0"/>
              </a:rPr>
              <a:t>uzemljenja</a:t>
            </a:r>
            <a:r>
              <a:rPr lang="hr-HR" sz="2400" dirty="0">
                <a:latin typeface="Times New Roman" pitchFamily="18" charset="0"/>
              </a:rPr>
              <a:t> koje se izvodi s FeZn trakom 25x4 mm koja se polaže u obliku jednog prstena oko trafostanice na udaljenosti 1 m od temelja stanice, na dubini od 0,7 m, uz zaštitnu mjeru izoliranja tla oko transformatorske stanice (asfaltiranjem ili posipanjem krupnim slabo vodljivim šljunkom) širine 1,25 m.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Vanjski </a:t>
            </a:r>
            <a:r>
              <a:rPr lang="hr-HR" sz="2400" dirty="0">
                <a:latin typeface="Times New Roman" pitchFamily="18" charset="0"/>
              </a:rPr>
              <a:t>uzemljivač je preko dva mjerna spoja vezan sa uzemljivačem koji se nalazi unutar temelja trafostanice. </a:t>
            </a:r>
          </a:p>
        </p:txBody>
      </p:sp>
    </p:spTree>
    <p:extLst>
      <p:ext uri="{BB962C8B-B14F-4D97-AF65-F5344CB8AC3E}">
        <p14:creationId xmlns:p14="http://schemas.microsoft.com/office/powerpoint/2010/main" val="1804219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PRORAČUNI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4108" y="1572945"/>
            <a:ext cx="84249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Mjerodavna za </a:t>
            </a:r>
            <a:r>
              <a:rPr lang="hr-HR" sz="2400" b="1" dirty="0">
                <a:latin typeface="Times New Roman" pitchFamily="18" charset="0"/>
              </a:rPr>
              <a:t>proračun zaštitnog uzemljenja </a:t>
            </a:r>
            <a:r>
              <a:rPr lang="hr-HR" sz="2400" dirty="0">
                <a:latin typeface="Times New Roman" pitchFamily="18" charset="0"/>
              </a:rPr>
              <a:t>ove trafostanice je struja jednopolnog kratkog spoja pojne TS 35/10 kV Bilje, koja iznosi 150 A jer će neutralna točka mreže 10 kV u TS 35/10 kV Bilje biti u budućnosti uzemljena preko malog otpora. Dimenzioniranje uzemljivača izvršeno je prema sljedećim stavkama, prema [1]:</a:t>
            </a:r>
          </a:p>
          <a:p>
            <a:endParaRPr lang="hr-HR" sz="2400" dirty="0">
              <a:latin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„</a:t>
            </a:r>
            <a:r>
              <a:rPr lang="hr-HR" sz="2400" dirty="0">
                <a:latin typeface="Times New Roman" pitchFamily="18" charset="0"/>
              </a:rPr>
              <a:t>Pravilnik o tehničkim normativima za zaštitu NN mreža i pripadnih transformatorskih stanica“,SI. list br. 13/78, cijeneći članove 24, 57, 58, 59, 60, 61,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“</a:t>
            </a:r>
            <a:r>
              <a:rPr lang="hr-HR" sz="2400" dirty="0">
                <a:latin typeface="Times New Roman" pitchFamily="18" charset="0"/>
              </a:rPr>
              <a:t>Pravilnik o tehničkim normativima za   elektroenergetska   postrojenja   nazivnog   napona iznad 1000 V“ (SI. list 4/74), cijeneći članove 69, 77, 105 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tehničkim </a:t>
            </a:r>
            <a:r>
              <a:rPr lang="hr-HR" sz="2400" dirty="0">
                <a:latin typeface="Times New Roman" pitchFamily="18" charset="0"/>
              </a:rPr>
              <a:t>preporukama.</a:t>
            </a:r>
          </a:p>
        </p:txBody>
      </p:sp>
    </p:spTree>
    <p:extLst>
      <p:ext uri="{BB962C8B-B14F-4D97-AF65-F5344CB8AC3E}">
        <p14:creationId xmlns:p14="http://schemas.microsoft.com/office/powerpoint/2010/main" val="2525828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PRORAČUNI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64108" y="1556792"/>
                <a:ext cx="8600380" cy="51004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sz="2400" dirty="0">
                    <a:latin typeface="Times New Roman" pitchFamily="18" charset="0"/>
                  </a:rPr>
                  <a:t>Izvedba uzemljenja je predviđena kao združeno uzemljenje, a otpor združenog uzemljenja mora zadovoljavati sljedeći uvjet:</a:t>
                </a:r>
              </a:p>
              <a:p>
                <a:endParaRPr lang="hr-HR" sz="2400" dirty="0">
                  <a:latin typeface="Times New Roman" pitchFamily="18" charset="0"/>
                </a:endParaRPr>
              </a:p>
              <a:p>
                <a:r>
                  <a:rPr lang="el-GR" sz="2400" dirty="0" smtClean="0">
                    <a:latin typeface="Times New Roman" pitchFamily="18" charset="0"/>
                  </a:rPr>
                  <a:t>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r-H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hr-HR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𝑧𝑑𝑟</m:t>
                        </m:r>
                      </m:sub>
                    </m:sSub>
                    <m:r>
                      <a:rPr lang="hr-HR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≤</m:t>
                    </m:r>
                    <m:f>
                      <m:fPr>
                        <m:ctrlPr>
                          <a:rPr lang="hr-HR" sz="2400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hr-HR" sz="24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hr-HR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hr-HR" sz="24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hr-HR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sub>
                        </m:sSub>
                      </m:den>
                    </m:f>
                    <m:r>
                      <a:rPr lang="hr-HR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hr-HR" sz="2400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hr-HR" sz="24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𝑈</m:t>
                            </m:r>
                          </m:e>
                          <m:sub>
                            <m:r>
                              <a:rPr lang="hr-HR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𝑑</m:t>
                            </m:r>
                          </m:sub>
                        </m:sSub>
                      </m:num>
                      <m:den>
                        <m:r>
                          <a:rPr lang="hr-HR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  <m:r>
                          <a:rPr lang="hr-HR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∙</m:t>
                        </m:r>
                        <m:sSub>
                          <m:sSubPr>
                            <m:ctrlPr>
                              <a:rPr lang="hr-HR" sz="24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hr-HR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den>
                    </m:f>
                    <m:r>
                      <a:rPr lang="hr-HR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hr-HR" sz="2400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r-HR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65 </m:t>
                        </m:r>
                        <m:r>
                          <a:rPr lang="hr-HR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𝑉</m:t>
                        </m:r>
                      </m:num>
                      <m:den>
                        <m:r>
                          <a:rPr lang="hr-HR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0,4∙150</m:t>
                        </m:r>
                      </m:den>
                    </m:f>
                    <m:r>
                      <a:rPr lang="hr-HR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=1,08 </m:t>
                    </m:r>
                    <m:r>
                      <m:rPr>
                        <m:sty m:val="p"/>
                      </m:rPr>
                      <a:rPr lang="hr-HR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el-GR" sz="2400" dirty="0" smtClean="0">
                    <a:latin typeface="Times New Roman" pitchFamily="18" charset="0"/>
                  </a:rPr>
                  <a:t>             </a:t>
                </a:r>
                <a:r>
                  <a:rPr lang="el-GR" sz="2400" dirty="0">
                    <a:latin typeface="Times New Roman" pitchFamily="18" charset="0"/>
                  </a:rPr>
                  <a:t>(4-1)</a:t>
                </a:r>
              </a:p>
              <a:p>
                <a:r>
                  <a:rPr lang="hr-HR" sz="2400" dirty="0" smtClean="0">
                    <a:latin typeface="Times New Roman" pitchFamily="18" charset="0"/>
                  </a:rPr>
                  <a:t>gdje </a:t>
                </a:r>
                <a:r>
                  <a:rPr lang="hr-HR" sz="2400" dirty="0">
                    <a:latin typeface="Times New Roman" pitchFamily="18" charset="0"/>
                  </a:rPr>
                  <a:t>je:</a:t>
                </a:r>
              </a:p>
              <a:p>
                <a:endParaRPr lang="hr-HR" sz="2400" dirty="0">
                  <a:latin typeface="Times New Roman" pitchFamily="18" charset="0"/>
                </a:endParaRPr>
              </a:p>
              <a:p>
                <a:r>
                  <a:rPr lang="hr-HR" sz="2400" dirty="0" smtClean="0">
                    <a:latin typeface="Times New Roman" pitchFamily="18" charset="0"/>
                  </a:rPr>
                  <a:t>U</a:t>
                </a:r>
                <a:r>
                  <a:rPr lang="hr-HR" sz="2400" baseline="-25000" dirty="0" smtClean="0">
                    <a:latin typeface="Times New Roman" pitchFamily="18" charset="0"/>
                  </a:rPr>
                  <a:t>d </a:t>
                </a:r>
                <a:r>
                  <a:rPr lang="hr-HR" sz="2400" dirty="0" smtClean="0">
                    <a:latin typeface="Times New Roman" pitchFamily="18" charset="0"/>
                  </a:rPr>
                  <a:t>– dopušteni dodirni </a:t>
                </a:r>
                <a:r>
                  <a:rPr lang="hr-HR" sz="2400" dirty="0">
                    <a:latin typeface="Times New Roman" pitchFamily="18" charset="0"/>
                  </a:rPr>
                  <a:t>napon (za vrijeme isklopa mjesta kvara </a:t>
                </a:r>
                <a:r>
                  <a:rPr lang="hr-HR" sz="2400" dirty="0" smtClean="0">
                    <a:latin typeface="Times New Roman" pitchFamily="18" charset="0"/>
                  </a:rPr>
                  <a:t>≥ 1 </a:t>
                </a:r>
                <a:r>
                  <a:rPr lang="hr-HR" sz="2400" dirty="0">
                    <a:latin typeface="Times New Roman" pitchFamily="18" charset="0"/>
                  </a:rPr>
                  <a:t>s U</a:t>
                </a:r>
                <a:r>
                  <a:rPr lang="hr-HR" sz="2400" baseline="-25000" dirty="0">
                    <a:latin typeface="Times New Roman" pitchFamily="18" charset="0"/>
                  </a:rPr>
                  <a:t>d</a:t>
                </a:r>
                <a:r>
                  <a:rPr lang="hr-HR" sz="2400" dirty="0">
                    <a:latin typeface="Times New Roman" pitchFamily="18" charset="0"/>
                  </a:rPr>
                  <a:t> iznosi 65 V)</a:t>
                </a:r>
              </a:p>
              <a:p>
                <a:r>
                  <a:rPr lang="hr-HR" sz="2400" dirty="0" smtClean="0">
                    <a:latin typeface="Times New Roman" pitchFamily="18" charset="0"/>
                  </a:rPr>
                  <a:t>I</a:t>
                </a:r>
                <a:r>
                  <a:rPr lang="hr-HR" sz="2400" baseline="-25000" dirty="0" smtClean="0">
                    <a:latin typeface="Times New Roman" pitchFamily="18" charset="0"/>
                  </a:rPr>
                  <a:t>z </a:t>
                </a:r>
                <a:r>
                  <a:rPr lang="hr-HR" sz="2400" dirty="0" smtClean="0">
                    <a:latin typeface="Times New Roman" pitchFamily="18" charset="0"/>
                  </a:rPr>
                  <a:t>– dio struje </a:t>
                </a:r>
                <a:r>
                  <a:rPr lang="hr-HR" sz="2400" dirty="0">
                    <a:latin typeface="Times New Roman" pitchFamily="18" charset="0"/>
                  </a:rPr>
                  <a:t>dozemnog kratkog spoja koji ide kroz uzemljenje transformatorske stanice </a:t>
                </a:r>
                <a:r>
                  <a:rPr lang="hr-HR" sz="2400" dirty="0" smtClean="0">
                    <a:latin typeface="Times New Roman" pitchFamily="18" charset="0"/>
                  </a:rPr>
                  <a:t>i zemlju</a:t>
                </a:r>
                <a:endParaRPr lang="hr-HR" sz="2400" dirty="0">
                  <a:latin typeface="Times New Roman" pitchFamily="18" charset="0"/>
                </a:endParaRPr>
              </a:p>
              <a:p>
                <a:r>
                  <a:rPr lang="hr-HR" sz="2400" dirty="0">
                    <a:latin typeface="Times New Roman" pitchFamily="18" charset="0"/>
                  </a:rPr>
                  <a:t>r – redukcijski faktor napojnog voda koji iznosi 0,4 (za napojni 12/20 kV kabel XHE)</a:t>
                </a:r>
              </a:p>
              <a:p>
                <a:r>
                  <a:rPr lang="hr-HR" sz="2400" dirty="0">
                    <a:latin typeface="Times New Roman" pitchFamily="18" charset="0"/>
                  </a:rPr>
                  <a:t>I</a:t>
                </a:r>
                <a:r>
                  <a:rPr lang="hr-HR" sz="2400" baseline="-25000" dirty="0">
                    <a:latin typeface="Times New Roman" pitchFamily="18" charset="0"/>
                  </a:rPr>
                  <a:t>1k</a:t>
                </a:r>
                <a:r>
                  <a:rPr lang="hr-HR" sz="2400" dirty="0">
                    <a:latin typeface="Times New Roman" pitchFamily="18" charset="0"/>
                  </a:rPr>
                  <a:t>– </a:t>
                </a:r>
                <a:r>
                  <a:rPr lang="hr-HR" sz="2400" dirty="0" smtClean="0">
                    <a:latin typeface="Times New Roman" pitchFamily="18" charset="0"/>
                  </a:rPr>
                  <a:t>ukupna struja </a:t>
                </a:r>
                <a:r>
                  <a:rPr lang="hr-HR" sz="2400" dirty="0">
                    <a:latin typeface="Times New Roman" pitchFamily="18" charset="0"/>
                  </a:rPr>
                  <a:t>jednopolnog kratkog spoja koja iznosi 150 A</a:t>
                </a:r>
                <a:r>
                  <a:rPr lang="hr-HR" sz="2400" dirty="0" smtClean="0">
                    <a:latin typeface="Times New Roman" pitchFamily="18" charset="0"/>
                  </a:rPr>
                  <a:t>.</a:t>
                </a:r>
                <a:endParaRPr lang="hr-HR" sz="2400" dirty="0">
                  <a:latin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4108" y="1556792"/>
                <a:ext cx="8600380" cy="5100499"/>
              </a:xfrm>
              <a:prstGeom prst="rect">
                <a:avLst/>
              </a:prstGeom>
              <a:blipFill>
                <a:blip r:embed="rId2"/>
                <a:stretch>
                  <a:fillRect l="-1134" t="-956" r="-71" b="-1792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93447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PRORAČUNI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24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Ako se mjerenjem otpora uzemljenja pokaže da je </a:t>
            </a:r>
            <a:r>
              <a:rPr lang="hr-HR" sz="2400" b="1" dirty="0">
                <a:latin typeface="Times New Roman" pitchFamily="18" charset="0"/>
              </a:rPr>
              <a:t>ukupni otpor uzemljenja</a:t>
            </a:r>
            <a:r>
              <a:rPr lang="hr-HR" sz="2400" dirty="0">
                <a:latin typeface="Times New Roman" pitchFamily="18" charset="0"/>
              </a:rPr>
              <a:t> transformatorske stanice, uključujući utjecaj visokonaponskih kabela s vodljivim plaštem kao uzemljivača, utjecaj uzemljivača susjednih transformatorskih stanica i objekata koji su vezani za nul-vodič niskonaponske mreže, manji ili jednak 1,08 </a:t>
            </a:r>
            <a:r>
              <a:rPr lang="el-GR" sz="2400" dirty="0" smtClean="0">
                <a:latin typeface="Times New Roman" pitchFamily="18" charset="0"/>
              </a:rPr>
              <a:t>Ω</a:t>
            </a:r>
            <a:r>
              <a:rPr lang="hr-HR" sz="2400" dirty="0">
                <a:latin typeface="Times New Roman" pitchFamily="18" charset="0"/>
              </a:rPr>
              <a:t>, uzemljenje transformatorske stanice može se izvesti kao združeno uzemljenje.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U </a:t>
            </a:r>
            <a:r>
              <a:rPr lang="hr-HR" sz="2400" dirty="0">
                <a:latin typeface="Times New Roman" pitchFamily="18" charset="0"/>
              </a:rPr>
              <a:t>protivnom, zaštitno i radno uzemljenje ove transformatorske stanice se izvodi kao razdvojeno uzemljenje. </a:t>
            </a:r>
          </a:p>
        </p:txBody>
      </p:sp>
    </p:spTree>
    <p:extLst>
      <p:ext uri="{BB962C8B-B14F-4D97-AF65-F5344CB8AC3E}">
        <p14:creationId xmlns:p14="http://schemas.microsoft.com/office/powerpoint/2010/main" val="3809256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PRORAČUNI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5536" y="1916832"/>
                <a:ext cx="8424936" cy="47259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hr-HR" sz="2400" dirty="0">
                    <a:latin typeface="Times New Roman" pitchFamily="18" charset="0"/>
                  </a:rPr>
                  <a:t>U  slučaju  razdvajanja zaštitnog  i  radnog uzemljenja, otpor zaštitnog uzemljenja mora zadovoljiti sljedeći uvjet:</a:t>
                </a:r>
              </a:p>
              <a:p>
                <a:endParaRPr lang="hr-HR" sz="2400" dirty="0">
                  <a:latin typeface="Times New Roman" pitchFamily="18" charset="0"/>
                </a:endParaRPr>
              </a:p>
              <a:p>
                <a:r>
                  <a:rPr lang="el-GR" sz="2400" dirty="0" smtClean="0">
                    <a:latin typeface="Times New Roman" pitchFamily="18" charset="0"/>
                  </a:rPr>
                  <a:t>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hr-H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hr-HR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𝑅</m:t>
                        </m:r>
                      </m:e>
                      <m:sub>
                        <m:r>
                          <a:rPr lang="hr-HR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𝑧𝑎</m:t>
                        </m:r>
                        <m:r>
                          <a:rPr lang="hr-HR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š</m:t>
                        </m:r>
                        <m:r>
                          <a:rPr lang="hr-HR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  <m:r>
                      <a:rPr lang="hr-HR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≤</m:t>
                    </m:r>
                    <m:f>
                      <m:fPr>
                        <m:ctrlPr>
                          <a:rPr lang="hr-HR" sz="2400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r-HR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1200</m:t>
                        </m:r>
                      </m:num>
                      <m:den>
                        <m:sSub>
                          <m:sSubPr>
                            <m:ctrlPr>
                              <a:rPr lang="hr-HR" sz="24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hr-HR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𝑧</m:t>
                            </m:r>
                          </m:sub>
                        </m:sSub>
                      </m:den>
                    </m:f>
                    <m:r>
                      <a:rPr lang="hr-HR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hr-HR" sz="2400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r-HR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1200</m:t>
                        </m:r>
                      </m:num>
                      <m:den>
                        <m:r>
                          <a:rPr lang="hr-HR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𝑟</m:t>
                        </m:r>
                        <m:r>
                          <a:rPr lang="hr-HR" sz="24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∙</m:t>
                        </m:r>
                        <m:sSub>
                          <m:sSubPr>
                            <m:ctrlPr>
                              <a:rPr lang="hr-HR" sz="2400" i="1">
                                <a:effectLst/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hr-HR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hr-HR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1</m:t>
                            </m:r>
                            <m:r>
                              <a:rPr lang="hr-HR" sz="24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  <m:t>𝑘</m:t>
                            </m:r>
                          </m:sub>
                        </m:sSub>
                      </m:den>
                    </m:f>
                    <m:r>
                      <a:rPr lang="hr-HR" sz="24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hr-HR" sz="2400" i="1">
                            <a:effectLst/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hr-HR" sz="24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1200</m:t>
                        </m:r>
                      </m:num>
                      <m:den>
                        <m:r>
                          <a:rPr lang="hr-HR" sz="2400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  <m:t>0,4∙150</m:t>
                        </m:r>
                      </m:den>
                    </m:f>
                    <m:r>
                      <a:rPr lang="hr-HR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=20 </m:t>
                    </m:r>
                    <m:r>
                      <m:rPr>
                        <m:sty m:val="p"/>
                      </m:rPr>
                      <a:rPr lang="hr-HR" sz="2400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Ω</m:t>
                    </m:r>
                  </m:oMath>
                </a14:m>
                <a:r>
                  <a:rPr lang="el-GR" sz="2400" dirty="0" smtClean="0">
                    <a:latin typeface="Times New Roman" pitchFamily="18" charset="0"/>
                  </a:rPr>
                  <a:t>              </a:t>
                </a:r>
                <a:r>
                  <a:rPr lang="el-GR" sz="2400" dirty="0">
                    <a:latin typeface="Times New Roman" pitchFamily="18" charset="0"/>
                  </a:rPr>
                  <a:t>(4-2)</a:t>
                </a:r>
              </a:p>
              <a:p>
                <a:endParaRPr lang="el-GR" sz="2400" dirty="0">
                  <a:latin typeface="Times New Roman" pitchFamily="18" charset="0"/>
                </a:endParaRPr>
              </a:p>
              <a:p>
                <a:r>
                  <a:rPr lang="hr-HR" sz="2400" dirty="0">
                    <a:latin typeface="Times New Roman" pitchFamily="18" charset="0"/>
                  </a:rPr>
                  <a:t>gdje je:</a:t>
                </a:r>
              </a:p>
              <a:p>
                <a:endParaRPr lang="hr-HR" sz="2400" dirty="0">
                  <a:latin typeface="Times New Roman" pitchFamily="18" charset="0"/>
                </a:endParaRPr>
              </a:p>
              <a:p>
                <a:r>
                  <a:rPr lang="hr-HR" sz="2400" dirty="0" smtClean="0">
                    <a:latin typeface="Times New Roman" pitchFamily="18" charset="0"/>
                  </a:rPr>
                  <a:t>I</a:t>
                </a:r>
                <a:r>
                  <a:rPr lang="hr-HR" sz="2400" baseline="-25000" dirty="0" smtClean="0">
                    <a:latin typeface="Times New Roman" pitchFamily="18" charset="0"/>
                  </a:rPr>
                  <a:t>2  </a:t>
                </a:r>
                <a:r>
                  <a:rPr lang="hr-HR" sz="2400" dirty="0" smtClean="0">
                    <a:latin typeface="Times New Roman" pitchFamily="18" charset="0"/>
                  </a:rPr>
                  <a:t>– dio struje </a:t>
                </a:r>
                <a:r>
                  <a:rPr lang="hr-HR" sz="2400" dirty="0">
                    <a:latin typeface="Times New Roman" pitchFamily="18" charset="0"/>
                  </a:rPr>
                  <a:t>dozemnog kratkog spoja koji ide kroz uzemljenje transformatorske stanice </a:t>
                </a:r>
                <a:r>
                  <a:rPr lang="hr-HR" sz="2400" dirty="0" smtClean="0">
                    <a:latin typeface="Times New Roman" pitchFamily="18" charset="0"/>
                  </a:rPr>
                  <a:t>i zemlju</a:t>
                </a:r>
                <a:endParaRPr lang="hr-HR" sz="2400" dirty="0">
                  <a:latin typeface="Times New Roman" pitchFamily="18" charset="0"/>
                </a:endParaRPr>
              </a:p>
              <a:p>
                <a:r>
                  <a:rPr lang="hr-HR" sz="2400" dirty="0">
                    <a:latin typeface="Times New Roman" pitchFamily="18" charset="0"/>
                  </a:rPr>
                  <a:t>r – </a:t>
                </a:r>
                <a:r>
                  <a:rPr lang="hr-HR" sz="2400" dirty="0" smtClean="0">
                    <a:latin typeface="Times New Roman" pitchFamily="18" charset="0"/>
                  </a:rPr>
                  <a:t>redukcijski faktor </a:t>
                </a:r>
                <a:r>
                  <a:rPr lang="hr-HR" sz="2400" dirty="0">
                    <a:latin typeface="Times New Roman" pitchFamily="18" charset="0"/>
                  </a:rPr>
                  <a:t>pojnog voda koji iznosi 0,4 (za pojni 12/20 kV kabel XHE)</a:t>
                </a:r>
              </a:p>
              <a:p>
                <a:r>
                  <a:rPr lang="hr-HR" sz="2400" dirty="0" smtClean="0">
                    <a:latin typeface="Times New Roman" pitchFamily="18" charset="0"/>
                  </a:rPr>
                  <a:t>I</a:t>
                </a:r>
                <a:r>
                  <a:rPr lang="hr-HR" sz="2400" baseline="-25000" dirty="0" smtClean="0">
                    <a:latin typeface="Times New Roman" pitchFamily="18" charset="0"/>
                  </a:rPr>
                  <a:t>1k  </a:t>
                </a:r>
                <a:r>
                  <a:rPr lang="hr-HR" sz="2400" dirty="0" smtClean="0">
                    <a:latin typeface="Times New Roman" pitchFamily="18" charset="0"/>
                  </a:rPr>
                  <a:t>– ukupna struja </a:t>
                </a:r>
                <a:r>
                  <a:rPr lang="hr-HR" sz="2400" dirty="0">
                    <a:latin typeface="Times New Roman" pitchFamily="18" charset="0"/>
                  </a:rPr>
                  <a:t>jednopolnog kratkog spoja koja iznosi 150 A.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916832"/>
                <a:ext cx="8424936" cy="4725909"/>
              </a:xfrm>
              <a:prstGeom prst="rect">
                <a:avLst/>
              </a:prstGeom>
              <a:blipFill>
                <a:blip r:embed="rId2"/>
                <a:stretch>
                  <a:fillRect l="-1158" t="-1031" b="-1933"/>
                </a:stretch>
              </a:blipFill>
            </p:spPr>
            <p:txBody>
              <a:bodyPr/>
              <a:lstStyle/>
              <a:p>
                <a:r>
                  <a:rPr lang="hr-H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39965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PRORAČUNI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Proračun </a:t>
            </a:r>
            <a:r>
              <a:rPr lang="hr-HR" sz="2400" b="1" dirty="0">
                <a:latin typeface="Times New Roman" pitchFamily="18" charset="0"/>
              </a:rPr>
              <a:t>uzemljivača</a:t>
            </a:r>
            <a:r>
              <a:rPr lang="hr-HR" sz="2400" dirty="0">
                <a:latin typeface="Times New Roman" pitchFamily="18" charset="0"/>
              </a:rPr>
              <a:t> izveden je na osobnom računalu po programu UZ1 Instituta za elektroprivredu Republike Hrvatske s ulaznim podatcima i izlaznim rezultatima prikazanim u </a:t>
            </a:r>
            <a:r>
              <a:rPr lang="hr-HR" sz="2400" dirty="0" smtClean="0">
                <a:latin typeface="Times New Roman" pitchFamily="18" charset="0"/>
              </a:rPr>
              <a:t>tablici:</a:t>
            </a:r>
            <a:endParaRPr lang="hr-HR" sz="2400" dirty="0">
              <a:latin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62723974"/>
              </p:ext>
            </p:extLst>
          </p:nvPr>
        </p:nvGraphicFramePr>
        <p:xfrm>
          <a:off x="1620329" y="3117161"/>
          <a:ext cx="5975350" cy="3717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" name="Document" r:id="rId3" imgW="5975649" imgH="3718204" progId="Word.Document.12">
                  <p:embed/>
                </p:oleObj>
              </mc:Choice>
              <mc:Fallback>
                <p:oleObj name="Document" r:id="rId3" imgW="5975649" imgH="3718204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620329" y="3117161"/>
                        <a:ext cx="5975350" cy="3717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0895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PRORAČUNI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2493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Prema dobivenim rezultatima predviđeni </a:t>
            </a:r>
            <a:r>
              <a:rPr lang="hr-HR" sz="2400" b="1" dirty="0">
                <a:latin typeface="Times New Roman" pitchFamily="18" charset="0"/>
              </a:rPr>
              <a:t>uzemljivač zadovoljava </a:t>
            </a:r>
            <a:r>
              <a:rPr lang="hr-HR" sz="2400" dirty="0">
                <a:latin typeface="Times New Roman" pitchFamily="18" charset="0"/>
              </a:rPr>
              <a:t>naprijed navedene članove „Pravilnika o tehničkim normativima za zaštitu niskonaponskih mreža i pripadnih transformatorskih stanica“ i „Pravilnika o tehničkim normativima za elektroenergetska postrojenja nazivnog napona iznad 1000 V“.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Proračun </a:t>
            </a:r>
            <a:r>
              <a:rPr lang="hr-HR" sz="2400" dirty="0">
                <a:latin typeface="Times New Roman" pitchFamily="18" charset="0"/>
              </a:rPr>
              <a:t>na mehaničko i termičko naprezanje nije izveden jer je odabrani uzemljivač presjeka 100 mm2 moguće opteretiti najvećom strujom od 6700 A u trajanju od 1 sekunde, što je znatno više od struje, koja može poteći projektiranim uzemljivačem, a vrijeme isključenja voda je ispod 1 sekunde, </a:t>
            </a:r>
            <a:r>
              <a:rPr lang="hr-HR" sz="2400" dirty="0" smtClean="0">
                <a:latin typeface="Times New Roman" pitchFamily="18" charset="0"/>
              </a:rPr>
              <a:t>[</a:t>
            </a:r>
            <a:r>
              <a:rPr lang="hr-HR" sz="2400" dirty="0">
                <a:latin typeface="Times New Roman" pitchFamily="18" charset="0"/>
              </a:rPr>
              <a:t>1].</a:t>
            </a:r>
          </a:p>
        </p:txBody>
      </p:sp>
    </p:spTree>
    <p:extLst>
      <p:ext uri="{BB962C8B-B14F-4D97-AF65-F5344CB8AC3E}">
        <p14:creationId xmlns:p14="http://schemas.microsoft.com/office/powerpoint/2010/main" val="192913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PRORAČUNI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595021"/>
            <a:ext cx="842493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>
                <a:latin typeface="Times New Roman" pitchFamily="18" charset="0"/>
              </a:rPr>
              <a:t>Radno</a:t>
            </a:r>
            <a:r>
              <a:rPr lang="hr-HR" sz="2400" dirty="0">
                <a:latin typeface="Times New Roman" pitchFamily="18" charset="0"/>
              </a:rPr>
              <a:t> uzemljenje trafostanice je ujedno i </a:t>
            </a:r>
            <a:r>
              <a:rPr lang="hr-HR" sz="2400" b="1" dirty="0">
                <a:latin typeface="Times New Roman" pitchFamily="18" charset="0"/>
              </a:rPr>
              <a:t>zaštitno</a:t>
            </a:r>
            <a:r>
              <a:rPr lang="hr-HR" sz="2400" dirty="0">
                <a:latin typeface="Times New Roman" pitchFamily="18" charset="0"/>
              </a:rPr>
              <a:t> uzemljenje ukoliko se uzemljenje transformatorske stanice izvodi kao </a:t>
            </a:r>
            <a:r>
              <a:rPr lang="hr-HR" sz="2400" b="1" dirty="0">
                <a:latin typeface="Times New Roman" pitchFamily="18" charset="0"/>
              </a:rPr>
              <a:t>združeno</a:t>
            </a:r>
            <a:r>
              <a:rPr lang="hr-HR" sz="2400" dirty="0">
                <a:latin typeface="Times New Roman" pitchFamily="18" charset="0"/>
              </a:rPr>
              <a:t> uzemljenje, a ako su radno i zaštitno uzemljenje razdvojeni, potrebno je u NN ormaru skinuti premoštenje između sabirnica neutralnog i zaštitnog vodiča. </a:t>
            </a:r>
            <a:endParaRPr lang="hr-HR" sz="2400" dirty="0" smtClean="0">
              <a:latin typeface="Times New Roman" pitchFamily="18" charset="0"/>
            </a:endParaRPr>
          </a:p>
          <a:p>
            <a:r>
              <a:rPr lang="hr-HR" sz="2400" b="1" dirty="0" smtClean="0">
                <a:latin typeface="Times New Roman" pitchFamily="18" charset="0"/>
              </a:rPr>
              <a:t>Zaštitni </a:t>
            </a:r>
            <a:r>
              <a:rPr lang="hr-HR" sz="2400" b="1" dirty="0">
                <a:latin typeface="Times New Roman" pitchFamily="18" charset="0"/>
              </a:rPr>
              <a:t>vodič </a:t>
            </a:r>
            <a:r>
              <a:rPr lang="hr-HR" sz="2400" dirty="0">
                <a:latin typeface="Times New Roman" pitchFamily="18" charset="0"/>
              </a:rPr>
              <a:t>se spaja na zaštitno uzemljenje trafostanice. </a:t>
            </a:r>
            <a:endParaRPr lang="hr-HR" sz="2400" dirty="0" smtClean="0">
              <a:latin typeface="Times New Roman" pitchFamily="18" charset="0"/>
            </a:endParaRPr>
          </a:p>
          <a:p>
            <a:r>
              <a:rPr lang="hr-HR" sz="2400" b="1" dirty="0" smtClean="0">
                <a:latin typeface="Times New Roman" pitchFamily="18" charset="0"/>
              </a:rPr>
              <a:t>Katodne </a:t>
            </a:r>
            <a:r>
              <a:rPr lang="hr-HR" sz="2400" b="1" dirty="0">
                <a:latin typeface="Times New Roman" pitchFamily="18" charset="0"/>
              </a:rPr>
              <a:t>odvodnike prenapona </a:t>
            </a:r>
            <a:r>
              <a:rPr lang="hr-HR" sz="2400" dirty="0">
                <a:latin typeface="Times New Roman" pitchFamily="18" charset="0"/>
              </a:rPr>
              <a:t>0,4 kV je potrebno spojiti na zaštitno uzemljenje. </a:t>
            </a:r>
            <a:endParaRPr lang="hr-HR" sz="2400" dirty="0" smtClean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Na </a:t>
            </a:r>
            <a:r>
              <a:rPr lang="hr-HR" sz="2400" dirty="0">
                <a:latin typeface="Times New Roman" pitchFamily="18" charset="0"/>
              </a:rPr>
              <a:t>„0“ sabirnicu, tj. radno uzemljenje 0,4 kV mreže, spoja se kabel PPOO-A 1x70 mm2 (ili sličnog presjeka, mehanička zaštita i plašt kako bi se izolirali od naponskog lijevka zaštitnog uzemljivača), takve duljine i takvog smjera ukopavanja da se što prije može udaljiti </a:t>
            </a:r>
            <a:r>
              <a:rPr lang="hr-HR" sz="2400" dirty="0" smtClean="0">
                <a:latin typeface="Times New Roman" pitchFamily="18" charset="0"/>
              </a:rPr>
              <a:t>20 m </a:t>
            </a:r>
            <a:r>
              <a:rPr lang="hr-HR" sz="2400" dirty="0">
                <a:latin typeface="Times New Roman" pitchFamily="18" charset="0"/>
              </a:rPr>
              <a:t>od najbližeg dijela zaštitnog uzemljenja.</a:t>
            </a:r>
          </a:p>
        </p:txBody>
      </p:sp>
    </p:spTree>
    <p:extLst>
      <p:ext uri="{BB962C8B-B14F-4D97-AF65-F5344CB8AC3E}">
        <p14:creationId xmlns:p14="http://schemas.microsoft.com/office/powerpoint/2010/main" val="3123726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TEHNIČKA RJEŠENJA – ZAŠTITA NA RADU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4108" y="1700808"/>
            <a:ext cx="842493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latin typeface="Times New Roman" pitchFamily="18" charset="0"/>
              </a:rPr>
              <a:t>PRIKAZ TEHNIČKIH RJEŠENJA ZA PRIMJENU PROPISA ZAŠTITE NA RADU</a:t>
            </a:r>
          </a:p>
          <a:p>
            <a:endParaRPr lang="hr-HR" sz="2400" dirty="0" smtClean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Tehnički propisi, pravilnici, normativi i standardi koji su primijenjeni prilikom izrade projekta i prikaza su sljedeći, [1]:</a:t>
            </a:r>
          </a:p>
          <a:p>
            <a:endParaRPr lang="hr-HR" sz="2400" dirty="0" smtClean="0">
              <a:latin typeface="Times New Roman" pitchFamily="18" charset="0"/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Pravilnik o tehničkim normativima za zaštitu niskonaponskih mreža i pripadnih transformatorskih stanica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Pravilnik o tehničkim normativima za elektroenergetska postrojenja nazivnog napona iznad 1000 V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Pravilnik o tehničkim mjerama za zaštitu elektroenergetskih postrojenja od prenapona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hr-H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Pravilnik o tehničkim mjerama za pogon i održavanje elektroenergetskih </a:t>
            </a:r>
            <a:r>
              <a:rPr lang="hr-H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postrojenja</a:t>
            </a:r>
            <a:endParaRPr lang="hr-HR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506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51520" y="1700808"/>
            <a:ext cx="30780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Potrebni koraci i radnje</a:t>
            </a:r>
          </a:p>
        </p:txBody>
      </p:sp>
      <p:pic>
        <p:nvPicPr>
          <p:cNvPr id="7" name="Slika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052736"/>
            <a:ext cx="5220072" cy="577936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611560" y="18864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Times New Roman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hr-HR" b="1" dirty="0" smtClean="0">
                <a:solidFill>
                  <a:schemeClr val="tx1"/>
                </a:solidFill>
                <a:cs typeface="Times New Roman" pitchFamily="18" charset="0"/>
              </a:rPr>
              <a:t>TS 10/0,4 kV Darda 19</a:t>
            </a:r>
            <a:endParaRPr lang="hr-HR" b="1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2401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TEHNIČKA RJEŠENJA – ZAŠTITA NA RADU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24936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latin typeface="Times New Roman" pitchFamily="18" charset="0"/>
              </a:rPr>
              <a:t>Pravilnik </a:t>
            </a:r>
            <a:r>
              <a:rPr lang="hr-HR" sz="2200" dirty="0">
                <a:latin typeface="Times New Roman" pitchFamily="18" charset="0"/>
              </a:rPr>
              <a:t>o temeljnim zahtjevima za zaštitu od požara elektroenergetskih postrojenja i uređaja (NN br.146/05)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latin typeface="Times New Roman" pitchFamily="18" charset="0"/>
              </a:rPr>
              <a:t>Tehnički </a:t>
            </a:r>
            <a:r>
              <a:rPr lang="hr-HR" sz="2200" dirty="0">
                <a:latin typeface="Times New Roman" pitchFamily="18" charset="0"/>
              </a:rPr>
              <a:t>propisi za specijalnu zaštitu el. postrojenja od požara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latin typeface="Times New Roman" pitchFamily="18" charset="0"/>
              </a:rPr>
              <a:t>Pravilnik </a:t>
            </a:r>
            <a:r>
              <a:rPr lang="hr-HR" sz="2200" dirty="0">
                <a:latin typeface="Times New Roman" pitchFamily="18" charset="0"/>
              </a:rPr>
              <a:t>o tehničkim propisima o gromobranima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latin typeface="Times New Roman" pitchFamily="18" charset="0"/>
              </a:rPr>
              <a:t>Pravilnik </a:t>
            </a:r>
            <a:r>
              <a:rPr lang="hr-HR" sz="2200" dirty="0">
                <a:latin typeface="Times New Roman" pitchFamily="18" charset="0"/>
              </a:rPr>
              <a:t>o zaštiti na radu pri korištenju električne energije (NN br. 9/87.)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latin typeface="Times New Roman" pitchFamily="18" charset="0"/>
              </a:rPr>
              <a:t>Pravilnik </a:t>
            </a:r>
            <a:r>
              <a:rPr lang="hr-HR" sz="2200" dirty="0">
                <a:latin typeface="Times New Roman" pitchFamily="18" charset="0"/>
              </a:rPr>
              <a:t>o tehničkim normativima za beton i armirani beton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latin typeface="Times New Roman" pitchFamily="18" charset="0"/>
              </a:rPr>
              <a:t>Pravilnik </a:t>
            </a:r>
            <a:r>
              <a:rPr lang="hr-HR" sz="2200" dirty="0">
                <a:latin typeface="Times New Roman" pitchFamily="18" charset="0"/>
              </a:rPr>
              <a:t>o tehničkim normativima za zaštitu od statičkog elektriciteta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latin typeface="Times New Roman" pitchFamily="18" charset="0"/>
              </a:rPr>
              <a:t>Pravilnik </a:t>
            </a:r>
            <a:r>
              <a:rPr lang="hr-HR" sz="2200" dirty="0">
                <a:latin typeface="Times New Roman" pitchFamily="18" charset="0"/>
              </a:rPr>
              <a:t>o tehničkim normativima za elektro instalacije NN (SI. list br. 53/88.)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latin typeface="Times New Roman" pitchFamily="18" charset="0"/>
              </a:rPr>
              <a:t>Zakon </a:t>
            </a:r>
            <a:r>
              <a:rPr lang="hr-HR" sz="2200" dirty="0">
                <a:latin typeface="Times New Roman" pitchFamily="18" charset="0"/>
              </a:rPr>
              <a:t>o zaštiti na radu (NN br. 59/96, 94/96 i 114/03</a:t>
            </a:r>
            <a:r>
              <a:rPr lang="hr-HR" sz="2200" dirty="0" smtClean="0">
                <a:latin typeface="Times New Roman" pitchFamily="18" charset="0"/>
              </a:rPr>
              <a:t>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latin typeface="Times New Roman" pitchFamily="18" charset="0"/>
              </a:rPr>
              <a:t>Zakon </a:t>
            </a:r>
            <a:r>
              <a:rPr lang="hr-HR" sz="2200" dirty="0">
                <a:latin typeface="Times New Roman" pitchFamily="18" charset="0"/>
              </a:rPr>
              <a:t>o zaštiti od buke (NN br. 17/90.)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latin typeface="Times New Roman" pitchFamily="18" charset="0"/>
              </a:rPr>
              <a:t>Zakon </a:t>
            </a:r>
            <a:r>
              <a:rPr lang="hr-HR" sz="2200" dirty="0">
                <a:latin typeface="Times New Roman" pitchFamily="18" charset="0"/>
              </a:rPr>
              <a:t>o zaštiti od požara (NN br. 58/93.)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r-HR" sz="22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277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TEHNIČKA RJEŠENJA – ZAŠTITA NA RADU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24936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latin typeface="Times New Roman" pitchFamily="18" charset="0"/>
              </a:rPr>
              <a:t>Zakon </a:t>
            </a:r>
            <a:r>
              <a:rPr lang="hr-HR" sz="2200" dirty="0">
                <a:latin typeface="Times New Roman" pitchFamily="18" charset="0"/>
              </a:rPr>
              <a:t>o gradnji (NN br. 175/03. i 100/04.)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latin typeface="Times New Roman" pitchFamily="18" charset="0"/>
              </a:rPr>
              <a:t>Zakon </a:t>
            </a:r>
            <a:r>
              <a:rPr lang="hr-HR" sz="2200" dirty="0">
                <a:latin typeface="Times New Roman" pitchFamily="18" charset="0"/>
              </a:rPr>
              <a:t>o standardizaciji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latin typeface="Times New Roman" pitchFamily="18" charset="0"/>
              </a:rPr>
              <a:t>Zakon </a:t>
            </a:r>
            <a:r>
              <a:rPr lang="hr-HR" sz="2200" dirty="0">
                <a:latin typeface="Times New Roman" pitchFamily="18" charset="0"/>
              </a:rPr>
              <a:t>o preuzimanju zakona o standardizaciji (NN br. 53/91.)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latin typeface="Times New Roman" pitchFamily="18" charset="0"/>
              </a:rPr>
              <a:t>Zakon </a:t>
            </a:r>
            <a:r>
              <a:rPr lang="hr-HR" sz="2200" dirty="0">
                <a:latin typeface="Times New Roman" pitchFamily="18" charset="0"/>
              </a:rPr>
              <a:t>o mjernim jedinicama i mjerilima (NN br. 58/93.) 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latin typeface="Times New Roman" pitchFamily="18" charset="0"/>
              </a:rPr>
              <a:t>Granska </a:t>
            </a:r>
            <a:r>
              <a:rPr lang="hr-HR" sz="2200" dirty="0">
                <a:latin typeface="Times New Roman" pitchFamily="18" charset="0"/>
              </a:rPr>
              <a:t>norma HEP-a N 012.01/92.</a:t>
            </a:r>
          </a:p>
        </p:txBody>
      </p:sp>
    </p:spTree>
    <p:extLst>
      <p:ext uri="{BB962C8B-B14F-4D97-AF65-F5344CB8AC3E}">
        <p14:creationId xmlns:p14="http://schemas.microsoft.com/office/powerpoint/2010/main" val="314762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TEHNIČKA RJEŠENJA – ZAŠTITA NA RADU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700808"/>
            <a:ext cx="8856984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Opis tehničkih </a:t>
            </a:r>
            <a:r>
              <a:rPr lang="hr-HR" sz="2400" dirty="0" smtClean="0">
                <a:latin typeface="Times New Roman" pitchFamily="18" charset="0"/>
              </a:rPr>
              <a:t>rješenja zastupljenih </a:t>
            </a:r>
            <a:r>
              <a:rPr lang="hr-HR" sz="2400" dirty="0">
                <a:latin typeface="Times New Roman" pitchFamily="18" charset="0"/>
              </a:rPr>
              <a:t>u glavnom projektu je sljedeći, </a:t>
            </a:r>
            <a:r>
              <a:rPr lang="hr-HR" sz="2400" dirty="0" smtClean="0">
                <a:latin typeface="Times New Roman" pitchFamily="18" charset="0"/>
              </a:rPr>
              <a:t>[1</a:t>
            </a:r>
            <a:r>
              <a:rPr lang="hr-HR" sz="2400" dirty="0">
                <a:latin typeface="Times New Roman" pitchFamily="18" charset="0"/>
              </a:rPr>
              <a:t>]:</a:t>
            </a:r>
          </a:p>
          <a:p>
            <a:endParaRPr lang="hr-HR" sz="2400" dirty="0">
              <a:latin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Trafostanica </a:t>
            </a:r>
            <a:r>
              <a:rPr lang="hr-HR" sz="2400" dirty="0">
                <a:latin typeface="Times New Roman" pitchFamily="18" charset="0"/>
              </a:rPr>
              <a:t>je montažna građevina i udovoljava zahtjevima za ovakvu vrstu objekata u pogledu razmaka, otvora, vrata, hlađenja i prihvata ulja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Zaštita </a:t>
            </a:r>
            <a:r>
              <a:rPr lang="hr-HR" sz="2400" dirty="0">
                <a:latin typeface="Times New Roman" pitchFamily="18" charset="0"/>
              </a:rPr>
              <a:t>od opasnog napona dodira kod metalnih građevnih elemenata izvedena je izjednačenjem potencijala (spajanjem na zaštitno uzemljenje TS)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Strujni </a:t>
            </a:r>
            <a:r>
              <a:rPr lang="hr-HR" sz="2400" dirty="0">
                <a:latin typeface="Times New Roman" pitchFamily="18" charset="0"/>
              </a:rPr>
              <a:t>krugovi instalacije rasvjete i utičnice u TS osigurani su od preopterećenja i kratkog spoja rastalnim osiguračima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Niskonaponski </a:t>
            </a:r>
            <a:r>
              <a:rPr lang="hr-HR" sz="2400" dirty="0">
                <a:latin typeface="Times New Roman" pitchFamily="18" charset="0"/>
              </a:rPr>
              <a:t>izvodi štićeni su od preopterećenja i kratkog spoja rastalnim </a:t>
            </a:r>
            <a:r>
              <a:rPr lang="hr-HR" sz="2400" dirty="0" smtClean="0">
                <a:latin typeface="Times New Roman" pitchFamily="18" charset="0"/>
              </a:rPr>
              <a:t>osiguračima</a:t>
            </a:r>
            <a:endParaRPr lang="hr-HR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914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TEHNIČKA RJEŠENJA – ZAŠTITA NA RADU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249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>
                <a:latin typeface="Times New Roman" pitchFamily="18" charset="0"/>
              </a:rPr>
              <a:t>Natpisi na vratima upozoravaju na opasnost od električne struje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Na </a:t>
            </a:r>
            <a:r>
              <a:rPr lang="hr-HR" sz="2400" dirty="0">
                <a:latin typeface="Times New Roman" pitchFamily="18" charset="0"/>
              </a:rPr>
              <a:t>podesnom, uočljivom mjestu postavljena je jednopolna shema postrojenja sa osnovnim podacima i pogonska knjiga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Rasvjetna </a:t>
            </a:r>
            <a:r>
              <a:rPr lang="hr-HR" sz="2400" dirty="0">
                <a:latin typeface="Times New Roman" pitchFamily="18" charset="0"/>
              </a:rPr>
              <a:t>tijela u TS postavljena su tako da je omogućena sigurna i jednostavna zamjena izgorjelih žarulja, bez posebnih pomagala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SN </a:t>
            </a:r>
            <a:r>
              <a:rPr lang="hr-HR" sz="2400" dirty="0">
                <a:latin typeface="Times New Roman" pitchFamily="18" charset="0"/>
              </a:rPr>
              <a:t>sklopni blok kao i izvodi na NN razvodu opremljeni su odgovarajućim natpisnim pločicama.</a:t>
            </a:r>
          </a:p>
        </p:txBody>
      </p:sp>
    </p:spTree>
    <p:extLst>
      <p:ext uri="{BB962C8B-B14F-4D97-AF65-F5344CB8AC3E}">
        <p14:creationId xmlns:p14="http://schemas.microsoft.com/office/powerpoint/2010/main" val="6130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TEHNIČKA RJEŠENJA – ZAŠTITA NA RADU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2" y="1916832"/>
            <a:ext cx="87484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Obzirom na neophodnost provođenja mjera sigurnosti u transformatorskoj stanici mora se razlikovati sljedeće radove koji se u njoj mogu pojaviti, </a:t>
            </a:r>
            <a:r>
              <a:rPr lang="hr-HR" sz="2400" dirty="0" smtClean="0">
                <a:latin typeface="Times New Roman" pitchFamily="18" charset="0"/>
              </a:rPr>
              <a:t>[</a:t>
            </a:r>
            <a:r>
              <a:rPr lang="hr-HR" sz="2400" dirty="0">
                <a:latin typeface="Times New Roman" pitchFamily="18" charset="0"/>
              </a:rPr>
              <a:t>1]:</a:t>
            </a: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>
                <a:latin typeface="Times New Roman" pitchFamily="18" charset="0"/>
              </a:rPr>
              <a:t>1.	Pregledi i kontrola postrojenja</a:t>
            </a:r>
          </a:p>
          <a:p>
            <a:r>
              <a:rPr lang="hr-HR" sz="2400" dirty="0">
                <a:latin typeface="Times New Roman" pitchFamily="18" charset="0"/>
              </a:rPr>
              <a:t>2.	Pogonske manipulacije</a:t>
            </a:r>
          </a:p>
          <a:p>
            <a:r>
              <a:rPr lang="hr-HR" sz="2400" dirty="0">
                <a:latin typeface="Times New Roman" pitchFamily="18" charset="0"/>
              </a:rPr>
              <a:t>3.	Radovi u pojedinim zonama</a:t>
            </a:r>
          </a:p>
          <a:p>
            <a:r>
              <a:rPr lang="hr-HR" sz="2400" dirty="0">
                <a:latin typeface="Times New Roman" pitchFamily="18" charset="0"/>
              </a:rPr>
              <a:t>4.	Rad pod naponom</a:t>
            </a:r>
          </a:p>
        </p:txBody>
      </p:sp>
    </p:spTree>
    <p:extLst>
      <p:ext uri="{BB962C8B-B14F-4D97-AF65-F5344CB8AC3E}">
        <p14:creationId xmlns:p14="http://schemas.microsoft.com/office/powerpoint/2010/main" val="3958075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TEHNIČKA RJEŠENJA – ZAŠTITA NA RADU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249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>
                <a:latin typeface="Times New Roman" pitchFamily="18" charset="0"/>
              </a:rPr>
              <a:t>Pregledi i kontrola postrojenja </a:t>
            </a:r>
            <a:r>
              <a:rPr lang="hr-HR" sz="2400" dirty="0">
                <a:latin typeface="Times New Roman" pitchFamily="18" charset="0"/>
              </a:rPr>
              <a:t>omogućeni su bez mogućnosti slučajnog dodira dijelova pod naponom obzirom da je rasklopno postrojenje limene ili potpuno izolirane izvedbe s potrebnim otvorima za pregled i kontrolu. </a:t>
            </a:r>
            <a:endParaRPr lang="hr-HR" sz="2400" dirty="0" smtClean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Pregled </a:t>
            </a:r>
            <a:r>
              <a:rPr lang="hr-HR" sz="2400" b="1" dirty="0">
                <a:latin typeface="Times New Roman" pitchFamily="18" charset="0"/>
              </a:rPr>
              <a:t>transformatora</a:t>
            </a:r>
            <a:r>
              <a:rPr lang="hr-HR" sz="2400" dirty="0">
                <a:latin typeface="Times New Roman" pitchFamily="18" charset="0"/>
              </a:rPr>
              <a:t> vrši se s vanjske strane nakon otvaranja vrata, </a:t>
            </a:r>
            <a:r>
              <a:rPr lang="hr-HR" sz="2400" dirty="0" smtClean="0">
                <a:latin typeface="Times New Roman" pitchFamily="18" charset="0"/>
              </a:rPr>
              <a:t>[</a:t>
            </a:r>
            <a:r>
              <a:rPr lang="hr-HR" sz="2400" dirty="0">
                <a:latin typeface="Times New Roman" pitchFamily="18" charset="0"/>
              </a:rPr>
              <a:t>1].</a:t>
            </a: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b="1" dirty="0">
                <a:latin typeface="Times New Roman" pitchFamily="18" charset="0"/>
              </a:rPr>
              <a:t>Pogonske manipulacije </a:t>
            </a:r>
            <a:r>
              <a:rPr lang="hr-HR" sz="2400" dirty="0">
                <a:latin typeface="Times New Roman" pitchFamily="18" charset="0"/>
              </a:rPr>
              <a:t>na niskom naponu omogućene su rastavnim sklopkama na izvodima i rastavnim mjestom (kratkospojnikom) u transformatorskom polju</a:t>
            </a:r>
            <a:r>
              <a:rPr lang="hr-HR" sz="2400" dirty="0" smtClean="0">
                <a:latin typeface="Times New Roman" pitchFamily="18" charset="0"/>
              </a:rPr>
              <a:t>.</a:t>
            </a:r>
          </a:p>
          <a:p>
            <a:r>
              <a:rPr lang="hr-HR" sz="2400" dirty="0" smtClean="0">
                <a:latin typeface="Times New Roman" pitchFamily="18" charset="0"/>
              </a:rPr>
              <a:t>Svi </a:t>
            </a:r>
            <a:r>
              <a:rPr lang="hr-HR" sz="2400" b="1" dirty="0">
                <a:latin typeface="Times New Roman" pitchFamily="18" charset="0"/>
              </a:rPr>
              <a:t>radovi na odvodima </a:t>
            </a:r>
            <a:r>
              <a:rPr lang="hr-HR" sz="2400" dirty="0">
                <a:latin typeface="Times New Roman" pitchFamily="18" charset="0"/>
              </a:rPr>
              <a:t>niskog napona dozvoljeni su samo prema Uputama za siguran rad, jer se radi o radu pod naponom, </a:t>
            </a:r>
            <a:r>
              <a:rPr lang="hr-HR" sz="2400" dirty="0" smtClean="0">
                <a:latin typeface="Times New Roman" pitchFamily="18" charset="0"/>
              </a:rPr>
              <a:t>[</a:t>
            </a:r>
            <a:r>
              <a:rPr lang="hr-HR" sz="2400" dirty="0">
                <a:latin typeface="Times New Roman" pitchFamily="18" charset="0"/>
              </a:rPr>
              <a:t>1].</a:t>
            </a:r>
          </a:p>
        </p:txBody>
      </p:sp>
    </p:spTree>
    <p:extLst>
      <p:ext uri="{BB962C8B-B14F-4D97-AF65-F5344CB8AC3E}">
        <p14:creationId xmlns:p14="http://schemas.microsoft.com/office/powerpoint/2010/main" val="852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TEHNIČKA RJEŠENJA – ZAŠTITA NA RADU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24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Radovi u pojedinim zonama podrazumijevaju rad u tri zone prema kojima se rangiraju opasnosti u trafostanici, stoga zone mogu biti, </a:t>
            </a:r>
            <a:r>
              <a:rPr lang="hr-HR" sz="2400" dirty="0" smtClean="0">
                <a:latin typeface="Times New Roman" pitchFamily="18" charset="0"/>
              </a:rPr>
              <a:t>[</a:t>
            </a:r>
            <a:r>
              <a:rPr lang="hr-HR" sz="2400" dirty="0">
                <a:latin typeface="Times New Roman" pitchFamily="18" charset="0"/>
              </a:rPr>
              <a:t>1]:</a:t>
            </a:r>
          </a:p>
          <a:p>
            <a:endParaRPr lang="hr-HR" sz="2400" dirty="0">
              <a:latin typeface="Times New Roman" pitchFamily="18" charset="0"/>
            </a:endParaRPr>
          </a:p>
          <a:p>
            <a:pPr marL="812800" indent="-546100" defTabSz="301625">
              <a:buFont typeface="Arial" panose="020B0604020202020204" pitchFamily="34" charset="0"/>
              <a:buChar char="•"/>
            </a:pPr>
            <a:r>
              <a:rPr lang="hr-HR" sz="2400" dirty="0">
                <a:latin typeface="Times New Roman" pitchFamily="18" charset="0"/>
              </a:rPr>
              <a:t> 	</a:t>
            </a:r>
            <a:r>
              <a:rPr lang="hr-HR" sz="2400" b="1" dirty="0" smtClean="0">
                <a:latin typeface="Times New Roman" pitchFamily="18" charset="0"/>
              </a:rPr>
              <a:t>I ZONA </a:t>
            </a:r>
            <a:r>
              <a:rPr lang="hr-HR" sz="2400" dirty="0" smtClean="0">
                <a:latin typeface="Times New Roman" pitchFamily="18" charset="0"/>
              </a:rPr>
              <a:t>– u </a:t>
            </a:r>
            <a:r>
              <a:rPr lang="hr-HR" sz="2400" dirty="0">
                <a:latin typeface="Times New Roman" pitchFamily="18" charset="0"/>
              </a:rPr>
              <a:t>kojoj je dozvoljeno kretanje bez ograničenja, prostor oko trafostanice gdje se ne vrše nikakvi radovi.</a:t>
            </a:r>
          </a:p>
          <a:p>
            <a:pPr marL="812800" indent="-546100" defTabSz="301625">
              <a:buFont typeface="Arial" panose="020B0604020202020204" pitchFamily="34" charset="0"/>
              <a:buChar char="•"/>
            </a:pPr>
            <a:r>
              <a:rPr lang="hr-HR" sz="2400" dirty="0">
                <a:latin typeface="Times New Roman" pitchFamily="18" charset="0"/>
              </a:rPr>
              <a:t> 	</a:t>
            </a:r>
            <a:r>
              <a:rPr lang="hr-HR" sz="2400" b="1" dirty="0">
                <a:latin typeface="Times New Roman" pitchFamily="18" charset="0"/>
              </a:rPr>
              <a:t>II ZONA </a:t>
            </a:r>
            <a:r>
              <a:rPr lang="hr-HR" sz="2400" dirty="0" smtClean="0">
                <a:latin typeface="Times New Roman" pitchFamily="18" charset="0"/>
              </a:rPr>
              <a:t>– zona srednjenaponskog </a:t>
            </a:r>
            <a:r>
              <a:rPr lang="hr-HR" sz="2400" dirty="0">
                <a:latin typeface="Times New Roman" pitchFamily="18" charset="0"/>
              </a:rPr>
              <a:t>i niskonaponskog razvoda u kojoj se vrši manipulacija i kontrola postrojenja.</a:t>
            </a:r>
          </a:p>
          <a:p>
            <a:pPr marL="812800" indent="-546100" defTabSz="301625">
              <a:buFont typeface="Arial" panose="020B0604020202020204" pitchFamily="34" charset="0"/>
              <a:buChar char="•"/>
            </a:pPr>
            <a:r>
              <a:rPr lang="hr-HR" sz="2400" dirty="0">
                <a:latin typeface="Times New Roman" pitchFamily="18" charset="0"/>
              </a:rPr>
              <a:t> 	</a:t>
            </a:r>
            <a:r>
              <a:rPr lang="hr-HR" sz="2400" b="1" dirty="0">
                <a:latin typeface="Times New Roman" pitchFamily="18" charset="0"/>
              </a:rPr>
              <a:t>III ZONA </a:t>
            </a:r>
            <a:r>
              <a:rPr lang="hr-HR" sz="2400" dirty="0" smtClean="0">
                <a:latin typeface="Times New Roman" pitchFamily="18" charset="0"/>
              </a:rPr>
              <a:t>– zona </a:t>
            </a:r>
            <a:r>
              <a:rPr lang="hr-HR" sz="2400" dirty="0">
                <a:latin typeface="Times New Roman" pitchFamily="18" charset="0"/>
              </a:rPr>
              <a:t>koja obuhvaća prostor priključka na srednjenaponskom sklopnom bloku i transformatoru.</a:t>
            </a:r>
          </a:p>
        </p:txBody>
      </p:sp>
    </p:spTree>
    <p:extLst>
      <p:ext uri="{BB962C8B-B14F-4D97-AF65-F5344CB8AC3E}">
        <p14:creationId xmlns:p14="http://schemas.microsoft.com/office/powerpoint/2010/main" val="3122742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TEHNIČKA RJEŠENJA – ZAŠTITA NA RADU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2493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Postoji pet pravila za siguran su obavezna i kojih se mora strogo pridržavati, a ona su:</a:t>
            </a:r>
          </a:p>
          <a:p>
            <a:endParaRPr lang="hr-HR" sz="2400" dirty="0">
              <a:latin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isklapanje </a:t>
            </a:r>
            <a:r>
              <a:rPr lang="hr-HR" sz="2400" dirty="0">
                <a:latin typeface="Times New Roman" pitchFamily="18" charset="0"/>
              </a:rPr>
              <a:t>- vidljivo odvajanje od napona,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osiguranje </a:t>
            </a:r>
            <a:r>
              <a:rPr lang="hr-HR" sz="2400" dirty="0">
                <a:latin typeface="Times New Roman" pitchFamily="18" charset="0"/>
              </a:rPr>
              <a:t>od ponovnog (slučajnog) uklopa,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provjera </a:t>
            </a:r>
            <a:r>
              <a:rPr lang="hr-HR" sz="2400" dirty="0">
                <a:latin typeface="Times New Roman" pitchFamily="18" charset="0"/>
              </a:rPr>
              <a:t>beznaponskog stanja,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uzemljenje </a:t>
            </a:r>
            <a:r>
              <a:rPr lang="hr-HR" sz="2400" dirty="0">
                <a:latin typeface="Times New Roman" pitchFamily="18" charset="0"/>
              </a:rPr>
              <a:t>i kratko spajanje 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ograđivanje </a:t>
            </a:r>
            <a:r>
              <a:rPr lang="hr-HR" sz="2400" dirty="0">
                <a:latin typeface="Times New Roman" pitchFamily="18" charset="0"/>
              </a:rPr>
              <a:t>od dijelova pod naponom.</a:t>
            </a:r>
          </a:p>
        </p:txBody>
      </p:sp>
    </p:spTree>
    <p:extLst>
      <p:ext uri="{BB962C8B-B14F-4D97-AF65-F5344CB8AC3E}">
        <p14:creationId xmlns:p14="http://schemas.microsoft.com/office/powerpoint/2010/main" val="3390672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TEHNIČKA RJEŠENJA – ZAŠTITA NA RADU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249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>
                <a:latin typeface="Times New Roman" pitchFamily="18" charset="0"/>
              </a:rPr>
              <a:t>Isklapanje - vidljivo odvajanje od napona</a:t>
            </a:r>
            <a:r>
              <a:rPr lang="hr-HR" sz="2400" dirty="0">
                <a:latin typeface="Times New Roman" pitchFamily="18" charset="0"/>
              </a:rPr>
              <a:t> u SN sklopnom bloku vrši se sklopkom, vidljivo odvajanje nije moguće ali je sklopno stanje vidljivo na pokazivačima položaja. </a:t>
            </a:r>
            <a:endParaRPr lang="hr-HR" sz="2400" dirty="0" smtClean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Isklapanje </a:t>
            </a:r>
            <a:r>
              <a:rPr lang="hr-HR" sz="2400" dirty="0">
                <a:latin typeface="Times New Roman" pitchFamily="18" charset="0"/>
              </a:rPr>
              <a:t>kompletnog </a:t>
            </a:r>
            <a:r>
              <a:rPr lang="hr-HR" sz="2400" b="1" dirty="0">
                <a:latin typeface="Times New Roman" pitchFamily="18" charset="0"/>
              </a:rPr>
              <a:t>NN sklopnog bloka </a:t>
            </a:r>
            <a:r>
              <a:rPr lang="hr-HR" sz="2400" dirty="0">
                <a:latin typeface="Times New Roman" pitchFamily="18" charset="0"/>
              </a:rPr>
              <a:t>vrši se na rastavnom mjestu vađenjem kratkospojnika. </a:t>
            </a:r>
            <a:endParaRPr lang="hr-HR" sz="2400" dirty="0" smtClean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Isklapanje </a:t>
            </a:r>
            <a:r>
              <a:rPr lang="hr-HR" sz="2400" b="1" dirty="0">
                <a:latin typeface="Times New Roman" pitchFamily="18" charset="0"/>
              </a:rPr>
              <a:t>NN izvoda </a:t>
            </a:r>
            <a:r>
              <a:rPr lang="hr-HR" sz="2400" dirty="0">
                <a:latin typeface="Times New Roman" pitchFamily="18" charset="0"/>
              </a:rPr>
              <a:t>vrši se </a:t>
            </a:r>
            <a:r>
              <a:rPr lang="hr-HR" sz="2400" dirty="0" smtClean="0">
                <a:latin typeface="Times New Roman" pitchFamily="18" charset="0"/>
              </a:rPr>
              <a:t>osigurač-sklopkama </a:t>
            </a:r>
            <a:r>
              <a:rPr lang="hr-HR" sz="2400" dirty="0">
                <a:latin typeface="Times New Roman" pitchFamily="18" charset="0"/>
              </a:rPr>
              <a:t>i njihov položaj je vidljiv, </a:t>
            </a:r>
            <a:r>
              <a:rPr lang="hr-HR" sz="2400" dirty="0" smtClean="0">
                <a:latin typeface="Times New Roman" pitchFamily="18" charset="0"/>
              </a:rPr>
              <a:t>[</a:t>
            </a:r>
            <a:r>
              <a:rPr lang="hr-HR" sz="2400" dirty="0">
                <a:latin typeface="Times New Roman" pitchFamily="18" charset="0"/>
              </a:rPr>
              <a:t>1].</a:t>
            </a: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b="1" dirty="0">
                <a:latin typeface="Times New Roman" pitchFamily="18" charset="0"/>
              </a:rPr>
              <a:t>Osiguranje od ponovnog (slučajnog) uklopa </a:t>
            </a:r>
            <a:r>
              <a:rPr lang="hr-HR" sz="2400" dirty="0">
                <a:latin typeface="Times New Roman" pitchFamily="18" charset="0"/>
              </a:rPr>
              <a:t>u SN sklopnom bloku vrši se zatvaranjem staklo-plastičnih vrata poslužnog panela i postavljanjem upozorenja „Ne uklapaj – opasno“, a u NN sklopnom bloku samo postavljanjem upozorenja, </a:t>
            </a:r>
            <a:r>
              <a:rPr lang="hr-HR" sz="2400" dirty="0" smtClean="0">
                <a:latin typeface="Times New Roman" pitchFamily="18" charset="0"/>
              </a:rPr>
              <a:t>[</a:t>
            </a:r>
            <a:r>
              <a:rPr lang="hr-HR" sz="2400" dirty="0">
                <a:latin typeface="Times New Roman" pitchFamily="18" charset="0"/>
              </a:rPr>
              <a:t>1].</a:t>
            </a:r>
          </a:p>
        </p:txBody>
      </p:sp>
    </p:spTree>
    <p:extLst>
      <p:ext uri="{BB962C8B-B14F-4D97-AF65-F5344CB8AC3E}">
        <p14:creationId xmlns:p14="http://schemas.microsoft.com/office/powerpoint/2010/main" val="329330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TEHNIČKA RJEŠENJA – ZAŠTITA NA RADU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2493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>
                <a:latin typeface="Times New Roman" pitchFamily="18" charset="0"/>
              </a:rPr>
              <a:t>Provjera beznaponskog stanja </a:t>
            </a:r>
            <a:r>
              <a:rPr lang="hr-HR" sz="2400" dirty="0">
                <a:latin typeface="Times New Roman" pitchFamily="18" charset="0"/>
              </a:rPr>
              <a:t>u </a:t>
            </a:r>
            <a:r>
              <a:rPr lang="hr-HR" sz="2400" b="1" dirty="0">
                <a:latin typeface="Times New Roman" pitchFamily="18" charset="0"/>
              </a:rPr>
              <a:t>SN</a:t>
            </a:r>
            <a:r>
              <a:rPr lang="hr-HR" sz="2400" dirty="0">
                <a:latin typeface="Times New Roman" pitchFamily="18" charset="0"/>
              </a:rPr>
              <a:t> sklopnom bloku vidljivo je na odgovarajućim indikatorima napona svakog polja i svake faze. Beznaponsko stanje u </a:t>
            </a:r>
            <a:r>
              <a:rPr lang="hr-HR" sz="2400" b="1" dirty="0">
                <a:latin typeface="Times New Roman" pitchFamily="18" charset="0"/>
              </a:rPr>
              <a:t>NN</a:t>
            </a:r>
            <a:r>
              <a:rPr lang="hr-HR" sz="2400" dirty="0">
                <a:latin typeface="Times New Roman" pitchFamily="18" charset="0"/>
              </a:rPr>
              <a:t> sklopnom bloku lako je provjeriti jer su vodovi lako dostupni, </a:t>
            </a:r>
            <a:r>
              <a:rPr lang="hr-HR" sz="2400" dirty="0" smtClean="0">
                <a:latin typeface="Times New Roman" pitchFamily="18" charset="0"/>
              </a:rPr>
              <a:t>[</a:t>
            </a:r>
            <a:r>
              <a:rPr lang="hr-HR" sz="2400" dirty="0">
                <a:latin typeface="Times New Roman" pitchFamily="18" charset="0"/>
              </a:rPr>
              <a:t>1].</a:t>
            </a: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b="1" dirty="0">
                <a:latin typeface="Times New Roman" pitchFamily="18" charset="0"/>
              </a:rPr>
              <a:t>Uzemljenje i kratko spajanje </a:t>
            </a:r>
            <a:r>
              <a:rPr lang="hr-HR" sz="2400" dirty="0">
                <a:latin typeface="Times New Roman" pitchFamily="18" charset="0"/>
              </a:rPr>
              <a:t>u </a:t>
            </a:r>
            <a:r>
              <a:rPr lang="hr-HR" sz="2400" b="1" dirty="0">
                <a:latin typeface="Times New Roman" pitchFamily="18" charset="0"/>
              </a:rPr>
              <a:t>SN</a:t>
            </a:r>
            <a:r>
              <a:rPr lang="hr-HR" sz="2400" dirty="0">
                <a:latin typeface="Times New Roman" pitchFamily="18" charset="0"/>
              </a:rPr>
              <a:t> sklopnom bloku u svim poljima vrši se uklapanjem zemljospojnika. </a:t>
            </a:r>
            <a:endParaRPr lang="hr-HR" sz="2400" dirty="0" smtClean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Uzemljenje </a:t>
            </a:r>
            <a:r>
              <a:rPr lang="hr-HR" sz="2400" dirty="0">
                <a:latin typeface="Times New Roman" pitchFamily="18" charset="0"/>
              </a:rPr>
              <a:t>i kratko spajanje u </a:t>
            </a:r>
            <a:r>
              <a:rPr lang="hr-HR" sz="2400" b="1" dirty="0">
                <a:latin typeface="Times New Roman" pitchFamily="18" charset="0"/>
              </a:rPr>
              <a:t>NN</a:t>
            </a:r>
            <a:r>
              <a:rPr lang="hr-HR" sz="2400" dirty="0">
                <a:latin typeface="Times New Roman" pitchFamily="18" charset="0"/>
              </a:rPr>
              <a:t> sklopnom bloku vrši se kratkospojnikom presjeka minimalno 50 mm2 Cu, a pojedinih odvoda kratkospojnikom pogodnim za ulaganje u nosač visokoučinskih osigurača, </a:t>
            </a:r>
            <a:r>
              <a:rPr lang="hr-HR" sz="2400" dirty="0" smtClean="0">
                <a:latin typeface="Times New Roman" pitchFamily="18" charset="0"/>
              </a:rPr>
              <a:t>[</a:t>
            </a:r>
            <a:r>
              <a:rPr lang="hr-HR" sz="2400" dirty="0">
                <a:latin typeface="Times New Roman" pitchFamily="18" charset="0"/>
              </a:rPr>
              <a:t>1].</a:t>
            </a:r>
          </a:p>
        </p:txBody>
      </p:sp>
    </p:spTree>
    <p:extLst>
      <p:ext uri="{BB962C8B-B14F-4D97-AF65-F5344CB8AC3E}">
        <p14:creationId xmlns:p14="http://schemas.microsoft.com/office/powerpoint/2010/main" val="34045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07504" y="1595021"/>
            <a:ext cx="896448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Dokumentacija koja se prilaže uz glavni (elektro) projekt Trafostanice TS 10(20)/0,4 kV Darda 19, Drvoprerada i priključni kabelski dalekovod KB 10(20) kV za TS 10(20)/0,4 kV Darda 19, Drvoprerada je sljedeća: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izvadak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iz sudskog registra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isprava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o imenovanju glavnog projektanta i rješenje komore,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isprava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o imenovanju projektanta,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isprava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o usklađenosti,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isprava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o primjeni tehničkih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rješenja za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primjenu propisa zaštite na radu,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isprava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o primjeni mjere zaštite od požara,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projektna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zadaća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lokacijska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dozvola i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posebni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uvjeti građenja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hr-H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1304" y="18864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Times New Roman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hr-HR" b="1" dirty="0" smtClean="0">
                <a:solidFill>
                  <a:schemeClr val="tx1"/>
                </a:solidFill>
                <a:cs typeface="Times New Roman" pitchFamily="18" charset="0"/>
              </a:rPr>
              <a:t>TS 10/0,4 kV Darda 19</a:t>
            </a:r>
            <a:endParaRPr lang="hr-HR" b="1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080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TEHNIČKA RJEŠENJA – ZAŠTITA NA RADU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2493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>
                <a:latin typeface="Times New Roman" pitchFamily="18" charset="0"/>
              </a:rPr>
              <a:t>Ograđivanje od dijelova pod naponom </a:t>
            </a:r>
            <a:r>
              <a:rPr lang="hr-HR" sz="2400" dirty="0">
                <a:latin typeface="Times New Roman" pitchFamily="18" charset="0"/>
              </a:rPr>
              <a:t>vrši se zaključavanjem trafostanice dok u njoj nema odgovornih osoba. </a:t>
            </a:r>
            <a:endParaRPr lang="hr-HR" sz="2400" dirty="0" smtClean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Ograđivanje </a:t>
            </a:r>
            <a:r>
              <a:rPr lang="hr-HR" sz="2400" dirty="0">
                <a:latin typeface="Times New Roman" pitchFamily="18" charset="0"/>
              </a:rPr>
              <a:t>mjesta rada vrši se ispred transformatorske stanice psihološkom ogradom i natpisom „NE PRILAZI - VISOKI NAPON“, </a:t>
            </a:r>
            <a:r>
              <a:rPr lang="hr-HR" sz="2400" dirty="0" smtClean="0">
                <a:latin typeface="Times New Roman" pitchFamily="18" charset="0"/>
              </a:rPr>
              <a:t>[</a:t>
            </a:r>
            <a:r>
              <a:rPr lang="hr-HR" sz="2400" dirty="0">
                <a:latin typeface="Times New Roman" pitchFamily="18" charset="0"/>
              </a:rPr>
              <a:t>1].</a:t>
            </a: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b="1" dirty="0">
                <a:latin typeface="Times New Roman" pitchFamily="18" charset="0"/>
              </a:rPr>
              <a:t>Rad pod naponom </a:t>
            </a:r>
            <a:r>
              <a:rPr lang="hr-HR" sz="2400" dirty="0">
                <a:latin typeface="Times New Roman" pitchFamily="18" charset="0"/>
              </a:rPr>
              <a:t>se smatra onaj rad pri kojem se dijelovi postrojenja pod naponom dodiruju prema propisanom postupku. Rad pod naponom dozvoljen je na NN postrojenju, </a:t>
            </a:r>
            <a:r>
              <a:rPr lang="hr-HR" sz="2400" dirty="0" smtClean="0">
                <a:latin typeface="Times New Roman" pitchFamily="18" charset="0"/>
              </a:rPr>
              <a:t>[</a:t>
            </a:r>
            <a:r>
              <a:rPr lang="hr-HR" sz="2400" dirty="0">
                <a:latin typeface="Times New Roman" pitchFamily="18" charset="0"/>
              </a:rPr>
              <a:t>1].</a:t>
            </a:r>
          </a:p>
        </p:txBody>
      </p:sp>
    </p:spTree>
    <p:extLst>
      <p:ext uri="{BB962C8B-B14F-4D97-AF65-F5344CB8AC3E}">
        <p14:creationId xmlns:p14="http://schemas.microsoft.com/office/powerpoint/2010/main" val="1230909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MJERE ZAŠTITE OD POŽARA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4108" y="1533465"/>
            <a:ext cx="842493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latin typeface="Times New Roman" pitchFamily="18" charset="0"/>
              </a:rPr>
              <a:t>MJERE ZAŠTITE OD POŽARA</a:t>
            </a: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>
                <a:latin typeface="Times New Roman" pitchFamily="18" charset="0"/>
              </a:rPr>
              <a:t>Tehnički propisi, pravilnici, normativi i standardi na kojima se zasniva predviđeni sustav zaštite od požara su sljedeći, prema [1]:</a:t>
            </a:r>
          </a:p>
          <a:p>
            <a:endParaRPr lang="hr-HR" sz="2400" dirty="0">
              <a:latin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latin typeface="Times New Roman" pitchFamily="18" charset="0"/>
              </a:rPr>
              <a:t>Pravilnik </a:t>
            </a:r>
            <a:r>
              <a:rPr lang="hr-HR" sz="2200" dirty="0">
                <a:latin typeface="Times New Roman" pitchFamily="18" charset="0"/>
              </a:rPr>
              <a:t>o tehničkim normativima za zaštitu niskonaponskih mreža i pripadnih transformatorskihstanica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latin typeface="Times New Roman" pitchFamily="18" charset="0"/>
              </a:rPr>
              <a:t>Pravilnik </a:t>
            </a:r>
            <a:r>
              <a:rPr lang="hr-HR" sz="2200" dirty="0">
                <a:latin typeface="Times New Roman" pitchFamily="18" charset="0"/>
              </a:rPr>
              <a:t>o tehničkim normativima za elektroenergetska postrojenja nazivnog napona iznad 1000 V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latin typeface="Times New Roman" pitchFamily="18" charset="0"/>
              </a:rPr>
              <a:t>Pravilnik </a:t>
            </a:r>
            <a:r>
              <a:rPr lang="hr-HR" sz="2200" dirty="0">
                <a:latin typeface="Times New Roman" pitchFamily="18" charset="0"/>
              </a:rPr>
              <a:t>o tehničkim mjerama za zaštitu elektroenergetskih postrojenja od prenapona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latin typeface="Times New Roman" pitchFamily="18" charset="0"/>
              </a:rPr>
              <a:t>Pravilnik </a:t>
            </a:r>
            <a:r>
              <a:rPr lang="hr-HR" sz="2200" dirty="0">
                <a:latin typeface="Times New Roman" pitchFamily="18" charset="0"/>
              </a:rPr>
              <a:t>o tehničkim mjerama za pogon i održavanje elektroenergetskih postrojenja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200" dirty="0" smtClean="0">
                <a:latin typeface="Times New Roman" pitchFamily="18" charset="0"/>
              </a:rPr>
              <a:t>Pravilnik </a:t>
            </a:r>
            <a:r>
              <a:rPr lang="hr-HR" sz="2200" dirty="0">
                <a:latin typeface="Times New Roman" pitchFamily="18" charset="0"/>
              </a:rPr>
              <a:t>o temeljnim zahtjevima za zaštitu od požara elektroenergetskih postrojenja i uređaja (NNbr. 146/05</a:t>
            </a:r>
            <a:r>
              <a:rPr lang="hr-HR" sz="2200" dirty="0" smtClean="0">
                <a:latin typeface="Times New Roman" pitchFamily="18" charset="0"/>
              </a:rPr>
              <a:t>)</a:t>
            </a:r>
            <a:endParaRPr lang="hr-HR" sz="22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45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MJERE ZAŠTITE OD POŽARA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24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>
                <a:latin typeface="Times New Roman" pitchFamily="18" charset="0"/>
              </a:rPr>
              <a:t>Tehnički propisi za specijalnu zaštitu elektro postrojenja od požara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Pravilnik </a:t>
            </a:r>
            <a:r>
              <a:rPr lang="hr-HR" sz="2400" dirty="0">
                <a:latin typeface="Times New Roman" pitchFamily="18" charset="0"/>
              </a:rPr>
              <a:t>o tehničkim normativima za zaštitu od statičkog elektriciteta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Pravilnik </a:t>
            </a:r>
            <a:r>
              <a:rPr lang="hr-HR" sz="2400" dirty="0">
                <a:latin typeface="Times New Roman" pitchFamily="18" charset="0"/>
              </a:rPr>
              <a:t>o tehničkim propisima o </a:t>
            </a:r>
            <a:r>
              <a:rPr lang="hr-HR" sz="2400" dirty="0" smtClean="0">
                <a:latin typeface="Times New Roman" pitchFamily="18" charset="0"/>
              </a:rPr>
              <a:t>gromobranima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Zakon o zaštiti od požara (NN br. 58/93.)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Zakon </a:t>
            </a:r>
            <a:r>
              <a:rPr lang="hr-HR" sz="2400" dirty="0">
                <a:latin typeface="Times New Roman" pitchFamily="18" charset="0"/>
              </a:rPr>
              <a:t>o gradnji (NN br. 175/03. i 100/04.)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Zakon </a:t>
            </a:r>
            <a:r>
              <a:rPr lang="hr-HR" sz="2400" dirty="0">
                <a:latin typeface="Times New Roman" pitchFamily="18" charset="0"/>
              </a:rPr>
              <a:t>o zaštiti na radu ( NN br. 59/96, 94/96 i 114/03.)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Zakon </a:t>
            </a:r>
            <a:r>
              <a:rPr lang="hr-HR" sz="2400" dirty="0">
                <a:latin typeface="Times New Roman" pitchFamily="18" charset="0"/>
              </a:rPr>
              <a:t>o preuzimanju zakona o standardizaciji (NN br. 53/91.)</a:t>
            </a:r>
          </a:p>
          <a:p>
            <a:endParaRPr lang="hr-HR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754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MJERE ZAŠTITE OD POŽARA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4108" y="1700808"/>
            <a:ext cx="842493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Osnovni podaci o građevini i uređajima govore da je trafostanica zasebna građevina izrađena od </a:t>
            </a:r>
            <a:r>
              <a:rPr lang="hr-HR" sz="2400" b="1" dirty="0">
                <a:latin typeface="Times New Roman" pitchFamily="18" charset="0"/>
              </a:rPr>
              <a:t>vatrootpornog materijala </a:t>
            </a:r>
            <a:r>
              <a:rPr lang="hr-HR" sz="2400" dirty="0">
                <a:latin typeface="Times New Roman" pitchFamily="18" charset="0"/>
              </a:rPr>
              <a:t>(armirani beton, metal i dr.) u kojoj je smještena oprema za rad trafostanice i za priključak kabelskih vodova visokog i niskog napona.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Moguće </a:t>
            </a:r>
            <a:r>
              <a:rPr lang="hr-HR" sz="2400" dirty="0">
                <a:latin typeface="Times New Roman" pitchFamily="18" charset="0"/>
              </a:rPr>
              <a:t>požarne opasnosti u građevini, tj.uzroci koji mogu biti su eventualno, prema [1]:</a:t>
            </a:r>
          </a:p>
          <a:p>
            <a:endParaRPr lang="hr-HR" sz="2400" dirty="0">
              <a:latin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električna </a:t>
            </a:r>
            <a:r>
              <a:rPr lang="hr-HR" sz="2400" dirty="0">
                <a:latin typeface="Times New Roman" pitchFamily="18" charset="0"/>
              </a:rPr>
              <a:t>oprema i instalacija,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pojava </a:t>
            </a:r>
            <a:r>
              <a:rPr lang="hr-HR" sz="2400" dirty="0">
                <a:latin typeface="Times New Roman" pitchFamily="18" charset="0"/>
              </a:rPr>
              <a:t>prenapona,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vodovi </a:t>
            </a:r>
            <a:r>
              <a:rPr lang="hr-HR" sz="2400" dirty="0">
                <a:latin typeface="Times New Roman" pitchFamily="18" charset="0"/>
              </a:rPr>
              <a:t>i pribor, 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nepravilno </a:t>
            </a:r>
            <a:r>
              <a:rPr lang="hr-HR" sz="2400" dirty="0">
                <a:latin typeface="Times New Roman" pitchFamily="18" charset="0"/>
              </a:rPr>
              <a:t>rukovanje i nestručna kontrola i održavanje.</a:t>
            </a:r>
          </a:p>
        </p:txBody>
      </p:sp>
    </p:spTree>
    <p:extLst>
      <p:ext uri="{BB962C8B-B14F-4D97-AF65-F5344CB8AC3E}">
        <p14:creationId xmlns:p14="http://schemas.microsoft.com/office/powerpoint/2010/main" val="1897266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MJERE ZAŠTITE OD POŽARA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1748" y="1628800"/>
            <a:ext cx="842493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U projektu se predviđaju sljedeće mjere za sprječavanje navedenih opasnosti od požara, i kao takve zadovoljavaju uvjetima za zaštitu od požara, prema [1]:</a:t>
            </a:r>
          </a:p>
          <a:p>
            <a:endParaRPr lang="hr-HR" sz="2400" dirty="0">
              <a:latin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oprema </a:t>
            </a:r>
            <a:r>
              <a:rPr lang="hr-HR" sz="2400" dirty="0">
                <a:latin typeface="Times New Roman" pitchFamily="18" charset="0"/>
              </a:rPr>
              <a:t>i vodovi pravilno su odabrani, tj. dimenzionirani, što je dokazano proračunima,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oprema </a:t>
            </a:r>
            <a:r>
              <a:rPr lang="hr-HR" sz="2400" dirty="0">
                <a:latin typeface="Times New Roman" pitchFamily="18" charset="0"/>
              </a:rPr>
              <a:t>je predviđena za smještaj u kućištu od lima, te je onemogućeno nastajanje požara uslijed eventualne pojave iskre,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u </a:t>
            </a:r>
            <a:r>
              <a:rPr lang="hr-HR" sz="2400" dirty="0">
                <a:latin typeface="Times New Roman" pitchFamily="18" charset="0"/>
              </a:rPr>
              <a:t>skladu sa propisima predviđeno je betonsko korito dovoljnog kapaciteta za prihvat transformatorskog ulja iz transformatora 630 kVA</a:t>
            </a:r>
            <a:r>
              <a:rPr lang="hr-HR" sz="2400" dirty="0" smtClean="0">
                <a:latin typeface="Times New Roman" pitchFamily="18" charset="0"/>
              </a:rPr>
              <a:t>,</a:t>
            </a:r>
            <a:endParaRPr lang="hr-HR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570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MJERE ZAŠTITE OD POŽARA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24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>
                <a:latin typeface="Times New Roman" pitchFamily="18" charset="0"/>
              </a:rPr>
              <a:t>sprječavanje pregrijavanja svih uređaja, vodova i opreme osigurano je korištenjem opreme u okviru nazivnih vrijednosti sa osiguračima za slučaj preopterećenja ili kratkog spoja (iskapčanje u svim dijelovima postrojenja),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opasnosti </a:t>
            </a:r>
            <a:r>
              <a:rPr lang="hr-HR" sz="2400" dirty="0">
                <a:latin typeface="Times New Roman" pitchFamily="18" charset="0"/>
              </a:rPr>
              <a:t>od požara u postrojenju nastale kao posljedica prenapona, spriječene su ugradnjom odvodnika prenapona,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osobe </a:t>
            </a:r>
            <a:r>
              <a:rPr lang="hr-HR" sz="2400" dirty="0">
                <a:latin typeface="Times New Roman" pitchFamily="18" charset="0"/>
              </a:rPr>
              <a:t>koje će rukovati i održavati postrojenje moraju biti „obučene“ za siguran rad i prilikom rada koristiti osobna zaštitna sredstva,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u </a:t>
            </a:r>
            <a:r>
              <a:rPr lang="hr-HR" sz="2400" dirty="0">
                <a:latin typeface="Times New Roman" pitchFamily="18" charset="0"/>
              </a:rPr>
              <a:t>trafostanici će se nalaziti upute za postupak u slučaju požara.</a:t>
            </a:r>
          </a:p>
        </p:txBody>
      </p:sp>
    </p:spTree>
    <p:extLst>
      <p:ext uri="{BB962C8B-B14F-4D97-AF65-F5344CB8AC3E}">
        <p14:creationId xmlns:p14="http://schemas.microsoft.com/office/powerpoint/2010/main" val="3756704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KONTROLA I OSIGURAVANJE KVALITETE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4568" y="1700808"/>
            <a:ext cx="842493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latin typeface="Times New Roman" pitchFamily="18" charset="0"/>
              </a:rPr>
              <a:t>PROGRAM KONTROLE I OSIGURAVANJA KVALITETE</a:t>
            </a:r>
          </a:p>
          <a:p>
            <a:endParaRPr lang="hr-HR" sz="2400" b="1" dirty="0">
              <a:latin typeface="Times New Roman" pitchFamily="18" charset="0"/>
            </a:endParaRPr>
          </a:p>
          <a:p>
            <a:r>
              <a:rPr lang="hr-HR" sz="2400" dirty="0">
                <a:latin typeface="Times New Roman" pitchFamily="18" charset="0"/>
              </a:rPr>
              <a:t>Radi </a:t>
            </a:r>
            <a:r>
              <a:rPr lang="hr-HR" sz="2400" b="1" dirty="0">
                <a:latin typeface="Times New Roman" pitchFamily="18" charset="0"/>
              </a:rPr>
              <a:t>osiguranja kvalitete ugrađene opreme </a:t>
            </a:r>
            <a:r>
              <a:rPr lang="hr-HR" sz="2400" dirty="0">
                <a:latin typeface="Times New Roman" pitchFamily="18" charset="0"/>
              </a:rPr>
              <a:t>u transformatorsku stanicu kao i kvalitete transformatorske stanice, kao cjeline, potrebno je tijekom izgradnje građevine (nabavke opreme, izgradnje, puštanje u pogon) vršiti određena ispitivanja i mjerenja kako bi se dokazala kvaliteta ugrađenih elemenata odnosno izvedenih radova.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dirty="0" smtClean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Prilikom </a:t>
            </a:r>
            <a:r>
              <a:rPr lang="hr-HR" sz="2400" dirty="0">
                <a:latin typeface="Times New Roman" pitchFamily="18" charset="0"/>
              </a:rPr>
              <a:t>isporuke transformatorske stanice proizvođač je dužan dostaviti </a:t>
            </a:r>
            <a:r>
              <a:rPr lang="hr-HR" sz="2400" b="1" dirty="0">
                <a:latin typeface="Times New Roman" pitchFamily="18" charset="0"/>
              </a:rPr>
              <a:t>potvrde o kvaliteti isporučene opreme </a:t>
            </a:r>
            <a:r>
              <a:rPr lang="hr-HR" sz="2400" dirty="0">
                <a:latin typeface="Times New Roman" pitchFamily="18" charset="0"/>
              </a:rPr>
              <a:t>kojima se dokazuje da je oprema izrađena i ispitana u skladu s važećim HRN, IEC i DIN standardima.</a:t>
            </a:r>
          </a:p>
        </p:txBody>
      </p:sp>
    </p:spTree>
    <p:extLst>
      <p:ext uri="{BB962C8B-B14F-4D97-AF65-F5344CB8AC3E}">
        <p14:creationId xmlns:p14="http://schemas.microsoft.com/office/powerpoint/2010/main" val="223366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KONTROLA I OSIGURAVANJE KVALITETE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916832"/>
            <a:ext cx="8424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Pojedini dijelovi odnosno elementi transformatorske stanice moraju imati potvrde o kvaliteti u skladu sa propisima koji su prikazani u </a:t>
            </a:r>
            <a:r>
              <a:rPr lang="hr-HR" sz="2400" dirty="0" smtClean="0">
                <a:latin typeface="Times New Roman" pitchFamily="18" charset="0"/>
              </a:rPr>
              <a:t>tablici, [</a:t>
            </a:r>
            <a:r>
              <a:rPr lang="hr-HR" sz="2400" dirty="0">
                <a:latin typeface="Times New Roman" pitchFamily="18" charset="0"/>
              </a:rPr>
              <a:t>1</a:t>
            </a:r>
            <a:r>
              <a:rPr lang="hr-HR" sz="2400" dirty="0" smtClean="0">
                <a:latin typeface="Times New Roman" pitchFamily="18" charset="0"/>
              </a:rPr>
              <a:t>]:</a:t>
            </a:r>
            <a:endParaRPr lang="hr-HR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039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KONTROLA I OSIGURAVANJE KVALITETE</a:t>
            </a:r>
            <a:endParaRPr lang="hr-HR" dirty="0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76357953"/>
              </p:ext>
            </p:extLst>
          </p:nvPr>
        </p:nvGraphicFramePr>
        <p:xfrm>
          <a:off x="2267744" y="1510184"/>
          <a:ext cx="6700418" cy="53732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Document" r:id="rId3" imgW="6275862" imgH="5032608" progId="Word.Document.12">
                  <p:embed/>
                </p:oleObj>
              </mc:Choice>
              <mc:Fallback>
                <p:oleObj name="Document" r:id="rId3" imgW="6275862" imgH="503260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67744" y="1510184"/>
                        <a:ext cx="6700418" cy="537321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/>
          <p:cNvSpPr/>
          <p:nvPr/>
        </p:nvSpPr>
        <p:spPr>
          <a:xfrm>
            <a:off x="251520" y="5013176"/>
            <a:ext cx="19077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Propisi kvalitete za elemente transformatorske stanice.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61317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KONTROLA I OSIGURAVANJE KVALITETE</a:t>
            </a:r>
            <a:endParaRPr lang="hr-HR" dirty="0"/>
          </a:p>
        </p:txBody>
      </p:sp>
      <p:sp>
        <p:nvSpPr>
          <p:cNvPr id="4" name="TextBox 3"/>
          <p:cNvSpPr txBox="1"/>
          <p:nvPr/>
        </p:nvSpPr>
        <p:spPr>
          <a:xfrm>
            <a:off x="395536" y="1916832"/>
            <a:ext cx="842493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Osim prethodno navedenoga, za svaku </a:t>
            </a:r>
            <a:r>
              <a:rPr lang="hr-HR" sz="2400" dirty="0" smtClean="0">
                <a:latin typeface="Times New Roman" pitchFamily="18" charset="0"/>
              </a:rPr>
              <a:t>trafostanicu se </a:t>
            </a:r>
            <a:r>
              <a:rPr lang="hr-HR" sz="2400" dirty="0">
                <a:latin typeface="Times New Roman" pitchFamily="18" charset="0"/>
              </a:rPr>
              <a:t>izdaju i rezultati ispitivanja uzorka </a:t>
            </a:r>
            <a:r>
              <a:rPr lang="hr-HR" sz="2400" b="1" dirty="0">
                <a:latin typeface="Times New Roman" pitchFamily="18" charset="0"/>
              </a:rPr>
              <a:t>betona</a:t>
            </a:r>
            <a:r>
              <a:rPr lang="hr-HR" sz="2400" dirty="0">
                <a:latin typeface="Times New Roman" pitchFamily="18" charset="0"/>
              </a:rPr>
              <a:t>, uvjerenje o kvaliteti </a:t>
            </a:r>
            <a:r>
              <a:rPr lang="hr-HR" sz="2400" b="1" dirty="0">
                <a:latin typeface="Times New Roman" pitchFamily="18" charset="0"/>
              </a:rPr>
              <a:t>armature</a:t>
            </a:r>
            <a:r>
              <a:rPr lang="hr-HR" sz="2400" dirty="0">
                <a:latin typeface="Times New Roman" pitchFamily="18" charset="0"/>
              </a:rPr>
              <a:t>, dokaz kvalitete materijala </a:t>
            </a:r>
            <a:r>
              <a:rPr lang="hr-HR" sz="2400" b="1" dirty="0">
                <a:latin typeface="Times New Roman" pitchFamily="18" charset="0"/>
              </a:rPr>
              <a:t>Al bravarije</a:t>
            </a:r>
            <a:r>
              <a:rPr lang="hr-HR" sz="2400" dirty="0">
                <a:latin typeface="Times New Roman" pitchFamily="18" charset="0"/>
              </a:rPr>
              <a:t>, atest </a:t>
            </a:r>
            <a:r>
              <a:rPr lang="hr-HR" sz="2400" b="1" dirty="0">
                <a:latin typeface="Times New Roman" pitchFamily="18" charset="0"/>
              </a:rPr>
              <a:t>krovnog premaza</a:t>
            </a:r>
            <a:r>
              <a:rPr lang="hr-HR" sz="2400" dirty="0">
                <a:latin typeface="Times New Roman" pitchFamily="18" charset="0"/>
              </a:rPr>
              <a:t>, izjava o kvaliteti </a:t>
            </a:r>
            <a:r>
              <a:rPr lang="hr-HR" sz="2400" b="1" dirty="0">
                <a:latin typeface="Times New Roman" pitchFamily="18" charset="0"/>
              </a:rPr>
              <a:t>armirano-betonskih elemenata</a:t>
            </a:r>
            <a:r>
              <a:rPr lang="hr-HR" sz="2400" dirty="0">
                <a:latin typeface="Times New Roman" pitchFamily="18" charset="0"/>
              </a:rPr>
              <a:t>, izvješće o vodo-nepropusnosti dijela </a:t>
            </a:r>
            <a:r>
              <a:rPr lang="hr-HR" sz="2400" b="1" dirty="0">
                <a:latin typeface="Times New Roman" pitchFamily="18" charset="0"/>
              </a:rPr>
              <a:t>temeljne kade </a:t>
            </a:r>
            <a:r>
              <a:rPr lang="hr-HR" sz="2400" dirty="0">
                <a:latin typeface="Times New Roman" pitchFamily="18" charset="0"/>
              </a:rPr>
              <a:t>ispod </a:t>
            </a:r>
            <a:r>
              <a:rPr lang="hr-HR" sz="2400" dirty="0" smtClean="0">
                <a:latin typeface="Times New Roman" pitchFamily="18" charset="0"/>
              </a:rPr>
              <a:t>transformatora, </a:t>
            </a:r>
            <a:r>
              <a:rPr lang="hr-HR" sz="2400" dirty="0">
                <a:latin typeface="Times New Roman" pitchFamily="18" charset="0"/>
              </a:rPr>
              <a:t>izjava o galvanskoj povezanosti </a:t>
            </a:r>
            <a:r>
              <a:rPr lang="hr-HR" sz="2400" b="1" dirty="0">
                <a:latin typeface="Times New Roman" pitchFamily="18" charset="0"/>
              </a:rPr>
              <a:t>metalnih masa kućišta TS </a:t>
            </a:r>
            <a:r>
              <a:rPr lang="hr-HR" sz="2400" dirty="0">
                <a:latin typeface="Times New Roman" pitchFamily="18" charset="0"/>
              </a:rPr>
              <a:t>te uvjerenje o </a:t>
            </a:r>
            <a:r>
              <a:rPr lang="hr-HR" sz="2400" b="1" dirty="0">
                <a:latin typeface="Times New Roman" pitchFamily="18" charset="0"/>
              </a:rPr>
              <a:t>stručnoj osposobljenosti </a:t>
            </a:r>
            <a:r>
              <a:rPr lang="hr-HR" sz="2400" b="1" dirty="0" smtClean="0">
                <a:latin typeface="Times New Roman" pitchFamily="18" charset="0"/>
              </a:rPr>
              <a:t>zavarivača</a:t>
            </a:r>
            <a:r>
              <a:rPr lang="hr-HR" sz="2400" dirty="0" smtClean="0">
                <a:latin typeface="Times New Roman" pitchFamily="18" charset="0"/>
              </a:rPr>
              <a:t>. </a:t>
            </a:r>
            <a:endParaRPr lang="hr-HR" sz="240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37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95536" y="1772816"/>
            <a:ext cx="84249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/>
            <a:r>
              <a:rPr lang="hr-HR" sz="2400" b="1" dirty="0" smtClean="0">
                <a:latin typeface="Times New Roman" pitchFamily="18" charset="0"/>
                <a:cs typeface="Times New Roman" pitchFamily="18" charset="0"/>
              </a:rPr>
              <a:t>TEHNIČKI OPIS</a:t>
            </a:r>
          </a:p>
          <a:p>
            <a:pPr marL="0" lvl="3"/>
            <a:endParaRPr lang="hr-HR" sz="2400" dirty="0">
              <a:latin typeface="Times New Roman" pitchFamily="18" charset="0"/>
              <a:cs typeface="Times New Roman" pitchFamily="18" charset="0"/>
            </a:endParaRPr>
          </a:p>
          <a:p>
            <a:pPr marL="0" lvl="3"/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Trafostanica </a:t>
            </a:r>
            <a:r>
              <a:rPr lang="hr-HR" sz="2400" b="1" dirty="0">
                <a:latin typeface="Times New Roman" pitchFamily="18" charset="0"/>
                <a:cs typeface="Times New Roman" pitchFamily="18" charset="0"/>
              </a:rPr>
              <a:t>je tipska kompaktna betonska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transformatorska stanica namijenjena za transformaciju i razdiobu električne energije u gusto naseljenim gradskim sredinama i predviđena je za maksimalnu snagu transformatora </a:t>
            </a:r>
            <a:r>
              <a:rPr lang="hr-HR" sz="2400" b="1" dirty="0">
                <a:latin typeface="Times New Roman" pitchFamily="18" charset="0"/>
                <a:cs typeface="Times New Roman" pitchFamily="18" charset="0"/>
              </a:rPr>
              <a:t>do 630 kVA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, a lokacija je na najpovoljnijem mjestu obzirom na potrebe potrošača, povoljan niskonaponski rasplet, povoljan priključak niskonaponskog voda te statički stabilno tlo minimalne nosivosti 50 kN/m2. </a:t>
            </a:r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lvl="3"/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Projektirana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građevina se nalazi na katastarskoj čestici br. 292/2 u katastarskoj općini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Darda.</a:t>
            </a:r>
          </a:p>
          <a:p>
            <a:pPr marL="0" lvl="3"/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Tehnički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podatci prikazani su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u sljedećoj tablici.</a:t>
            </a:r>
            <a:endParaRPr lang="hr-H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1304" y="18864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Times New Roman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hr-HR" b="1" dirty="0" smtClean="0">
                <a:solidFill>
                  <a:schemeClr val="tx1"/>
                </a:solidFill>
                <a:cs typeface="Times New Roman" pitchFamily="18" charset="0"/>
              </a:rPr>
              <a:t>TS 10/0,4 kV Darda 19</a:t>
            </a:r>
            <a:endParaRPr lang="hr-HR" b="1" dirty="0">
              <a:solidFill>
                <a:schemeClr val="tx1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4462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KONTROLA I OSIGURAVANJE KVALITETE</a:t>
            </a:r>
            <a:endParaRPr lang="hr-HR" dirty="0"/>
          </a:p>
        </p:txBody>
      </p:sp>
      <p:sp>
        <p:nvSpPr>
          <p:cNvPr id="4" name="TextBox 3"/>
          <p:cNvSpPr txBox="1"/>
          <p:nvPr/>
        </p:nvSpPr>
        <p:spPr>
          <a:xfrm>
            <a:off x="321837" y="1556792"/>
            <a:ext cx="842493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</a:rPr>
              <a:t>Nakon izgradnje građevine, a prije puštanja u pogon potrebno </a:t>
            </a:r>
            <a:r>
              <a:rPr lang="hr-HR" sz="2400" dirty="0" smtClean="0">
                <a:latin typeface="Times New Roman" pitchFamily="18" charset="0"/>
              </a:rPr>
              <a:t>je izvršiti </a:t>
            </a:r>
            <a:r>
              <a:rPr lang="hr-HR" sz="2400" dirty="0">
                <a:latin typeface="Times New Roman" pitchFamily="18" charset="0"/>
              </a:rPr>
              <a:t>određena mjerenja i o njima izdati sljedeće dokumente, </a:t>
            </a:r>
            <a:r>
              <a:rPr lang="hr-HR" sz="2400" dirty="0" smtClean="0">
                <a:latin typeface="Times New Roman" pitchFamily="18" charset="0"/>
              </a:rPr>
              <a:t>[</a:t>
            </a:r>
            <a:r>
              <a:rPr lang="hr-HR" sz="2400" dirty="0">
                <a:latin typeface="Times New Roman" pitchFamily="18" charset="0"/>
              </a:rPr>
              <a:t>1]:</a:t>
            </a:r>
          </a:p>
          <a:p>
            <a:endParaRPr lang="hr-HR" sz="2400" dirty="0">
              <a:latin typeface="Times New Roman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Izvješće </a:t>
            </a:r>
            <a:r>
              <a:rPr lang="hr-HR" sz="2400" dirty="0">
                <a:latin typeface="Times New Roman" pitchFamily="18" charset="0"/>
              </a:rPr>
              <a:t>o funkcionalnom ispitivanju zaštite transformatora (u skladu sa čl. 65. SI. list br. 4/74 i 13/79)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Izvješće </a:t>
            </a:r>
            <a:r>
              <a:rPr lang="hr-HR" sz="2400" dirty="0">
                <a:latin typeface="Times New Roman" pitchFamily="18" charset="0"/>
              </a:rPr>
              <a:t>o mjerenju otpora pogonskog i zaštitnog uzemljenja TS (u skladu sačl. 157 i 158 SI. list br. 4/74 i 13/79)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Zapisnik </a:t>
            </a:r>
            <a:r>
              <a:rPr lang="hr-HR" sz="2400" dirty="0">
                <a:latin typeface="Times New Roman" pitchFamily="18" charset="0"/>
              </a:rPr>
              <a:t>o ispitivanju SN kabela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Ispitivanje </a:t>
            </a:r>
            <a:r>
              <a:rPr lang="hr-HR" sz="2400" dirty="0">
                <a:latin typeface="Times New Roman" pitchFamily="18" charset="0"/>
              </a:rPr>
              <a:t>plašta SN kabela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r-HR" sz="2400" dirty="0" smtClean="0">
                <a:latin typeface="Times New Roman" pitchFamily="18" charset="0"/>
              </a:rPr>
              <a:t>Izvješće </a:t>
            </a:r>
            <a:r>
              <a:rPr lang="hr-HR" sz="2400" dirty="0">
                <a:latin typeface="Times New Roman" pitchFamily="18" charset="0"/>
              </a:rPr>
              <a:t>o ispitivanju dielektrične čvrstoće transformatorskog ulja i izolacije namota.</a:t>
            </a:r>
          </a:p>
        </p:txBody>
      </p:sp>
    </p:spTree>
    <p:extLst>
      <p:ext uri="{BB962C8B-B14F-4D97-AF65-F5344CB8AC3E}">
        <p14:creationId xmlns:p14="http://schemas.microsoft.com/office/powerpoint/2010/main" val="2853497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b="1" dirty="0" smtClean="0">
                <a:solidFill>
                  <a:schemeClr val="tx1"/>
                </a:solidFill>
                <a:cs typeface="Times New Roman" pitchFamily="18" charset="0"/>
              </a:rPr>
              <a:t>ZBRINJAVANJE GRAĐEVINSKOG OTPADA</a:t>
            </a:r>
            <a:endParaRPr lang="hr-HR" dirty="0"/>
          </a:p>
        </p:txBody>
      </p:sp>
      <p:sp>
        <p:nvSpPr>
          <p:cNvPr id="4" name="TextBox 3"/>
          <p:cNvSpPr txBox="1"/>
          <p:nvPr/>
        </p:nvSpPr>
        <p:spPr>
          <a:xfrm>
            <a:off x="338064" y="1595021"/>
            <a:ext cx="842493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latin typeface="Times New Roman" pitchFamily="18" charset="0"/>
              </a:rPr>
              <a:t>NAČIN ZBRINJAVANJA GRAĐEVINSKOG OTPADA</a:t>
            </a:r>
          </a:p>
          <a:p>
            <a:endParaRPr lang="hr-HR" sz="2400" b="1" dirty="0">
              <a:latin typeface="Times New Roman" pitchFamily="18" charset="0"/>
            </a:endParaRPr>
          </a:p>
          <a:p>
            <a:r>
              <a:rPr lang="hr-HR" sz="2400" b="1" dirty="0">
                <a:latin typeface="Times New Roman" pitchFamily="18" charset="0"/>
              </a:rPr>
              <a:t>Nakon izgradnje </a:t>
            </a:r>
            <a:r>
              <a:rPr lang="hr-HR" sz="2400" dirty="0">
                <a:latin typeface="Times New Roman" pitchFamily="18" charset="0"/>
              </a:rPr>
              <a:t>transformatorske stanice potrebno je okoliš gradilišta dovesti u prvobitno stanje. </a:t>
            </a:r>
            <a:endParaRPr lang="hr-HR" sz="2400" dirty="0" smtClean="0">
              <a:latin typeface="Times New Roman" pitchFamily="18" charset="0"/>
            </a:endParaRPr>
          </a:p>
          <a:p>
            <a:r>
              <a:rPr lang="hr-HR" sz="2400" b="1" dirty="0">
                <a:latin typeface="Times New Roman" pitchFamily="18" charset="0"/>
              </a:rPr>
              <a:t>T</a:t>
            </a:r>
            <a:r>
              <a:rPr lang="hr-HR" sz="2400" b="1" dirty="0" smtClean="0">
                <a:latin typeface="Times New Roman" pitchFamily="18" charset="0"/>
              </a:rPr>
              <a:t>ijekom eksploatacije </a:t>
            </a:r>
            <a:r>
              <a:rPr lang="hr-HR" sz="2400" dirty="0">
                <a:latin typeface="Times New Roman" pitchFamily="18" charset="0"/>
              </a:rPr>
              <a:t>ne postoje nikakvi električni efekti koji bi utjecali na okoliš. </a:t>
            </a:r>
            <a:endParaRPr lang="hr-HR" sz="2400" dirty="0" smtClean="0">
              <a:latin typeface="Times New Roman" pitchFamily="18" charset="0"/>
            </a:endParaRPr>
          </a:p>
          <a:p>
            <a:r>
              <a:rPr lang="hr-HR" sz="2400" b="1" dirty="0" smtClean="0">
                <a:latin typeface="Times New Roman" pitchFamily="18" charset="0"/>
              </a:rPr>
              <a:t>Razina </a:t>
            </a:r>
            <a:r>
              <a:rPr lang="hr-HR" sz="2400" b="1" dirty="0">
                <a:latin typeface="Times New Roman" pitchFamily="18" charset="0"/>
              </a:rPr>
              <a:t>buke </a:t>
            </a:r>
            <a:r>
              <a:rPr lang="hr-HR" sz="2400" dirty="0">
                <a:latin typeface="Times New Roman" pitchFamily="18" charset="0"/>
              </a:rPr>
              <a:t>rada transformatora mora biti u dopuštenim vrijednostima po Zakonu o zaštiti od buke (NN br. 17/90.) i Pravilniku o najvišim dopuštenim razinama buke u sredini u kojoj ljudi rade i borave (NN br. 37/90</a:t>
            </a:r>
            <a:r>
              <a:rPr lang="hr-HR" sz="2400" dirty="0" smtClean="0">
                <a:latin typeface="Times New Roman" pitchFamily="18" charset="0"/>
              </a:rPr>
              <a:t>.).</a:t>
            </a:r>
          </a:p>
          <a:p>
            <a:r>
              <a:rPr lang="hr-HR" sz="2400" dirty="0" smtClean="0">
                <a:latin typeface="Times New Roman" pitchFamily="18" charset="0"/>
              </a:rPr>
              <a:t>Eventualno </a:t>
            </a:r>
            <a:r>
              <a:rPr lang="hr-HR" sz="2400" b="1" dirty="0">
                <a:latin typeface="Times New Roman" pitchFamily="18" charset="0"/>
              </a:rPr>
              <a:t>istjecanje ulja </a:t>
            </a:r>
            <a:r>
              <a:rPr lang="hr-HR" sz="2400" dirty="0">
                <a:latin typeface="Times New Roman" pitchFamily="18" charset="0"/>
              </a:rPr>
              <a:t>iz transformatora u toku normalnog rada vrlo se rijetko dešava, a osim toga TS posjeduje uljnu jamu odgovarajućih dimenzija u koji bi se, prilikom eventualnog istjecanja ulja ulje ulijevalo.</a:t>
            </a:r>
            <a:endParaRPr lang="hr-HR" sz="24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71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ZBRINJAVANJE GRAĐEVINSKOG OTPADA</a:t>
            </a:r>
            <a:endParaRPr lang="hr-HR" dirty="0"/>
          </a:p>
        </p:txBody>
      </p:sp>
      <p:sp>
        <p:nvSpPr>
          <p:cNvPr id="4" name="TextBox 3"/>
          <p:cNvSpPr txBox="1"/>
          <p:nvPr/>
        </p:nvSpPr>
        <p:spPr>
          <a:xfrm>
            <a:off x="338064" y="1700808"/>
            <a:ext cx="842493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 smtClean="0">
                <a:latin typeface="Times New Roman" pitchFamily="18" charset="0"/>
              </a:rPr>
              <a:t>Tijekom rada </a:t>
            </a:r>
            <a:r>
              <a:rPr lang="hr-HR" sz="2400" dirty="0">
                <a:latin typeface="Times New Roman" pitchFamily="18" charset="0"/>
              </a:rPr>
              <a:t>transformatorske stanice redovno se obavljaju </a:t>
            </a:r>
            <a:r>
              <a:rPr lang="hr-HR" sz="2400" b="1" dirty="0">
                <a:latin typeface="Times New Roman" pitchFamily="18" charset="0"/>
              </a:rPr>
              <a:t>zakonom propisani pregledi </a:t>
            </a:r>
            <a:r>
              <a:rPr lang="hr-HR" sz="2400" dirty="0">
                <a:latin typeface="Times New Roman" pitchFamily="18" charset="0"/>
              </a:rPr>
              <a:t>kompletne transformatorske stanice kao i ugrađene opreme</a:t>
            </a:r>
            <a:r>
              <a:rPr lang="hr-HR" sz="2400" dirty="0" smtClean="0">
                <a:latin typeface="Times New Roman" pitchFamily="18" charset="0"/>
              </a:rPr>
              <a:t>.</a:t>
            </a: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Sve </a:t>
            </a:r>
            <a:r>
              <a:rPr lang="hr-HR" sz="2400" dirty="0">
                <a:latin typeface="Times New Roman" pitchFamily="18" charset="0"/>
              </a:rPr>
              <a:t>radove na </a:t>
            </a:r>
            <a:r>
              <a:rPr lang="hr-HR" sz="2400" b="1" dirty="0">
                <a:latin typeface="Times New Roman" pitchFamily="18" charset="0"/>
              </a:rPr>
              <a:t>uklanjanju otpadnog materijala </a:t>
            </a:r>
            <a:r>
              <a:rPr lang="hr-HR" sz="2400" dirty="0" smtClean="0">
                <a:latin typeface="Times New Roman" pitchFamily="18" charset="0"/>
              </a:rPr>
              <a:t>s </a:t>
            </a:r>
            <a:r>
              <a:rPr lang="hr-HR" sz="2400" dirty="0">
                <a:latin typeface="Times New Roman" pitchFamily="18" charset="0"/>
              </a:rPr>
              <a:t>gradilišta, tijekom i nakon izgradnje objekta i zbrinjavanju otpada obavljati u skladu s „Uputama za postupanje s otpadom u Hrvatskoj elektroprivredi“,„Pravilnikom o gospodarenju otpadom“, Zakon o otpadu, NN br. 178/04 i ostalim zakonskim propisima kojima je propisano postupanje s otpadom, </a:t>
            </a:r>
            <a:r>
              <a:rPr lang="hr-HR" sz="2400" dirty="0" smtClean="0">
                <a:latin typeface="Times New Roman" pitchFamily="18" charset="0"/>
              </a:rPr>
              <a:t>[</a:t>
            </a:r>
            <a:r>
              <a:rPr lang="hr-HR" sz="2400" dirty="0">
                <a:latin typeface="Times New Roman" pitchFamily="18" charset="0"/>
              </a:rPr>
              <a:t>1].</a:t>
            </a:r>
            <a:endParaRPr lang="hr-HR" sz="24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246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ZBRINJAVANJE GRAĐEVINSKOG OTPADA</a:t>
            </a:r>
            <a:endParaRPr lang="hr-HR" dirty="0"/>
          </a:p>
        </p:txBody>
      </p:sp>
      <p:sp>
        <p:nvSpPr>
          <p:cNvPr id="4" name="TextBox 3"/>
          <p:cNvSpPr txBox="1"/>
          <p:nvPr/>
        </p:nvSpPr>
        <p:spPr>
          <a:xfrm>
            <a:off x="338064" y="1700808"/>
            <a:ext cx="842493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>
                <a:latin typeface="Times New Roman" pitchFamily="18" charset="0"/>
              </a:rPr>
              <a:t>Pravilnikom o gospodarenju otpadom </a:t>
            </a:r>
            <a:r>
              <a:rPr lang="hr-HR" sz="2400" dirty="0">
                <a:latin typeface="Times New Roman" pitchFamily="18" charset="0"/>
              </a:rPr>
              <a:t>definiran je način gospodarenja građevnim otpadom koji nastaje građenjem prema posebnom zakonu.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b="1" dirty="0" smtClean="0">
                <a:latin typeface="Times New Roman" pitchFamily="18" charset="0"/>
              </a:rPr>
              <a:t>Građevni </a:t>
            </a:r>
            <a:r>
              <a:rPr lang="hr-HR" sz="2400" b="1" dirty="0">
                <a:latin typeface="Times New Roman" pitchFamily="18" charset="0"/>
              </a:rPr>
              <a:t>otpad </a:t>
            </a:r>
            <a:r>
              <a:rPr lang="hr-HR" sz="2400" dirty="0">
                <a:latin typeface="Times New Roman" pitchFamily="18" charset="0"/>
              </a:rPr>
              <a:t>nastaje prilikom gradnje građevina, rekonstrukcije, uklanjanja i održavanja postojećih građevina i od iskopanog materijala koji se ne može bez prethodne oporabe koristiti za građenje građevine zbog kojeg građenja je nastao. </a:t>
            </a:r>
            <a:endParaRPr lang="hr-HR" sz="2400" dirty="0" smtClean="0">
              <a:latin typeface="Times New Roman" pitchFamily="18" charset="0"/>
            </a:endParaRP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</a:rPr>
              <a:t>Ukoliko </a:t>
            </a:r>
            <a:r>
              <a:rPr lang="hr-HR" sz="2400" dirty="0">
                <a:latin typeface="Times New Roman" pitchFamily="18" charset="0"/>
              </a:rPr>
              <a:t>se građevni otpad ne može ponovno uporabiti u građevne svrhe potrebno ga je sortirati i potom odložiti u za to predviđeno mjesto, tzv. </a:t>
            </a:r>
            <a:r>
              <a:rPr lang="hr-HR" sz="2400" b="1" dirty="0">
                <a:latin typeface="Times New Roman" pitchFamily="18" charset="0"/>
              </a:rPr>
              <a:t>reciklažno dvorište</a:t>
            </a:r>
            <a:r>
              <a:rPr lang="hr-HR" sz="2400" dirty="0">
                <a:latin typeface="Times New Roman" pitchFamily="18" charset="0"/>
              </a:rPr>
              <a:t>, </a:t>
            </a:r>
            <a:r>
              <a:rPr lang="hr-HR" sz="2400" dirty="0" smtClean="0">
                <a:latin typeface="Times New Roman" pitchFamily="18" charset="0"/>
              </a:rPr>
              <a:t>[</a:t>
            </a:r>
            <a:r>
              <a:rPr lang="hr-HR" sz="2400" dirty="0">
                <a:latin typeface="Times New Roman" pitchFamily="18" charset="0"/>
              </a:rPr>
              <a:t>5].</a:t>
            </a:r>
            <a:endParaRPr lang="hr-HR" sz="2400" dirty="0" smtClean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11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b="1" dirty="0" smtClean="0">
                <a:solidFill>
                  <a:schemeClr val="tx1"/>
                </a:solidFill>
                <a:cs typeface="Times New Roman" pitchFamily="18" charset="0"/>
              </a:rPr>
              <a:t>POPIS MATERIJALA I TROŠKOVNIK</a:t>
            </a:r>
            <a:endParaRPr lang="hr-HR" dirty="0"/>
          </a:p>
        </p:txBody>
      </p:sp>
      <p:sp>
        <p:nvSpPr>
          <p:cNvPr id="4" name="TextBox 3"/>
          <p:cNvSpPr txBox="1"/>
          <p:nvPr/>
        </p:nvSpPr>
        <p:spPr>
          <a:xfrm>
            <a:off x="338064" y="1700808"/>
            <a:ext cx="86984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 smtClean="0">
                <a:latin typeface="Times New Roman" pitchFamily="18" charset="0"/>
              </a:rPr>
              <a:t>POPIS MATERIJALA I TROŠKOVNIK</a:t>
            </a:r>
          </a:p>
          <a:p>
            <a:endParaRPr lang="hr-HR" sz="2400" dirty="0">
              <a:latin typeface="Times New Roman" pitchFamily="18" charset="0"/>
            </a:endParaRPr>
          </a:p>
          <a:p>
            <a:r>
              <a:rPr lang="hr-HR" sz="2400" dirty="0">
                <a:latin typeface="Times New Roman" pitchFamily="18" charset="0"/>
              </a:rPr>
              <a:t>Popis materijala definiran je u nekoliko različitih grupa, a u tablici </a:t>
            </a:r>
            <a:r>
              <a:rPr lang="hr-HR" sz="2400" dirty="0" smtClean="0">
                <a:latin typeface="Times New Roman" pitchFamily="18" charset="0"/>
              </a:rPr>
              <a:t>je </a:t>
            </a:r>
            <a:r>
              <a:rPr lang="hr-HR" sz="2400" dirty="0">
                <a:latin typeface="Times New Roman" pitchFamily="18" charset="0"/>
              </a:rPr>
              <a:t>prikazana </a:t>
            </a:r>
            <a:r>
              <a:rPr lang="hr-HR" sz="2400" dirty="0" smtClean="0">
                <a:latin typeface="Times New Roman" pitchFamily="18" charset="0"/>
              </a:rPr>
              <a:t>vrsta </a:t>
            </a:r>
            <a:r>
              <a:rPr lang="hr-HR" sz="2400" dirty="0">
                <a:latin typeface="Times New Roman" pitchFamily="18" charset="0"/>
              </a:rPr>
              <a:t>rada za građevinu, </a:t>
            </a:r>
            <a:r>
              <a:rPr lang="hr-HR" sz="2400" dirty="0" smtClean="0">
                <a:latin typeface="Times New Roman" pitchFamily="18" charset="0"/>
              </a:rPr>
              <a:t>[</a:t>
            </a:r>
            <a:r>
              <a:rPr lang="hr-HR" sz="2400" dirty="0">
                <a:latin typeface="Times New Roman" pitchFamily="18" charset="0"/>
              </a:rPr>
              <a:t>1</a:t>
            </a:r>
            <a:r>
              <a:rPr lang="hr-HR" sz="2400" dirty="0" smtClean="0">
                <a:latin typeface="Times New Roman" pitchFamily="18" charset="0"/>
              </a:rPr>
              <a:t>]:</a:t>
            </a:r>
            <a:endParaRPr lang="hr-HR" sz="2400" dirty="0">
              <a:latin typeface="Times New Roman" pitchFamily="18" charset="0"/>
            </a:endParaRPr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73222695"/>
              </p:ext>
            </p:extLst>
          </p:nvPr>
        </p:nvGraphicFramePr>
        <p:xfrm>
          <a:off x="467544" y="3933056"/>
          <a:ext cx="8103017" cy="18341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Document" r:id="rId3" imgW="5975649" imgH="1352565" progId="Word.Document.12">
                  <p:embed/>
                </p:oleObj>
              </mc:Choice>
              <mc:Fallback>
                <p:oleObj name="Document" r:id="rId3" imgW="5975649" imgH="1352565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4" y="3933056"/>
                        <a:ext cx="8103017" cy="18341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912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POPIS MATERIJALA I TROŠKOVNIK</a:t>
            </a:r>
            <a:endParaRPr lang="hr-HR" dirty="0"/>
          </a:p>
        </p:txBody>
      </p:sp>
      <p:sp>
        <p:nvSpPr>
          <p:cNvPr id="4" name="TextBox 3"/>
          <p:cNvSpPr txBox="1"/>
          <p:nvPr/>
        </p:nvSpPr>
        <p:spPr>
          <a:xfrm>
            <a:off x="338064" y="1700808"/>
            <a:ext cx="869843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>
                <a:latin typeface="Times New Roman" pitchFamily="18" charset="0"/>
              </a:rPr>
              <a:t>Zaštitna oprema i pribor </a:t>
            </a:r>
            <a:r>
              <a:rPr lang="hr-HR" sz="2400" dirty="0">
                <a:latin typeface="Times New Roman" pitchFamily="18" charset="0"/>
              </a:rPr>
              <a:t>podrazumijeva popis materijala poput jednopolne sheme TS, uputa za prvu pomoć, uputa za rad u TS, pločice upozorenja, zaštitne letve, ručica za pogon NN rastavne sklopke, ručica za vađenje NN uložaka, natpisne pločice itd. Elektromontažni i ostali radovi podrazumijevaju, prema [1]:</a:t>
            </a:r>
          </a:p>
          <a:p>
            <a:endParaRPr lang="hr-HR" sz="2400" dirty="0">
              <a:latin typeface="Times New Roman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hr-HR" sz="2400" dirty="0" smtClean="0">
                <a:latin typeface="Times New Roman" pitchFamily="18" charset="0"/>
              </a:rPr>
              <a:t>Prijevoz</a:t>
            </a:r>
            <a:r>
              <a:rPr lang="hr-HR" sz="2400" dirty="0">
                <a:latin typeface="Times New Roman" pitchFamily="18" charset="0"/>
              </a:rPr>
              <a:t>, preuzimanje, istovar i montaža kompletno opremljene TS i energetskog transformatora sa niveliranjem te spajanjem SN strane transformatora sa SN sklopnim blokom i NN strane sa NN sklopnim blokom.</a:t>
            </a:r>
          </a:p>
          <a:p>
            <a:pPr marL="457200" indent="-457200">
              <a:buFont typeface="+mj-lt"/>
              <a:buAutoNum type="arabicPeriod"/>
            </a:pPr>
            <a:r>
              <a:rPr lang="hr-HR" sz="2400" dirty="0" smtClean="0">
                <a:latin typeface="Times New Roman" pitchFamily="18" charset="0"/>
              </a:rPr>
              <a:t>Ugradnja </a:t>
            </a:r>
            <a:r>
              <a:rPr lang="hr-HR" sz="2400" dirty="0">
                <a:latin typeface="Times New Roman" pitchFamily="18" charset="0"/>
              </a:rPr>
              <a:t>ostalog materijala i opreme.</a:t>
            </a:r>
          </a:p>
          <a:p>
            <a:pPr marL="457200" indent="-457200">
              <a:buFont typeface="+mj-lt"/>
              <a:buAutoNum type="arabicPeriod"/>
            </a:pPr>
            <a:r>
              <a:rPr lang="hr-HR" sz="2400" dirty="0" smtClean="0">
                <a:latin typeface="Times New Roman" pitchFamily="18" charset="0"/>
              </a:rPr>
              <a:t>Postavljanje </a:t>
            </a:r>
            <a:r>
              <a:rPr lang="hr-HR" sz="2400" dirty="0">
                <a:latin typeface="Times New Roman" pitchFamily="18" charset="0"/>
              </a:rPr>
              <a:t>FeZn trake u iskopani rov sa potrebnim spajanjem (FeZn traka 50).</a:t>
            </a:r>
          </a:p>
        </p:txBody>
      </p:sp>
    </p:spTree>
    <p:extLst>
      <p:ext uri="{BB962C8B-B14F-4D97-AF65-F5344CB8AC3E}">
        <p14:creationId xmlns:p14="http://schemas.microsoft.com/office/powerpoint/2010/main" val="441663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POPIS MATERIJALA I TROŠKOVNIK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513" y="2132856"/>
            <a:ext cx="860953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Ostali troškovi 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podrazumijevaju potrebna ispitivanja s izradom protokolaizolacije namota energetskog transformatora, zaštite energetskog transformatora i uzemljenja TS.</a:t>
            </a:r>
          </a:p>
          <a:p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Građevni radovi 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podrazumijevaju radove na lokaciji i prikazani su u tablici 4.8., </a:t>
            </a:r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1]. </a:t>
            </a:r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hr-H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Ukupna </a:t>
            </a:r>
            <a:r>
              <a:rPr lang="hr-H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procjena troškova građenja iznosi 395.000 kuna.</a:t>
            </a:r>
          </a:p>
          <a:p>
            <a:endParaRPr lang="hr-H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564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POPIS MATERIJALA I TROŠKOVNIK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28706717"/>
              </p:ext>
            </p:extLst>
          </p:nvPr>
        </p:nvGraphicFramePr>
        <p:xfrm>
          <a:off x="467542" y="2620724"/>
          <a:ext cx="8207587" cy="35657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5" name="Document" r:id="rId3" imgW="6139336" imgH="2666969" progId="Word.Document.12">
                  <p:embed/>
                </p:oleObj>
              </mc:Choice>
              <mc:Fallback>
                <p:oleObj name="Document" r:id="rId3" imgW="6139336" imgH="2666969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67542" y="2620724"/>
                        <a:ext cx="8207587" cy="356574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3"/>
          <p:cNvSpPr/>
          <p:nvPr/>
        </p:nvSpPr>
        <p:spPr>
          <a:xfrm>
            <a:off x="3164541" y="6210880"/>
            <a:ext cx="281359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Građevni radovi na lokaciji.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92541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POPIS MATERIJALA I TROŠKOVNIK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8056155"/>
              </p:ext>
            </p:extLst>
          </p:nvPr>
        </p:nvGraphicFramePr>
        <p:xfrm>
          <a:off x="2193643" y="1483308"/>
          <a:ext cx="6916449" cy="53746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" name="Document" r:id="rId3" imgW="6139336" imgH="4769800" progId="Word.Document.12">
                  <p:embed/>
                </p:oleObj>
              </mc:Choice>
              <mc:Fallback>
                <p:oleObj name="Document" r:id="rId3" imgW="6139336" imgH="47698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93643" y="1483308"/>
                        <a:ext cx="6916449" cy="53746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/>
          <p:cNvSpPr/>
          <p:nvPr/>
        </p:nvSpPr>
        <p:spPr>
          <a:xfrm>
            <a:off x="251520" y="5589240"/>
            <a:ext cx="15841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r-H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Popis materijala elektroopreme.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9482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POPIS MATERIJALA I TROŠKOVNIK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1770349"/>
              </p:ext>
            </p:extLst>
          </p:nvPr>
        </p:nvGraphicFramePr>
        <p:xfrm>
          <a:off x="179512" y="2633464"/>
          <a:ext cx="8842333" cy="422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3" name="Document" r:id="rId3" imgW="6139336" imgH="2929778" progId="Word.Document.12">
                  <p:embed/>
                </p:oleObj>
              </mc:Choice>
              <mc:Fallback>
                <p:oleObj name="Document" r:id="rId3" imgW="6139336" imgH="2929778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9512" y="2633464"/>
                        <a:ext cx="8842333" cy="42210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47399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531304" y="18864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Times New Roman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hr-HR" b="1" dirty="0" smtClean="0">
                <a:solidFill>
                  <a:schemeClr val="tx1"/>
                </a:solidFill>
                <a:cs typeface="Times New Roman" pitchFamily="18" charset="0"/>
              </a:rPr>
              <a:t>TEHNIČKI OPIS</a:t>
            </a:r>
            <a:endParaRPr lang="hr-HR" b="1" dirty="0">
              <a:solidFill>
                <a:schemeClr val="tx1"/>
              </a:solidFill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180" y="1556793"/>
            <a:ext cx="6268820" cy="530120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4528" y="5733256"/>
            <a:ext cx="29270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Tehnički </a:t>
            </a:r>
            <a:r>
              <a:rPr lang="hr-HR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podaci </a:t>
            </a:r>
            <a:r>
              <a:rPr lang="hr-H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trafostanice.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092123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1008112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POPIS MATERIJALA I TROŠKOVNIK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0284405"/>
              </p:ext>
            </p:extLst>
          </p:nvPr>
        </p:nvGraphicFramePr>
        <p:xfrm>
          <a:off x="755576" y="1521531"/>
          <a:ext cx="7680772" cy="531119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" name="Document" r:id="rId3" imgW="6139336" imgH="4244182" progId="Word.Document.12">
                  <p:embed/>
                </p:oleObj>
              </mc:Choice>
              <mc:Fallback>
                <p:oleObj name="Document" r:id="rId3" imgW="6139336" imgH="4244182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55576" y="1521531"/>
                        <a:ext cx="7680772" cy="531119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03104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792088"/>
          </a:xfrm>
        </p:spPr>
        <p:txBody>
          <a:bodyPr>
            <a:normAutofit/>
          </a:bodyPr>
          <a:lstStyle/>
          <a:p>
            <a:pPr algn="ctr"/>
            <a:r>
              <a:rPr lang="hr-HR" b="1" dirty="0" smtClean="0">
                <a:solidFill>
                  <a:schemeClr val="tx1"/>
                </a:solidFill>
                <a:cs typeface="Times New Roman" pitchFamily="18" charset="0"/>
              </a:rPr>
              <a:t>SHEMA TS 10(20)/0,4 kV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2.tif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908720"/>
            <a:ext cx="9144000" cy="5949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192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8153400" cy="618480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Dispozicija opreme u TS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Slika 2" descr="001.jpg"/>
          <p:cNvPicPr/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550814" y="-714102"/>
            <a:ext cx="6021288" cy="9122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03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0" y="15032"/>
            <a:ext cx="4536504" cy="1253728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Uzdužni presjek TS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Slika 3" descr="002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644008" y="0"/>
            <a:ext cx="44999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71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11560" y="53132"/>
            <a:ext cx="8153400" cy="648075"/>
          </a:xfrm>
        </p:spPr>
        <p:txBody>
          <a:bodyPr>
            <a:normAutofit fontScale="90000"/>
          </a:bodyPr>
          <a:lstStyle/>
          <a:p>
            <a:pPr algn="ctr"/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Uzemljenje TS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Slika 5" descr="003.jpg"/>
          <p:cNvPicPr/>
          <p:nvPr/>
        </p:nvPicPr>
        <p:blipFill>
          <a:blip r:embed="rId2" cstate="print"/>
          <a:stretch>
            <a:fillRect/>
          </a:stretch>
        </p:blipFill>
        <p:spPr>
          <a:xfrm rot="5400000">
            <a:off x="1538425" y="-773719"/>
            <a:ext cx="6081090" cy="9157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86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Literatura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95536" y="1628800"/>
            <a:ext cx="885698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hr-HR" sz="2400" dirty="0" smtClean="0"/>
              <a:t>HEP </a:t>
            </a:r>
            <a:r>
              <a:rPr lang="hr-HR" sz="2400" dirty="0"/>
              <a:t>– Operator distribucijskog sustava d.o.o. Glavni projekt TS 10(20)/0,4 kV Darda 19, Drvoprerada – elektro. HEP – Operator distribucijskog sustava d.o.o. Osijek, 2006.</a:t>
            </a:r>
          </a:p>
          <a:p>
            <a:pPr marL="457200" indent="-457200">
              <a:buFont typeface="+mj-lt"/>
              <a:buAutoNum type="arabicParenR"/>
            </a:pPr>
            <a:r>
              <a:rPr lang="hr-HR" sz="2400" dirty="0" smtClean="0"/>
              <a:t>I</a:t>
            </a:r>
            <a:r>
              <a:rPr lang="hr-HR" sz="2400" dirty="0"/>
              <a:t>. Gašparac. Projektiranje, dokumentacija. Fakultet elektrotehnike i računarstva. Zagreb. n.d. [Online]. Dostupno na: https://www.google.hr/url?sa=t&amp;rct=j&amp;q=&amp;esrc=s&amp;source=web&amp;cd=1&amp;ved=0CBwQFjAA&amp;url=http%3A%2F%2Fwww.ieee.hr%2F_download%2Frepository%2FPIP3.ppt&amp;ei=5xTIU5OqOYTc4QSI3ICICg&amp;usg=AFQjCNGZCO97_QeyRTTk3qbzPnj3W67qmQ&amp;sig2=FlGKuNq9rZ2ZL2x0BJWPcA&amp;bvm=bv.71198958,d.bGE&amp;cad=rja (17.7.2014.)</a:t>
            </a:r>
          </a:p>
          <a:p>
            <a:pPr marL="457200" indent="-457200">
              <a:buFont typeface="+mj-lt"/>
              <a:buAutoNum type="arabicParenR"/>
            </a:pPr>
            <a:r>
              <a:rPr lang="hr-HR" sz="2400" dirty="0" smtClean="0"/>
              <a:t>A</a:t>
            </a:r>
            <a:r>
              <a:rPr lang="hr-HR" sz="2400" dirty="0"/>
              <a:t>. Marušić i J. Havelka. Projektiranje električnih postrojenja, dokumentacija. Fakultet elektrotehnike i računarstva Zagreb. Zagreb, 2012</a:t>
            </a:r>
            <a:r>
              <a:rPr lang="hr-HR" sz="2400" dirty="0" smtClean="0"/>
              <a:t>.</a:t>
            </a: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1294064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5644" y="116632"/>
            <a:ext cx="8153400" cy="990600"/>
          </a:xfrm>
        </p:spPr>
        <p:txBody>
          <a:bodyPr>
            <a:normAutofit/>
          </a:bodyPr>
          <a:lstStyle/>
          <a:p>
            <a:pPr algn="ctr"/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Literatura</a:t>
            </a:r>
            <a:endParaRPr lang="hr-HR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06984" y="1484784"/>
            <a:ext cx="885698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arenR" startAt="4"/>
            </a:pPr>
            <a:r>
              <a:rPr lang="hr-HR" sz="2400" dirty="0" smtClean="0"/>
              <a:t>Zakon </a:t>
            </a:r>
            <a:r>
              <a:rPr lang="hr-HR" sz="2400" dirty="0"/>
              <a:t>o prostornom građenju, NN broj 153/13, čl. 128. [Online]. Dostupno na: http://www.zakon.hr/z/689/Zakon-o-prostornom-ure%C4%91enju (21.7.2014.)</a:t>
            </a:r>
          </a:p>
          <a:p>
            <a:pPr marL="457200" indent="-457200">
              <a:buFont typeface="+mj-lt"/>
              <a:buAutoNum type="arabicParenR" startAt="4"/>
            </a:pPr>
            <a:r>
              <a:rPr lang="hr-HR" sz="2400" dirty="0" smtClean="0"/>
              <a:t>Pravilnik </a:t>
            </a:r>
            <a:r>
              <a:rPr lang="hr-HR" sz="2400" dirty="0"/>
              <a:t>o gospodarenju građevnim otpadom. NN, broj 38/08.[Online]. Dostupno na: http://narodne-novine.nn.hr/clanci/sluzbeni/338795.html (21.7.2014.)</a:t>
            </a:r>
          </a:p>
          <a:p>
            <a:pPr marL="457200" indent="-457200">
              <a:buFont typeface="+mj-lt"/>
              <a:buAutoNum type="arabicParenR" startAt="4"/>
            </a:pPr>
            <a:r>
              <a:rPr lang="hr-HR" sz="2400" dirty="0" smtClean="0"/>
              <a:t>EPLAN</a:t>
            </a:r>
            <a:r>
              <a:rPr lang="hr-HR" sz="2400" dirty="0"/>
              <a:t>. Tvrtka/EPLAN Software &amp; Service GmbH/Načela tvrtke. [Online]. Dostupno na: http://www.eplan.hr/hr/tvrtka/eplan-software-service-gmbh/ (22.7.2014.)</a:t>
            </a:r>
          </a:p>
          <a:p>
            <a:pPr marL="457200" indent="-457200">
              <a:buFont typeface="+mj-lt"/>
              <a:buAutoNum type="arabicParenR" startAt="4"/>
            </a:pPr>
            <a:r>
              <a:rPr lang="hr-HR" sz="2400" dirty="0" smtClean="0"/>
              <a:t>EPLAN</a:t>
            </a:r>
            <a:r>
              <a:rPr lang="hr-HR" sz="2400" dirty="0"/>
              <a:t>. Tvrtka/Omiko – ekskluzivni zastupnik. [Online]. Dostupno na: http://www.eplan.hr/hr/tvrtka/omiko/ (22.7.2014</a:t>
            </a:r>
            <a:r>
              <a:rPr lang="hr-HR" sz="2400" dirty="0" smtClean="0"/>
              <a:t>.)</a:t>
            </a:r>
            <a:endParaRPr lang="hr-HR" sz="2400" dirty="0"/>
          </a:p>
        </p:txBody>
      </p:sp>
    </p:spTree>
    <p:extLst>
      <p:ext uri="{BB962C8B-B14F-4D97-AF65-F5344CB8AC3E}">
        <p14:creationId xmlns:p14="http://schemas.microsoft.com/office/powerpoint/2010/main" val="4238087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8064" y="1700808"/>
            <a:ext cx="842493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Srednjenaponski razvod je ostvaren je u distributivnom kompaktnom sklopnom bloku tip VDA 24 kV - 3VT, proizvodnje „Končar“, izoliran plinom SF6. </a:t>
            </a:r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Sklopni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blok je slobodnostojeći, malih dimenzija s lako pristupačnim priključcima i elementima upravljanja te kao takav pouzdan i jednostavan, maksimalno siguran u radu i opsluživanju, ekološki podoban, kompletno tvornički dogotovljen i pripremljen za završno spajanje na kabele sa kabelskim završecima pomoću T - adaptera. </a:t>
            </a:r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Gašenje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električnog luka ostvaruje se u vakuumskim komorama fiksno ugrađenih sklopnih aparata, a plin SF6 služi za smanjenje međunaponskih razmaka između dijelova pod naponom i prema kućištu.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1304" y="18864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Times New Roman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TEHNIČKI OPIS</a:t>
            </a:r>
          </a:p>
        </p:txBody>
      </p:sp>
    </p:spTree>
    <p:extLst>
      <p:ext uri="{BB962C8B-B14F-4D97-AF65-F5344CB8AC3E}">
        <p14:creationId xmlns:p14="http://schemas.microsoft.com/office/powerpoint/2010/main" val="2085412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95536" y="1916832"/>
            <a:ext cx="842493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Stupanj zaštite kućišta je IP 66, a pogonskog mehanizma IP 50 čije rješenje osigurava isklop vakuumskog prekidača u svakom trenutku ručno, daljinski i prekostrujnom zaštitom preko elektroničkog releja. </a:t>
            </a:r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hr-H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Upravljanje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sklopnim modulima je </a:t>
            </a:r>
            <a:r>
              <a:rPr lang="hr-HR" sz="2400" b="1" dirty="0">
                <a:latin typeface="Times New Roman" pitchFamily="18" charset="0"/>
                <a:cs typeface="Times New Roman" pitchFamily="18" charset="0"/>
              </a:rPr>
              <a:t>obavezno ručno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, a prigradnjom elektromagnetskih spojki moguće je i daljinsko sa svakim od sklopnih aparata u svaki položaj. </a:t>
            </a:r>
            <a:endParaRPr lang="hr-HR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hr-HR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U sljedećoj tablici 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prikazani su tehnički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podaci </a:t>
            </a:r>
            <a:r>
              <a:rPr lang="hr-HR" sz="2400" dirty="0">
                <a:latin typeface="Times New Roman" pitchFamily="18" charset="0"/>
                <a:cs typeface="Times New Roman" pitchFamily="18" charset="0"/>
              </a:rPr>
              <a:t>za srednjenaponski </a:t>
            </a:r>
            <a:r>
              <a:rPr lang="hr-HR" sz="2400" dirty="0" smtClean="0">
                <a:latin typeface="Times New Roman" pitchFamily="18" charset="0"/>
                <a:cs typeface="Times New Roman" pitchFamily="18" charset="0"/>
              </a:rPr>
              <a:t>razvod.</a:t>
            </a:r>
            <a:endParaRPr lang="hr-HR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531304" y="18864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400" kern="1200">
                <a:solidFill>
                  <a:schemeClr val="tx2"/>
                </a:solidFill>
                <a:latin typeface="Times New Roman" pitchFamily="18" charset="0"/>
                <a:ea typeface="+mj-ea"/>
                <a:cs typeface="+mj-cs"/>
              </a:defRPr>
            </a:lvl1pPr>
          </a:lstStyle>
          <a:p>
            <a:pPr algn="ctr"/>
            <a:r>
              <a:rPr lang="hr-HR" b="1" dirty="0">
                <a:solidFill>
                  <a:schemeClr val="tx1"/>
                </a:solidFill>
                <a:cs typeface="Times New Roman" pitchFamily="18" charset="0"/>
              </a:rPr>
              <a:t>TEHNIČKI OPIS</a:t>
            </a:r>
          </a:p>
        </p:txBody>
      </p:sp>
    </p:spTree>
    <p:extLst>
      <p:ext uri="{BB962C8B-B14F-4D97-AF65-F5344CB8AC3E}">
        <p14:creationId xmlns:p14="http://schemas.microsoft.com/office/powerpoint/2010/main" val="3179815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9335</TotalTime>
  <Words>4777</Words>
  <Application>Microsoft Office PowerPoint</Application>
  <PresentationFormat>On-screen Show (4:3)</PresentationFormat>
  <Paragraphs>407</Paragraphs>
  <Slides>76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76</vt:i4>
      </vt:variant>
    </vt:vector>
  </HeadingPairs>
  <TitlesOfParts>
    <vt:vector size="85" baseType="lpstr">
      <vt:lpstr>Arial</vt:lpstr>
      <vt:lpstr>Calibri</vt:lpstr>
      <vt:lpstr>Cambria Math</vt:lpstr>
      <vt:lpstr>Times New Roman</vt:lpstr>
      <vt:lpstr>Tw Cen MT</vt:lpstr>
      <vt:lpstr>Wingdings</vt:lpstr>
      <vt:lpstr>Wingdings 2</vt:lpstr>
      <vt:lpstr>Median</vt:lpstr>
      <vt:lpstr>Document</vt:lpstr>
      <vt:lpstr>  PROJEKTIRANJE TRANSFORMATORSKE STANICE  10(20)/0,4 kV      </vt:lpstr>
      <vt:lpstr>TS 10/0,4 kV Darda 19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TEHNIČKI OPIS</vt:lpstr>
      <vt:lpstr>TEHNIČKI OPIS</vt:lpstr>
      <vt:lpstr>TEHNIČKI OPIS</vt:lpstr>
      <vt:lpstr>TEHNIČKI OPIS</vt:lpstr>
      <vt:lpstr>TEHNIČKI OPIS</vt:lpstr>
      <vt:lpstr>TEHNIČKI OPIS</vt:lpstr>
      <vt:lpstr>TEHNIČKI OPIS</vt:lpstr>
      <vt:lpstr>TEHNIČKI OPIS</vt:lpstr>
      <vt:lpstr>TEHNIČKI OPIS</vt:lpstr>
      <vt:lpstr>TEHNIČKI OPIS</vt:lpstr>
      <vt:lpstr>TEHNIČKI OPIS</vt:lpstr>
      <vt:lpstr>TEHNIČKI OPIS</vt:lpstr>
      <vt:lpstr>TEHNIČKI OPIS</vt:lpstr>
      <vt:lpstr>TEHNIČKI OPIS</vt:lpstr>
      <vt:lpstr>TEHNIČKI OPIS</vt:lpstr>
      <vt:lpstr>PRORAČUNI</vt:lpstr>
      <vt:lpstr>PRORAČUNI</vt:lpstr>
      <vt:lpstr>PRORAČUNI</vt:lpstr>
      <vt:lpstr>PRORAČUNI</vt:lpstr>
      <vt:lpstr>PRORAČUNI</vt:lpstr>
      <vt:lpstr>PRORAČUNI</vt:lpstr>
      <vt:lpstr>PRORAČUNI</vt:lpstr>
      <vt:lpstr>PRORAČUNI</vt:lpstr>
      <vt:lpstr>TEHNIČKA RJEŠENJA – ZAŠTITA NA RADU</vt:lpstr>
      <vt:lpstr>TEHNIČKA RJEŠENJA – ZAŠTITA NA RADU</vt:lpstr>
      <vt:lpstr>TEHNIČKA RJEŠENJA – ZAŠTITA NA RADU</vt:lpstr>
      <vt:lpstr>TEHNIČKA RJEŠENJA – ZAŠTITA NA RADU</vt:lpstr>
      <vt:lpstr>TEHNIČKA RJEŠENJA – ZAŠTITA NA RADU</vt:lpstr>
      <vt:lpstr>TEHNIČKA RJEŠENJA – ZAŠTITA NA RADU</vt:lpstr>
      <vt:lpstr>TEHNIČKA RJEŠENJA – ZAŠTITA NA RADU</vt:lpstr>
      <vt:lpstr>TEHNIČKA RJEŠENJA – ZAŠTITA NA RADU</vt:lpstr>
      <vt:lpstr>TEHNIČKA RJEŠENJA – ZAŠTITA NA RADU</vt:lpstr>
      <vt:lpstr>TEHNIČKA RJEŠENJA – ZAŠTITA NA RADU</vt:lpstr>
      <vt:lpstr>TEHNIČKA RJEŠENJA – ZAŠTITA NA RADU</vt:lpstr>
      <vt:lpstr>TEHNIČKA RJEŠENJA – ZAŠTITA NA RADU</vt:lpstr>
      <vt:lpstr>MJERE ZAŠTITE OD POŽARA</vt:lpstr>
      <vt:lpstr>MJERE ZAŠTITE OD POŽARA</vt:lpstr>
      <vt:lpstr>MJERE ZAŠTITE OD POŽARA</vt:lpstr>
      <vt:lpstr>MJERE ZAŠTITE OD POŽARA</vt:lpstr>
      <vt:lpstr>MJERE ZAŠTITE OD POŽARA</vt:lpstr>
      <vt:lpstr>KONTROLA I OSIGURAVANJE KVALITETE</vt:lpstr>
      <vt:lpstr>KONTROLA I OSIGURAVANJE KVALITETE</vt:lpstr>
      <vt:lpstr>KONTROLA I OSIGURAVANJE KVALITETE</vt:lpstr>
      <vt:lpstr>KONTROLA I OSIGURAVANJE KVALITETE</vt:lpstr>
      <vt:lpstr>KONTROLA I OSIGURAVANJE KVALITETE</vt:lpstr>
      <vt:lpstr>ZBRINJAVANJE GRAĐEVINSKOG OTPADA</vt:lpstr>
      <vt:lpstr>ZBRINJAVANJE GRAĐEVINSKOG OTPADA</vt:lpstr>
      <vt:lpstr>ZBRINJAVANJE GRAĐEVINSKOG OTPADA</vt:lpstr>
      <vt:lpstr>POPIS MATERIJALA I TROŠKOVNIK</vt:lpstr>
      <vt:lpstr>POPIS MATERIJALA I TROŠKOVNIK</vt:lpstr>
      <vt:lpstr>POPIS MATERIJALA I TROŠKOVNIK</vt:lpstr>
      <vt:lpstr>POPIS MATERIJALA I TROŠKOVNIK</vt:lpstr>
      <vt:lpstr>POPIS MATERIJALA I TROŠKOVNIK</vt:lpstr>
      <vt:lpstr>POPIS MATERIJALA I TROŠKOVNIK</vt:lpstr>
      <vt:lpstr>POPIS MATERIJALA I TROŠKOVNIK</vt:lpstr>
      <vt:lpstr>SHEMA TS 10(20)/0,4 kV</vt:lpstr>
      <vt:lpstr>Dispozicija opreme u TS</vt:lpstr>
      <vt:lpstr>Uzdužni presjek TS</vt:lpstr>
      <vt:lpstr>Uzemljenje TS</vt:lpstr>
      <vt:lpstr>Literatura</vt:lpstr>
      <vt:lpstr>Literatura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Disertacija</dc:title>
  <dc:creator>Organisation</dc:creator>
  <cp:lastModifiedBy>zvonimir klaic</cp:lastModifiedBy>
  <cp:revision>786</cp:revision>
  <dcterms:created xsi:type="dcterms:W3CDTF">2010-05-26T15:22:35Z</dcterms:created>
  <dcterms:modified xsi:type="dcterms:W3CDTF">2019-05-14T13:00:18Z</dcterms:modified>
</cp:coreProperties>
</file>