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1" r:id="rId7"/>
    <p:sldId id="262" r:id="rId8"/>
    <p:sldId id="263" r:id="rId9"/>
    <p:sldId id="269" r:id="rId10"/>
    <p:sldId id="268" r:id="rId11"/>
    <p:sldId id="274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5ABC-BAE0-497D-99A0-19F58E857711}" type="datetimeFigureOut">
              <a:rPr lang="hr-HR" smtClean="0"/>
              <a:pPr/>
              <a:t>7.2.2021.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1C679-AA88-4F0A-AFFF-26A13A75ED84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Grananje-odluka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Zadaci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utnik 2"/>
          <p:cNvSpPr/>
          <p:nvPr/>
        </p:nvSpPr>
        <p:spPr>
          <a:xfrm>
            <a:off x="467544" y="836712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400" dirty="0" smtClean="0"/>
              <a:t>Zadatak 6: </a:t>
            </a:r>
          </a:p>
          <a:p>
            <a:endParaRPr lang="hr-HR" sz="4400" dirty="0" smtClean="0"/>
          </a:p>
          <a:p>
            <a:r>
              <a:rPr lang="hr-HR" sz="4400" dirty="0" smtClean="0"/>
              <a:t>m := 41; </a:t>
            </a:r>
          </a:p>
          <a:p>
            <a:r>
              <a:rPr lang="hr-HR" sz="4400" dirty="0" smtClean="0"/>
              <a:t>b := 0; </a:t>
            </a:r>
          </a:p>
          <a:p>
            <a:r>
              <a:rPr lang="hr-HR" sz="4400" dirty="0" smtClean="0"/>
              <a:t>ako je m – 4 * 3 &lt; 50 onda b := </a:t>
            </a:r>
            <a:r>
              <a:rPr lang="hr-HR" sz="4400" dirty="0" err="1" smtClean="0"/>
              <a:t>b</a:t>
            </a:r>
            <a:r>
              <a:rPr lang="hr-HR" sz="4400" dirty="0" smtClean="0"/>
              <a:t> +5; </a:t>
            </a:r>
          </a:p>
          <a:p>
            <a:r>
              <a:rPr lang="hr-HR" sz="4400" dirty="0" smtClean="0"/>
              <a:t>ako je m – b &lt; m + b onda b := </a:t>
            </a:r>
            <a:r>
              <a:rPr lang="hr-HR" sz="4400" dirty="0" err="1" smtClean="0"/>
              <a:t>b</a:t>
            </a:r>
            <a:r>
              <a:rPr lang="hr-HR" sz="4400" dirty="0" smtClean="0"/>
              <a:t> + 4; </a:t>
            </a:r>
          </a:p>
          <a:p>
            <a:r>
              <a:rPr lang="hr-HR" sz="4400" dirty="0" smtClean="0"/>
              <a:t>izlaz (b);</a:t>
            </a:r>
            <a:endParaRPr lang="hr-H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82" t="23921" r="43282" b="43035"/>
          <a:stretch/>
        </p:blipFill>
        <p:spPr bwMode="auto">
          <a:xfrm>
            <a:off x="683568" y="692696"/>
            <a:ext cx="7834364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avokutnik 2"/>
          <p:cNvSpPr/>
          <p:nvPr/>
        </p:nvSpPr>
        <p:spPr>
          <a:xfrm>
            <a:off x="539552" y="188640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Što će ispisati sljedeći dio programa ako je a = 325?</a:t>
            </a:r>
          </a:p>
        </p:txBody>
      </p:sp>
    </p:spTree>
    <p:extLst>
      <p:ext uri="{BB962C8B-B14F-4D97-AF65-F5344CB8AC3E}">
        <p14:creationId xmlns:p14="http://schemas.microsoft.com/office/powerpoint/2010/main" val="111370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Naredba grananja(ako-onda-inače)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268760"/>
            <a:ext cx="8712968" cy="5328592"/>
          </a:xfrm>
        </p:spPr>
        <p:txBody>
          <a:bodyPr>
            <a:normAutofit fontScale="92500" lnSpcReduction="10000"/>
          </a:bodyPr>
          <a:lstStyle/>
          <a:p>
            <a:r>
              <a:rPr lang="hr-HR" b="1" u="sng" dirty="0" smtClean="0">
                <a:solidFill>
                  <a:srgbClr val="FF0000"/>
                </a:solidFill>
              </a:rPr>
              <a:t>Oblik naredbe:</a:t>
            </a:r>
          </a:p>
          <a:p>
            <a:pPr>
              <a:buNone/>
            </a:pPr>
            <a:r>
              <a:rPr lang="hr-HR" b="1" u="sng" dirty="0" smtClean="0"/>
              <a:t>ako</a:t>
            </a:r>
            <a:r>
              <a:rPr lang="hr-HR" dirty="0" smtClean="0"/>
              <a:t> </a:t>
            </a:r>
            <a:r>
              <a:rPr lang="hr-HR" dirty="0"/>
              <a:t>(uvjet) </a:t>
            </a:r>
            <a:r>
              <a:rPr lang="hr-HR" b="1" u="sng" dirty="0" smtClean="0"/>
              <a:t>onda</a:t>
            </a:r>
            <a:r>
              <a:rPr lang="hr-HR" dirty="0" smtClean="0"/>
              <a:t> </a:t>
            </a:r>
            <a:r>
              <a:rPr lang="hr-HR" dirty="0"/>
              <a:t>naredba 1</a:t>
            </a:r>
          </a:p>
          <a:p>
            <a:pPr>
              <a:buNone/>
            </a:pPr>
            <a:r>
              <a:rPr lang="hr-HR" dirty="0"/>
              <a:t>                  </a:t>
            </a:r>
            <a:r>
              <a:rPr lang="hr-HR" dirty="0" smtClean="0"/>
              <a:t>   </a:t>
            </a:r>
            <a:r>
              <a:rPr lang="hr-HR" b="1" u="sng" dirty="0"/>
              <a:t>inače</a:t>
            </a:r>
            <a:r>
              <a:rPr lang="hr-HR" dirty="0"/>
              <a:t> naredba 2;</a:t>
            </a:r>
          </a:p>
          <a:p>
            <a:pPr>
              <a:buNone/>
            </a:pPr>
            <a:r>
              <a:rPr lang="hr-HR" dirty="0"/>
              <a:t> 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/>
              <a:t>računa se vrijednost </a:t>
            </a:r>
            <a:r>
              <a:rPr lang="hr-HR" dirty="0" smtClean="0"/>
              <a:t>uvjeta (može biti istina ili laž)</a:t>
            </a:r>
            <a:endParaRPr lang="hr-HR" dirty="0"/>
          </a:p>
          <a:p>
            <a:pPr marL="514350" lvl="0" indent="-514350">
              <a:buFont typeface="+mj-lt"/>
              <a:buAutoNum type="arabicPeriod"/>
            </a:pPr>
            <a:r>
              <a:rPr lang="hr-HR" dirty="0"/>
              <a:t>ako je istina tada izvedi naredbu iza </a:t>
            </a:r>
            <a:r>
              <a:rPr lang="hr-HR" dirty="0" smtClean="0"/>
              <a:t>riječi </a:t>
            </a:r>
            <a:r>
              <a:rPr lang="hr-HR" b="1" dirty="0" smtClean="0"/>
              <a:t>onda</a:t>
            </a:r>
            <a:r>
              <a:rPr lang="hr-HR" dirty="0" smtClean="0"/>
              <a:t> </a:t>
            </a:r>
            <a:r>
              <a:rPr lang="hr-HR" dirty="0"/>
              <a:t>(naredba 1)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/>
              <a:t>ako je laž tada izvedi naredbu iza </a:t>
            </a:r>
            <a:r>
              <a:rPr lang="hr-HR" b="1" dirty="0"/>
              <a:t>inače</a:t>
            </a:r>
            <a:r>
              <a:rPr lang="hr-HR" dirty="0"/>
              <a:t>  (naredba 2</a:t>
            </a:r>
            <a:r>
              <a:rPr lang="hr-HR" dirty="0" smtClean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 smtClean="0"/>
              <a:t>Ako nema grane “inače” ide se na prvu naredbu</a:t>
            </a:r>
          </a:p>
          <a:p>
            <a:pPr marL="514350" lvl="0" indent="-514350">
              <a:buNone/>
            </a:pPr>
            <a:r>
              <a:rPr lang="hr-HR" dirty="0" smtClean="0"/>
              <a:t>     ispod</a:t>
            </a:r>
            <a:endParaRPr lang="hr-HR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78621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UVJET je Logički izraz (nekakvo uspoređivanje) čiji je rezultat istina ili laž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u="sng" dirty="0" smtClean="0"/>
              <a:t>Primjeri:</a:t>
            </a:r>
          </a:p>
          <a:p>
            <a:pPr>
              <a:buNone/>
            </a:pPr>
            <a:r>
              <a:rPr lang="hr-HR" dirty="0" smtClean="0"/>
              <a:t>  ako je </a:t>
            </a:r>
            <a:r>
              <a:rPr lang="hr-HR" dirty="0" smtClean="0">
                <a:solidFill>
                  <a:srgbClr val="FF0000"/>
                </a:solidFill>
              </a:rPr>
              <a:t>n&lt;=20</a:t>
            </a:r>
            <a:r>
              <a:rPr lang="hr-HR" dirty="0" smtClean="0"/>
              <a:t>…..</a:t>
            </a:r>
          </a:p>
          <a:p>
            <a:pPr>
              <a:buNone/>
            </a:pPr>
            <a:r>
              <a:rPr lang="hr-HR" dirty="0" smtClean="0"/>
              <a:t> ako je </a:t>
            </a:r>
            <a:r>
              <a:rPr lang="hr-HR" dirty="0" smtClean="0">
                <a:solidFill>
                  <a:srgbClr val="FF0000"/>
                </a:solidFill>
              </a:rPr>
              <a:t>n div 5&gt;7</a:t>
            </a:r>
            <a:r>
              <a:rPr lang="hr-HR" dirty="0" smtClean="0"/>
              <a:t>….</a:t>
            </a:r>
          </a:p>
          <a:p>
            <a:pPr>
              <a:buNone/>
            </a:pPr>
            <a:r>
              <a:rPr lang="hr-HR" dirty="0" smtClean="0"/>
              <a:t> ako je </a:t>
            </a:r>
            <a:r>
              <a:rPr lang="hr-HR" dirty="0" smtClean="0">
                <a:solidFill>
                  <a:srgbClr val="FF0000"/>
                </a:solidFill>
              </a:rPr>
              <a:t>m&lt;&gt;2</a:t>
            </a:r>
            <a:r>
              <a:rPr lang="hr-HR" dirty="0" smtClean="0"/>
              <a:t>…</a:t>
            </a:r>
          </a:p>
          <a:p>
            <a:pPr>
              <a:buNone/>
            </a:pPr>
            <a:r>
              <a:rPr lang="hr-HR" dirty="0" smtClean="0"/>
              <a:t>ako je </a:t>
            </a:r>
            <a:r>
              <a:rPr lang="hr-HR" dirty="0" smtClean="0">
                <a:solidFill>
                  <a:srgbClr val="FF0000"/>
                </a:solidFill>
              </a:rPr>
              <a:t>(n </a:t>
            </a:r>
            <a:r>
              <a:rPr lang="hr-HR" dirty="0" err="1" smtClean="0">
                <a:solidFill>
                  <a:srgbClr val="FF0000"/>
                </a:solidFill>
              </a:rPr>
              <a:t>mod</a:t>
            </a:r>
            <a:r>
              <a:rPr lang="hr-HR" dirty="0" smtClean="0">
                <a:solidFill>
                  <a:srgbClr val="FF0000"/>
                </a:solidFill>
              </a:rPr>
              <a:t> 2=0) ILI (n div 2&gt;5</a:t>
            </a:r>
            <a:r>
              <a:rPr lang="hr-HR" dirty="0" smtClean="0"/>
              <a:t>)…</a:t>
            </a:r>
          </a:p>
          <a:p>
            <a:pPr>
              <a:buNone/>
            </a:pPr>
            <a:r>
              <a:rPr lang="hr-HR" dirty="0" smtClean="0"/>
              <a:t>ako je </a:t>
            </a:r>
            <a:r>
              <a:rPr lang="hr-HR" dirty="0" smtClean="0">
                <a:solidFill>
                  <a:srgbClr val="FF0000"/>
                </a:solidFill>
              </a:rPr>
              <a:t>(a&gt;b)i(a&lt;5) </a:t>
            </a:r>
            <a:r>
              <a:rPr lang="hr-HR" dirty="0" smtClean="0"/>
              <a:t>…</a:t>
            </a:r>
            <a:endParaRPr lang="hr-HR" dirty="0"/>
          </a:p>
        </p:txBody>
      </p:sp>
      <p:cxnSp>
        <p:nvCxnSpPr>
          <p:cNvPr id="5" name="Ravni poveznik sa strelicom 4"/>
          <p:cNvCxnSpPr/>
          <p:nvPr/>
        </p:nvCxnSpPr>
        <p:spPr>
          <a:xfrm flipH="1">
            <a:off x="4499992" y="3717032"/>
            <a:ext cx="1224136" cy="6480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niOkvir 5"/>
          <p:cNvSpPr txBox="1"/>
          <p:nvPr/>
        </p:nvSpPr>
        <p:spPr>
          <a:xfrm>
            <a:off x="5868144" y="3212976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Složeni uvjet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Zadatak 1: c=?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a:=3;</a:t>
            </a:r>
          </a:p>
          <a:p>
            <a:pPr>
              <a:buNone/>
            </a:pPr>
            <a:r>
              <a:rPr lang="hr-HR" dirty="0" smtClean="0"/>
              <a:t>b:=4;</a:t>
            </a:r>
          </a:p>
          <a:p>
            <a:pPr>
              <a:buNone/>
            </a:pPr>
            <a:r>
              <a:rPr lang="hr-HR" dirty="0" smtClean="0"/>
              <a:t>ako je a&gt;b onda b:=b+5</a:t>
            </a:r>
          </a:p>
          <a:p>
            <a:pPr>
              <a:buNone/>
            </a:pPr>
            <a:r>
              <a:rPr lang="hr-HR" dirty="0" smtClean="0"/>
              <a:t>                    inače a:=a+8;</a:t>
            </a:r>
          </a:p>
          <a:p>
            <a:pPr>
              <a:buNone/>
            </a:pPr>
            <a:r>
              <a:rPr lang="hr-HR" dirty="0" smtClean="0"/>
              <a:t>c:=a+b;</a:t>
            </a:r>
          </a:p>
          <a:p>
            <a:pPr>
              <a:buNone/>
            </a:pPr>
            <a:r>
              <a:rPr lang="hr-HR" dirty="0" smtClean="0"/>
              <a:t>izlaz(c);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hr-HR" dirty="0" smtClean="0"/>
              <a:t>Zadatak 2: b=?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a:=13</a:t>
            </a:r>
          </a:p>
          <a:p>
            <a:pPr>
              <a:buNone/>
            </a:pPr>
            <a:r>
              <a:rPr lang="hr-HR" u="sng" dirty="0" smtClean="0"/>
              <a:t>ako je </a:t>
            </a:r>
            <a:r>
              <a:rPr lang="hr-HR" dirty="0" smtClean="0"/>
              <a:t>(a&lt;&gt;10) ili (a mod2</a:t>
            </a:r>
            <a:r>
              <a:rPr lang="hr-HR" dirty="0" smtClean="0"/>
              <a:t>==0</a:t>
            </a:r>
            <a:r>
              <a:rPr lang="hr-HR" dirty="0" smtClean="0"/>
              <a:t>) </a:t>
            </a:r>
            <a:r>
              <a:rPr lang="hr-HR" u="sng" dirty="0" smtClean="0"/>
              <a:t>onda</a:t>
            </a:r>
            <a:r>
              <a:rPr lang="hr-HR" dirty="0" smtClean="0"/>
              <a:t> b:=a+100</a:t>
            </a:r>
          </a:p>
          <a:p>
            <a:pPr>
              <a:buNone/>
            </a:pPr>
            <a:r>
              <a:rPr lang="hr-HR" dirty="0" smtClean="0"/>
              <a:t>                            inače b:= a+50;</a:t>
            </a:r>
          </a:p>
          <a:p>
            <a:pPr>
              <a:buNone/>
            </a:pPr>
            <a:r>
              <a:rPr lang="hr-HR" u="sng" dirty="0" smtClean="0"/>
              <a:t>izlaz</a:t>
            </a:r>
            <a:r>
              <a:rPr lang="hr-HR" dirty="0" smtClean="0"/>
              <a:t> (b);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2000" dirty="0" smtClean="0">
                <a:latin typeface="Arial Black" pitchFamily="34" charset="0"/>
              </a:rPr>
              <a:t>Zadatak 3</a:t>
            </a:r>
            <a:r>
              <a:rPr lang="hr-HR" sz="2000" dirty="0" smtClean="0">
                <a:latin typeface="Arial Black" pitchFamily="34" charset="0"/>
              </a:rPr>
              <a:t>: ako nema grane inače onda se u slučaju neistine ne radi ništa nego se ide na prvu naredbu ispod</a:t>
            </a:r>
            <a:endParaRPr lang="hr-HR" sz="2000" dirty="0">
              <a:latin typeface="Arial Black" pitchFamily="34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 r="19809"/>
          <a:stretch>
            <a:fillRect/>
          </a:stretch>
        </p:blipFill>
        <p:spPr bwMode="auto">
          <a:xfrm>
            <a:off x="251520" y="1424494"/>
            <a:ext cx="5939966" cy="28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kstniOkvir 1"/>
          <p:cNvSpPr txBox="1"/>
          <p:nvPr/>
        </p:nvSpPr>
        <p:spPr>
          <a:xfrm>
            <a:off x="6191486" y="2860519"/>
            <a:ext cx="16928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x=7</a:t>
            </a:r>
          </a:p>
          <a:p>
            <a:r>
              <a:rPr lang="hr-HR" dirty="0" smtClean="0"/>
              <a:t>x=5</a:t>
            </a:r>
          </a:p>
          <a:p>
            <a:r>
              <a:rPr lang="hr-HR" dirty="0" smtClean="0"/>
              <a:t>z=15</a:t>
            </a:r>
          </a:p>
          <a:p>
            <a:r>
              <a:rPr lang="hr-HR" dirty="0" err="1" smtClean="0"/>
              <a:t>x+y+z</a:t>
            </a:r>
            <a:r>
              <a:rPr lang="hr-HR" dirty="0" smtClean="0"/>
              <a:t>=5+3+15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2000" dirty="0" smtClean="0">
                <a:latin typeface="Arial Black" pitchFamily="34" charset="0"/>
              </a:rPr>
              <a:t>Zadatak 4:</a:t>
            </a:r>
            <a:endParaRPr lang="hr-HR" sz="2000" dirty="0">
              <a:latin typeface="Arial Black" pitchFamily="34" charset="0"/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467544" y="1268760"/>
            <a:ext cx="813690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dirty="0"/>
              <a:t>a:=</a:t>
            </a:r>
            <a:r>
              <a:rPr lang="hr-HR" sz="3600" dirty="0" smtClean="0"/>
              <a:t>6;</a:t>
            </a:r>
          </a:p>
          <a:p>
            <a:r>
              <a:rPr lang="hr-HR" sz="3600" dirty="0" smtClean="0"/>
              <a:t>b</a:t>
            </a:r>
            <a:r>
              <a:rPr lang="hr-HR" sz="3600" dirty="0"/>
              <a:t>:=2*a;</a:t>
            </a:r>
          </a:p>
          <a:p>
            <a:r>
              <a:rPr lang="hr-HR" sz="3600" dirty="0" smtClean="0"/>
              <a:t>ako </a:t>
            </a:r>
            <a:r>
              <a:rPr lang="hr-HR" sz="3600" dirty="0"/>
              <a:t>je (a&gt;b) i (a </a:t>
            </a:r>
            <a:r>
              <a:rPr lang="hr-HR" sz="3600" dirty="0" err="1"/>
              <a:t>mod</a:t>
            </a:r>
            <a:r>
              <a:rPr lang="hr-HR" sz="3600" dirty="0"/>
              <a:t> 3 =0) onda izlaz (3*a)</a:t>
            </a:r>
          </a:p>
          <a:p>
            <a:r>
              <a:rPr lang="hr-HR" sz="3600" dirty="0"/>
              <a:t>                            </a:t>
            </a:r>
            <a:r>
              <a:rPr lang="hr-HR" sz="3600" dirty="0" smtClean="0"/>
              <a:t>inače </a:t>
            </a:r>
          </a:p>
          <a:p>
            <a:r>
              <a:rPr lang="hr-HR" sz="3600" dirty="0"/>
              <a:t> </a:t>
            </a:r>
            <a:r>
              <a:rPr lang="hr-HR" sz="3600" dirty="0" smtClean="0"/>
              <a:t>                              </a:t>
            </a:r>
            <a:r>
              <a:rPr lang="hr-HR" sz="2800" dirty="0" smtClean="0"/>
              <a:t>ako </a:t>
            </a:r>
            <a:r>
              <a:rPr lang="hr-HR" sz="2800" dirty="0"/>
              <a:t>je (a&gt;b) i (a </a:t>
            </a:r>
            <a:r>
              <a:rPr lang="hr-HR" sz="2800" dirty="0" err="1"/>
              <a:t>mod</a:t>
            </a:r>
            <a:r>
              <a:rPr lang="hr-HR" sz="2800" dirty="0"/>
              <a:t> 3 &lt;&gt; 0) </a:t>
            </a:r>
            <a:r>
              <a:rPr lang="hr-HR" sz="2800" dirty="0" smtClean="0"/>
              <a:t>                    </a:t>
            </a:r>
          </a:p>
          <a:p>
            <a:r>
              <a:rPr lang="hr-HR" sz="2800" dirty="0"/>
              <a:t> </a:t>
            </a:r>
            <a:r>
              <a:rPr lang="hr-HR" sz="2800" dirty="0" smtClean="0"/>
              <a:t>                                              onda </a:t>
            </a:r>
            <a:r>
              <a:rPr lang="hr-HR" sz="2800" dirty="0"/>
              <a:t>izlaz (4*a</a:t>
            </a:r>
            <a:r>
              <a:rPr lang="hr-HR" sz="2800" dirty="0" smtClean="0"/>
              <a:t>)</a:t>
            </a:r>
          </a:p>
          <a:p>
            <a:r>
              <a:rPr lang="hr-HR" sz="2800" dirty="0"/>
              <a:t> </a:t>
            </a:r>
            <a:r>
              <a:rPr lang="hr-HR" sz="2800" dirty="0" smtClean="0"/>
              <a:t>                                               inače izlaz (5*a);</a:t>
            </a:r>
            <a:endParaRPr lang="hr-HR" sz="2800" dirty="0"/>
          </a:p>
          <a:p>
            <a:r>
              <a:rPr lang="hr-HR" sz="3600" dirty="0"/>
              <a:t>                                                                                                           </a:t>
            </a:r>
            <a:r>
              <a:rPr lang="hr-HR" sz="3600" dirty="0" smtClean="0"/>
              <a:t>  </a:t>
            </a:r>
            <a:endParaRPr lang="hr-H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2000" dirty="0" smtClean="0">
                <a:latin typeface="Arial Black" pitchFamily="34" charset="0"/>
              </a:rPr>
              <a:t>Zadatak 5</a:t>
            </a:r>
            <a:br>
              <a:rPr lang="hr-HR" sz="2000" dirty="0" smtClean="0">
                <a:latin typeface="Arial Black" pitchFamily="34" charset="0"/>
              </a:rPr>
            </a:br>
            <a:endParaRPr lang="hr-HR" sz="2000" dirty="0">
              <a:latin typeface="Arial Black" pitchFamily="34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 l="5007" r="13637" b="30769"/>
          <a:stretch>
            <a:fillRect/>
          </a:stretch>
        </p:blipFill>
        <p:spPr bwMode="auto">
          <a:xfrm>
            <a:off x="179511" y="908720"/>
            <a:ext cx="8833925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kstniOkvir 1"/>
          <p:cNvSpPr txBox="1"/>
          <p:nvPr/>
        </p:nvSpPr>
        <p:spPr>
          <a:xfrm>
            <a:off x="6300192" y="530120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n=33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3285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dirty="0" smtClean="0"/>
              <a:t>Zadatak </a:t>
            </a:r>
            <a:r>
              <a:rPr lang="hr-HR" dirty="0"/>
              <a:t>6</a:t>
            </a:r>
            <a:r>
              <a:rPr lang="hr-HR" dirty="0" smtClean="0"/>
              <a:t>:više </a:t>
            </a:r>
            <a:r>
              <a:rPr lang="hr-HR" dirty="0"/>
              <a:t>naredbi u svakoj grani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z:=3;</a:t>
            </a:r>
          </a:p>
          <a:p>
            <a:pPr>
              <a:buNone/>
            </a:pPr>
            <a:r>
              <a:rPr lang="hr-HR" dirty="0" smtClean="0"/>
              <a:t>w:=33;</a:t>
            </a:r>
          </a:p>
          <a:p>
            <a:pPr>
              <a:buNone/>
            </a:pPr>
            <a:r>
              <a:rPr lang="hr-HR" u="sng" dirty="0" smtClean="0"/>
              <a:t>ako</a:t>
            </a:r>
            <a:r>
              <a:rPr lang="hr-HR" dirty="0" smtClean="0"/>
              <a:t> je (z-33)&lt;(w-3) </a:t>
            </a:r>
            <a:r>
              <a:rPr lang="hr-HR" u="sng" dirty="0" smtClean="0"/>
              <a:t>tada </a:t>
            </a:r>
          </a:p>
          <a:p>
            <a:pPr>
              <a:buNone/>
            </a:pPr>
            <a:r>
              <a:rPr lang="hr-HR" dirty="0" smtClean="0"/>
              <a:t>	{a:=z+w div 2;</a:t>
            </a:r>
          </a:p>
          <a:p>
            <a:pPr>
              <a:buNone/>
            </a:pPr>
            <a:r>
              <a:rPr lang="hr-HR" dirty="0" smtClean="0"/>
              <a:t>	  b:=z-w;}</a:t>
            </a:r>
          </a:p>
          <a:p>
            <a:pPr>
              <a:buNone/>
            </a:pPr>
            <a:r>
              <a:rPr lang="hr-HR" u="sng" dirty="0" smtClean="0"/>
              <a:t>inače</a:t>
            </a:r>
            <a:r>
              <a:rPr lang="hr-HR" dirty="0" smtClean="0"/>
              <a:t> { a:= z+w;</a:t>
            </a:r>
          </a:p>
          <a:p>
            <a:pPr>
              <a:buNone/>
            </a:pPr>
            <a:r>
              <a:rPr lang="hr-HR" dirty="0" smtClean="0"/>
              <a:t>             b:=w </a:t>
            </a:r>
            <a:r>
              <a:rPr lang="hr-HR" dirty="0" err="1" smtClean="0"/>
              <a:t>mod</a:t>
            </a:r>
            <a:r>
              <a:rPr lang="hr-HR" dirty="0" smtClean="0"/>
              <a:t> 3;}</a:t>
            </a:r>
          </a:p>
          <a:p>
            <a:pPr>
              <a:buNone/>
            </a:pPr>
            <a:r>
              <a:rPr lang="hr-HR" dirty="0" smtClean="0"/>
              <a:t>izlaz(a+b);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314</Words>
  <Application>Microsoft Office PowerPoint</Application>
  <PresentationFormat>Prikaz na zaslonu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Calibri</vt:lpstr>
      <vt:lpstr>Office tema</vt:lpstr>
      <vt:lpstr>Grananje-odluka </vt:lpstr>
      <vt:lpstr>Naredba grananja(ako-onda-inače)</vt:lpstr>
      <vt:lpstr>UVJET je Logički izraz (nekakvo uspoređivanje) čiji je rezultat istina ili laž </vt:lpstr>
      <vt:lpstr>PowerPoint prezentacija</vt:lpstr>
      <vt:lpstr>PowerPoint prezentacija</vt:lpstr>
      <vt:lpstr>Zadatak 3: ako nema grane inače onda se u slučaju neistine ne radi ništa nego se ide na prvu naredbu ispod</vt:lpstr>
      <vt:lpstr>Zadatak 4:</vt:lpstr>
      <vt:lpstr>Zadatak 5 </vt:lpstr>
      <vt:lpstr>PowerPoint prezentacija</vt:lpstr>
      <vt:lpstr>PowerPoint prezentacija</vt:lpstr>
      <vt:lpstr>PowerPoint prezentacija</vt:lpstr>
    </vt:vector>
  </TitlesOfParts>
  <Company>MZOS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Grananje-odluka</dc:title>
  <dc:creator>ucenik</dc:creator>
  <cp:lastModifiedBy>Snježana Milinović</cp:lastModifiedBy>
  <cp:revision>36</cp:revision>
  <dcterms:created xsi:type="dcterms:W3CDTF">2012-03-27T12:39:54Z</dcterms:created>
  <dcterms:modified xsi:type="dcterms:W3CDTF">2021-02-07T19:07:23Z</dcterms:modified>
</cp:coreProperties>
</file>