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4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F5F-8856-424C-BCF6-4FFF69EF95F1}" type="datetimeFigureOut">
              <a:rPr lang="hr-HR" smtClean="0"/>
              <a:t>14.9.2015.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E72F-53E1-453F-9C71-7D6D2B173D4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F5F-8856-424C-BCF6-4FFF69EF95F1}" type="datetimeFigureOut">
              <a:rPr lang="hr-HR" smtClean="0"/>
              <a:t>14.9.2015.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E72F-53E1-453F-9C71-7D6D2B173D4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F5F-8856-424C-BCF6-4FFF69EF95F1}" type="datetimeFigureOut">
              <a:rPr lang="hr-HR" smtClean="0"/>
              <a:t>14.9.2015.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E72F-53E1-453F-9C71-7D6D2B173D4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F5F-8856-424C-BCF6-4FFF69EF95F1}" type="datetimeFigureOut">
              <a:rPr lang="hr-HR" smtClean="0"/>
              <a:t>14.9.2015.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E72F-53E1-453F-9C71-7D6D2B173D4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F5F-8856-424C-BCF6-4FFF69EF95F1}" type="datetimeFigureOut">
              <a:rPr lang="hr-HR" smtClean="0"/>
              <a:t>14.9.2015.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E72F-53E1-453F-9C71-7D6D2B173D4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F5F-8856-424C-BCF6-4FFF69EF95F1}" type="datetimeFigureOut">
              <a:rPr lang="hr-HR" smtClean="0"/>
              <a:t>14.9.2015.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E72F-53E1-453F-9C71-7D6D2B173D4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F5F-8856-424C-BCF6-4FFF69EF95F1}" type="datetimeFigureOut">
              <a:rPr lang="hr-HR" smtClean="0"/>
              <a:t>14.9.2015.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E72F-53E1-453F-9C71-7D6D2B173D4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F5F-8856-424C-BCF6-4FFF69EF95F1}" type="datetimeFigureOut">
              <a:rPr lang="hr-HR" smtClean="0"/>
              <a:t>14.9.2015.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E72F-53E1-453F-9C71-7D6D2B173D4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F5F-8856-424C-BCF6-4FFF69EF95F1}" type="datetimeFigureOut">
              <a:rPr lang="hr-HR" smtClean="0"/>
              <a:t>14.9.2015.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E72F-53E1-453F-9C71-7D6D2B173D4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F5F-8856-424C-BCF6-4FFF69EF95F1}" type="datetimeFigureOut">
              <a:rPr lang="hr-HR" smtClean="0"/>
              <a:t>14.9.2015.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E72F-53E1-453F-9C71-7D6D2B173D4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F5F-8856-424C-BCF6-4FFF69EF95F1}" type="datetimeFigureOut">
              <a:rPr lang="hr-HR" smtClean="0"/>
              <a:t>14.9.2015.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E72F-53E1-453F-9C71-7D6D2B173D4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EBF5F-8856-424C-BCF6-4FFF69EF95F1}" type="datetimeFigureOut">
              <a:rPr lang="hr-HR" smtClean="0"/>
              <a:t>14.9.2015.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3E72F-53E1-453F-9C71-7D6D2B173D4D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KEMIJSKO POSUĐE I PRIBOR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Porculanska zdjelica</a:t>
            </a:r>
            <a:br>
              <a:rPr lang="hr-HR" dirty="0" smtClean="0"/>
            </a:br>
            <a:endParaRPr lang="hr-HR" dirty="0"/>
          </a:p>
        </p:txBody>
      </p:sp>
      <p:pic>
        <p:nvPicPr>
          <p:cNvPr id="4" name="irc_mi" descr="http://www.model-educa.hr/Uploads/Images/351-20128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852936"/>
            <a:ext cx="2896716" cy="288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55576" y="1340768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/>
              <a:t>K</a:t>
            </a:r>
            <a:r>
              <a:rPr lang="vi-VN" sz="2400" dirty="0" smtClean="0"/>
              <a:t>oristi se</a:t>
            </a:r>
            <a:r>
              <a:rPr lang="hr-HR" sz="2400" dirty="0" smtClean="0"/>
              <a:t> </a:t>
            </a:r>
            <a:r>
              <a:rPr lang="vi-VN" sz="2400" dirty="0" smtClean="0"/>
              <a:t>uglavnom za uparavanje otopina. Građena je od kvalitetnog tankog porculana i smije se zagrijavati na otvorenom plamenu plinskog plamenika</a:t>
            </a:r>
            <a:endParaRPr lang="hr-H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Posuđe za mjerenje volumena (odmjerno posuđe)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Menzura</a:t>
            </a:r>
          </a:p>
          <a:p>
            <a:pPr>
              <a:buNone/>
            </a:pPr>
            <a:endParaRPr lang="hr-HR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r-HR" dirty="0" smtClean="0"/>
              <a:t>Pipete</a:t>
            </a:r>
          </a:p>
          <a:p>
            <a:pPr>
              <a:buNone/>
            </a:pPr>
            <a:endParaRPr lang="hr-HR" dirty="0"/>
          </a:p>
        </p:txBody>
      </p:sp>
      <p:pic>
        <p:nvPicPr>
          <p:cNvPr id="4" name="irc_mi" descr="http://upload.wikimedia.org/wikipedia/commons/a/ab/Measuring_cylinder_h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844824"/>
            <a:ext cx="1939280" cy="472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rc_mi" descr="http://cdn.allshops.ro/files/clients/42/2769/p/7/pipete-pasteur-pe-nesterile---3-ml-500-42895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060848"/>
            <a:ext cx="230425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https://encrypted-tbn0.gstatic.com/images?q=tbn:ANd9GcQju2sLVLfrVyuJHbHSFfu-JUJ_yCQp89XnjKh2yukDGPnPh3Vb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4653136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Posuđe za mjerenje volumena (odmjerno posuđe)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Odmjerna tikvica</a:t>
            </a:r>
          </a:p>
          <a:p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irc_mi" descr="http://www.dem.hr/Slike/stakleno_sude_07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204864"/>
            <a:ext cx="20193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Kemijski pribor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hr-HR" dirty="0" smtClean="0">
                <a:solidFill>
                  <a:srgbClr val="FF0000"/>
                </a:solidFill>
              </a:rPr>
              <a:t>Od stakla </a:t>
            </a:r>
          </a:p>
          <a:p>
            <a:pPr>
              <a:buNone/>
            </a:pPr>
            <a:r>
              <a:rPr lang="hr-HR" dirty="0" smtClean="0"/>
              <a:t>- Satno stakalce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628800"/>
            <a:ext cx="4038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hr-HR" dirty="0" smtClean="0"/>
              <a:t>Lijevak</a:t>
            </a:r>
          </a:p>
          <a:p>
            <a:pPr>
              <a:buNone/>
            </a:pPr>
            <a:endParaRPr lang="hr-HR" dirty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dirty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endParaRPr lang="hr-HR" dirty="0"/>
          </a:p>
          <a:p>
            <a:pPr>
              <a:buNone/>
            </a:pPr>
            <a:endParaRPr lang="hr-HR" dirty="0" smtClean="0"/>
          </a:p>
          <a:p>
            <a:pPr>
              <a:buNone/>
            </a:pPr>
            <a:r>
              <a:rPr lang="hr-HR" dirty="0"/>
              <a:t> </a:t>
            </a:r>
            <a:r>
              <a:rPr lang="hr-HR" dirty="0" smtClean="0"/>
              <a:t>                      </a:t>
            </a:r>
          </a:p>
          <a:p>
            <a:pPr>
              <a:buNone/>
            </a:pPr>
            <a:r>
              <a:rPr lang="hr-HR" dirty="0"/>
              <a:t> </a:t>
            </a:r>
            <a:r>
              <a:rPr lang="hr-HR" dirty="0" smtClean="0"/>
              <a:t>                      </a:t>
            </a:r>
            <a:r>
              <a:rPr lang="hr-HR" sz="2000" dirty="0" smtClean="0"/>
              <a:t>lijevak za    		 	odjeljivanje </a:t>
            </a:r>
            <a:endParaRPr lang="hr-HR" sz="2000" dirty="0"/>
          </a:p>
        </p:txBody>
      </p:sp>
      <p:pic>
        <p:nvPicPr>
          <p:cNvPr id="5" name="Picture 4" descr="http://2.bp.blogspot.com/_09K0lSeb8oQ/TNGFkOLP_QI/AAAAAAAAAH4/FX32eBLiH98/s320/satno+stakl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708920"/>
            <a:ext cx="266429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4.bp.blogspot.com/_09K0lSeb8oQ/TNGHdmd5EbI/AAAAAAAAAIE/TQqBnFYLuXo/s1600/lijevc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204864"/>
            <a:ext cx="32194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/>
          <p:nvPr/>
        </p:nvCxnSpPr>
        <p:spPr>
          <a:xfrm>
            <a:off x="7452320" y="508518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hr-HR" sz="2800" dirty="0" smtClean="0"/>
              <a:t>Kapaljka</a:t>
            </a:r>
            <a:br>
              <a:rPr lang="hr-HR" sz="2800" dirty="0" smtClean="0"/>
            </a:br>
            <a:r>
              <a:rPr lang="hr-HR" sz="2800" dirty="0" smtClean="0"/>
              <a:t>	</a:t>
            </a:r>
            <a:endParaRPr lang="hr-H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r-HR" dirty="0"/>
          </a:p>
          <a:p>
            <a:endParaRPr lang="hr-HR" dirty="0" smtClean="0"/>
          </a:p>
          <a:p>
            <a:r>
              <a:rPr lang="hr-HR" dirty="0" smtClean="0"/>
              <a:t>Boce </a:t>
            </a:r>
            <a:r>
              <a:rPr lang="hr-HR" dirty="0"/>
              <a:t>za reagense (kemikalije</a:t>
            </a:r>
            <a:r>
              <a:rPr lang="hr-HR" dirty="0" smtClean="0"/>
              <a:t>)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hr-HR" dirty="0"/>
              <a:t> </a:t>
            </a:r>
            <a:r>
              <a:rPr lang="hr-HR" dirty="0" smtClean="0"/>
              <a:t>           Petrijeva zdjelica</a:t>
            </a:r>
            <a:endParaRPr lang="hr-HR" dirty="0"/>
          </a:p>
        </p:txBody>
      </p:sp>
      <p:pic>
        <p:nvPicPr>
          <p:cNvPr id="5" name="Picture 4" descr="Kapaljk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60648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rc_mi" descr="http://upload.wikimedia.org/wikipedia/commons/thumb/8/8e/Szalka_petriego.jpg/220px-Szalka_petrieg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60648"/>
            <a:ext cx="20955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rc_mi" descr="http://www.amasci.net/korisnicki-upload/HF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645024"/>
            <a:ext cx="223224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http://www.dem.hr/Slike/stakleno_sude_04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2780928"/>
            <a:ext cx="3790950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Staklene cijevi, termometar, stakleni štapić, hladilo (npr. Liebigovo hladilo)</a:t>
            </a:r>
            <a:endParaRPr lang="hr-HR" dirty="0"/>
          </a:p>
        </p:txBody>
      </p:sp>
      <p:pic>
        <p:nvPicPr>
          <p:cNvPr id="7" name="irc_mi" descr="http://www.njuskalo.hr/image-bigger/sve-ostalo/prodajem-liebigovo-hladilo-slika-822938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140968"/>
            <a:ext cx="5904736" cy="2922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2800" dirty="0" smtClean="0">
                <a:solidFill>
                  <a:srgbClr val="FF0000"/>
                </a:solidFill>
              </a:rPr>
              <a:t>Od porculana</a:t>
            </a:r>
            <a:endParaRPr lang="hr-HR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Tarionik s batićem (služi za usitnjavanje uzorka)</a:t>
            </a:r>
            <a:endParaRPr lang="hr-HR" dirty="0"/>
          </a:p>
        </p:txBody>
      </p:sp>
      <p:pic>
        <p:nvPicPr>
          <p:cNvPr id="4" name="Picture 3" descr="http://static.kupindoslike.com/Tarionik-sa-pistilom_slika_L_162655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852936"/>
            <a:ext cx="4191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2800" dirty="0" smtClean="0">
                <a:solidFill>
                  <a:srgbClr val="FF0000"/>
                </a:solidFill>
              </a:rPr>
              <a:t>Od metala</a:t>
            </a:r>
            <a:endParaRPr lang="hr-HR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HR" dirty="0" smtClean="0"/>
              <a:t>- 	pinceta, tronožac s mrežicom</a:t>
            </a:r>
            <a:endParaRPr lang="hr-HR" dirty="0"/>
          </a:p>
        </p:txBody>
      </p:sp>
      <p:pic>
        <p:nvPicPr>
          <p:cNvPr id="5" name="irc_mi" descr="http://www.periodni.com/gallery/tripod_with_wire_gauze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636912"/>
            <a:ext cx="49244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irc_mi" descr="http://2.bp.blogspot.com/_09K0lSeb8oQ/TNh4GjKGPzI/AAAAAAAAAKY/0LEpiHB_pbI/s1600/spatula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564904"/>
            <a:ext cx="8229600" cy="3407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83568" y="1484784"/>
            <a:ext cx="6912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800" dirty="0" smtClean="0"/>
              <a:t>Laboratorijska kliješta, žlice i spatule za kemikalije</a:t>
            </a:r>
            <a:endParaRPr lang="hr-H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HR" dirty="0" smtClean="0"/>
              <a:t>stalak, stezaljke, metalni prsten</a:t>
            </a:r>
            <a:endParaRPr lang="hr-HR" dirty="0"/>
          </a:p>
        </p:txBody>
      </p:sp>
      <p:pic>
        <p:nvPicPr>
          <p:cNvPr id="4" name="irc_mi" descr="http://1.bp.blogspot.com/_09K0lSeb8oQ/TNh5CXAWQ8I/AAAAAAAAAKc/Y_3A1pgwWC0/s1600/stativ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6872"/>
            <a:ext cx="5760720" cy="3554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s://encrypted-tbn3.gstatic.com/images?q=tbn:ANd9GcRj9CHTPxejVC_HoyCgG42cN2SmpzCb_z3rzHADCNAWK3V9LmV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2420888"/>
            <a:ext cx="223224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hr-HR" dirty="0" smtClean="0"/>
              <a:t>Kemijsko posuđe (posude u kojima se izvode pokusi) izrađeno je od stakla i porculana</a:t>
            </a:r>
          </a:p>
          <a:p>
            <a:pPr>
              <a:buFontTx/>
              <a:buChar char="-"/>
            </a:pPr>
            <a:r>
              <a:rPr lang="hr-HR" dirty="0" smtClean="0"/>
              <a:t>Staklo je otporno na povišenu temperaturu i kemikalije</a:t>
            </a:r>
          </a:p>
          <a:p>
            <a:pPr>
              <a:buFontTx/>
              <a:buChar char="-"/>
            </a:pPr>
            <a:r>
              <a:rPr lang="hr-HR" dirty="0" smtClean="0"/>
              <a:t>Porculan je otporniji od stakla </a:t>
            </a:r>
          </a:p>
          <a:p>
            <a:pPr>
              <a:buFontTx/>
              <a:buChar char="-"/>
            </a:pPr>
            <a:r>
              <a:rPr lang="hr-HR" dirty="0" smtClean="0"/>
              <a:t>Kemijski je pribor napravljen od stakla, drva, metala, plastike...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sz="2800" dirty="0" smtClean="0">
                <a:solidFill>
                  <a:srgbClr val="FF0000"/>
                </a:solidFill>
              </a:rPr>
              <a:t>Ostali pribor</a:t>
            </a:r>
            <a:endParaRPr lang="hr-HR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gumene cijevi, čepovi, drvena hvataljka, stalak za epruvete, kada, itd.</a:t>
            </a:r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Kemijsko posuđe i pribor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hr-HR" dirty="0" smtClean="0">
                <a:solidFill>
                  <a:srgbClr val="FF0000"/>
                </a:solidFill>
              </a:rPr>
              <a:t>Kemijsko posuđe:</a:t>
            </a:r>
          </a:p>
          <a:p>
            <a:pPr>
              <a:buNone/>
            </a:pPr>
            <a:r>
              <a:rPr lang="hr-HR" dirty="0" smtClean="0">
                <a:solidFill>
                  <a:srgbClr val="7030A0"/>
                </a:solidFill>
              </a:rPr>
              <a:t>Stakleno posuđe</a:t>
            </a:r>
            <a:r>
              <a:rPr lang="hr-HR" dirty="0" smtClean="0"/>
              <a:t>:</a:t>
            </a:r>
          </a:p>
          <a:p>
            <a:pPr>
              <a:buNone/>
            </a:pPr>
            <a:r>
              <a:rPr lang="hr-HR" dirty="0" smtClean="0"/>
              <a:t>	- epruveta, Erlenmeyerova tikvica, tikvica s okruglim dnom, tikvica s ravnim dnom, tikvica za destilaciju, laboratorijska čaša, odmjerno posuđe (menzura, pipeta, odmjerna </a:t>
            </a:r>
            <a:r>
              <a:rPr lang="hr-HR" smtClean="0"/>
              <a:t>tikvica)...</a:t>
            </a:r>
            <a:endParaRPr lang="hr-HR" dirty="0" smtClean="0"/>
          </a:p>
          <a:p>
            <a:pPr>
              <a:buNone/>
            </a:pPr>
            <a:r>
              <a:rPr lang="hr-HR" dirty="0" smtClean="0">
                <a:solidFill>
                  <a:srgbClr val="7030A0"/>
                </a:solidFill>
              </a:rPr>
              <a:t>Porculansko posuđe</a:t>
            </a:r>
            <a:r>
              <a:rPr lang="hr-HR" dirty="0" smtClean="0"/>
              <a:t>: porculanski lončić, zdjelica, tarionik s batićem</a:t>
            </a:r>
          </a:p>
          <a:p>
            <a:pPr>
              <a:buNone/>
            </a:pPr>
            <a:r>
              <a:rPr lang="hr-HR" dirty="0" smtClean="0">
                <a:solidFill>
                  <a:srgbClr val="FF0000"/>
                </a:solidFill>
              </a:rPr>
              <a:t>Kemijski pribor</a:t>
            </a:r>
            <a:r>
              <a:rPr lang="hr-HR" dirty="0" smtClean="0"/>
              <a:t>: </a:t>
            </a:r>
          </a:p>
          <a:p>
            <a:pPr>
              <a:buNone/>
            </a:pPr>
            <a:r>
              <a:rPr lang="hr-HR" dirty="0" smtClean="0">
                <a:solidFill>
                  <a:srgbClr val="0070C0"/>
                </a:solidFill>
              </a:rPr>
              <a:t>1)Stakleni: </a:t>
            </a:r>
            <a:r>
              <a:rPr lang="hr-HR" dirty="0" smtClean="0"/>
              <a:t>lijevak, lijevak za odjeljivanje, štapić, cijevi, hladilo, kapaljka, satno stakalce, Petrijeva zdjelica, boce za reagense ...</a:t>
            </a:r>
          </a:p>
          <a:p>
            <a:pPr>
              <a:buNone/>
            </a:pPr>
            <a:r>
              <a:rPr lang="hr-HR" dirty="0" smtClean="0">
                <a:solidFill>
                  <a:srgbClr val="0070C0"/>
                </a:solidFill>
              </a:rPr>
              <a:t>2) Metalni</a:t>
            </a:r>
            <a:r>
              <a:rPr lang="hr-HR" dirty="0" smtClean="0"/>
              <a:t>: stalak ili stativ, tronožac, pinceta, laboratorijska kliješta, laboratorijska žlica, spatula, stezaljka, metalni prsten</a:t>
            </a:r>
          </a:p>
          <a:p>
            <a:pPr>
              <a:buNone/>
            </a:pPr>
            <a:r>
              <a:rPr lang="hr-HR" dirty="0" smtClean="0">
                <a:solidFill>
                  <a:srgbClr val="0070C0"/>
                </a:solidFill>
              </a:rPr>
              <a:t>3) Ostalo</a:t>
            </a:r>
            <a:r>
              <a:rPr lang="hr-HR" dirty="0" smtClean="0"/>
              <a:t>: stalak za epruvete, čepovi, gumene cijevi ...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Kemijsko posuđe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Epruveta ili kušalica</a:t>
            </a:r>
            <a:endParaRPr lang="hr-HR" dirty="0"/>
          </a:p>
        </p:txBody>
      </p:sp>
      <p:pic>
        <p:nvPicPr>
          <p:cNvPr id="4" name="irc_mi" descr="http://www.nekretninebl.com/wp-content/uploads/2013/04/luster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420888"/>
            <a:ext cx="542925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Erlenmeyerova tikvica 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2050" name="Picture 2" descr="http://upload.wikimedia.org/wikipedia/commons/thumb/0/00/Erlenmeyer_flask_hg.jpg/200px-Erlenmeyer_flask_h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124744"/>
            <a:ext cx="3888432" cy="51910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Okrugla tikvica s okruglim dnom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4" name="irc_mi" descr="http://www.model-educa.hr/Uploads/Images/351-20137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72816"/>
            <a:ext cx="626469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Okrugla tikvica s ravnim dnom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4" name="Picture 3" descr="http://3.bp.blogspot.com/_09K0lSeb8oQ/TNGPd1qr3jI/AAAAAAAAAIM/gmJZn3mzj6I/s400/okrugla+tikvica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916832"/>
            <a:ext cx="525658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Tikvica za destilaciju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4" name="Picture 3" descr="http://4.bp.blogspot.com/_09K0lSeb8oQ/TNGP_wBgkXI/AAAAAAAAAIQ/H0zJyvb5Ck0/s320/tikiva+za+destilaciju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412776"/>
            <a:ext cx="4252491" cy="498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Laboratorijska čaša</a:t>
            </a:r>
            <a:br>
              <a:rPr lang="hr-HR" dirty="0" smtClean="0"/>
            </a:br>
            <a:endParaRPr lang="hr-HR" dirty="0"/>
          </a:p>
        </p:txBody>
      </p:sp>
      <p:pic>
        <p:nvPicPr>
          <p:cNvPr id="4" name="irc_mi" descr="http://www.surlan.hr/typo3temp/pics/894039d45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944" y="1600200"/>
            <a:ext cx="271411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Porculansko posuđe</a:t>
            </a:r>
            <a:endParaRPr lang="hr-H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HR" dirty="0" smtClean="0"/>
              <a:t>	Lončić (koristi se za žarenje i spaljivanje uzoraka tvari ili taloga na filter-papiru uz pomoć plamenika ili električne peći. Glaziran je i smije se zagrijavati do maksimalne temperature od 1100 °C)</a:t>
            </a:r>
          </a:p>
          <a:p>
            <a:endParaRPr lang="hr-HR" dirty="0"/>
          </a:p>
        </p:txBody>
      </p:sp>
      <p:pic>
        <p:nvPicPr>
          <p:cNvPr id="7" name="irc_mi" descr="http://www.chemglass.com/images_product_1/CG-188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717032"/>
            <a:ext cx="252028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208</Words>
  <Application>Microsoft Office PowerPoint</Application>
  <PresentationFormat>Prikaz na zaslonu (4:3)</PresentationFormat>
  <Paragraphs>56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21</vt:i4>
      </vt:variant>
    </vt:vector>
  </HeadingPairs>
  <TitlesOfParts>
    <vt:vector size="22" baseType="lpstr">
      <vt:lpstr>Office Theme</vt:lpstr>
      <vt:lpstr>KEMIJSKO POSUĐE I PRIBOR</vt:lpstr>
      <vt:lpstr>PowerPointova prezentacija</vt:lpstr>
      <vt:lpstr>Kemijsko posuđe</vt:lpstr>
      <vt:lpstr>Erlenmeyerova tikvica  </vt:lpstr>
      <vt:lpstr>Okrugla tikvica s okruglim dnom </vt:lpstr>
      <vt:lpstr>Okrugla tikvica s ravnim dnom </vt:lpstr>
      <vt:lpstr>Tikvica za destilaciju </vt:lpstr>
      <vt:lpstr>Laboratorijska čaša </vt:lpstr>
      <vt:lpstr>Porculansko posuđe</vt:lpstr>
      <vt:lpstr>Porculanska zdjelica </vt:lpstr>
      <vt:lpstr>Posuđe za mjerenje volumena (odmjerno posuđe)</vt:lpstr>
      <vt:lpstr>Posuđe za mjerenje volumena (odmjerno posuđe)</vt:lpstr>
      <vt:lpstr>Kemijski pribor</vt:lpstr>
      <vt:lpstr>Kapaljka  </vt:lpstr>
      <vt:lpstr>PowerPointova prezentacija</vt:lpstr>
      <vt:lpstr>Od porculana</vt:lpstr>
      <vt:lpstr>Od metala</vt:lpstr>
      <vt:lpstr>PowerPointova prezentacija</vt:lpstr>
      <vt:lpstr>PowerPointova prezentacija</vt:lpstr>
      <vt:lpstr>Ostali pribor</vt:lpstr>
      <vt:lpstr>Kemijsko posuđe i pribor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KEMIJSKO POSUĐE I PRIBOR</dc:title>
  <dc:creator>renata</dc:creator>
  <cp:lastModifiedBy>Najman</cp:lastModifiedBy>
  <cp:revision>16</cp:revision>
  <dcterms:created xsi:type="dcterms:W3CDTF">2014-09-23T13:40:03Z</dcterms:created>
  <dcterms:modified xsi:type="dcterms:W3CDTF">2015-09-14T18:40:00Z</dcterms:modified>
</cp:coreProperties>
</file>