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29"/>
  </p:notesMasterIdLst>
  <p:sldIdLst>
    <p:sldId id="256" r:id="rId2"/>
    <p:sldId id="410" r:id="rId3"/>
    <p:sldId id="436" r:id="rId4"/>
    <p:sldId id="438" r:id="rId5"/>
    <p:sldId id="439" r:id="rId6"/>
    <p:sldId id="468" r:id="rId7"/>
    <p:sldId id="440" r:id="rId8"/>
    <p:sldId id="437" r:id="rId9"/>
    <p:sldId id="443" r:id="rId10"/>
    <p:sldId id="442" r:id="rId11"/>
    <p:sldId id="444" r:id="rId12"/>
    <p:sldId id="445" r:id="rId13"/>
    <p:sldId id="446" r:id="rId14"/>
    <p:sldId id="447" r:id="rId15"/>
    <p:sldId id="451" r:id="rId16"/>
    <p:sldId id="450" r:id="rId17"/>
    <p:sldId id="452" r:id="rId18"/>
    <p:sldId id="453" r:id="rId19"/>
    <p:sldId id="456" r:id="rId20"/>
    <p:sldId id="454" r:id="rId21"/>
    <p:sldId id="455" r:id="rId22"/>
    <p:sldId id="457" r:id="rId23"/>
    <p:sldId id="458" r:id="rId24"/>
    <p:sldId id="459" r:id="rId25"/>
    <p:sldId id="462" r:id="rId26"/>
    <p:sldId id="463" r:id="rId27"/>
    <p:sldId id="464" r:id="rId2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38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62E8-7302-402D-A665-A50F22F1593F}" type="datetimeFigureOut">
              <a:rPr lang="sr-Latn-CS" smtClean="0"/>
              <a:pPr/>
              <a:t>23.11.2016.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6631-6253-4B48-9DB4-FA05808F98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98846A-8AD0-41A7-9F36-146BD778B69C}" type="datetime1">
              <a:rPr lang="sr-Latn-CS" smtClean="0"/>
              <a:t>23.11.2016.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286676" cy="1222375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/>
              <a:t>Skener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2838440" cy="838200"/>
          </a:xfrm>
        </p:spPr>
        <p:txBody>
          <a:bodyPr>
            <a:normAutofit fontScale="90000"/>
          </a:bodyPr>
          <a:lstStyle/>
          <a:p>
            <a:r>
              <a:rPr lang="hr-HR" smtClean="0"/>
              <a:t>Načelo rada</a:t>
            </a:r>
            <a:br>
              <a:rPr lang="hr-HR" smtClean="0"/>
            </a:br>
            <a:r>
              <a:rPr lang="hr-HR" smtClean="0"/>
              <a:t>skenera</a:t>
            </a:r>
            <a:endParaRPr lang="hr-HR"/>
          </a:p>
        </p:txBody>
      </p:sp>
      <p:pic>
        <p:nvPicPr>
          <p:cNvPr id="6" name="Picture 7" descr="CCD%20scanning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0454" y="85215"/>
            <a:ext cx="5384950" cy="6578378"/>
          </a:xfrm>
          <a:noFill/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4455532" cy="38210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RGB komponente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Predložak u boji – treba zabilježiti </a:t>
            </a:r>
            <a:r>
              <a:rPr lang="hr-HR" b="1" i="1" dirty="0" smtClean="0"/>
              <a:t>nijansu boje </a:t>
            </a:r>
            <a:r>
              <a:rPr lang="hr-HR" dirty="0" smtClean="0"/>
              <a:t>svakog od osnovnih elemenata predloška.</a:t>
            </a:r>
          </a:p>
          <a:p>
            <a:pPr eaLnBrk="1" hangingPunct="1"/>
            <a:r>
              <a:rPr lang="hr-HR" dirty="0" smtClean="0"/>
              <a:t>Svaka se boja može prikazati </a:t>
            </a:r>
            <a:br>
              <a:rPr lang="hr-HR" dirty="0" smtClean="0"/>
            </a:br>
            <a:r>
              <a:rPr lang="hr-HR" dirty="0" smtClean="0"/>
              <a:t>kombinacijom tri osnovne boje: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 </a:t>
            </a:r>
            <a:r>
              <a:rPr lang="hr-HR" dirty="0" smtClean="0">
                <a:sym typeface="Wingdings"/>
              </a:rPr>
              <a:t> </a:t>
            </a:r>
            <a:r>
              <a:rPr lang="hr-HR" b="1" i="1" dirty="0" smtClean="0"/>
              <a:t>crvene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dirty="0" smtClean="0"/>
              <a:t>. red, </a:t>
            </a:r>
            <a:r>
              <a:rPr lang="hr-HR" b="1" i="1" dirty="0" smtClean="0"/>
              <a:t>R</a:t>
            </a:r>
            <a:r>
              <a:rPr lang="hr-HR" dirty="0" smtClean="0"/>
              <a:t>), </a:t>
            </a:r>
            <a:br>
              <a:rPr lang="hr-HR" dirty="0" smtClean="0"/>
            </a:b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  </a:t>
            </a:r>
            <a:r>
              <a:rPr lang="hr-HR" b="1" i="1" dirty="0" smtClean="0"/>
              <a:t>zelene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dirty="0" smtClean="0"/>
              <a:t>. green, </a:t>
            </a:r>
            <a:r>
              <a:rPr lang="hr-HR" b="1" i="1" dirty="0" smtClean="0"/>
              <a:t>G</a:t>
            </a:r>
            <a:r>
              <a:rPr lang="hr-HR" dirty="0" smtClean="0"/>
              <a:t>),</a:t>
            </a:r>
            <a:br>
              <a:rPr lang="hr-HR" dirty="0" smtClean="0"/>
            </a:b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  </a:t>
            </a:r>
            <a:r>
              <a:rPr lang="hr-HR" b="1" i="1" dirty="0" smtClean="0"/>
              <a:t>plave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blue</a:t>
            </a:r>
            <a:r>
              <a:rPr lang="hr-HR" dirty="0" smtClean="0"/>
              <a:t>, </a:t>
            </a:r>
            <a:r>
              <a:rPr lang="hr-HR" b="1" i="1" dirty="0" smtClean="0"/>
              <a:t>B</a:t>
            </a:r>
            <a:r>
              <a:rPr lang="hr-HR" dirty="0" smtClean="0"/>
              <a:t>). 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RGB komponente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519448" cy="4525962"/>
          </a:xfrm>
        </p:spPr>
        <p:txBody>
          <a:bodyPr/>
          <a:lstStyle/>
          <a:p>
            <a:pPr algn="just"/>
            <a:r>
              <a:rPr lang="hr-HR" dirty="0" smtClean="0"/>
              <a:t>Da bi se boja svakog od osnovnih elemenata predloška prikazala pomoću tri osnovne RGB komponente, potrebno je reflektiranu bijelu svjetlost rastaviti na </a:t>
            </a:r>
            <a:r>
              <a:rPr lang="hr-HR" b="1" i="1" dirty="0" smtClean="0"/>
              <a:t>crvenu</a:t>
            </a:r>
            <a:r>
              <a:rPr lang="hr-HR" dirty="0" smtClean="0"/>
              <a:t>, </a:t>
            </a:r>
            <a:r>
              <a:rPr lang="hr-HR" b="1" i="1" dirty="0" smtClean="0"/>
              <a:t>plavu</a:t>
            </a:r>
            <a:r>
              <a:rPr lang="hr-HR" dirty="0" smtClean="0"/>
              <a:t> i </a:t>
            </a:r>
            <a:r>
              <a:rPr lang="hr-HR" b="1" i="1" dirty="0" smtClean="0"/>
              <a:t>zelenu komponentu</a:t>
            </a:r>
            <a:r>
              <a:rPr lang="hr-HR" dirty="0" smtClean="0"/>
              <a:t>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pic>
        <p:nvPicPr>
          <p:cNvPr id="6" name="Slika 5" descr="180px-Barn_grand_tetons_rgb_sepa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RGB komponente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algn="just"/>
            <a:r>
              <a:rPr lang="hr-HR" dirty="0" smtClean="0"/>
              <a:t>Nakon što se bijela svjetlost rastavi na komponente, potrebno je zabilježiti</a:t>
            </a:r>
            <a:r>
              <a:rPr lang="hr-HR" b="1" i="1" dirty="0" smtClean="0"/>
              <a:t> digitalizirani intenzitet reflektiranog svjetla svake od te tri komponente</a:t>
            </a:r>
            <a:r>
              <a:rPr lang="hr-HR" dirty="0" smtClean="0"/>
              <a:t>. 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pic>
        <p:nvPicPr>
          <p:cNvPr id="6" name="Slika 5" descr="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176464" cy="529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Razlučivost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58813"/>
          </a:xfrm>
        </p:spPr>
        <p:txBody>
          <a:bodyPr/>
          <a:lstStyle/>
          <a:p>
            <a:pPr eaLnBrk="1" hangingPunct="1"/>
            <a:r>
              <a:rPr lang="hr-HR" dirty="0" smtClean="0"/>
              <a:t>Podatak o broju osnovnih elemenata predloška koje skener može prepoznati po jedinici duljine. Izražava se </a:t>
            </a:r>
            <a:r>
              <a:rPr lang="hr-HR" b="1" i="1" dirty="0" smtClean="0"/>
              <a:t>brojem točkica po inču </a:t>
            </a:r>
            <a:r>
              <a:rPr lang="hr-HR" dirty="0" smtClean="0"/>
              <a:t>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i="1" dirty="0" err="1" smtClean="0"/>
              <a:t>dot</a:t>
            </a:r>
            <a:r>
              <a:rPr lang="hr-HR" i="1" dirty="0" smtClean="0"/>
              <a:t> </a:t>
            </a:r>
            <a:r>
              <a:rPr lang="hr-HR" i="1" dirty="0" err="1" smtClean="0"/>
              <a:t>per</a:t>
            </a:r>
            <a:r>
              <a:rPr lang="hr-HR" i="1" dirty="0" smtClean="0"/>
              <a:t> </a:t>
            </a:r>
            <a:r>
              <a:rPr lang="hr-HR" i="1" dirty="0" err="1" smtClean="0"/>
              <a:t>inch</a:t>
            </a:r>
            <a:r>
              <a:rPr lang="hr-HR" dirty="0" smtClean="0"/>
              <a:t>, </a:t>
            </a:r>
            <a:r>
              <a:rPr lang="hr-HR" dirty="0" err="1" smtClean="0"/>
              <a:t>dpi</a:t>
            </a:r>
            <a:r>
              <a:rPr lang="hr-HR" dirty="0" smtClean="0"/>
              <a:t>).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pic>
        <p:nvPicPr>
          <p:cNvPr id="6" name="Picture 5" descr="razl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5496" y="3134407"/>
            <a:ext cx="870420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Broj boja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5419328" cy="4525962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spcAft>
                <a:spcPct val="5000"/>
              </a:spcAft>
              <a:buFont typeface="Times New Roman" pitchFamily="18" charset="0"/>
              <a:buChar char="■"/>
            </a:pPr>
            <a:r>
              <a:rPr lang="hr-HR" dirty="0" smtClean="0"/>
              <a:t>Po podjeli predloška na osnovne elemente, boju svakog elementa treba pretvoriti u binarni broj. </a:t>
            </a:r>
          </a:p>
          <a:p>
            <a:pPr algn="just" eaLnBrk="1" hangingPunct="1">
              <a:spcBef>
                <a:spcPct val="50000"/>
              </a:spcBef>
              <a:spcAft>
                <a:spcPct val="5000"/>
              </a:spcAft>
              <a:buFont typeface="Times New Roman" pitchFamily="18" charset="0"/>
              <a:buChar char="■"/>
            </a:pPr>
            <a:r>
              <a:rPr lang="hr-HR" dirty="0" smtClean="0"/>
              <a:t>Broj boja se zato izražava </a:t>
            </a:r>
            <a:r>
              <a:rPr lang="hr-HR" b="1" i="1" dirty="0" smtClean="0"/>
              <a:t>brojem bitova</a:t>
            </a:r>
            <a:r>
              <a:rPr lang="hr-HR" dirty="0" smtClean="0"/>
              <a:t>.</a:t>
            </a:r>
          </a:p>
          <a:p>
            <a:pPr algn="just" eaLnBrk="1" hangingPunct="1">
              <a:spcBef>
                <a:spcPct val="50000"/>
              </a:spcBef>
              <a:spcAft>
                <a:spcPct val="5000"/>
              </a:spcAft>
              <a:buFont typeface="Times New Roman" pitchFamily="18" charset="0"/>
              <a:buChar char="■"/>
            </a:pPr>
            <a:r>
              <a:rPr lang="hr-HR" dirty="0" smtClean="0"/>
              <a:t>Veći broj bitova - mogućnost  prepoznavanja većeg broja boja (veća kvaliteta).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grpSp>
        <p:nvGrpSpPr>
          <p:cNvPr id="10" name="Grupa 9"/>
          <p:cNvGrpSpPr/>
          <p:nvPr/>
        </p:nvGrpSpPr>
        <p:grpSpPr>
          <a:xfrm>
            <a:off x="5861401" y="200076"/>
            <a:ext cx="2952328" cy="6480720"/>
            <a:chOff x="5868144" y="1412776"/>
            <a:chExt cx="2063006" cy="4660999"/>
          </a:xfrm>
        </p:grpSpPr>
        <p:pic>
          <p:nvPicPr>
            <p:cNvPr id="7" name="Slika 5" descr="1_bit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1412776"/>
              <a:ext cx="2000250" cy="15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Slika 6" descr="4_bi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2996952"/>
              <a:ext cx="2000250" cy="15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Slika 7" descr="8_bi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313" y="4572000"/>
              <a:ext cx="2001837" cy="150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Broj boja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3242989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buChar char="■"/>
            </a:pPr>
            <a:r>
              <a:rPr lang="hr-HR" dirty="0" smtClean="0"/>
              <a:t>Primjer pokazuje kako s porastom broja bitova raste mogućnost prepoznavanja broja boja. 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buChar char="■"/>
            </a:pPr>
            <a:r>
              <a:rPr lang="hr-HR" dirty="0" smtClean="0"/>
              <a:t>Predložak je kvadrat s postupnim prijelazom crne u bijelu boju.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1020093" y="6027003"/>
            <a:ext cx="918102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24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663155" y="6027003"/>
            <a:ext cx="918102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24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091905" y="6027003"/>
            <a:ext cx="918102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24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63530" y="6027003"/>
            <a:ext cx="107111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24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16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7092280" y="6027003"/>
            <a:ext cx="122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24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8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256</a:t>
            </a:r>
          </a:p>
        </p:txBody>
      </p:sp>
      <p:pic>
        <p:nvPicPr>
          <p:cNvPr id="12" name="Picture 5" descr="razluc2"/>
          <p:cNvPicPr>
            <a:picLocks noChangeAspect="1" noChangeArrowheads="1"/>
          </p:cNvPicPr>
          <p:nvPr/>
        </p:nvPicPr>
        <p:blipFill>
          <a:blip r:embed="rId2" cstate="print"/>
          <a:srcRect t="3673" b="11836"/>
          <a:stretch>
            <a:fillRect/>
          </a:stretch>
        </p:blipFill>
        <p:spPr>
          <a:xfrm>
            <a:off x="272969" y="3789040"/>
            <a:ext cx="865031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Broj boja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59688" cy="230688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"/>
              </a:spcAft>
              <a:buFont typeface="Times New Roman" pitchFamily="18" charset="0"/>
              <a:buChar char="■"/>
            </a:pPr>
            <a:r>
              <a:rPr lang="hr-HR" dirty="0" smtClean="0"/>
              <a:t>Za prikaz svake od osnovnih RGB komponenata boje koristi se trećina ukupnog broja bitova.</a:t>
            </a:r>
          </a:p>
          <a:p>
            <a:pPr eaLnBrk="1" hangingPunct="1">
              <a:spcBef>
                <a:spcPct val="50000"/>
              </a:spcBef>
              <a:spcAft>
                <a:spcPct val="5000"/>
              </a:spcAft>
              <a:buFont typeface="Times New Roman" pitchFamily="18" charset="0"/>
              <a:buChar char="■"/>
            </a:pPr>
            <a:r>
              <a:rPr lang="hr-HR" dirty="0" smtClean="0"/>
              <a:t>Danas gotovo svi skeneri za prikaz boja upotrebljavaju 36 (ili više) bitova.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pic>
        <p:nvPicPr>
          <p:cNvPr id="8" name="Slika 7" descr="ian_akker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05064"/>
            <a:ext cx="784887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Proračun ukupnog broja boja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defTabSz="884238" eaLnBrk="1" hangingPunct="1">
              <a:lnSpc>
                <a:spcPct val="105000"/>
              </a:lnSpc>
            </a:pPr>
            <a:r>
              <a:rPr lang="hr-HR" dirty="0" smtClean="0"/>
              <a:t>Broj boja koje može prepoznati </a:t>
            </a:r>
            <a:r>
              <a:rPr lang="hr-HR" b="1" i="1" dirty="0" smtClean="0"/>
              <a:t>36-bitni </a:t>
            </a:r>
            <a:r>
              <a:rPr lang="hr-HR" dirty="0" smtClean="0"/>
              <a:t>skener:</a:t>
            </a:r>
          </a:p>
          <a:p>
            <a:pPr marL="742950" lvl="1" indent="-285750" defTabSz="884238" eaLnBrk="1" hangingPunct="1">
              <a:lnSpc>
                <a:spcPct val="105000"/>
              </a:lnSpc>
            </a:pPr>
            <a:r>
              <a:rPr lang="hr-HR" dirty="0" smtClean="0"/>
              <a:t>12 bitova za svaku osnovnu boju:</a:t>
            </a:r>
          </a:p>
          <a:p>
            <a:pPr marL="742950" lvl="1" indent="-285750" defTabSz="884238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hr-HR" dirty="0" smtClean="0"/>
              <a:t>			36:3=</a:t>
            </a:r>
            <a:r>
              <a:rPr lang="hr-HR" b="1" u="sng" dirty="0" smtClean="0"/>
              <a:t>12</a:t>
            </a:r>
            <a:r>
              <a:rPr lang="hr-HR" dirty="0" smtClean="0"/>
              <a:t>,</a:t>
            </a:r>
          </a:p>
          <a:p>
            <a:pPr marL="742950" lvl="1" indent="-285750" defTabSz="884238" eaLnBrk="1" hangingPunct="1">
              <a:lnSpc>
                <a:spcPct val="105000"/>
              </a:lnSpc>
            </a:pPr>
            <a:r>
              <a:rPr lang="hr-HR" dirty="0" smtClean="0"/>
              <a:t>svaku od osnovnih boja može se kodirati na:</a:t>
            </a:r>
          </a:p>
          <a:p>
            <a:pPr marL="1798638" lvl="2" defTabSz="884238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hr-HR" dirty="0" smtClean="0"/>
              <a:t>	 </a:t>
            </a:r>
            <a:r>
              <a:rPr lang="hr-HR" sz="2800" dirty="0" smtClean="0"/>
              <a:t>2</a:t>
            </a:r>
            <a:r>
              <a:rPr lang="hr-HR" sz="2800" baseline="30000" dirty="0" smtClean="0"/>
              <a:t>12</a:t>
            </a:r>
            <a:r>
              <a:rPr lang="hr-HR" dirty="0" smtClean="0"/>
              <a:t> = </a:t>
            </a:r>
            <a:r>
              <a:rPr lang="hr-HR" sz="2800" b="1" u="sng" dirty="0" smtClean="0"/>
              <a:t>4096 načina</a:t>
            </a:r>
            <a:r>
              <a:rPr lang="hr-HR" dirty="0" smtClean="0"/>
              <a:t>,</a:t>
            </a:r>
          </a:p>
          <a:p>
            <a:pPr marL="742950" lvl="1" indent="-285750" defTabSz="884238" eaLnBrk="1" hangingPunct="1">
              <a:lnSpc>
                <a:spcPct val="105000"/>
              </a:lnSpc>
            </a:pPr>
            <a:r>
              <a:rPr lang="hr-HR" dirty="0" smtClean="0"/>
              <a:t>ukupan broj boja je</a:t>
            </a:r>
          </a:p>
          <a:p>
            <a:pPr marL="1798638" lvl="2" defTabSz="884238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hr-HR" sz="2800" dirty="0" smtClean="0"/>
              <a:t>	4096 </a:t>
            </a:r>
            <a:r>
              <a:rPr lang="hr-HR" sz="2800" baseline="30000" dirty="0" smtClean="0"/>
              <a:t>3</a:t>
            </a:r>
            <a:r>
              <a:rPr lang="hr-HR" dirty="0" smtClean="0"/>
              <a:t> = </a:t>
            </a:r>
            <a:r>
              <a:rPr lang="hr-HR" sz="2800" b="1" u="sng" dirty="0" smtClean="0"/>
              <a:t>68.719.476.736 boja.</a:t>
            </a:r>
            <a:endParaRPr lang="en-US" sz="2800" b="1" u="sng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skenera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hr-HR" dirty="0" smtClean="0"/>
              <a:t>Postoji više vrsta skenera. U upotrebi su:</a:t>
            </a:r>
          </a:p>
          <a:p>
            <a:pPr marL="1706563" lvl="1" indent="-285750" eaLnBrk="1" hangingPunct="1"/>
            <a:r>
              <a:rPr lang="hr-HR" b="1" i="1" dirty="0" smtClean="0"/>
              <a:t>stolni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flatbed</a:t>
            </a:r>
            <a:r>
              <a:rPr lang="hr-HR" dirty="0" smtClean="0"/>
              <a:t>),</a:t>
            </a:r>
          </a:p>
          <a:p>
            <a:pPr marL="1706563" lvl="1" indent="-285750" eaLnBrk="1" hangingPunct="1"/>
            <a:r>
              <a:rPr lang="hr-HR" b="1" i="1" dirty="0"/>
              <a:t>ručni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i="1" dirty="0" err="1" smtClean="0"/>
              <a:t>hand</a:t>
            </a:r>
            <a:r>
              <a:rPr lang="hr-HR" i="1" dirty="0" smtClean="0"/>
              <a:t> </a:t>
            </a:r>
            <a:r>
              <a:rPr lang="hr-HR" i="1" dirty="0" err="1" smtClean="0"/>
              <a:t>held</a:t>
            </a:r>
            <a:r>
              <a:rPr lang="hr-HR" dirty="0" smtClean="0"/>
              <a:t>),</a:t>
            </a:r>
          </a:p>
          <a:p>
            <a:pPr marL="1706563" lvl="1" indent="-285750" eaLnBrk="1" hangingPunct="1"/>
            <a:r>
              <a:rPr lang="hr-HR" b="1" i="1" dirty="0"/>
              <a:t>rotacijski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i="1" dirty="0" smtClean="0"/>
              <a:t>drum</a:t>
            </a:r>
            <a:r>
              <a:rPr lang="hr-HR" dirty="0" smtClean="0"/>
              <a:t>).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pic>
        <p:nvPicPr>
          <p:cNvPr id="7" name="Slika 5" descr="skener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310013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6" descr="skener1.jpg"/>
          <p:cNvPicPr>
            <a:picLocks noChangeAspect="1"/>
          </p:cNvPicPr>
          <p:nvPr/>
        </p:nvPicPr>
        <p:blipFill>
          <a:blip r:embed="rId3" cstate="print"/>
          <a:srcRect t="5000" b="9999"/>
          <a:stretch>
            <a:fillRect/>
          </a:stretch>
        </p:blipFill>
        <p:spPr bwMode="auto">
          <a:xfrm>
            <a:off x="467544" y="4365103"/>
            <a:ext cx="288032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7" descr="skener3.jpg"/>
          <p:cNvPicPr>
            <a:picLocks noChangeAspect="1"/>
          </p:cNvPicPr>
          <p:nvPr/>
        </p:nvPicPr>
        <p:blipFill>
          <a:blip r:embed="rId4" cstate="print"/>
          <a:srcRect t="13043" b="13043"/>
          <a:stretch>
            <a:fillRect/>
          </a:stretch>
        </p:blipFill>
        <p:spPr bwMode="auto">
          <a:xfrm>
            <a:off x="5940152" y="5013176"/>
            <a:ext cx="20162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8" descr="hires_handscann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509120"/>
            <a:ext cx="17813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HP-Scanjet-4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643314"/>
            <a:ext cx="3976678" cy="2840484"/>
          </a:xfrm>
          <a:prstGeom prst="rect">
            <a:avLst/>
          </a:prstGeom>
        </p:spPr>
      </p:pic>
      <p:pic>
        <p:nvPicPr>
          <p:cNvPr id="7" name="Slika 6" descr="spd_20100629230632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428736"/>
            <a:ext cx="4643470" cy="464347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skener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3481382" cy="4525962"/>
          </a:xfrm>
        </p:spPr>
        <p:txBody>
          <a:bodyPr/>
          <a:lstStyle/>
          <a:p>
            <a:pPr algn="just" eaLnBrk="1" hangingPunct="1"/>
            <a:r>
              <a:rPr lang="hr-HR" smtClean="0"/>
              <a:t>Ulazni uređaj koji sliku predloška pretvara u oblik prihvatljiv računalu.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Ručni skeneri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ym typeface="Symbol" pitchFamily="18" charset="2"/>
              </a:rPr>
              <a:t>Osjetljivi na pravocrtnost i brzinu pokretanja.</a:t>
            </a:r>
          </a:p>
          <a:p>
            <a:r>
              <a:rPr lang="hr-HR" dirty="0" smtClean="0">
                <a:sym typeface="Symbol" pitchFamily="18" charset="2"/>
              </a:rPr>
              <a:t>U širokoj upotrebi je posebna vrsta ručnih skenera za čitanje crtičnog (linijskog) koda s proizvoda.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  <p:pic>
        <p:nvPicPr>
          <p:cNvPr id="6" name="Picture 5" descr="PS2_Bar_Code_Scanner_Red_Ra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3284984"/>
            <a:ext cx="3336925" cy="3171825"/>
          </a:xfrm>
          <a:prstGeom prst="rect">
            <a:avLst/>
          </a:prstGeom>
          <a:noFill/>
        </p:spPr>
      </p:pic>
      <p:pic>
        <p:nvPicPr>
          <p:cNvPr id="7" name="Picture 6" descr="TEC_0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2376264" cy="22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kener5"/>
          <p:cNvPicPr>
            <a:picLocks noChangeAspect="1" noChangeArrowheads="1"/>
          </p:cNvPicPr>
          <p:nvPr/>
        </p:nvPicPr>
        <p:blipFill>
          <a:blip r:embed="rId4" cstate="print"/>
          <a:srcRect l="22060" r="20031"/>
          <a:stretch>
            <a:fillRect/>
          </a:stretch>
        </p:blipFill>
        <p:spPr>
          <a:xfrm>
            <a:off x="3275856" y="4077072"/>
            <a:ext cx="1440160" cy="219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Rotacijski skener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Rotacijski skeneri spadaju u najkvalitetnije skenere; koriste se u grafičkoj industriji.</a:t>
            </a:r>
            <a:endParaRPr lang="hr-HR" dirty="0" smtClean="0">
              <a:sym typeface="Symbol" pitchFamily="18" charset="2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2" y="2492896"/>
            <a:ext cx="3226107" cy="379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81300"/>
            <a:ext cx="4752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Načini skeniranja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Skeniranje </a:t>
            </a:r>
            <a:r>
              <a:rPr lang="hr-HR" b="1" i="1" dirty="0" smtClean="0"/>
              <a:t>u boji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i="1" dirty="0" err="1" smtClean="0"/>
              <a:t>full</a:t>
            </a:r>
            <a:r>
              <a:rPr lang="hr-HR" i="1" dirty="0" smtClean="0"/>
              <a:t> </a:t>
            </a:r>
            <a:r>
              <a:rPr lang="hr-HR" i="1" dirty="0" err="1" smtClean="0"/>
              <a:t>color</a:t>
            </a:r>
            <a:r>
              <a:rPr lang="hr-HR" i="1" dirty="0" smtClean="0"/>
              <a:t>, </a:t>
            </a:r>
            <a:r>
              <a:rPr lang="hr-HR" i="1" dirty="0" err="1" smtClean="0"/>
              <a:t>true</a:t>
            </a:r>
            <a:r>
              <a:rPr lang="hr-HR" i="1" dirty="0" smtClean="0"/>
              <a:t> </a:t>
            </a:r>
            <a:r>
              <a:rPr lang="hr-HR" i="1" dirty="0" err="1" smtClean="0"/>
              <a:t>color</a:t>
            </a:r>
            <a:r>
              <a:rPr lang="hr-HR" dirty="0" smtClean="0"/>
              <a:t>). </a:t>
            </a:r>
          </a:p>
          <a:p>
            <a:pPr eaLnBrk="1" hangingPunct="1"/>
            <a:r>
              <a:rPr lang="hr-HR" dirty="0" smtClean="0"/>
              <a:t>Skeniranje </a:t>
            </a:r>
            <a:r>
              <a:rPr lang="hr-HR" b="1" i="1" dirty="0"/>
              <a:t>u nijansama sive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boje 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i="1" dirty="0" err="1" smtClean="0"/>
              <a:t>gray</a:t>
            </a:r>
            <a:r>
              <a:rPr lang="hr-HR" i="1" dirty="0" smtClean="0"/>
              <a:t> </a:t>
            </a:r>
            <a:r>
              <a:rPr lang="hr-HR" i="1" dirty="0" err="1" smtClean="0"/>
              <a:t>scale</a:t>
            </a:r>
            <a:r>
              <a:rPr lang="hr-HR" dirty="0" smtClean="0"/>
              <a:t>). </a:t>
            </a:r>
          </a:p>
          <a:p>
            <a:pPr eaLnBrk="1" hangingPunct="1"/>
            <a:r>
              <a:rPr lang="hr-HR" b="1" i="1" dirty="0"/>
              <a:t>Jednobojno </a:t>
            </a:r>
            <a:r>
              <a:rPr lang="hr-HR" dirty="0" smtClean="0"/>
              <a:t>skeniranje 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i="1" dirty="0" smtClean="0"/>
              <a:t>line </a:t>
            </a:r>
            <a:r>
              <a:rPr lang="hr-HR" i="1" dirty="0" err="1" smtClean="0"/>
              <a:t>art</a:t>
            </a:r>
            <a:r>
              <a:rPr lang="hr-HR" dirty="0" smtClean="0"/>
              <a:t>). 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  <p:grpSp>
        <p:nvGrpSpPr>
          <p:cNvPr id="10" name="Grupa 9"/>
          <p:cNvGrpSpPr/>
          <p:nvPr/>
        </p:nvGrpSpPr>
        <p:grpSpPr>
          <a:xfrm>
            <a:off x="5148065" y="285750"/>
            <a:ext cx="3384376" cy="6383610"/>
            <a:chOff x="5357813" y="285750"/>
            <a:chExt cx="2706687" cy="5800725"/>
          </a:xfrm>
        </p:grpSpPr>
        <p:pic>
          <p:nvPicPr>
            <p:cNvPr id="7" name="Slika 5" descr="purplepinkflowe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3" y="285750"/>
              <a:ext cx="27019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Slika 6" descr="csspurplepinkflowe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7813" y="4286250"/>
              <a:ext cx="2706687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Slika 7" descr="spurplepinkflower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7813" y="2286000"/>
              <a:ext cx="26892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Načini skeniranja</a:t>
            </a:r>
            <a:endParaRPr lang="hr-HR" dirty="0"/>
          </a:p>
        </p:txBody>
      </p:sp>
      <p:pic>
        <p:nvPicPr>
          <p:cNvPr id="6" name="Picture 4" descr="cb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03" y="1484784"/>
            <a:ext cx="2541600" cy="38932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47664" y="5517232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b="1" dirty="0" smtClean="0"/>
              <a:t>50 </a:t>
            </a:r>
            <a:r>
              <a:rPr lang="hr-HR" b="1" dirty="0"/>
              <a:t>KB</a:t>
            </a:r>
            <a:endParaRPr lang="en-US" b="1" dirty="0"/>
          </a:p>
        </p:txBody>
      </p:sp>
      <p:pic>
        <p:nvPicPr>
          <p:cNvPr id="8" name="Picture 6" descr="8bitgra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1484784"/>
            <a:ext cx="2538807" cy="39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71800" y="6237312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b="1" dirty="0" smtClean="0"/>
              <a:t>450 </a:t>
            </a:r>
            <a:r>
              <a:rPr lang="hr-HR" b="1" dirty="0"/>
              <a:t>KB</a:t>
            </a:r>
            <a:r>
              <a:rPr lang="hr-HR" dirty="0"/>
              <a:t> uz 8-bitni prikaz nijansi sive</a:t>
            </a:r>
            <a:endParaRPr lang="en-US" dirty="0"/>
          </a:p>
        </p:txBody>
      </p:sp>
      <p:pic>
        <p:nvPicPr>
          <p:cNvPr id="10" name="Picture 6" descr="col2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1556792"/>
            <a:ext cx="2540184" cy="39603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650285" y="5805264"/>
            <a:ext cx="3493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b="1" dirty="0" smtClean="0"/>
              <a:t>1400 </a:t>
            </a:r>
            <a:r>
              <a:rPr lang="hr-HR" b="1" dirty="0"/>
              <a:t>KB </a:t>
            </a:r>
            <a:r>
              <a:rPr lang="hr-HR" dirty="0"/>
              <a:t>uz 24-bitni prikaz boje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Grafičke datoteke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78160" y="1575962"/>
            <a:ext cx="8587680" cy="4525962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Datoteke koje nastaju skeniranjem često su vrlo velike (sadrže informacije o boji svakog osnovnog elementa predloška).</a:t>
            </a:r>
          </a:p>
          <a:p>
            <a:pPr eaLnBrk="1" hangingPunct="1"/>
            <a:r>
              <a:rPr lang="hr-HR" dirty="0" smtClean="0"/>
              <a:t>Stoga su razvijeni razni </a:t>
            </a:r>
            <a:br>
              <a:rPr lang="hr-HR" dirty="0" smtClean="0"/>
            </a:br>
            <a:r>
              <a:rPr lang="hr-HR" dirty="0" smtClean="0"/>
              <a:t>načini sažimanja takvih </a:t>
            </a:r>
            <a:br>
              <a:rPr lang="hr-HR" dirty="0" smtClean="0"/>
            </a:br>
            <a:r>
              <a:rPr lang="hr-HR" dirty="0" smtClean="0"/>
              <a:t>datoteka.</a:t>
            </a:r>
          </a:p>
          <a:p>
            <a:pPr marL="449263" indent="-449263" algn="just" eaLnBrk="1" hangingPunct="1">
              <a:spcBef>
                <a:spcPct val="50000"/>
              </a:spcBef>
              <a:spcAft>
                <a:spcPct val="10000"/>
              </a:spcAft>
              <a:tabLst>
                <a:tab pos="1616075" algn="l"/>
                <a:tab pos="1962150" algn="l"/>
              </a:tabLst>
            </a:pPr>
            <a:r>
              <a:rPr lang="hr-HR" dirty="0" smtClean="0"/>
              <a:t>Najčešći formati grafičkih datoteka nastalih sažimanjem: </a:t>
            </a:r>
            <a:r>
              <a:rPr lang="hr-HR" b="1" i="1" dirty="0" smtClean="0"/>
              <a:t>BMP, TIFF, GIF, JPEG (JPG), PNG</a:t>
            </a:r>
            <a:r>
              <a:rPr lang="hr-HR" dirty="0" smtClean="0"/>
              <a:t>.</a:t>
            </a:r>
          </a:p>
          <a:p>
            <a:pPr algn="just" eaLnBrk="1" hangingPunct="1"/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50000"/>
          <a:stretch/>
        </p:blipFill>
        <p:spPr>
          <a:xfrm rot="1096062">
            <a:off x="4273379" y="2901522"/>
            <a:ext cx="4239582" cy="1580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Sažimanje s gubicima u kvaliteti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371656" cy="4525962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Kod ove se vrste sažimanja gubi dio sadržaja što se očituje smanjenjem kvalitete slike ali i bitnim smanjenjem veličine datoteke. </a:t>
            </a:r>
          </a:p>
          <a:p>
            <a:pPr algn="just" eaLnBrk="1" hangingPunct="1"/>
            <a:r>
              <a:rPr lang="hr-HR" dirty="0" smtClean="0"/>
              <a:t>Kod ovog postupka korisnik može birati stupanj gubitaka podataka (što se više smanjuje kvaliteta slike, to je datoteka manja).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Grafičke datoteke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  <p:pic>
        <p:nvPicPr>
          <p:cNvPr id="6" name="Picture 8" descr="forma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2804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format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89363"/>
            <a:ext cx="7561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Optičko raspoznavanje znakova</a:t>
            </a: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hr-HR" dirty="0" smtClean="0"/>
              <a:t>Ponekad se javlja potreba pretvorbe dokumenta ispisanog na papiru u digitalni oblik, ali ne u oblik slike, već u oblik teksta koji će se moći uređivati u programu za obradu teksta.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  <p:pic>
        <p:nvPicPr>
          <p:cNvPr id="7" name="Picture 7" descr="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573463"/>
            <a:ext cx="5634908" cy="3023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Princip skeniranja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695828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hr-HR" smtClean="0"/>
              <a:t>Predložak se “dijeli” na </a:t>
            </a:r>
            <a:br>
              <a:rPr lang="hr-HR" smtClean="0"/>
            </a:br>
            <a:r>
              <a:rPr lang="hr-HR" smtClean="0"/>
              <a:t>konačan broj osnovnih </a:t>
            </a:r>
            <a:br>
              <a:rPr lang="hr-HR" smtClean="0"/>
            </a:br>
            <a:r>
              <a:rPr lang="hr-HR" smtClean="0"/>
              <a:t>elemenata </a:t>
            </a:r>
            <a:br>
              <a:rPr lang="hr-HR" smtClean="0"/>
            </a:br>
            <a:r>
              <a:rPr lang="hr-HR" smtClean="0"/>
              <a:t>(što ih je više, kvaliteta </a:t>
            </a:r>
            <a:br>
              <a:rPr lang="hr-HR" smtClean="0"/>
            </a:br>
            <a:r>
              <a:rPr lang="hr-HR" smtClean="0"/>
              <a:t>skenirane slike bit će bolja). </a:t>
            </a:r>
          </a:p>
          <a:p>
            <a:pPr eaLnBrk="1" hangingPunct="1">
              <a:spcBef>
                <a:spcPct val="50000"/>
              </a:spcBef>
            </a:pPr>
            <a:r>
              <a:rPr lang="hr-HR" smtClean="0"/>
              <a:t>Svaki od osnovnih elemenata predloška pretvara se u digitalni oblik.</a:t>
            </a:r>
            <a:endParaRPr lang="en-US" smtClean="0"/>
          </a:p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6" name="Slika 6" descr="lenna_pixel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79096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Građa skenera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hr-HR" smtClean="0"/>
              <a:t>Zaštitni poklopac omogućava prekrivanje stakla na koje se polaže predložak.</a:t>
            </a:r>
          </a:p>
          <a:p>
            <a:pPr marL="342900" lvl="1" indent="-342900"/>
            <a:r>
              <a:rPr lang="hr-HR" smtClean="0"/>
              <a:t>Unutar kućišta izvor je bijele svjetlosti (bijela svjetlost sadrži sve valne duljine).</a:t>
            </a:r>
          </a:p>
          <a:p>
            <a:pPr marL="342900" lvl="1" indent="-342900"/>
            <a:endParaRPr lang="hr-HR" smtClean="0"/>
          </a:p>
          <a:p>
            <a:pPr marL="342900" lvl="1" indent="-342900"/>
            <a:endParaRPr lang="hr-HR" smtClean="0"/>
          </a:p>
          <a:p>
            <a:pPr marL="95250" lvl="1" indent="0" algn="ctr">
              <a:spcBef>
                <a:spcPts val="600"/>
              </a:spcBef>
              <a:buNone/>
            </a:pPr>
            <a:endParaRPr lang="hr-HR" sz="1000" smtClean="0"/>
          </a:p>
          <a:p>
            <a:pPr marL="95250" lvl="1" indent="0" algn="ctr">
              <a:buNone/>
            </a:pPr>
            <a:r>
              <a:rPr lang="hr-HR" sz="2400" smtClean="0"/>
              <a:t>Kao izvor svjetlosti koristi se engl. </a:t>
            </a:r>
            <a:r>
              <a:rPr lang="hr-HR" sz="2400" i="1" smtClean="0"/>
              <a:t>cold cathode fluorescentne lampe-CCFL</a:t>
            </a:r>
            <a:r>
              <a:rPr lang="hr-HR" sz="2400" smtClean="0"/>
              <a:t> ili </a:t>
            </a:r>
            <a:r>
              <a:rPr lang="hr-HR" sz="2400" i="1" smtClean="0"/>
              <a:t>Xenon lampe</a:t>
            </a:r>
            <a:r>
              <a:rPr lang="hr-HR" sz="2400" smtClean="0"/>
              <a:t>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pic>
        <p:nvPicPr>
          <p:cNvPr id="6" name="Slika 5" descr="111393_3lo.jpg"/>
          <p:cNvPicPr>
            <a:picLocks noChangeAspect="1"/>
          </p:cNvPicPr>
          <p:nvPr/>
        </p:nvPicPr>
        <p:blipFill>
          <a:blip r:embed="rId2" cstate="print"/>
          <a:srcRect l="1103" t="4692" r="1817" b="53076"/>
          <a:stretch>
            <a:fillRect/>
          </a:stretch>
        </p:blipFill>
        <p:spPr>
          <a:xfrm>
            <a:off x="2082006" y="4869160"/>
            <a:ext cx="5202560" cy="106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Građa skenera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SzPct val="110000"/>
            </a:pPr>
            <a:r>
              <a:rPr lang="hr-HR" smtClean="0"/>
              <a:t>Glavni dio skenera je </a:t>
            </a:r>
            <a:r>
              <a:rPr lang="hr-HR" b="1" i="1" smtClean="0"/>
              <a:t>glava za skeniranje</a:t>
            </a:r>
            <a:r>
              <a:rPr lang="hr-HR" smtClean="0"/>
              <a:t>. Čini je:</a:t>
            </a:r>
          </a:p>
          <a:p>
            <a:pPr marL="857250" lvl="1" indent="-457200">
              <a:buSzPct val="110000"/>
            </a:pPr>
            <a:r>
              <a:rPr lang="hr-HR" smtClean="0"/>
              <a:t>sustav ogledala, </a:t>
            </a:r>
            <a:br>
              <a:rPr lang="hr-HR" smtClean="0"/>
            </a:br>
            <a:r>
              <a:rPr lang="hr-HR" smtClean="0"/>
              <a:t>leća i filtera,</a:t>
            </a:r>
          </a:p>
          <a:p>
            <a:pPr marL="857250" lvl="1" indent="-457200">
              <a:buSzPct val="110000"/>
            </a:pPr>
            <a:r>
              <a:rPr lang="hr-HR" smtClean="0"/>
              <a:t>osjetilo svjetla.</a:t>
            </a:r>
          </a:p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6" name="Slika 5" descr="UMAX_HeadMoved.jpg"/>
          <p:cNvPicPr>
            <a:picLocks noChangeAspect="1"/>
          </p:cNvPicPr>
          <p:nvPr/>
        </p:nvPicPr>
        <p:blipFill>
          <a:blip r:embed="rId2" cstate="print"/>
          <a:srcRect l="6122" t="6122" r="5102"/>
          <a:stretch>
            <a:fillRect/>
          </a:stretch>
        </p:blipFill>
        <p:spPr>
          <a:xfrm>
            <a:off x="4716016" y="3068960"/>
            <a:ext cx="3132499" cy="2727964"/>
          </a:xfrm>
          <a:prstGeom prst="rect">
            <a:avLst/>
          </a:prstGeom>
        </p:spPr>
      </p:pic>
      <p:pic>
        <p:nvPicPr>
          <p:cNvPr id="7" name="Picture 7" descr="scanner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1348" y="3881834"/>
            <a:ext cx="3287710" cy="239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Pogonski motori; remenica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525962"/>
          </a:xfrm>
        </p:spPr>
        <p:txBody>
          <a:bodyPr/>
          <a:lstStyle/>
          <a:p>
            <a:pPr algn="just"/>
            <a:r>
              <a:rPr lang="hr-HR" dirty="0" smtClean="0"/>
              <a:t>Glava skenera pričvršćena je na </a:t>
            </a:r>
            <a:r>
              <a:rPr lang="hr-HR" b="1" i="1" dirty="0" smtClean="0"/>
              <a:t>vodilicu</a:t>
            </a:r>
            <a:r>
              <a:rPr lang="hr-HR" dirty="0" smtClean="0"/>
              <a:t> koja se proteže kroz tijelo skenera, a pokreće je </a:t>
            </a:r>
            <a:r>
              <a:rPr lang="hr-HR" b="1" i="1" dirty="0" smtClean="0"/>
              <a:t>pogonski </a:t>
            </a:r>
            <a:r>
              <a:rPr lang="hr-HR" b="1" i="1" dirty="0" err="1" smtClean="0"/>
              <a:t>koračni</a:t>
            </a:r>
            <a:r>
              <a:rPr lang="hr-HR" b="1" i="1" dirty="0" smtClean="0"/>
              <a:t> motor </a:t>
            </a:r>
            <a:r>
              <a:rPr lang="hr-HR" dirty="0" smtClean="0"/>
              <a:t>(engl. </a:t>
            </a:r>
            <a:r>
              <a:rPr lang="hr-HR" i="1" dirty="0" err="1" smtClean="0"/>
              <a:t>step</a:t>
            </a:r>
            <a:r>
              <a:rPr lang="hr-HR" i="1" dirty="0" smtClean="0"/>
              <a:t> motor</a:t>
            </a:r>
            <a:r>
              <a:rPr lang="hr-HR" dirty="0" smtClean="0"/>
              <a:t>) pomoću </a:t>
            </a:r>
            <a:r>
              <a:rPr lang="hr-HR" b="1" i="1" dirty="0" smtClean="0"/>
              <a:t>remena</a:t>
            </a:r>
            <a:r>
              <a:rPr lang="hr-HR" dirty="0" smtClean="0"/>
              <a:t>.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7" name="Slika 6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5" y="3075962"/>
            <a:ext cx="5812599" cy="34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mtClean="0"/>
              <a:t>Sustav ogledala, leća i filtera 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marL="441325" lvl="1" indent="-361950"/>
            <a:r>
              <a:rPr lang="hr-HR" dirty="0" smtClean="0"/>
              <a:t>Po osvjetljavanju </a:t>
            </a:r>
            <a:r>
              <a:rPr lang="hr-HR" dirty="0"/>
              <a:t>osnovnih</a:t>
            </a:r>
            <a:r>
              <a:rPr lang="hr-HR" dirty="0" smtClean="0"/>
              <a:t> elemenata predloška, svjetlost se od njih reflektira.</a:t>
            </a:r>
            <a:endParaRPr lang="en-US" dirty="0" smtClean="0"/>
          </a:p>
          <a:p>
            <a:pPr marL="441325" lvl="1" indent="-361950">
              <a:spcBef>
                <a:spcPct val="50000"/>
              </a:spcBef>
            </a:pPr>
            <a:r>
              <a:rPr lang="hr-HR" dirty="0" smtClean="0"/>
              <a:t>Zadatak ovog sustava je reflektiranu svjetlost usmjeriti na osjetilo svjetla.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6" name="Picture 5" descr="s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433611"/>
            <a:ext cx="417365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mtClean="0"/>
              <a:t>Osjetilo svjetla 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339166" cy="4525962"/>
          </a:xfrm>
        </p:spPr>
        <p:txBody>
          <a:bodyPr/>
          <a:lstStyle/>
          <a:p>
            <a:pPr algn="just">
              <a:spcBef>
                <a:spcPts val="600"/>
              </a:spcBef>
              <a:buSzPct val="110000"/>
            </a:pPr>
            <a:r>
              <a:rPr lang="hr-HR" smtClean="0"/>
              <a:t>Zadatak mu je reflektiranu svjetlost pretvoriti u elektičnu struju. </a:t>
            </a:r>
          </a:p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grpSp>
        <p:nvGrpSpPr>
          <p:cNvPr id="13" name="Grupa 12"/>
          <p:cNvGrpSpPr/>
          <p:nvPr/>
        </p:nvGrpSpPr>
        <p:grpSpPr>
          <a:xfrm>
            <a:off x="3857620" y="2285992"/>
            <a:ext cx="5000660" cy="3643338"/>
            <a:chOff x="3500430" y="2571744"/>
            <a:chExt cx="5000660" cy="3643338"/>
          </a:xfrm>
        </p:grpSpPr>
        <p:grpSp>
          <p:nvGrpSpPr>
            <p:cNvPr id="10" name="Grupa 9"/>
            <p:cNvGrpSpPr/>
            <p:nvPr/>
          </p:nvGrpSpPr>
          <p:grpSpPr>
            <a:xfrm>
              <a:off x="3500430" y="2571744"/>
              <a:ext cx="2571754" cy="3643338"/>
              <a:chOff x="2928926" y="2571744"/>
              <a:chExt cx="2000250" cy="2690822"/>
            </a:xfrm>
          </p:grpSpPr>
          <p:pic>
            <p:nvPicPr>
              <p:cNvPr id="8" name="Slika 7" descr="ccd-sensor_210w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8926" y="2571744"/>
                <a:ext cx="2000250" cy="1533525"/>
              </a:xfrm>
              <a:prstGeom prst="rect">
                <a:avLst/>
              </a:prstGeom>
            </p:spPr>
          </p:pic>
          <p:pic>
            <p:nvPicPr>
              <p:cNvPr id="6" name="Slika 5" descr="ccd-linescan_210w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28926" y="3929066"/>
                <a:ext cx="2000250" cy="1333500"/>
              </a:xfrm>
              <a:prstGeom prst="rect">
                <a:avLst/>
              </a:prstGeom>
            </p:spPr>
          </p:pic>
        </p:grpSp>
        <p:grpSp>
          <p:nvGrpSpPr>
            <p:cNvPr id="12" name="Grupa 11"/>
            <p:cNvGrpSpPr/>
            <p:nvPr/>
          </p:nvGrpSpPr>
          <p:grpSpPr>
            <a:xfrm>
              <a:off x="5857884" y="2571744"/>
              <a:ext cx="2643206" cy="3643338"/>
              <a:chOff x="6000760" y="2500306"/>
              <a:chExt cx="2000250" cy="2747971"/>
            </a:xfrm>
          </p:grpSpPr>
          <p:pic>
            <p:nvPicPr>
              <p:cNvPr id="7" name="Slika 6" descr="cmos-linescan_210w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00760" y="2500306"/>
                <a:ext cx="2000250" cy="1333500"/>
              </a:xfrm>
              <a:prstGeom prst="rect">
                <a:avLst/>
              </a:prstGeom>
            </p:spPr>
          </p:pic>
          <p:pic>
            <p:nvPicPr>
              <p:cNvPr id="9" name="Slika 8" descr="cmos-sensor_210w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00760" y="3714752"/>
                <a:ext cx="2000250" cy="1533525"/>
              </a:xfrm>
              <a:prstGeom prst="rect">
                <a:avLst/>
              </a:prstGeom>
            </p:spPr>
          </p:pic>
        </p:grpSp>
      </p:grpSp>
      <p:pic>
        <p:nvPicPr>
          <p:cNvPr id="14" name="Slika 13" descr="Stuff-037-1024x7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000372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Analogno-digitalni pretvarač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525962"/>
          </a:xfrm>
        </p:spPr>
        <p:txBody>
          <a:bodyPr/>
          <a:lstStyle/>
          <a:p>
            <a:pPr marL="457200" indent="-457200" algn="just" eaLnBrk="1" hangingPunct="1">
              <a:spcBef>
                <a:spcPct val="50000"/>
              </a:spcBef>
            </a:pPr>
            <a:r>
              <a:rPr lang="hr-HR" dirty="0" smtClean="0"/>
              <a:t>Po pretvorbi svjetlosti u električnu struju, signal je potrebno pretvoriti iz analognog u digitalni oblik odgovarajućim pretvaračem.</a:t>
            </a:r>
          </a:p>
          <a:p>
            <a:pPr marL="457200" indent="-457200" algn="just" eaLnBrk="1" hangingPunct="1">
              <a:spcBef>
                <a:spcPct val="50000"/>
              </a:spcBef>
            </a:pPr>
            <a:endParaRPr lang="hr-HR" dirty="0" smtClean="0"/>
          </a:p>
          <a:p>
            <a:pPr marL="457200" indent="-457200" algn="just" eaLnBrk="1" hangingPunct="1">
              <a:spcBef>
                <a:spcPts val="0"/>
              </a:spcBef>
            </a:pPr>
            <a:r>
              <a:rPr lang="hr-HR" dirty="0" smtClean="0"/>
              <a:t>Krajnji rezultat - različiti </a:t>
            </a:r>
          </a:p>
          <a:p>
            <a:pPr marL="457200" indent="-15875" algn="just" eaLnBrk="1" hangingPunct="1">
              <a:spcBef>
                <a:spcPts val="0"/>
              </a:spcBef>
              <a:buNone/>
            </a:pPr>
            <a:r>
              <a:rPr lang="hr-HR" dirty="0" smtClean="0"/>
              <a:t>intenziteti reflektirane </a:t>
            </a:r>
          </a:p>
          <a:p>
            <a:pPr marL="457200" indent="-15875" algn="just" eaLnBrk="1" hangingPunct="1">
              <a:spcBef>
                <a:spcPts val="0"/>
              </a:spcBef>
              <a:buNone/>
            </a:pPr>
            <a:r>
              <a:rPr lang="hr-HR" dirty="0" smtClean="0"/>
              <a:t>svjetlosti, predočeni </a:t>
            </a:r>
          </a:p>
          <a:p>
            <a:pPr marL="457200" indent="-15875" algn="just" eaLnBrk="1" hangingPunct="1">
              <a:spcBef>
                <a:spcPts val="0"/>
              </a:spcBef>
              <a:buNone/>
            </a:pPr>
            <a:r>
              <a:rPr lang="hr-HR" dirty="0" smtClean="0"/>
              <a:t>binarnim brojevima.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6" name="Picture 5" descr="imaging_and_co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140968"/>
            <a:ext cx="4214842" cy="3288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3486</TotalTime>
  <Words>646</Words>
  <Application>Microsoft Office PowerPoint</Application>
  <PresentationFormat>On-screen Show (4:3)</PresentationFormat>
  <Paragraphs>118</Paragraphs>
  <Slides>27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Skener</vt:lpstr>
      <vt:lpstr>skener</vt:lpstr>
      <vt:lpstr>Princip skeniranja</vt:lpstr>
      <vt:lpstr>Građa skenera</vt:lpstr>
      <vt:lpstr>Građa skenera</vt:lpstr>
      <vt:lpstr>Pogonski motori; remenica</vt:lpstr>
      <vt:lpstr>Sustav ogledala, leća i filtera </vt:lpstr>
      <vt:lpstr>Osjetilo svjetla </vt:lpstr>
      <vt:lpstr>Analogno-digitalni pretvarač</vt:lpstr>
      <vt:lpstr>Načelo rada skenera</vt:lpstr>
      <vt:lpstr>RGB komponente</vt:lpstr>
      <vt:lpstr>RGB komponente</vt:lpstr>
      <vt:lpstr>RGB komponente</vt:lpstr>
      <vt:lpstr>Razlučivost</vt:lpstr>
      <vt:lpstr>Broj boja</vt:lpstr>
      <vt:lpstr>Broj boja</vt:lpstr>
      <vt:lpstr>Broj boja</vt:lpstr>
      <vt:lpstr>Proračun ukupnog broja boja</vt:lpstr>
      <vt:lpstr>Vrste skenera</vt:lpstr>
      <vt:lpstr>Ručni skeneri</vt:lpstr>
      <vt:lpstr>Rotacijski skener</vt:lpstr>
      <vt:lpstr>Načini skeniranja</vt:lpstr>
      <vt:lpstr>Načini skeniranja</vt:lpstr>
      <vt:lpstr>Grafičke datoteke</vt:lpstr>
      <vt:lpstr>Sažimanje s gubicima u kvaliteti</vt:lpstr>
      <vt:lpstr>Grafičke datoteke</vt:lpstr>
      <vt:lpstr>Optičko raspoznavanje znakova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Optički mediji</dc:title>
  <dc:creator>Sanda</dc:creator>
  <cp:lastModifiedBy>zoran</cp:lastModifiedBy>
  <cp:revision>372</cp:revision>
  <dcterms:created xsi:type="dcterms:W3CDTF">2012-03-18T17:34:57Z</dcterms:created>
  <dcterms:modified xsi:type="dcterms:W3CDTF">2016-11-23T08:55:47Z</dcterms:modified>
</cp:coreProperties>
</file>