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96" r:id="rId3"/>
    <p:sldId id="297" r:id="rId4"/>
    <p:sldId id="277" r:id="rId5"/>
    <p:sldId id="298" r:id="rId6"/>
    <p:sldId id="299" r:id="rId7"/>
    <p:sldId id="301" r:id="rId8"/>
    <p:sldId id="300" r:id="rId9"/>
    <p:sldId id="302" r:id="rId10"/>
    <p:sldId id="287" r:id="rId11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027A"/>
    <a:srgbClr val="C40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1" autoAdjust="0"/>
    <p:restoredTop sz="94660"/>
  </p:normalViewPr>
  <p:slideViewPr>
    <p:cSldViewPr>
      <p:cViewPr varScale="1">
        <p:scale>
          <a:sx n="106" d="100"/>
          <a:sy n="106" d="100"/>
        </p:scale>
        <p:origin x="195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A5E1BD8-8A65-459D-A0DC-0A02D3D98B51}" type="datetimeFigureOut">
              <a:rPr lang="hr-HR"/>
              <a:pPr>
                <a:defRPr/>
              </a:pPr>
              <a:t>13.1.2017.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072663D-6C50-45E1-9E7C-C718DA5A8F9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6266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522AA8E-6674-42A3-96A4-6E21D975928C}" type="slidenum">
              <a:rPr lang="hr-HR" smtClean="0"/>
              <a:pPr eaLnBrk="1" hangingPunct="1"/>
              <a:t>4</a:t>
            </a:fld>
            <a:endParaRPr lang="hr-HR" smtClean="0"/>
          </a:p>
        </p:txBody>
      </p:sp>
    </p:spTree>
    <p:extLst>
      <p:ext uri="{BB962C8B-B14F-4D97-AF65-F5344CB8AC3E}">
        <p14:creationId xmlns:p14="http://schemas.microsoft.com/office/powerpoint/2010/main" val="2854306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000375" y="5857875"/>
            <a:ext cx="184150" cy="369888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hr-HR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2786058"/>
            <a:ext cx="5929354" cy="1457334"/>
          </a:xfrm>
        </p:spPr>
        <p:txBody>
          <a:bodyPr>
            <a:noAutofit/>
          </a:bodyPr>
          <a:lstStyle>
            <a:lvl1pPr algn="l">
              <a:defRPr sz="4400" b="1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4357694"/>
            <a:ext cx="4929222" cy="714380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012314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:\MirtaV\ices\ices_ppt_jpg novi\ices_ppt_tekst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4488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C4004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000375" y="5929313"/>
            <a:ext cx="2895600" cy="571500"/>
          </a:xfrm>
          <a:prstGeom prst="rect">
            <a:avLst/>
          </a:prstGeom>
        </p:spPr>
        <p:txBody>
          <a:bodyPr anchor="t"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650038" y="6480175"/>
            <a:ext cx="23860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		</a:t>
            </a:r>
            <a:fld id="{9F1C920A-EFFA-4D3A-8BD7-A620E7F682F3}" type="slidenum">
              <a:rPr lang="hr-HR" sz="1400"/>
              <a:pPr>
                <a:defRPr/>
              </a:pPr>
              <a:t>‹#›</a:t>
            </a:fld>
            <a:endParaRPr lang="hr-HR" sz="140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>
          <a:xfrm>
            <a:off x="3419475" y="6519863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fld id="{D999ED22-F962-4430-80A8-9774F6AC3F73}" type="datetime1">
              <a:rPr lang="hr-HR"/>
              <a:pPr>
                <a:defRPr/>
              </a:pPr>
              <a:t>13.1.2017.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0424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U:\MirtaV\ices\ices_ppt_jpg novi\ices_ppt_tekst2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4488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C4004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000375" y="5929313"/>
            <a:ext cx="2895600" cy="571500"/>
          </a:xfrm>
          <a:prstGeom prst="rect">
            <a:avLst/>
          </a:prstGeom>
        </p:spPr>
        <p:txBody>
          <a:bodyPr anchor="t"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650038" y="6480175"/>
            <a:ext cx="23860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		</a:t>
            </a:r>
            <a:fld id="{E3ADBDBC-7F9C-4507-B0A5-94B03296E556}" type="slidenum">
              <a:rPr lang="hr-HR" sz="1400"/>
              <a:pPr>
                <a:defRPr/>
              </a:pPr>
              <a:t>‹#›</a:t>
            </a:fld>
            <a:endParaRPr lang="hr-HR" sz="140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2"/>
          </p:nvPr>
        </p:nvSpPr>
        <p:spPr>
          <a:xfrm>
            <a:off x="3419475" y="6519863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fld id="{C1C88632-131E-47C7-8E04-9E96D7750D03}" type="datetime1">
              <a:rPr lang="hr-HR"/>
              <a:pPr>
                <a:defRPr/>
              </a:pPr>
              <a:t>13.1.2017.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7214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U:\MirtaV\ices\ices_ppt_jpg novi\ices_ppt_zadnja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4488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1143000"/>
          </a:xfrm>
        </p:spPr>
        <p:txBody>
          <a:bodyPr>
            <a:normAutofit/>
          </a:bodyPr>
          <a:lstStyle>
            <a:lvl1pPr algn="l">
              <a:defRPr sz="2800">
                <a:solidFill>
                  <a:srgbClr val="C4004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8291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034" y="2285992"/>
            <a:ext cx="4041775" cy="1643074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0034" y="4286256"/>
            <a:ext cx="4041775" cy="1857388"/>
          </a:xfr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06614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ite.auckland.ac.nz/index.php?p=which_referencing_style" TargetMode="External"/><Relationship Id="rId3" Type="http://schemas.openxmlformats.org/officeDocument/2006/relationships/hyperlink" Target="https://www.cmu.edu/gcc/handouts/IMRD%20with%20Examples.pdf" TargetMode="External"/><Relationship Id="rId7" Type="http://schemas.openxmlformats.org/officeDocument/2006/relationships/hyperlink" Target="https://owl.english.purdue.edu/owl/" TargetMode="External"/><Relationship Id="rId2" Type="http://schemas.openxmlformats.org/officeDocument/2006/relationships/hyperlink" Target="http://www.ruf.rice.edu/~bioslabs/tools/report/reportform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efap.com/writing/writfram.htm" TargetMode="External"/><Relationship Id="rId11" Type="http://schemas.openxmlformats.org/officeDocument/2006/relationships/hyperlink" Target="http://faculty.webster.edu/woolflm/statistics.html" TargetMode="External"/><Relationship Id="rId5" Type="http://schemas.openxmlformats.org/officeDocument/2006/relationships/hyperlink" Target="https://www.nfer.ac.uk/schools/developing-young-researchers/how-to-choose-your-research-methods/" TargetMode="External"/><Relationship Id="rId10" Type="http://schemas.openxmlformats.org/officeDocument/2006/relationships/hyperlink" Target="http://www.study-habits.com/imrad-format-explanation" TargetMode="External"/><Relationship Id="rId4" Type="http://schemas.openxmlformats.org/officeDocument/2006/relationships/hyperlink" Target="http://www.library.cornell.edu/resrch/citmanage/apa" TargetMode="External"/><Relationship Id="rId9" Type="http://schemas.openxmlformats.org/officeDocument/2006/relationships/hyperlink" Target="http://www.sciencebuddies.org/science-fair-projects/project_research_paper.s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38" y="3716338"/>
            <a:ext cx="3395662" cy="277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itle 1"/>
          <p:cNvSpPr>
            <a:spLocks noGrp="1"/>
          </p:cNvSpPr>
          <p:nvPr>
            <p:ph type="ctrTitle"/>
          </p:nvPr>
        </p:nvSpPr>
        <p:spPr>
          <a:xfrm>
            <a:off x="1084177" y="2132856"/>
            <a:ext cx="7116762" cy="2546267"/>
          </a:xfrm>
        </p:spPr>
        <p:txBody>
          <a:bodyPr/>
          <a:lstStyle/>
          <a:p>
            <a:r>
              <a:rPr lang="hr-HR" dirty="0" smtClean="0">
                <a:ea typeface="Trebuchet MS" pitchFamily="34" charset="0"/>
                <a:cs typeface="Trebuchet MS" pitchFamily="34" charset="0"/>
              </a:rPr>
              <a:t>MoER Topic: </a:t>
            </a:r>
            <a:br>
              <a:rPr lang="hr-HR" dirty="0" smtClean="0">
                <a:ea typeface="Trebuchet MS" pitchFamily="34" charset="0"/>
                <a:cs typeface="Trebuchet MS" pitchFamily="34" charset="0"/>
              </a:rPr>
            </a:br>
            <a:r>
              <a:rPr lang="hr-HR" dirty="0" smtClean="0">
                <a:ea typeface="Trebuchet MS" pitchFamily="34" charset="0"/>
                <a:cs typeface="Trebuchet MS" pitchFamily="34" charset="0"/>
              </a:rPr>
              <a:t>IMRaD approach </a:t>
            </a:r>
            <a:br>
              <a:rPr lang="hr-HR" dirty="0" smtClean="0">
                <a:ea typeface="Trebuchet MS" pitchFamily="34" charset="0"/>
                <a:cs typeface="Trebuchet MS" pitchFamily="34" charset="0"/>
              </a:rPr>
            </a:br>
            <a:r>
              <a:rPr lang="hr-HR" dirty="0" smtClean="0">
                <a:ea typeface="Trebuchet MS" pitchFamily="34" charset="0"/>
                <a:cs typeface="Trebuchet MS" pitchFamily="34" charset="0"/>
              </a:rPr>
              <a:t>to writing scientific papers </a:t>
            </a:r>
            <a:br>
              <a:rPr lang="hr-HR" dirty="0" smtClean="0">
                <a:ea typeface="Trebuchet MS" pitchFamily="34" charset="0"/>
                <a:cs typeface="Trebuchet MS" pitchFamily="34" charset="0"/>
              </a:rPr>
            </a:br>
            <a:r>
              <a:rPr lang="hr-HR" dirty="0">
                <a:ea typeface="Trebuchet MS" pitchFamily="34" charset="0"/>
                <a:cs typeface="Trebuchet MS" pitchFamily="34" charset="0"/>
              </a:rPr>
              <a:t/>
            </a:r>
            <a:br>
              <a:rPr lang="hr-HR" dirty="0">
                <a:ea typeface="Trebuchet MS" pitchFamily="34" charset="0"/>
                <a:cs typeface="Trebuchet MS" pitchFamily="34" charset="0"/>
              </a:rPr>
            </a:br>
            <a:r>
              <a:rPr lang="hr-HR" dirty="0">
                <a:ea typeface="Trebuchet MS" pitchFamily="34" charset="0"/>
                <a:cs typeface="Trebuchet MS" pitchFamily="34" charset="0"/>
              </a:rPr>
              <a:t>part </a:t>
            </a:r>
            <a:r>
              <a:rPr lang="hr-HR" dirty="0" smtClean="0">
                <a:ea typeface="Trebuchet MS" pitchFamily="34" charset="0"/>
                <a:cs typeface="Trebuchet MS" pitchFamily="34" charset="0"/>
              </a:rPr>
              <a:t>3: Results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84177" y="5641907"/>
            <a:ext cx="7116762" cy="8604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dirty="0" smtClean="0">
                <a:solidFill>
                  <a:srgbClr val="404040"/>
                </a:solidFill>
              </a:rPr>
              <a:t>Zekić-Sušac  Marijana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hr-HR" dirty="0" smtClean="0">
                <a:ea typeface="Trebuchet MS" pitchFamily="34" charset="0"/>
                <a:cs typeface="Trebuchet MS" pitchFamily="34" charset="0"/>
              </a:rPr>
              <a:t>References: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 rtlCol="0">
            <a:noAutofit/>
          </a:bodyPr>
          <a:lstStyle/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en-US" sz="1200" dirty="0" err="1" smtClean="0"/>
              <a:t>Caprette</a:t>
            </a:r>
            <a:r>
              <a:rPr lang="hr-HR" sz="1200" dirty="0" smtClean="0"/>
              <a:t>, D.R., Writing Research Paper, Rice University, </a:t>
            </a:r>
            <a:r>
              <a:rPr lang="hr-HR" sz="1200" dirty="0" smtClean="0">
                <a:hlinkClick r:id="rId2"/>
              </a:rPr>
              <a:t>http</a:t>
            </a:r>
            <a:r>
              <a:rPr lang="hr-HR" sz="1200" dirty="0">
                <a:hlinkClick r:id="rId2"/>
              </a:rPr>
              <a:t>://www.ruf.rice.edu/~</a:t>
            </a:r>
            <a:r>
              <a:rPr lang="hr-HR" sz="1200" dirty="0" smtClean="0">
                <a:hlinkClick r:id="rId2"/>
              </a:rPr>
              <a:t>bioslabs/tools/report/reportform.html</a:t>
            </a:r>
            <a:r>
              <a:rPr lang="hr-HR" sz="1200" dirty="0" smtClean="0"/>
              <a:t>, </a:t>
            </a:r>
            <a:r>
              <a:rPr lang="en-US" sz="1200" dirty="0" smtClean="0"/>
              <a:t>Nov </a:t>
            </a:r>
            <a:r>
              <a:rPr lang="hr-HR" sz="1200" dirty="0" smtClean="0"/>
              <a:t>10, 20</a:t>
            </a:r>
            <a:r>
              <a:rPr lang="en-US" sz="1200" dirty="0" smtClean="0"/>
              <a:t>11</a:t>
            </a:r>
            <a:r>
              <a:rPr lang="hr-HR" sz="1200" dirty="0" smtClean="0"/>
              <a:t>.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/>
              <a:t>Carnegie Mellon University, </a:t>
            </a:r>
            <a:r>
              <a:rPr lang="en-US" sz="1200" dirty="0" smtClean="0"/>
              <a:t>Global Communication Center, </a:t>
            </a:r>
            <a:r>
              <a:rPr lang="hr-HR" sz="1200" dirty="0" smtClean="0"/>
              <a:t>IMRD </a:t>
            </a:r>
            <a:r>
              <a:rPr lang="hr-HR" sz="1200" dirty="0"/>
              <a:t>Cheet Sheet, </a:t>
            </a:r>
            <a:r>
              <a:rPr lang="hr-HR" sz="1200" dirty="0">
                <a:hlinkClick r:id="rId3"/>
              </a:rPr>
              <a:t>https://</a:t>
            </a:r>
            <a:r>
              <a:rPr lang="hr-HR" sz="1200" dirty="0" smtClean="0">
                <a:hlinkClick r:id="rId3"/>
              </a:rPr>
              <a:t>www.cmu.edu/gcc/handouts/IMRD%20with%20Examples.pdf</a:t>
            </a:r>
            <a:r>
              <a:rPr lang="hr-HR" sz="1200" dirty="0" smtClean="0"/>
              <a:t>, </a:t>
            </a:r>
            <a:r>
              <a:rPr lang="en-US" sz="1200" dirty="0" smtClean="0"/>
              <a:t>[accessed 10.01.2017]</a:t>
            </a:r>
            <a:r>
              <a:rPr lang="hr-HR" sz="1200" dirty="0"/>
              <a:t> Cornell University Library, </a:t>
            </a:r>
            <a:r>
              <a:rPr lang="en-US" sz="1200" dirty="0"/>
              <a:t>Library PSEC Documentation Committee</a:t>
            </a:r>
            <a:r>
              <a:rPr lang="hr-HR" sz="1200" dirty="0"/>
              <a:t>, </a:t>
            </a:r>
            <a:r>
              <a:rPr lang="hr-HR" sz="1200" dirty="0">
                <a:hlinkClick r:id="rId4"/>
              </a:rPr>
              <a:t>http://www.library.cornell.edu/resrch/citmanage/apa</a:t>
            </a:r>
            <a:r>
              <a:rPr lang="hr-HR" sz="1200" dirty="0"/>
              <a:t>, r</a:t>
            </a:r>
            <a:r>
              <a:rPr lang="en-US" sz="1200" dirty="0" err="1"/>
              <a:t>evised</a:t>
            </a:r>
            <a:r>
              <a:rPr lang="en-US" sz="1200" dirty="0"/>
              <a:t> </a:t>
            </a:r>
            <a:r>
              <a:rPr lang="hr-HR" sz="1200" dirty="0"/>
              <a:t> </a:t>
            </a:r>
            <a:r>
              <a:rPr lang="en-US" sz="1200" dirty="0"/>
              <a:t>April 2011</a:t>
            </a:r>
            <a:r>
              <a:rPr lang="hr-HR" sz="1200" dirty="0"/>
              <a:t>, 13.11.2013.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/>
              <a:t>Educational Research, Designing the Research, </a:t>
            </a:r>
            <a:r>
              <a:rPr lang="hr-HR" sz="1200" dirty="0">
                <a:hlinkClick r:id="rId5"/>
              </a:rPr>
              <a:t>https://www.nfer.ac.uk/schools/developing-young-researchers/how-to-choose-your-research-methods/</a:t>
            </a:r>
            <a:r>
              <a:rPr lang="en-US" sz="1200" dirty="0"/>
              <a:t> </a:t>
            </a:r>
            <a:r>
              <a:rPr lang="hr-HR" sz="1200" dirty="0"/>
              <a:t>,  </a:t>
            </a:r>
            <a:r>
              <a:rPr lang="en-US" sz="1200" dirty="0"/>
              <a:t>[accessed: 10.01.2017]</a:t>
            </a:r>
            <a:endParaRPr lang="hr-HR" sz="1200" dirty="0"/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/>
              <a:t>Gillet, A., Using English for Academic Purposes, UEFAP.com,  </a:t>
            </a:r>
            <a:r>
              <a:rPr lang="hr-HR" sz="1200" dirty="0">
                <a:hlinkClick r:id="rId6"/>
              </a:rPr>
              <a:t>http://www.uefap.com/writing/writfram.htm</a:t>
            </a:r>
            <a:r>
              <a:rPr lang="hr-HR" sz="1200" dirty="0"/>
              <a:t>, Nov 15, 2011.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/>
              <a:t>Purdue University, Purdue Online Writing Lab, </a:t>
            </a:r>
            <a:r>
              <a:rPr lang="hr-HR" sz="1200" dirty="0">
                <a:hlinkClick r:id="rId7"/>
              </a:rPr>
              <a:t>https://owl.english.purdue.edu/owl/ </a:t>
            </a:r>
            <a:r>
              <a:rPr lang="en-US" sz="1200" dirty="0"/>
              <a:t>, </a:t>
            </a:r>
            <a:r>
              <a:rPr lang="hr-HR" sz="1200" dirty="0"/>
              <a:t>Nov 13, 201</a:t>
            </a:r>
            <a:r>
              <a:rPr lang="en-US" sz="1200" dirty="0"/>
              <a:t>3</a:t>
            </a:r>
            <a:endParaRPr lang="hr-HR" sz="1200" dirty="0"/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/>
              <a:t>RefernCite, Academic Referencing Resource, </a:t>
            </a:r>
            <a:r>
              <a:rPr lang="hr-HR" sz="1200" dirty="0">
                <a:hlinkClick r:id="rId8"/>
              </a:rPr>
              <a:t>http://www.cite.auckland.ac.nz/index.php?p=which_referencing_style </a:t>
            </a:r>
            <a:r>
              <a:rPr lang="hr-HR" sz="1200" dirty="0"/>
              <a:t>, 13.11.2013.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/>
              <a:t>Science Buddies, </a:t>
            </a:r>
            <a:r>
              <a:rPr lang="en-US" sz="1200" dirty="0"/>
              <a:t>Writing a Research Paper for Your Science Fair Project</a:t>
            </a:r>
            <a:r>
              <a:rPr lang="hr-HR" sz="1200" dirty="0"/>
              <a:t>, </a:t>
            </a:r>
            <a:r>
              <a:rPr lang="hr-HR" sz="1200" dirty="0">
                <a:hlinkClick r:id="rId9"/>
              </a:rPr>
              <a:t>http://www.sciencebuddies.org/science-fair-projects/project_research_paper.shtml</a:t>
            </a:r>
            <a:r>
              <a:rPr lang="hr-HR" sz="1200" dirty="0"/>
              <a:t>, Nov 11, 2011.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/>
              <a:t>Study Habits, </a:t>
            </a:r>
            <a:r>
              <a:rPr lang="en-US" sz="1200" dirty="0"/>
              <a:t>Essay Writing – IMRAD Format – </a:t>
            </a:r>
            <a:r>
              <a:rPr lang="en-US" sz="1200" dirty="0" smtClean="0"/>
              <a:t>Explanation</a:t>
            </a:r>
            <a:r>
              <a:rPr lang="hr-HR" sz="1200" dirty="0" smtClean="0"/>
              <a:t>, </a:t>
            </a:r>
            <a:r>
              <a:rPr lang="hr-HR" sz="1200" dirty="0" smtClean="0">
                <a:hlinkClick r:id="rId10"/>
              </a:rPr>
              <a:t>http</a:t>
            </a:r>
            <a:r>
              <a:rPr lang="hr-HR" sz="1200" dirty="0">
                <a:hlinkClick r:id="rId10"/>
              </a:rPr>
              <a:t>://</a:t>
            </a:r>
            <a:r>
              <a:rPr lang="hr-HR" sz="1200" dirty="0" smtClean="0">
                <a:hlinkClick r:id="rId10"/>
              </a:rPr>
              <a:t>www.study-habits.com/imrad-format-explanation</a:t>
            </a:r>
            <a:r>
              <a:rPr lang="hr-HR" sz="1200" dirty="0"/>
              <a:t>, [accessed: 10.01.2017</a:t>
            </a:r>
            <a:r>
              <a:rPr lang="hr-HR" sz="1200" dirty="0" smtClean="0"/>
              <a:t>]</a:t>
            </a:r>
            <a:endParaRPr lang="hr-HR" sz="1200" dirty="0"/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 smtClean="0"/>
              <a:t>Swales</a:t>
            </a:r>
            <a:r>
              <a:rPr lang="hr-HR" sz="1200" dirty="0"/>
              <a:t>, J.M., Feak, C. B., Academic Writing for Graduate Students, The University of Michigan Press, Ann Arbor, 1996.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 smtClean="0"/>
              <a:t>Tominc, P., Rebernik, M., </a:t>
            </a:r>
            <a:r>
              <a:rPr lang="en-US" sz="1200" dirty="0"/>
              <a:t>Growth Aspirations and </a:t>
            </a:r>
            <a:r>
              <a:rPr lang="en-US" sz="1200" dirty="0" smtClean="0"/>
              <a:t>Cultural</a:t>
            </a:r>
            <a:r>
              <a:rPr lang="hr-HR" sz="1200" dirty="0" smtClean="0"/>
              <a:t> </a:t>
            </a:r>
            <a:r>
              <a:rPr lang="en-US" sz="1200" dirty="0" smtClean="0"/>
              <a:t>Support </a:t>
            </a:r>
            <a:r>
              <a:rPr lang="en-US" sz="1200" dirty="0"/>
              <a:t>for Entrepreneurship</a:t>
            </a:r>
            <a:r>
              <a:rPr lang="en-US" sz="1200" dirty="0" smtClean="0"/>
              <a:t>:</a:t>
            </a:r>
            <a:r>
              <a:rPr lang="hr-HR" sz="1200" dirty="0" smtClean="0"/>
              <a:t> </a:t>
            </a:r>
            <a:r>
              <a:rPr lang="en-US" sz="1200" dirty="0" smtClean="0"/>
              <a:t>A </a:t>
            </a:r>
            <a:r>
              <a:rPr lang="en-US" sz="1200" dirty="0"/>
              <a:t>Comparison of </a:t>
            </a:r>
            <a:r>
              <a:rPr lang="en-US" sz="1200" dirty="0" smtClean="0"/>
              <a:t>Post-Socialist</a:t>
            </a:r>
            <a:r>
              <a:rPr lang="hr-HR" sz="1200" dirty="0" smtClean="0"/>
              <a:t> </a:t>
            </a:r>
            <a:r>
              <a:rPr lang="en-US" sz="1200" dirty="0" smtClean="0"/>
              <a:t>Countries</a:t>
            </a:r>
            <a:r>
              <a:rPr lang="hr-HR" sz="1200" dirty="0" smtClean="0"/>
              <a:t>, </a:t>
            </a:r>
            <a:r>
              <a:rPr lang="en-US" sz="1200" dirty="0"/>
              <a:t>Small Business </a:t>
            </a:r>
            <a:r>
              <a:rPr lang="en-US" sz="1200" dirty="0" smtClean="0"/>
              <a:t>Economics</a:t>
            </a:r>
            <a:r>
              <a:rPr lang="hr-HR" sz="1200" dirty="0" smtClean="0"/>
              <a:t>, Vol. 28 (</a:t>
            </a:r>
            <a:r>
              <a:rPr lang="en-US" sz="1200" dirty="0" smtClean="0"/>
              <a:t>2007)</a:t>
            </a:r>
            <a:r>
              <a:rPr lang="hr-HR" sz="1200" dirty="0" smtClean="0"/>
              <a:t>, pp. 2</a:t>
            </a:r>
            <a:r>
              <a:rPr lang="en-US" sz="1200" dirty="0" smtClean="0"/>
              <a:t>39–255</a:t>
            </a:r>
            <a:r>
              <a:rPr lang="hr-HR" sz="1200" dirty="0" smtClean="0"/>
              <a:t>.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 smtClean="0"/>
              <a:t>Zekić-Sušac</a:t>
            </a:r>
            <a:r>
              <a:rPr lang="hr-HR" sz="1200" dirty="0"/>
              <a:t>, M. Pfeifer, S., Šarlija, N., </a:t>
            </a:r>
            <a:r>
              <a:rPr lang="en-US" sz="1200" dirty="0"/>
              <a:t>A Comparison of Machine Learning Methods in a High-Dimensional Classification Problem</a:t>
            </a:r>
            <a:r>
              <a:rPr lang="hr-HR" sz="1200" dirty="0"/>
              <a:t>, Business Systems Research, Vol. 5 No. 3, 2014, pp. 82-96.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 smtClean="0"/>
              <a:t>Zekić-Sušac</a:t>
            </a:r>
            <a:r>
              <a:rPr lang="hr-HR" sz="1200" dirty="0"/>
              <a:t>, M., Šarlija N., Benšić, M., </a:t>
            </a:r>
            <a:r>
              <a:rPr lang="en-US" sz="1200" dirty="0"/>
              <a:t>Small Business Credit Scoring: A Comparison of Logistic Regression,</a:t>
            </a:r>
            <a:r>
              <a:rPr lang="hr-HR" sz="1200" dirty="0"/>
              <a:t> </a:t>
            </a:r>
            <a:r>
              <a:rPr lang="en-US" sz="1200" dirty="0"/>
              <a:t>Neural Network, and Decision Tree Models</a:t>
            </a:r>
            <a:r>
              <a:rPr lang="hr-HR" sz="1200" dirty="0"/>
              <a:t>, </a:t>
            </a:r>
            <a:r>
              <a:rPr lang="en-US" sz="1200" dirty="0"/>
              <a:t>Interfaces ITI 2004, V. </a:t>
            </a:r>
            <a:r>
              <a:rPr lang="en-US" sz="1200" dirty="0" err="1"/>
              <a:t>Hljuz-Dobric</a:t>
            </a:r>
            <a:r>
              <a:rPr lang="en-US" sz="1200" dirty="0"/>
              <a:t>, V. </a:t>
            </a:r>
            <a:r>
              <a:rPr lang="en-US" sz="1200" dirty="0" err="1"/>
              <a:t>Luzar</a:t>
            </a:r>
            <a:r>
              <a:rPr lang="en-US" sz="1200" dirty="0"/>
              <a:t>-Stiffler (eds.), June 7-10, 2004., </a:t>
            </a:r>
            <a:r>
              <a:rPr lang="en-US" sz="1200" dirty="0" err="1"/>
              <a:t>Cavtat</a:t>
            </a:r>
            <a:r>
              <a:rPr lang="en-US" sz="1200" dirty="0"/>
              <a:t>,</a:t>
            </a:r>
            <a:r>
              <a:rPr lang="hr-HR" sz="1200" dirty="0"/>
              <a:t> </a:t>
            </a:r>
            <a:r>
              <a:rPr lang="en-US" sz="1200" dirty="0"/>
              <a:t>Croatia, pp. 265-270</a:t>
            </a:r>
            <a:r>
              <a:rPr lang="hr-HR" sz="1200" dirty="0"/>
              <a:t>.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/>
              <a:t>Zekić-Sušac, M., Šarlija, N., Has, A., Bilandžić, A., Predicting company growth using logistic regression and neural networks, Croatian Operational Research Review, Volume 7, Number 2, 2016, pp. 229-248.</a:t>
            </a:r>
            <a:endParaRPr lang="en-US" sz="1200" dirty="0"/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sz="1200" dirty="0"/>
              <a:t>Woolf, L. </a:t>
            </a:r>
            <a:r>
              <a:rPr lang="en-US" sz="1200" dirty="0"/>
              <a:t>M</a:t>
            </a:r>
            <a:r>
              <a:rPr lang="hr-HR" sz="1200" dirty="0"/>
              <a:t>., Research Methods, </a:t>
            </a:r>
            <a:r>
              <a:rPr lang="hr-HR" sz="1200" dirty="0">
                <a:hlinkClick r:id="rId11"/>
              </a:rPr>
              <a:t>http://faculty.webster.edu/woolflm/statistics.html</a:t>
            </a:r>
            <a:r>
              <a:rPr lang="hr-HR" sz="1200" dirty="0"/>
              <a:t>, Webster University, </a:t>
            </a:r>
            <a:r>
              <a:rPr lang="en-US" sz="1200" dirty="0"/>
              <a:t>[accessed 10.01.2017]</a:t>
            </a:r>
            <a:endParaRPr lang="hr-HR" sz="1200" dirty="0"/>
          </a:p>
          <a:p>
            <a:pPr marL="0" indent="0" fontAlgn="auto">
              <a:buClr>
                <a:schemeClr val="tx1">
                  <a:lumMod val="75000"/>
                  <a:lumOff val="25000"/>
                </a:schemeClr>
              </a:buClr>
              <a:buNone/>
              <a:defRPr/>
            </a:pPr>
            <a:endParaRPr lang="hr-H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What will you learn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 smtClean="0"/>
              <a:t>Why do you need this section of your research paper?</a:t>
            </a:r>
          </a:p>
          <a:p>
            <a:r>
              <a:rPr lang="hr-HR" sz="2800" dirty="0" smtClean="0"/>
              <a:t>What should this section describe?</a:t>
            </a:r>
          </a:p>
          <a:p>
            <a:r>
              <a:rPr lang="hr-HR" sz="2800" dirty="0" smtClean="0"/>
              <a:t>How to use tables and figures to describe results?</a:t>
            </a:r>
          </a:p>
          <a:p>
            <a:r>
              <a:rPr lang="hr-HR" sz="2800" dirty="0" smtClean="0"/>
              <a:t>Some examples of good description of results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605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>Why are </a:t>
            </a:r>
            <a:r>
              <a:rPr lang="hr-HR" dirty="0" smtClean="0"/>
              <a:t>results </a:t>
            </a:r>
            <a:r>
              <a:rPr lang="hr-HR" dirty="0"/>
              <a:t>important</a:t>
            </a:r>
            <a:r>
              <a:rPr lang="hr-HR" dirty="0" smtClean="0"/>
              <a:t>?</a:t>
            </a:r>
            <a:r>
              <a:rPr lang="hr-HR" dirty="0"/>
              <a:t/>
            </a:r>
            <a:br>
              <a:rPr lang="hr-H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311" y="1124744"/>
            <a:ext cx="8719169" cy="4968552"/>
          </a:xfrm>
        </p:spPr>
        <p:txBody>
          <a:bodyPr/>
          <a:lstStyle/>
          <a:p>
            <a:r>
              <a:rPr lang="hr-HR" sz="2400" dirty="0" smtClean="0"/>
              <a:t>Results section should contain </a:t>
            </a:r>
            <a:r>
              <a:rPr lang="hr-HR" sz="2400" b="1" dirty="0" smtClean="0"/>
              <a:t>findings</a:t>
            </a:r>
            <a:r>
              <a:rPr lang="hr-HR" sz="2400" dirty="0" smtClean="0"/>
              <a:t> and </a:t>
            </a:r>
            <a:r>
              <a:rPr lang="hr-HR" sz="2400" b="1" dirty="0" smtClean="0"/>
              <a:t>outcomes</a:t>
            </a:r>
            <a:r>
              <a:rPr lang="hr-HR" sz="2400" dirty="0" smtClean="0"/>
              <a:t> of your research. It should provide arguments for answering your research questions.</a:t>
            </a:r>
          </a:p>
          <a:p>
            <a:r>
              <a:rPr lang="hr-HR" sz="2400" dirty="0" smtClean="0"/>
              <a:t>It is the central part i.e. core of  paper, should be the longest part of paper (approx. 35% of the paper) – recall the IMRaD pillar!</a:t>
            </a:r>
          </a:p>
          <a:p>
            <a:r>
              <a:rPr lang="hr-H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Describes what the methods revealed (this section deals with </a:t>
            </a:r>
            <a:r>
              <a:rPr lang="hr-H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facts, not subjective oppinions)</a:t>
            </a:r>
            <a:endParaRPr lang="hr-H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hr-HR" sz="2000" dirty="0" smtClean="0"/>
              <a:t>According to (Carnegie Mellon University, 2017), there </a:t>
            </a:r>
            <a:r>
              <a:rPr lang="en-US" sz="2000" dirty="0" smtClean="0"/>
              <a:t>two main parts of the Results section</a:t>
            </a:r>
            <a:r>
              <a:rPr lang="hr-HR" sz="2000" dirty="0" smtClean="0"/>
              <a:t>:</a:t>
            </a:r>
          </a:p>
          <a:p>
            <a:pPr lvl="1"/>
            <a:r>
              <a:rPr lang="hr-HR" b="1" dirty="0" smtClean="0"/>
              <a:t>Reporting </a:t>
            </a:r>
            <a:r>
              <a:rPr lang="hr-HR" dirty="0" smtClean="0"/>
              <a:t>results – tables, figures, textual explanation</a:t>
            </a:r>
          </a:p>
          <a:p>
            <a:pPr lvl="1"/>
            <a:r>
              <a:rPr lang="hr-HR" b="1" dirty="0" smtClean="0"/>
              <a:t>Commenting</a:t>
            </a:r>
            <a:r>
              <a:rPr lang="hr-HR" dirty="0" smtClean="0"/>
              <a:t> results – partially here, partially in Discussion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29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25413"/>
            <a:ext cx="8507288" cy="1143000"/>
          </a:xfrm>
        </p:spPr>
        <p:txBody>
          <a:bodyPr/>
          <a:lstStyle/>
          <a:p>
            <a:r>
              <a:rPr lang="hr-HR" dirty="0"/>
              <a:t>What should this section </a:t>
            </a:r>
            <a:r>
              <a:rPr lang="hr-HR" dirty="0" smtClean="0"/>
              <a:t>describe</a:t>
            </a:r>
            <a:r>
              <a:rPr lang="en-US" dirty="0" smtClean="0">
                <a:ea typeface="Trebuchet MS" pitchFamily="34" charset="0"/>
                <a:cs typeface="Trebuchet MS" pitchFamily="34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2137" y="1124744"/>
            <a:ext cx="8147248" cy="2620888"/>
          </a:xfrm>
        </p:spPr>
        <p:txBody>
          <a:bodyPr rtlCol="0">
            <a:normAutofit/>
          </a:bodyPr>
          <a:lstStyle/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Report the results in the form of text, tables, and figures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 issue: how much the information in the text should overlap with that in the tables and figures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</a:p>
          <a:p>
            <a:pPr fontAlgn="auto"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Advice: textually </a:t>
            </a: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refer to every table and figure in the paper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and describe the most important numbers or other indicators shown in tables and figures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324544" y="3867800"/>
            <a:ext cx="9499843" cy="17543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457200" rIns="457200" rtlCol="0">
            <a:spAutoFit/>
          </a:bodyPr>
          <a:lstStyle/>
          <a:p>
            <a:r>
              <a:rPr lang="hr-HR" dirty="0" smtClean="0"/>
              <a:t>Example on how to refer to a table:</a:t>
            </a:r>
          </a:p>
          <a:p>
            <a:endParaRPr lang="hr-HR" dirty="0" smtClean="0"/>
          </a:p>
          <a:p>
            <a:pPr algn="just"/>
            <a:r>
              <a:rPr lang="hr-HR" dirty="0" smtClean="0"/>
              <a:t>„</a:t>
            </a:r>
            <a:r>
              <a:rPr lang="en-US" dirty="0" smtClean="0"/>
              <a:t>Table </a:t>
            </a:r>
            <a:r>
              <a:rPr lang="en-US" dirty="0"/>
              <a:t>II shows the results of the analysis </a:t>
            </a:r>
            <a:r>
              <a:rPr lang="en-US" dirty="0" smtClean="0"/>
              <a:t>of</a:t>
            </a:r>
            <a:r>
              <a:rPr lang="hr-HR" dirty="0" smtClean="0"/>
              <a:t> </a:t>
            </a:r>
            <a:r>
              <a:rPr lang="en-US" dirty="0" smtClean="0"/>
              <a:t>growth </a:t>
            </a:r>
            <a:r>
              <a:rPr lang="en-US" dirty="0"/>
              <a:t>aspirations – employment: a mean </a:t>
            </a:r>
            <a:r>
              <a:rPr lang="en-US" dirty="0" smtClean="0"/>
              <a:t>percentage</a:t>
            </a:r>
            <a:r>
              <a:rPr lang="hr-H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early stage entrepreneurs </a:t>
            </a:r>
            <a:r>
              <a:rPr lang="en-US" dirty="0" smtClean="0"/>
              <a:t>regarding</a:t>
            </a:r>
            <a:r>
              <a:rPr lang="hr-HR" dirty="0" smtClean="0"/>
              <a:t> </a:t>
            </a:r>
            <a:r>
              <a:rPr lang="en-US" dirty="0" smtClean="0"/>
              <a:t>their </a:t>
            </a:r>
            <a:r>
              <a:rPr lang="en-US" dirty="0"/>
              <a:t>plans on the future number of jobs for </a:t>
            </a:r>
            <a:r>
              <a:rPr lang="en-US" dirty="0" smtClean="0"/>
              <a:t>each</a:t>
            </a:r>
            <a:r>
              <a:rPr lang="hr-H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three countries, as well as results on </a:t>
            </a:r>
            <a:r>
              <a:rPr lang="en-US" dirty="0" smtClean="0"/>
              <a:t>the</a:t>
            </a:r>
            <a:r>
              <a:rPr lang="hr-HR" dirty="0" smtClean="0"/>
              <a:t> </a:t>
            </a:r>
            <a:r>
              <a:rPr lang="en-US" dirty="0" smtClean="0"/>
              <a:t>significance </a:t>
            </a:r>
            <a:r>
              <a:rPr lang="en-US" dirty="0"/>
              <a:t>of differences among countries</a:t>
            </a:r>
            <a:r>
              <a:rPr lang="en-US" dirty="0" smtClean="0"/>
              <a:t>.</a:t>
            </a:r>
            <a:r>
              <a:rPr lang="hr-HR" dirty="0" smtClean="0"/>
              <a:t> „ (Tominc, Rebernik, 2007)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/>
          <a:lstStyle/>
          <a:p>
            <a:r>
              <a:rPr lang="hr-HR" dirty="0" smtClean="0"/>
              <a:t>How </a:t>
            </a:r>
            <a:r>
              <a:rPr lang="hr-HR" dirty="0"/>
              <a:t>to use </a:t>
            </a:r>
            <a:r>
              <a:rPr lang="hr-HR" dirty="0" smtClean="0"/>
              <a:t>tables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56" y="1043608"/>
            <a:ext cx="8640960" cy="5278923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004048" y="6381328"/>
            <a:ext cx="362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(Bygrave et al., 2007)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21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93" y="-315416"/>
            <a:ext cx="8229600" cy="1143000"/>
          </a:xfrm>
        </p:spPr>
        <p:txBody>
          <a:bodyPr/>
          <a:lstStyle/>
          <a:p>
            <a:r>
              <a:rPr lang="hr-HR" dirty="0"/>
              <a:t>How to use </a:t>
            </a:r>
            <a:r>
              <a:rPr lang="hr-HR" dirty="0" smtClean="0"/>
              <a:t>figures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9178"/>
            <a:ext cx="7297523" cy="5772150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004048" y="6381328"/>
            <a:ext cx="362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(Zekić-Sušac et al., 2017)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28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Achieving the validity of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When you investigate relationships among variables, instead of reporting one result, give comparison if possible (with a benchmark or with another research)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For example: Is the relationship between two variables that you have examined also confirmed in previous research or not?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When you do modeling by testing a method, compare it to another method, and use statistical tests of differences in results</a:t>
            </a:r>
          </a:p>
          <a:p>
            <a:r>
              <a:rPr lang="hr-HR" dirty="0" smtClean="0"/>
              <a:t>When you do modeling, test your methods on </a:t>
            </a:r>
            <a:r>
              <a:rPr lang="hr-HR" smtClean="0"/>
              <a:t>more </a:t>
            </a:r>
            <a:r>
              <a:rPr lang="hr-HR" smtClean="0"/>
              <a:t>samples, </a:t>
            </a:r>
            <a:r>
              <a:rPr lang="hr-HR" dirty="0" smtClean="0"/>
              <a:t>not just on </a:t>
            </a:r>
            <a:r>
              <a:rPr lang="hr-HR" smtClean="0"/>
              <a:t>one </a:t>
            </a:r>
            <a:r>
              <a:rPr lang="hr-HR" smtClean="0"/>
              <a:t>sample, </a:t>
            </a:r>
            <a:r>
              <a:rPr lang="hr-HR" dirty="0" smtClean="0"/>
              <a:t>in order to obtain generalization validity of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4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Some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Make sure to comment every table and figure in the paper.</a:t>
            </a:r>
          </a:p>
          <a:p>
            <a:r>
              <a:rPr lang="hr-HR" dirty="0" smtClean="0"/>
              <a:t>Take care of the format of tables and figures given in a journal template.</a:t>
            </a:r>
          </a:p>
          <a:p>
            <a:r>
              <a:rPr lang="hr-HR" dirty="0" smtClean="0"/>
              <a:t>Give a number and a title to every table and figure.</a:t>
            </a:r>
          </a:p>
          <a:p>
            <a:r>
              <a:rPr lang="hr-HR" dirty="0" smtClean="0"/>
              <a:t>If a table is too long, put it in Appendix.</a:t>
            </a:r>
          </a:p>
          <a:p>
            <a:r>
              <a:rPr lang="hr-HR" dirty="0" smtClean="0"/>
              <a:t>Do not comment wider implications and conclusions that could be drawn from the results here – it goes to Discussion section.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Percentages say more than raw numbers.</a:t>
            </a:r>
          </a:p>
          <a:p>
            <a:r>
              <a:rPr lang="hr-HR" dirty="0" smtClean="0"/>
              <a:t>If comparing two or more methods or models, give some statistical tests of comparison (p-values or other)</a:t>
            </a:r>
          </a:p>
          <a:p>
            <a:r>
              <a:rPr lang="hr-HR" dirty="0" smtClean="0"/>
              <a:t>In case of modelling, provide some measures of model fitting (How the model fits the data? F-test, or other appropriate tests)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11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Other good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59216" cy="4525963"/>
          </a:xfrm>
        </p:spPr>
        <p:txBody>
          <a:bodyPr/>
          <a:lstStyle/>
          <a:p>
            <a:r>
              <a:rPr lang="hr-HR" dirty="0" smtClean="0"/>
              <a:t>See </a:t>
            </a:r>
            <a:r>
              <a:rPr lang="hr-HR" dirty="0"/>
              <a:t>how other researchers described their </a:t>
            </a:r>
            <a:r>
              <a:rPr lang="hr-HR" dirty="0" smtClean="0"/>
              <a:t>results</a:t>
            </a:r>
            <a:endParaRPr lang="hr-HR" dirty="0"/>
          </a:p>
          <a:p>
            <a:r>
              <a:rPr lang="hr-HR" dirty="0"/>
              <a:t>Make sure to cover all </a:t>
            </a:r>
            <a:r>
              <a:rPr lang="hr-HR" dirty="0" smtClean="0"/>
              <a:t>major findings in </a:t>
            </a:r>
            <a:r>
              <a:rPr lang="hr-HR" dirty="0"/>
              <a:t>your </a:t>
            </a:r>
            <a:r>
              <a:rPr lang="hr-HR" dirty="0" smtClean="0"/>
              <a:t>Results, and use tables and figures to make it more illustrative.</a:t>
            </a:r>
          </a:p>
          <a:p>
            <a:r>
              <a:rPr lang="hr-HR" dirty="0" smtClean="0"/>
              <a:t>Avoid describing your subjective oppinion which cannot be argumented by your results.</a:t>
            </a:r>
          </a:p>
          <a:p>
            <a:r>
              <a:rPr lang="hr-HR" dirty="0"/>
              <a:t>For other examples of Results section, see additional readings in this lesson</a:t>
            </a:r>
            <a:r>
              <a:rPr lang="hr-HR" dirty="0" smtClean="0"/>
              <a:t>.</a:t>
            </a:r>
          </a:p>
          <a:p>
            <a:endParaRPr lang="hr-HR" dirty="0"/>
          </a:p>
          <a:p>
            <a:r>
              <a:rPr lang="hr-HR" smtClean="0"/>
              <a:t>REMEMBER: The Results section is something that you have discovered, and you should be proud of!</a:t>
            </a: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935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1015</Words>
  <Application>Microsoft Office PowerPoint</Application>
  <PresentationFormat>On-screen Show (4:3)</PresentationFormat>
  <Paragraphs>62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2</vt:lpstr>
      <vt:lpstr>Office Theme</vt:lpstr>
      <vt:lpstr>MoER Topic:  IMRaD approach  to writing scientific papers   part 3: Results</vt:lpstr>
      <vt:lpstr>What will you learn here?</vt:lpstr>
      <vt:lpstr> Why are results important? </vt:lpstr>
      <vt:lpstr>What should this section describe </vt:lpstr>
      <vt:lpstr>How to use tables</vt:lpstr>
      <vt:lpstr>How to use figures</vt:lpstr>
      <vt:lpstr>Achieving the validity of results</vt:lpstr>
      <vt:lpstr>Some tips</vt:lpstr>
      <vt:lpstr>Other good examples</vt:lpstr>
      <vt:lpstr>References: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Mirta</dc:creator>
  <cp:lastModifiedBy>Marijana Zekić-Sušac</cp:lastModifiedBy>
  <cp:revision>48</cp:revision>
  <dcterms:created xsi:type="dcterms:W3CDTF">2011-11-28T10:27:33Z</dcterms:created>
  <dcterms:modified xsi:type="dcterms:W3CDTF">2017-01-13T18:49:01Z</dcterms:modified>
</cp:coreProperties>
</file>