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01F2D7E5-792A-4BB2-8D80-5FAE501B814C}" type="datetimeFigureOut">
              <a:rPr lang="sr-Latn-CS" smtClean="0"/>
              <a:t>7.12.2013</a:t>
            </a:fld>
            <a:endParaRPr lang="hr-H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hr-H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CC4EF179-9222-4797-860E-61A07A20CDA0}" type="slidenum">
              <a:rPr lang="hr-HR" smtClean="0"/>
              <a:t>‹#›</a:t>
            </a:fld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2D7E5-792A-4BB2-8D80-5FAE501B814C}" type="datetimeFigureOut">
              <a:rPr lang="sr-Latn-CS" smtClean="0"/>
              <a:t>7.12.2013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EF179-9222-4797-860E-61A07A20CDA0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2D7E5-792A-4BB2-8D80-5FAE501B814C}" type="datetimeFigureOut">
              <a:rPr lang="sr-Latn-CS" smtClean="0"/>
              <a:t>7.12.2013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EF179-9222-4797-860E-61A07A20CDA0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1F2D7E5-792A-4BB2-8D80-5FAE501B814C}" type="datetimeFigureOut">
              <a:rPr lang="sr-Latn-CS" smtClean="0"/>
              <a:t>7.12.2013</a:t>
            </a:fld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C4EF179-9222-4797-860E-61A07A20CDA0}" type="slidenum">
              <a:rPr lang="hr-HR" smtClean="0"/>
              <a:t>‹#›</a:t>
            </a:fld>
            <a:endParaRPr lang="hr-H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01F2D7E5-792A-4BB2-8D80-5FAE501B814C}" type="datetimeFigureOut">
              <a:rPr lang="sr-Latn-CS" smtClean="0"/>
              <a:t>7.12.2013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hr-H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CC4EF179-9222-4797-860E-61A07A20CDA0}" type="slidenum">
              <a:rPr lang="hr-HR" smtClean="0"/>
              <a:t>‹#›</a:t>
            </a:fld>
            <a:endParaRPr lang="hr-H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2D7E5-792A-4BB2-8D80-5FAE501B814C}" type="datetimeFigureOut">
              <a:rPr lang="sr-Latn-CS" smtClean="0"/>
              <a:t>7.12.2013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EF179-9222-4797-860E-61A07A20CDA0}" type="slidenum">
              <a:rPr lang="hr-HR" smtClean="0"/>
              <a:t>‹#›</a:t>
            </a:fld>
            <a:endParaRPr lang="hr-H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2D7E5-792A-4BB2-8D80-5FAE501B814C}" type="datetimeFigureOut">
              <a:rPr lang="sr-Latn-CS" smtClean="0"/>
              <a:t>7.12.2013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EF179-9222-4797-860E-61A07A20CDA0}" type="slidenum">
              <a:rPr lang="hr-HR" smtClean="0"/>
              <a:t>‹#›</a:t>
            </a:fld>
            <a:endParaRPr lang="hr-H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1F2D7E5-792A-4BB2-8D80-5FAE501B814C}" type="datetimeFigureOut">
              <a:rPr lang="sr-Latn-CS" smtClean="0"/>
              <a:t>7.12.2013</a:t>
            </a:fld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C4EF179-9222-4797-860E-61A07A20CDA0}" type="slidenum">
              <a:rPr lang="hr-HR" smtClean="0"/>
              <a:t>‹#›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2D7E5-792A-4BB2-8D80-5FAE501B814C}" type="datetimeFigureOut">
              <a:rPr lang="sr-Latn-CS" smtClean="0"/>
              <a:t>7.12.2013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EF179-9222-4797-860E-61A07A20CDA0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1F2D7E5-792A-4BB2-8D80-5FAE501B814C}" type="datetimeFigureOut">
              <a:rPr lang="sr-Latn-CS" smtClean="0"/>
              <a:t>7.12.2013</a:t>
            </a:fld>
            <a:endParaRPr lang="hr-H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C4EF179-9222-4797-860E-61A07A20CDA0}" type="slidenum">
              <a:rPr lang="hr-HR" smtClean="0"/>
              <a:t>‹#›</a:t>
            </a:fld>
            <a:endParaRPr lang="hr-H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1F2D7E5-792A-4BB2-8D80-5FAE501B814C}" type="datetimeFigureOut">
              <a:rPr lang="sr-Latn-CS" smtClean="0"/>
              <a:t>7.12.2013</a:t>
            </a:fld>
            <a:endParaRPr lang="hr-H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C4EF179-9222-4797-860E-61A07A20CDA0}" type="slidenum">
              <a:rPr lang="hr-HR" smtClean="0"/>
              <a:t>‹#›</a:t>
            </a:fld>
            <a:endParaRPr lang="hr-H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1F2D7E5-792A-4BB2-8D80-5FAE501B814C}" type="datetimeFigureOut">
              <a:rPr lang="sr-Latn-CS" smtClean="0"/>
              <a:t>7.12.2013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C4EF179-9222-4797-860E-61A07A20CDA0}" type="slidenum">
              <a:rPr lang="hr-HR" smtClean="0"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Povijest odnosa s javnošću i njegov razvoj u svijetu i Hrvatskoj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Njemačka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Javljaju se tek nakon Drugog svjetskog rata.</a:t>
            </a:r>
          </a:p>
          <a:p>
            <a:endParaRPr lang="hr-HR" dirty="0" smtClean="0"/>
          </a:p>
          <a:p>
            <a:r>
              <a:rPr lang="hr-HR" dirty="0" smtClean="0"/>
              <a:t>PR se probijao postupno i pasivno</a:t>
            </a:r>
          </a:p>
          <a:p>
            <a:endParaRPr lang="hr-HR" dirty="0" smtClean="0"/>
          </a:p>
          <a:p>
            <a:r>
              <a:rPr lang="hr-HR" dirty="0" smtClean="0"/>
              <a:t>Najvažniji začetak državnih odnosa s javnošću se može se naći još i u pruskoj </a:t>
            </a:r>
          </a:p>
          <a:p>
            <a:endParaRPr lang="hr-HR" dirty="0" smtClean="0"/>
          </a:p>
          <a:p>
            <a:endParaRPr lang="hr-H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Rusija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Prvi tiskarski strojevi su u Rusiji napravljeni još prije 800 godina</a:t>
            </a:r>
          </a:p>
          <a:p>
            <a:endParaRPr lang="hr-HR" dirty="0" smtClean="0"/>
          </a:p>
          <a:p>
            <a:r>
              <a:rPr lang="hr-HR" dirty="0" smtClean="0"/>
              <a:t>Državni aparat ima dugu povijest upravljanja cenzuriranja i </a:t>
            </a:r>
            <a:r>
              <a:rPr lang="hr-HR" dirty="0" err="1" smtClean="0"/>
              <a:t>sl</a:t>
            </a:r>
            <a:r>
              <a:rPr lang="hr-HR" dirty="0" smtClean="0"/>
              <a:t>.</a:t>
            </a:r>
          </a:p>
          <a:p>
            <a:endParaRPr lang="hr-HR" dirty="0" smtClean="0"/>
          </a:p>
          <a:p>
            <a:r>
              <a:rPr lang="hr-HR" dirty="0" smtClean="0"/>
              <a:t>Boljševička revolucija =&gt; propaganda, demonstracije.</a:t>
            </a:r>
          </a:p>
          <a:p>
            <a:endParaRPr lang="hr-HR" dirty="0" smtClean="0"/>
          </a:p>
          <a:p>
            <a:r>
              <a:rPr lang="hr-HR" dirty="0" smtClean="0"/>
              <a:t>PR </a:t>
            </a:r>
            <a:r>
              <a:rPr lang="hr-HR" dirty="0" err="1" smtClean="0"/>
              <a:t>Mihaila</a:t>
            </a:r>
            <a:r>
              <a:rPr lang="hr-HR" dirty="0" smtClean="0"/>
              <a:t> Gorbačova =&gt; perestrojka</a:t>
            </a:r>
            <a:endParaRPr lang="hr-H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 smtClean="0"/>
              <a:t>Hrvatsk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1964. godina</a:t>
            </a:r>
          </a:p>
          <a:p>
            <a:endParaRPr lang="hr-HR" dirty="0" smtClean="0"/>
          </a:p>
          <a:p>
            <a:r>
              <a:rPr lang="hr-HR" dirty="0" smtClean="0"/>
              <a:t>U hotelu Esplanade u Zagrebu prvo radno mjesto menadžera za odnose s javnošću</a:t>
            </a:r>
          </a:p>
          <a:p>
            <a:endParaRPr lang="hr-HR" dirty="0" smtClean="0"/>
          </a:p>
          <a:p>
            <a:r>
              <a:rPr lang="hr-HR" dirty="0" smtClean="0"/>
              <a:t>Podravka imenovan posebno zadužena osoba za odnose s javnošću </a:t>
            </a:r>
          </a:p>
          <a:p>
            <a:endParaRPr lang="hr-HR" dirty="0" smtClean="0"/>
          </a:p>
          <a:p>
            <a:r>
              <a:rPr lang="hr-HR" dirty="0" smtClean="0"/>
              <a:t>Habsburgovci su na zasjedanje Hrvatskog sabora slali svoje predstavnike.</a:t>
            </a:r>
            <a:endParaRPr lang="hr-H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Prve PR aktivnosti su vezane za turizam i hotelijerstvo. </a:t>
            </a:r>
          </a:p>
          <a:p>
            <a:endParaRPr lang="hr-HR" dirty="0" smtClean="0"/>
          </a:p>
          <a:p>
            <a:r>
              <a:rPr lang="hr-HR" dirty="0" smtClean="0"/>
              <a:t>Prva zaposlenica u odnosima je bila </a:t>
            </a:r>
            <a:r>
              <a:rPr lang="hr-HR" dirty="0" err="1" smtClean="0"/>
              <a:t>Lenka</a:t>
            </a:r>
            <a:r>
              <a:rPr lang="hr-HR" dirty="0" smtClean="0"/>
              <a:t> </a:t>
            </a:r>
            <a:r>
              <a:rPr lang="hr-HR" dirty="0" err="1" smtClean="0"/>
              <a:t>Mrđen</a:t>
            </a:r>
            <a:r>
              <a:rPr lang="hr-HR" dirty="0" smtClean="0"/>
              <a:t> </a:t>
            </a:r>
          </a:p>
          <a:p>
            <a:endParaRPr lang="hr-HR" dirty="0" smtClean="0"/>
          </a:p>
          <a:p>
            <a:r>
              <a:rPr lang="hr-HR" dirty="0" smtClean="0"/>
              <a:t>Prva PR iskustva su stjecana odlaženjem u Pariz, Ženevu, Budimpeštu.</a:t>
            </a:r>
          </a:p>
          <a:p>
            <a:endParaRPr lang="hr-HR" dirty="0" smtClean="0"/>
          </a:p>
          <a:p>
            <a:endParaRPr lang="hr-H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Do organizacijskih promjena rada u PR dolazi 1989. godine</a:t>
            </a:r>
          </a:p>
          <a:p>
            <a:endParaRPr lang="hr-HR" dirty="0" smtClean="0"/>
          </a:p>
          <a:p>
            <a:r>
              <a:rPr lang="hr-HR" dirty="0" smtClean="0"/>
              <a:t>Opseg posla je obuhvaćao kontakte s medijima, bankarima direktorima, </a:t>
            </a:r>
            <a:r>
              <a:rPr lang="hr-HR" dirty="0" err="1" smtClean="0"/>
              <a:t>lječnicima</a:t>
            </a:r>
            <a:r>
              <a:rPr lang="hr-HR" dirty="0" smtClean="0"/>
              <a:t>…</a:t>
            </a:r>
          </a:p>
          <a:p>
            <a:endParaRPr lang="hr-HR" dirty="0" smtClean="0"/>
          </a:p>
          <a:p>
            <a:r>
              <a:rPr lang="hr-HR" dirty="0" smtClean="0"/>
              <a:t>Uvedeno i </a:t>
            </a:r>
            <a:r>
              <a:rPr lang="hr-HR" dirty="0" err="1" smtClean="0"/>
              <a:t>targetiranje</a:t>
            </a:r>
            <a:endParaRPr lang="hr-HR" dirty="0" smtClean="0"/>
          </a:p>
          <a:p>
            <a:endParaRPr lang="hr-HR" dirty="0" smtClean="0"/>
          </a:p>
          <a:p>
            <a:endParaRPr lang="hr-H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HUOJ ( Hrvatska udruga za odnose s javnošću) osnovana je 1994., a registrirana 1997.</a:t>
            </a:r>
          </a:p>
          <a:p>
            <a:endParaRPr lang="hr-HR" dirty="0" smtClean="0"/>
          </a:p>
          <a:p>
            <a:r>
              <a:rPr lang="hr-HR" dirty="0" smtClean="0"/>
              <a:t>Brojne konferencije</a:t>
            </a:r>
          </a:p>
          <a:p>
            <a:endParaRPr lang="hr-HR" dirty="0" smtClean="0"/>
          </a:p>
          <a:p>
            <a:r>
              <a:rPr lang="hr-HR" dirty="0" smtClean="0"/>
              <a:t>HUOJ je potpisala sporazum o suradnji s IPRA-om </a:t>
            </a:r>
          </a:p>
          <a:p>
            <a:endParaRPr lang="hr-HR" dirty="0" smtClean="0"/>
          </a:p>
          <a:p>
            <a:r>
              <a:rPr lang="hr-HR" smtClean="0"/>
              <a:t>P</a:t>
            </a:r>
            <a:r>
              <a:rPr lang="hr-HR" smtClean="0"/>
              <a:t>ostaje </a:t>
            </a:r>
            <a:r>
              <a:rPr lang="hr-HR" dirty="0" smtClean="0"/>
              <a:t>članica međunarodne </a:t>
            </a:r>
            <a:r>
              <a:rPr lang="hr-HR" smtClean="0"/>
              <a:t>profesionalne organizacije </a:t>
            </a:r>
            <a:r>
              <a:rPr lang="hr-HR" dirty="0" smtClean="0"/>
              <a:t>za odnose s javnošću</a:t>
            </a:r>
            <a:endParaRPr lang="hr-H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Odnosi s javnošću se javljaju još u doba Mojsija, </a:t>
            </a:r>
            <a:r>
              <a:rPr lang="hr-HR" dirty="0" err="1" smtClean="0"/>
              <a:t>Lao</a:t>
            </a:r>
            <a:r>
              <a:rPr lang="hr-HR" dirty="0" smtClean="0"/>
              <a:t> Tse-a, </a:t>
            </a:r>
            <a:r>
              <a:rPr lang="hr-HR" dirty="0" err="1" smtClean="0"/>
              <a:t>Budh</a:t>
            </a:r>
            <a:r>
              <a:rPr lang="hr-HR" dirty="0" smtClean="0"/>
              <a:t>-e i Muhameda. </a:t>
            </a:r>
          </a:p>
          <a:p>
            <a:endParaRPr lang="hr-HR" dirty="0" smtClean="0"/>
          </a:p>
          <a:p>
            <a:r>
              <a:rPr lang="hr-HR" dirty="0" smtClean="0"/>
              <a:t>Adam i Eva. U trenutku kad je Eva svojim uvjeravanjem prisilila Adama na grijeh</a:t>
            </a:r>
          </a:p>
          <a:p>
            <a:endParaRPr lang="hr-HR" dirty="0" smtClean="0"/>
          </a:p>
          <a:p>
            <a:r>
              <a:rPr lang="hr-HR" dirty="0" smtClean="0"/>
              <a:t>Politička i ekonomski odnosi s javnošću</a:t>
            </a:r>
          </a:p>
          <a:p>
            <a:endParaRPr lang="hr-HR" dirty="0" smtClean="0"/>
          </a:p>
          <a:p>
            <a:r>
              <a:rPr lang="hr-HR" dirty="0" smtClean="0"/>
              <a:t>Politički =&gt; od početka povijesti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Ekonomski =&gt; posljedica podjele rada </a:t>
            </a:r>
          </a:p>
          <a:p>
            <a:endParaRPr lang="hr-HR" dirty="0" smtClean="0"/>
          </a:p>
          <a:p>
            <a:r>
              <a:rPr lang="hr-HR" dirty="0" smtClean="0"/>
              <a:t>Aleksandar Veliki je shvatio da javnost mora obavještavati o svojim uspjesima kako bi ostali složni</a:t>
            </a:r>
          </a:p>
          <a:p>
            <a:endParaRPr lang="hr-HR" dirty="0" smtClean="0"/>
          </a:p>
          <a:p>
            <a:r>
              <a:rPr lang="hr-HR" dirty="0" smtClean="0"/>
              <a:t>Papa Grgur XV. =&gt; akt širenja i propagiranja vjere. 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Odnosi s javnošću u americi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Pojavili su se tijekom i nakon Američke revolucije, borba za vlast između aristokracije i trgovaca. </a:t>
            </a:r>
          </a:p>
          <a:p>
            <a:endParaRPr lang="hr-HR" dirty="0" smtClean="0"/>
          </a:p>
          <a:p>
            <a:r>
              <a:rPr lang="hr-HR" dirty="0" smtClean="0"/>
              <a:t>Prva institucija koja je s PR potraživala novčana sredstva je bio </a:t>
            </a:r>
            <a:r>
              <a:rPr lang="hr-HR" dirty="0" err="1" smtClean="0"/>
              <a:t>Harvard</a:t>
            </a:r>
            <a:r>
              <a:rPr lang="hr-HR" dirty="0" smtClean="0"/>
              <a:t> </a:t>
            </a:r>
            <a:r>
              <a:rPr lang="hr-HR" dirty="0" err="1" smtClean="0"/>
              <a:t>College</a:t>
            </a:r>
            <a:r>
              <a:rPr lang="hr-HR" dirty="0" smtClean="0"/>
              <a:t>.</a:t>
            </a:r>
          </a:p>
          <a:p>
            <a:endParaRPr lang="hr-HR" dirty="0" smtClean="0"/>
          </a:p>
          <a:p>
            <a:r>
              <a:rPr lang="hr-HR" dirty="0" smtClean="0"/>
              <a:t>Urednik </a:t>
            </a:r>
            <a:r>
              <a:rPr lang="hr-HR" dirty="0" err="1" smtClean="0"/>
              <a:t>Kendall</a:t>
            </a:r>
            <a:r>
              <a:rPr lang="hr-HR" dirty="0" smtClean="0"/>
              <a:t> obavljao je sve poslove u Bijeloj kući vezane za odnose s javnošću. </a:t>
            </a:r>
            <a:endParaRPr lang="hr-HR" dirty="0" smtClean="0"/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Korporativni aspekt je utvrđen 1889. s ciljem promocije revolucionarnog sustava izmjenične struje. </a:t>
            </a:r>
          </a:p>
          <a:p>
            <a:endParaRPr lang="hr-HR" dirty="0" smtClean="0"/>
          </a:p>
          <a:p>
            <a:r>
              <a:rPr lang="hr-HR" dirty="0" smtClean="0"/>
              <a:t>Prva njujorška tvrtka za odnose s javnošću se zvala Parker&amp;Lee</a:t>
            </a:r>
          </a:p>
          <a:p>
            <a:endParaRPr lang="hr-HR" dirty="0" smtClean="0"/>
          </a:p>
          <a:p>
            <a:r>
              <a:rPr lang="hr-HR" dirty="0" smtClean="0"/>
              <a:t>Nakon Prvog svjetskog rata =&gt; </a:t>
            </a:r>
            <a:r>
              <a:rPr lang="hr-HR" dirty="0" err="1" smtClean="0"/>
              <a:t>promidža</a:t>
            </a:r>
            <a:r>
              <a:rPr lang="hr-HR" dirty="0" smtClean="0"/>
              <a:t> postaje sve aktualnija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 smtClean="0"/>
              <a:t>Prva knjiga iz područja odnosa s javnošću se zove se </a:t>
            </a:r>
            <a:r>
              <a:rPr lang="hr-HR" dirty="0" err="1" smtClean="0"/>
              <a:t>Crystallizing</a:t>
            </a:r>
            <a:r>
              <a:rPr lang="hr-HR" dirty="0" smtClean="0"/>
              <a:t> </a:t>
            </a:r>
            <a:r>
              <a:rPr lang="hr-HR" dirty="0" err="1" smtClean="0"/>
              <a:t>Public</a:t>
            </a:r>
            <a:r>
              <a:rPr lang="hr-HR" dirty="0" smtClean="0"/>
              <a:t> </a:t>
            </a:r>
            <a:r>
              <a:rPr lang="hr-HR" dirty="0" err="1" smtClean="0"/>
              <a:t>Opinion</a:t>
            </a:r>
            <a:r>
              <a:rPr lang="hr-HR" dirty="0" smtClean="0"/>
              <a:t> </a:t>
            </a:r>
            <a:endParaRPr lang="hr-HR" dirty="0" smtClean="0"/>
          </a:p>
          <a:p>
            <a:endParaRPr lang="hr-HR" dirty="0" smtClean="0"/>
          </a:p>
          <a:p>
            <a:r>
              <a:rPr lang="hr-HR" dirty="0" smtClean="0"/>
              <a:t>New </a:t>
            </a:r>
            <a:r>
              <a:rPr lang="hr-HR" dirty="0" err="1" smtClean="0"/>
              <a:t>Deal</a:t>
            </a:r>
            <a:r>
              <a:rPr lang="hr-HR" dirty="0" smtClean="0"/>
              <a:t> =&gt; Franklin </a:t>
            </a:r>
            <a:r>
              <a:rPr lang="hr-HR" dirty="0" err="1" smtClean="0"/>
              <a:t>Delano</a:t>
            </a:r>
            <a:r>
              <a:rPr lang="hr-HR" dirty="0" smtClean="0"/>
              <a:t> Roosevelt u propagiranju novog ustroja društva se koristio PR-om </a:t>
            </a:r>
          </a:p>
          <a:p>
            <a:endParaRPr lang="hr-HR" dirty="0" smtClean="0"/>
          </a:p>
          <a:p>
            <a:r>
              <a:rPr lang="hr-HR" dirty="0" smtClean="0"/>
              <a:t>Firme su zapošljavale također PR stručnjake kako bi se borili protiv oštrih napada i zakonskih reformi</a:t>
            </a:r>
          </a:p>
          <a:p>
            <a:endParaRPr lang="hr-HR" dirty="0" smtClean="0"/>
          </a:p>
          <a:p>
            <a:r>
              <a:rPr lang="hr-HR" dirty="0" smtClean="0"/>
              <a:t>Drugi svjetski rat je donio još radikalnije promjene u odnosima s javnošću.</a:t>
            </a:r>
          </a:p>
          <a:p>
            <a:endParaRPr lang="hr-HR" dirty="0" smtClean="0"/>
          </a:p>
          <a:p>
            <a:endParaRPr lang="hr-H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Suvremeni odnosi s javnošću se javljaju s razdobljem globalne informatizacije.</a:t>
            </a:r>
          </a:p>
          <a:p>
            <a:endParaRPr lang="hr-HR" dirty="0" smtClean="0"/>
          </a:p>
          <a:p>
            <a:r>
              <a:rPr lang="hr-HR" dirty="0" smtClean="0"/>
              <a:t>1960-ih</a:t>
            </a:r>
          </a:p>
          <a:p>
            <a:endParaRPr lang="hr-HR" dirty="0" smtClean="0"/>
          </a:p>
          <a:p>
            <a:r>
              <a:rPr lang="hr-HR" dirty="0" smtClean="0"/>
              <a:t>Brže i kvalitetnije međusobno komuniciranje, posebno s razvojem visoke tehnologije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GB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Važna uloga lokalnih vlasti i središnje vlade, dok je doprinos privatnog sektora bio relativno mali.</a:t>
            </a:r>
          </a:p>
          <a:p>
            <a:endParaRPr lang="hr-HR" dirty="0" smtClean="0"/>
          </a:p>
          <a:p>
            <a:r>
              <a:rPr lang="hr-HR" dirty="0" smtClean="0"/>
              <a:t>Problemi industrijskom revolucijom </a:t>
            </a:r>
          </a:p>
          <a:p>
            <a:endParaRPr lang="hr-HR" dirty="0" smtClean="0"/>
          </a:p>
          <a:p>
            <a:r>
              <a:rPr lang="hr-HR" dirty="0" smtClean="0"/>
              <a:t>Komunikacija vladinih dužnosnika i lokalne zajednice</a:t>
            </a:r>
          </a:p>
          <a:p>
            <a:endParaRPr lang="hr-HR" dirty="0" smtClean="0"/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Za vrijeme 1. i 2. </a:t>
            </a:r>
            <a:r>
              <a:rPr lang="hr-HR" dirty="0" err="1" smtClean="0"/>
              <a:t>svj</a:t>
            </a:r>
            <a:r>
              <a:rPr lang="hr-HR" dirty="0" smtClean="0"/>
              <a:t>. rata britanska je vlada činila velike propagande kroz Ministarstvo obrane i Ministarstvo informiranja</a:t>
            </a:r>
          </a:p>
          <a:p>
            <a:pPr>
              <a:buNone/>
            </a:pPr>
            <a:endParaRPr lang="hr-HR" dirty="0" smtClean="0"/>
          </a:p>
          <a:p>
            <a:r>
              <a:rPr lang="hr-HR" dirty="0" smtClean="0"/>
              <a:t>Nakon Drugog svjetskog rata je osnovan prvi Institut za odnose s javnošću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26</TotalTime>
  <Words>501</Words>
  <Application>Microsoft Office PowerPoint</Application>
  <PresentationFormat>On-screen Show (4:3)</PresentationFormat>
  <Paragraphs>84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Oriel</vt:lpstr>
      <vt:lpstr>Povijest odnosa s javnošću i njegov razvoj u svijetu i Hrvatskoj</vt:lpstr>
      <vt:lpstr>Slide 2</vt:lpstr>
      <vt:lpstr>Slide 3</vt:lpstr>
      <vt:lpstr>Odnosi s javnošću u americi</vt:lpstr>
      <vt:lpstr>Slide 5</vt:lpstr>
      <vt:lpstr>Slide 6</vt:lpstr>
      <vt:lpstr>Slide 7</vt:lpstr>
      <vt:lpstr>GB</vt:lpstr>
      <vt:lpstr>Slide 9</vt:lpstr>
      <vt:lpstr>Njemačka</vt:lpstr>
      <vt:lpstr>Rusija</vt:lpstr>
      <vt:lpstr>Hrvatsk</vt:lpstr>
      <vt:lpstr>Slide 13</vt:lpstr>
      <vt:lpstr>Slide 14</vt:lpstr>
      <vt:lpstr>Slide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Povijest odnosa s javnošću i njegov razvoj u svijetu i Hrvatskoj</dc:title>
  <dc:creator>Šime</dc:creator>
  <cp:lastModifiedBy>Šime</cp:lastModifiedBy>
  <cp:revision>3</cp:revision>
  <dcterms:created xsi:type="dcterms:W3CDTF">2013-12-07T17:00:08Z</dcterms:created>
  <dcterms:modified xsi:type="dcterms:W3CDTF">2013-12-07T17:26:10Z</dcterms:modified>
</cp:coreProperties>
</file>